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5" r:id="rId5"/>
    <p:sldId id="266" r:id="rId6"/>
    <p:sldId id="264" r:id="rId7"/>
    <p:sldId id="263" r:id="rId8"/>
    <p:sldId id="261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718"/>
  </p:normalViewPr>
  <p:slideViewPr>
    <p:cSldViewPr snapToGrid="0" snapToObjects="1">
      <p:cViewPr>
        <p:scale>
          <a:sx n="100" d="100"/>
          <a:sy n="100" d="100"/>
        </p:scale>
        <p:origin x="-1500" y="-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8B0ED1-768B-0C47-8169-E96E9DCEF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F1A172-18CD-BE4D-BD81-AEACD188C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A5C318-3091-6A43-8B9D-07DB1CFF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28/09/2021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FC366-2E97-594D-ABB6-77A31833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98242A-B6D5-CE46-9354-6607AEB6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055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B12BC-05F4-2743-865B-A567C30AD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E5064-9233-E945-BC86-54A956BD3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7379F0-76E8-394A-A7ED-7FA3A285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28/09/2021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222A6B-83D9-AC4E-A42A-A53C690B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21101-8F6B-4A42-AF7E-9B3AA505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986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2BF40B-B617-744F-A388-2A08555BB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98FCCC-680F-894C-96DB-2FA3A0D0C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19397A-43C4-6C4C-9C87-4FD3D72B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28/09/2021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716AD-B236-BC40-BF4D-E35EFD65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F753A-F82A-764A-AB8E-989B9CCEA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008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A25E2-BA5E-3843-B28B-5F67E27E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388914-D38D-1A4F-BDA1-4F15F66FA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097349-F444-D343-A15D-6C3679F2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28/09/2021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2F0645-1916-2941-A4EF-78E4C977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07AE25-3BB5-184C-9772-CBB81940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46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57110C-2C33-3B4D-B23F-6F61ADB4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D5981E-38AD-5B49-A167-D8B23D10F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8D5648-F297-4546-A5E1-0E3DFEFC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28/09/2021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E0910-21CD-BE41-B51E-CB6241DC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E9CED-7ACB-524E-8F02-BA31F166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860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70347-1AD8-A14B-9028-3E1619BE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9F9A90-C2C1-334B-82A3-5BCFBB825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3B5CE7-ABBC-CE4B-8E81-2ED799808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B4A0C-1D3D-9A4B-BCB0-C67DB268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28/09/2021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30B375-C8EA-E342-AAD5-E940A8F7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715118-9732-C246-BEA5-E3FDAF7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292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5DE75-C0FB-5540-9C80-5F32A473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222D90-E245-964A-BAFF-89808BBB7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371311-608F-A04C-882E-6D5186B7D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CDB719-9889-904B-A01E-62C0C82EC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4A7251-DBF5-7B40-8D0F-CE8223100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699418D-A2B5-CC4F-B23F-26E077B6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28/09/2021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822598-5EFB-CC41-86D6-304FF9DE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47ADA2-D615-3148-A23C-CC71FC52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04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26CFB-4CCB-7844-8C5A-F8BE7EDA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657ABA-1D69-DE44-A76D-E763710A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28/09/2021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CAA2F0-8A6D-604A-93E9-701BFAD1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687990-F555-5942-BBDF-064E8D9E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681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F33EA3-DD5A-D449-99A3-EF693C160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28/09/2021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F21913-B779-D24C-B074-DC205490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CB19C8-5ED1-0A49-8D88-4CFEBC36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854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1BD53-EAB7-1E4B-A286-D106753A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DAE8FB-BE39-6C4C-B873-C92BD02C8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5DA41-1006-144E-A4C4-21C4C4783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07975B-558A-ED49-9C35-27406C103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28/09/2021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10C23C-8931-8E47-B9FD-28BB82E7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A3C1F6-37B5-E048-9C14-8B11A24E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38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06654-0943-0945-A3DC-4ACEF0F0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1B6BE1-B19A-C148-BB49-BB355C751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A05E66-9F51-2848-BC76-1F8916962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D15DF3-C1EA-634A-B0AE-50DB578F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28/09/2021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F86AC9-2786-654D-99A7-27ED6F3D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D1F359-7560-7643-ADA2-6A73F6EA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728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E4233-B371-4D42-AF5D-91F49D95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78B424-05A9-D748-BF84-37490AF03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00299C-4C31-5348-A4E0-798C34A60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2D97F-1855-7940-BD30-9CA7CE069233}" type="datetimeFigureOut">
              <a:rPr lang="es-MX" smtClean="0"/>
              <a:t>28/09/2021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B3F8D8-6848-BB43-891B-F22F265DA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17FABD-0405-C04A-B8B2-F62CD8E38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375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image" Target="../media/image16.gif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C3199-293F-834B-85A8-F48E3D90A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3466669"/>
            <a:ext cx="11226800" cy="1468436"/>
          </a:xfrm>
        </p:spPr>
        <p:txBody>
          <a:bodyPr anchor="t">
            <a:normAutofit fontScale="90000"/>
          </a:bodyPr>
          <a:lstStyle/>
          <a:p>
            <a:r>
              <a:rPr lang="en-US" sz="5400" b="1" dirty="0">
                <a:solidFill>
                  <a:srgbClr val="041C2E"/>
                </a:solidFill>
                <a:latin typeface="Agency FB" panose="020B0503020202020204" pitchFamily="34" charset="0"/>
                <a:cs typeface="Poppins" pitchFamily="2" charset="77"/>
              </a:rPr>
              <a:t>What</a:t>
            </a:r>
            <a:r>
              <a:rPr lang="en-US" sz="5400" b="1" dirty="0">
                <a:solidFill>
                  <a:srgbClr val="002060"/>
                </a:solidFill>
                <a:latin typeface="Agency FB" panose="020B0503020202020204" pitchFamily="34" charset="0"/>
                <a:cs typeface="Poppins" pitchFamily="2" charset="77"/>
              </a:rPr>
              <a:t> kind of VR video is BEST</a:t>
            </a:r>
            <a:br>
              <a:rPr lang="en-US" sz="5400" b="1" dirty="0">
                <a:solidFill>
                  <a:srgbClr val="002060"/>
                </a:solidFill>
                <a:latin typeface="Agency FB" panose="020B0503020202020204" pitchFamily="34" charset="0"/>
                <a:cs typeface="Poppins" pitchFamily="2" charset="77"/>
              </a:rPr>
            </a:br>
            <a:r>
              <a:rPr lang="en-US" sz="5400" b="1" dirty="0">
                <a:solidFill>
                  <a:srgbClr val="002060"/>
                </a:solidFill>
                <a:latin typeface="Agency FB" panose="020B0503020202020204" pitchFamily="34" charset="0"/>
                <a:cs typeface="Poppins" pitchFamily="2" charset="77"/>
              </a:rPr>
              <a:t>for reducing pain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1DB3D8-FADF-BC44-99E1-CF6CF3286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4985900"/>
            <a:ext cx="11226800" cy="761999"/>
          </a:xfrm>
        </p:spPr>
        <p:txBody>
          <a:bodyPr>
            <a:normAutofit/>
          </a:bodyPr>
          <a:lstStyle/>
          <a:p>
            <a:r>
              <a:rPr lang="es-MX" sz="20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Takafumi Morisaki, Ryosuke Kasai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37" y="5348975"/>
            <a:ext cx="3439659" cy="73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The Team / Workgroup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D6ADE4-EB64-8B4E-862B-4907D83F2D38}"/>
              </a:ext>
            </a:extLst>
          </p:cNvPr>
          <p:cNvSpPr txBox="1">
            <a:spLocks/>
          </p:cNvSpPr>
          <p:nvPr/>
        </p:nvSpPr>
        <p:spPr>
          <a:xfrm>
            <a:off x="344470" y="2900566"/>
            <a:ext cx="5987603" cy="3119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buClr>
                <a:srgbClr val="041C2E"/>
              </a:buClr>
              <a:buFont typeface="Wingdings" panose="05000000000000000000" pitchFamily="2" charset="2"/>
              <a:buChar char="p"/>
            </a:pPr>
            <a:r>
              <a:rPr lang="en-US" altLang="ja-JP" sz="3200" dirty="0">
                <a:solidFill>
                  <a:srgbClr val="041C2E"/>
                </a:solidFill>
                <a:latin typeface="03スマートフォントUI" panose="02000600000000000000" pitchFamily="50" charset="-128"/>
                <a:ea typeface="03スマートフォントUI" panose="02000600000000000000" pitchFamily="50" charset="-128"/>
                <a:cs typeface="Calibri" panose="020F0502020204030204" pitchFamily="34" charset="0"/>
              </a:rPr>
              <a:t>Takafumi Morisaki</a:t>
            </a:r>
            <a:br>
              <a:rPr lang="en-US" sz="3200" dirty="0">
                <a:solidFill>
                  <a:srgbClr val="041C2E"/>
                </a:solidFill>
                <a:latin typeface="03スマートフォントUI" panose="02000600000000000000" pitchFamily="50" charset="-128"/>
                <a:ea typeface="03スマートフォントUI" panose="02000600000000000000" pitchFamily="50" charset="-128"/>
                <a:cs typeface="Calibri" panose="020F0502020204030204" pitchFamily="34" charset="0"/>
              </a:rPr>
            </a:br>
            <a: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  <a:t>Department of Clinical Engineering, School of Health Science</a:t>
            </a:r>
            <a:b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</a:br>
            <a: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  <a:t>Tokyo University of Technology, Japan</a:t>
            </a:r>
            <a:b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</a:br>
            <a: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  <a:t>Bachelor  of Health Science</a:t>
            </a:r>
            <a:b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</a:br>
            <a:b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</a:br>
            <a: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  <a:t>Chiba Emergency Medical Center, Japan</a:t>
            </a:r>
            <a:b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</a:br>
            <a: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  <a:t>Clinical Engineer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D6ADE4-EB64-8B4E-862B-4907D83F2D38}"/>
              </a:ext>
            </a:extLst>
          </p:cNvPr>
          <p:cNvSpPr txBox="1">
            <a:spLocks/>
          </p:cNvSpPr>
          <p:nvPr/>
        </p:nvSpPr>
        <p:spPr>
          <a:xfrm>
            <a:off x="6014649" y="2896964"/>
            <a:ext cx="5987603" cy="2015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buClr>
                <a:srgbClr val="041C2E"/>
              </a:buClr>
              <a:buFont typeface="Wingdings" panose="05000000000000000000" pitchFamily="2" charset="2"/>
              <a:buChar char="p"/>
            </a:pPr>
            <a:r>
              <a:rPr lang="en-US" altLang="ja-JP" sz="3200" dirty="0" err="1">
                <a:solidFill>
                  <a:srgbClr val="041C2E"/>
                </a:solidFill>
                <a:latin typeface="03スマートフォントUI" panose="02000600000000000000" pitchFamily="50" charset="-128"/>
                <a:ea typeface="03スマートフォントUI" panose="02000600000000000000" pitchFamily="50" charset="-128"/>
                <a:cs typeface="Calibri" panose="020F0502020204030204" pitchFamily="34" charset="0"/>
              </a:rPr>
              <a:t>Ryosuke</a:t>
            </a:r>
            <a:r>
              <a:rPr lang="en-US" altLang="ja-JP" sz="3200" dirty="0">
                <a:solidFill>
                  <a:srgbClr val="041C2E"/>
                </a:solidFill>
                <a:latin typeface="03スマートフォントUI" panose="02000600000000000000" pitchFamily="50" charset="-128"/>
                <a:ea typeface="03スマートフォントUI" panose="02000600000000000000" pitchFamily="50" charset="-128"/>
                <a:cs typeface="Calibri" panose="020F0502020204030204" pitchFamily="34" charset="0"/>
              </a:rPr>
              <a:t> Kasai</a:t>
            </a:r>
            <a:br>
              <a:rPr lang="en-US" altLang="ja-JP" sz="3200" dirty="0">
                <a:solidFill>
                  <a:srgbClr val="041C2E"/>
                </a:solidFill>
                <a:latin typeface="03スマートフォントUI" panose="02000600000000000000" pitchFamily="50" charset="-128"/>
                <a:ea typeface="03スマートフォントUI" panose="02000600000000000000" pitchFamily="50" charset="-128"/>
                <a:cs typeface="Calibri" panose="020F0502020204030204" pitchFamily="34" charset="0"/>
              </a:rPr>
            </a:br>
            <a: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  <a:t>Assistant Professor </a:t>
            </a:r>
            <a:b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</a:br>
            <a: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  <a:t>Department of Clinical Engineering, School of Health Science</a:t>
            </a:r>
            <a:b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</a:br>
            <a: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  <a:t>Tokyo University of Technology</a:t>
            </a:r>
            <a:b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</a:br>
            <a:r>
              <a:rPr lang="en-US" altLang="ja-JP" sz="1800" b="1" dirty="0">
                <a:solidFill>
                  <a:srgbClr val="041C2E"/>
                </a:solidFill>
                <a:latin typeface="Arial Narrow" panose="020B0606020202030204" pitchFamily="34" charset="0"/>
              </a:rPr>
              <a:t>Clinical Engineer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83589" y="2621990"/>
            <a:ext cx="108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41C2E"/>
                </a:solidFill>
                <a:latin typeface="Agency FB" panose="020B0503020202020204" pitchFamily="34" charset="0"/>
              </a:rPr>
              <a:t>Supervisor</a:t>
            </a:r>
            <a:endParaRPr kumimoji="1" lang="ja-JP" altLang="en-US" sz="2000" dirty="0">
              <a:solidFill>
                <a:srgbClr val="041C2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ADAF70E9-2B9B-42DE-AE43-4F3EED657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10" y="4776130"/>
            <a:ext cx="2466147" cy="1645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グループ化 13"/>
          <p:cNvGrpSpPr/>
          <p:nvPr/>
        </p:nvGrpSpPr>
        <p:grpSpPr>
          <a:xfrm>
            <a:off x="538553" y="4732227"/>
            <a:ext cx="4795782" cy="1517489"/>
            <a:chOff x="3036296" y="15385"/>
            <a:chExt cx="10105230" cy="3741684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296" y="15385"/>
              <a:ext cx="3771900" cy="294485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10659513" y="3225847"/>
              <a:ext cx="2482013" cy="531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pt-BR" altLang="ja-JP" sz="800" dirty="0"/>
                <a:t>Pictures from acworks</a:t>
              </a:r>
              <a:endParaRPr kumimoji="1" lang="ja-JP" altLang="en-US" sz="800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869" y="1788274"/>
            <a:ext cx="1271515" cy="106026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418" y="1682910"/>
            <a:ext cx="1340070" cy="125631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CFB9042-1FD5-41F2-A4DE-CCAC19E5DADF}"/>
              </a:ext>
            </a:extLst>
          </p:cNvPr>
          <p:cNvSpPr txBox="1">
            <a:spLocks/>
          </p:cNvSpPr>
          <p:nvPr/>
        </p:nvSpPr>
        <p:spPr>
          <a:xfrm>
            <a:off x="353434" y="1732401"/>
            <a:ext cx="10418950" cy="1256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buClr>
                <a:srgbClr val="041C2E"/>
              </a:buClr>
              <a:buFont typeface="Wingdings" panose="05000000000000000000" pitchFamily="2" charset="2"/>
              <a:buChar char="ü"/>
            </a:pPr>
            <a:r>
              <a:rPr lang="en-US" altLang="ja-JP" sz="2400" dirty="0">
                <a:solidFill>
                  <a:srgbClr val="041C2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PAIN</a:t>
            </a:r>
            <a:r>
              <a:rPr lang="ja-JP" altLang="en-US" sz="2400" dirty="0">
                <a:solidFill>
                  <a:srgbClr val="041C2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solidFill>
                  <a:srgbClr val="041C2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contributes to a decline in “Quality Of Life”  and causes social loss.</a:t>
            </a:r>
          </a:p>
          <a:p>
            <a:pPr>
              <a:lnSpc>
                <a:spcPct val="107000"/>
              </a:lnSpc>
              <a:buClr>
                <a:srgbClr val="041C2E"/>
              </a:buClr>
              <a:buFont typeface="Wingdings" panose="05000000000000000000" pitchFamily="2" charset="2"/>
              <a:buChar char="ü"/>
            </a:pPr>
            <a:r>
              <a:rPr lang="en-US" altLang="ja-JP" sz="2400" dirty="0">
                <a:solidFill>
                  <a:srgbClr val="041C2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VR is a possible way to reduce pain not relying on drugs.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AF60E4C-CCD3-428D-AEF1-2F928811B6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20" y="2939226"/>
            <a:ext cx="3376322" cy="1983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コンテンツ プレースホルダー 6">
            <a:extLst>
              <a:ext uri="{FF2B5EF4-FFF2-40B4-BE49-F238E27FC236}">
                <a16:creationId xmlns:a16="http://schemas.microsoft.com/office/drawing/2014/main" id="{89A8D2DA-ED80-4355-807A-A474CD932A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72" y="3095063"/>
            <a:ext cx="1411266" cy="9989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9FB3CC4-415B-4E63-B85E-BC732452BA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2934" y="3992232"/>
            <a:ext cx="2432239" cy="1618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E0B7207-E4C4-487B-B889-83CFE359CD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33" y="3038208"/>
            <a:ext cx="4672256" cy="3117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フローチャート: 代替処理 22">
            <a:extLst>
              <a:ext uri="{FF2B5EF4-FFF2-40B4-BE49-F238E27FC236}">
                <a16:creationId xmlns:a16="http://schemas.microsoft.com/office/drawing/2014/main" id="{7E332157-BDC2-4204-9BB8-FB23DD5531DB}"/>
              </a:ext>
            </a:extLst>
          </p:cNvPr>
          <p:cNvSpPr/>
          <p:nvPr/>
        </p:nvSpPr>
        <p:spPr>
          <a:xfrm>
            <a:off x="1095439" y="4070472"/>
            <a:ext cx="4091697" cy="1161581"/>
          </a:xfrm>
          <a:prstGeom prst="flowChartAlternateProcess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>
                <a:latin typeface="Arial Black" panose="020B0A04020102020204" pitchFamily="34" charset="0"/>
              </a:rPr>
              <a:t>Is </a:t>
            </a:r>
            <a:r>
              <a:rPr kumimoji="1" lang="en-US" altLang="ja-JP" sz="3600" dirty="0">
                <a:solidFill>
                  <a:srgbClr val="FFFF00"/>
                </a:solidFill>
                <a:latin typeface="Arial Black" panose="020B0A04020102020204" pitchFamily="34" charset="0"/>
              </a:rPr>
              <a:t>DRUG</a:t>
            </a:r>
            <a:r>
              <a:rPr kumimoji="1" lang="en-US" altLang="ja-JP" sz="3600" dirty="0">
                <a:latin typeface="Arial Black" panose="020B0A04020102020204" pitchFamily="34" charset="0"/>
              </a:rPr>
              <a:t> really </a:t>
            </a:r>
            <a:r>
              <a:rPr kumimoji="1" lang="en-US" altLang="ja-JP" sz="3600" dirty="0">
                <a:solidFill>
                  <a:srgbClr val="FFFF00"/>
                </a:solidFill>
                <a:latin typeface="Arial Black" panose="020B0A04020102020204" pitchFamily="34" charset="0"/>
              </a:rPr>
              <a:t>NECESSARY</a:t>
            </a:r>
            <a:r>
              <a:rPr kumimoji="1" lang="en-US" altLang="ja-JP" sz="3600" dirty="0">
                <a:latin typeface="Arial Black" panose="020B0A04020102020204" pitchFamily="34" charset="0"/>
              </a:rPr>
              <a:t>??</a:t>
            </a:r>
            <a:endParaRPr kumimoji="1" lang="ja-JP" alt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4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288065" y="4846207"/>
            <a:ext cx="2953886" cy="10633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Arial Black" panose="020B0A04020102020204" pitchFamily="34" charset="0"/>
                <a:ea typeface="源真ゴシック Heavy" panose="020B0702020203020207" pitchFamily="50" charset="-128"/>
                <a:cs typeface="源真ゴシック Heavy" panose="020B0702020203020207" pitchFamily="50" charset="-128"/>
              </a:rPr>
              <a:t>Painless</a:t>
            </a:r>
            <a:r>
              <a:rPr lang="en-US" altLang="ja-JP" sz="2800" dirty="0">
                <a:latin typeface="Arial Black" panose="020B0A04020102020204" pitchFamily="34" charset="0"/>
                <a:ea typeface="源真ゴシック Heavy" panose="020B0702020203020207" pitchFamily="50" charset="-128"/>
                <a:cs typeface="源真ゴシック Heavy" panose="020B0702020203020207" pitchFamily="50" charset="-128"/>
              </a:rPr>
              <a:t> </a:t>
            </a:r>
            <a:r>
              <a:rPr lang="en-US" altLang="ja-JP" sz="2800" dirty="0">
                <a:solidFill>
                  <a:schemeClr val="tx1"/>
                </a:solidFill>
                <a:latin typeface="Arial Black" panose="020B0A04020102020204" pitchFamily="34" charset="0"/>
                <a:ea typeface="源真ゴシック Heavy" panose="020B0702020203020207" pitchFamily="50" charset="-128"/>
                <a:cs typeface="源真ゴシック Heavy" panose="020B0702020203020207" pitchFamily="50" charset="-128"/>
              </a:rPr>
              <a:t>level</a:t>
            </a:r>
          </a:p>
          <a:p>
            <a:pPr algn="ctr"/>
            <a:r>
              <a:rPr lang="en-US" altLang="ja-JP" sz="2800" dirty="0">
                <a:latin typeface="Arial Black" panose="020B0A04020102020204" pitchFamily="34" charset="0"/>
                <a:ea typeface="源真ゴシック Heavy" panose="020B0702020203020207" pitchFamily="50" charset="-128"/>
                <a:cs typeface="源真ゴシック Heavy" panose="020B0702020203020207" pitchFamily="50" charset="-128"/>
              </a:rPr>
              <a:t>caused by VR</a:t>
            </a:r>
            <a:endParaRPr kumimoji="1" lang="ja-JP" altLang="en-US" sz="4400" dirty="0">
              <a:solidFill>
                <a:schemeClr val="bg1"/>
              </a:solidFill>
              <a:latin typeface="Arial Black" panose="020B0A04020102020204" pitchFamily="34" charset="0"/>
              <a:ea typeface="源真ゴシック Heavy" panose="020B0702020203020207" pitchFamily="50" charset="-128"/>
              <a:cs typeface="源真ゴシック Heavy" panose="020B0702020203020207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3724159" y="4747434"/>
            <a:ext cx="3009604" cy="126085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  <a:latin typeface="Arial Black" panose="020B0A04020102020204" pitchFamily="34" charset="0"/>
                <a:ea typeface="源真ゴシック Heavy" panose="020B0702020203020207" pitchFamily="50" charset="-128"/>
                <a:cs typeface="源真ゴシック Heavy" panose="020B0702020203020207" pitchFamily="50" charset="-128"/>
              </a:rPr>
              <a:t>Variation of </a:t>
            </a:r>
            <a:r>
              <a:rPr kumimoji="1" lang="en-US" altLang="ja-JP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源真ゴシック Heavy" panose="020B0702020203020207" pitchFamily="50" charset="-128"/>
                <a:cs typeface="源真ゴシック Heavy" panose="020B0702020203020207" pitchFamily="50" charset="-128"/>
              </a:rPr>
              <a:t>emotion</a:t>
            </a:r>
            <a:r>
              <a:rPr kumimoji="1" lang="en-US" altLang="ja-JP" sz="2800" dirty="0">
                <a:solidFill>
                  <a:schemeClr val="bg1"/>
                </a:solidFill>
                <a:latin typeface="Arial Black" panose="020B0A04020102020204" pitchFamily="34" charset="0"/>
                <a:ea typeface="源真ゴシック Heavy" panose="020B0702020203020207" pitchFamily="50" charset="-128"/>
                <a:cs typeface="源真ゴシック Heavy" panose="020B0702020203020207" pitchFamily="50" charset="-128"/>
              </a:rPr>
              <a:t> by watching VR</a:t>
            </a:r>
            <a:endParaRPr kumimoji="1" lang="ja-JP" altLang="en-US" sz="2800" dirty="0">
              <a:solidFill>
                <a:schemeClr val="bg1"/>
              </a:solidFill>
              <a:latin typeface="Arial Black" panose="020B0A04020102020204" pitchFamily="34" charset="0"/>
              <a:ea typeface="源真ゴシック Heavy" panose="020B0702020203020207" pitchFamily="50" charset="-128"/>
              <a:cs typeface="源真ゴシック Heavy" panose="020B0702020203020207" pitchFamily="50" charset="-128"/>
            </a:endParaRPr>
          </a:p>
        </p:txBody>
      </p:sp>
      <p:sp>
        <p:nvSpPr>
          <p:cNvPr id="27" name="乗算 26"/>
          <p:cNvSpPr/>
          <p:nvPr/>
        </p:nvSpPr>
        <p:spPr>
          <a:xfrm>
            <a:off x="3143697" y="5015215"/>
            <a:ext cx="689940" cy="725288"/>
          </a:xfrm>
          <a:prstGeom prst="mathMultiply">
            <a:avLst>
              <a:gd name="adj1" fmla="val 11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/>
        </p:nvSpPr>
        <p:spPr>
          <a:xfrm>
            <a:off x="7215971" y="4528651"/>
            <a:ext cx="4687964" cy="169841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latin typeface="Arial Black" panose="020B0A04020102020204" pitchFamily="34" charset="0"/>
                <a:ea typeface="源真ゴシック Heavy" panose="020B0702020203020207" pitchFamily="50" charset="-128"/>
                <a:cs typeface="源真ゴシック Heavy" panose="020B0702020203020207" pitchFamily="50" charset="-128"/>
              </a:rPr>
              <a:t>Relationship between</a:t>
            </a:r>
          </a:p>
          <a:p>
            <a:pPr algn="ctr"/>
            <a:r>
              <a:rPr lang="en-US" altLang="ja-JP" sz="2800" dirty="0">
                <a:latin typeface="Arial Black" panose="020B0A04020102020204" pitchFamily="34" charset="0"/>
                <a:ea typeface="源真ゴシック Heavy" panose="020B0702020203020207" pitchFamily="50" charset="-128"/>
                <a:cs typeface="源真ゴシック Heavy" panose="020B0702020203020207" pitchFamily="50" charset="-128"/>
              </a:rPr>
              <a:t> </a:t>
            </a:r>
            <a:r>
              <a:rPr lang="en-US" altLang="ja-JP" sz="2800" dirty="0">
                <a:solidFill>
                  <a:schemeClr val="tx1"/>
                </a:solidFill>
                <a:latin typeface="Arial Black" panose="020B0A04020102020204" pitchFamily="34" charset="0"/>
                <a:ea typeface="源真ゴシック Heavy" panose="020B0702020203020207" pitchFamily="50" charset="-128"/>
                <a:cs typeface="源真ゴシック Heavy" panose="020B0702020203020207" pitchFamily="50" charset="-128"/>
              </a:rPr>
              <a:t>painless level</a:t>
            </a:r>
          </a:p>
          <a:p>
            <a:pPr algn="ctr"/>
            <a:r>
              <a:rPr lang="en-US" altLang="ja-JP" sz="2800" dirty="0">
                <a:latin typeface="Arial Black" panose="020B0A04020102020204" pitchFamily="34" charset="0"/>
                <a:ea typeface="源真ゴシック Heavy" panose="020B0702020203020207" pitchFamily="50" charset="-128"/>
                <a:cs typeface="源真ゴシック Heavy" panose="020B0702020203020207" pitchFamily="50" charset="-128"/>
              </a:rPr>
              <a:t> and</a:t>
            </a:r>
          </a:p>
          <a:p>
            <a:pPr algn="ctr"/>
            <a:r>
              <a:rPr lang="en-US" altLang="ja-JP" sz="2800" dirty="0">
                <a:latin typeface="Arial Black" panose="020B0A04020102020204" pitchFamily="34" charset="0"/>
                <a:ea typeface="源真ゴシック Heavy" panose="020B0702020203020207" pitchFamily="50" charset="-128"/>
                <a:cs typeface="源真ゴシック Heavy" panose="020B0702020203020207" pitchFamily="50" charset="-128"/>
              </a:rPr>
              <a:t> </a:t>
            </a:r>
            <a:r>
              <a:rPr lang="en-US" altLang="ja-JP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源真ゴシック Heavy" panose="020B0702020203020207" pitchFamily="50" charset="-128"/>
                <a:cs typeface="源真ゴシック Heavy" panose="020B0702020203020207" pitchFamily="50" charset="-128"/>
              </a:rPr>
              <a:t>emotion</a:t>
            </a:r>
            <a:endParaRPr kumimoji="1" lang="ja-JP" alt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ea typeface="源真ゴシック Heavy" panose="020B0702020203020207" pitchFamily="50" charset="-128"/>
              <a:cs typeface="源真ゴシック Heavy" panose="020B0702020203020207" pitchFamily="50" charset="-128"/>
            </a:endParaRPr>
          </a:p>
        </p:txBody>
      </p:sp>
      <p:sp>
        <p:nvSpPr>
          <p:cNvPr id="29" name="等号 28"/>
          <p:cNvSpPr/>
          <p:nvPr/>
        </p:nvSpPr>
        <p:spPr>
          <a:xfrm>
            <a:off x="6716453" y="5217714"/>
            <a:ext cx="516829" cy="320289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CFB9042-1FD5-41F2-A4DE-CCAC19E5DADF}"/>
              </a:ext>
            </a:extLst>
          </p:cNvPr>
          <p:cNvSpPr txBox="1">
            <a:spLocks/>
          </p:cNvSpPr>
          <p:nvPr/>
        </p:nvSpPr>
        <p:spPr>
          <a:xfrm>
            <a:off x="353434" y="1818498"/>
            <a:ext cx="113910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buClr>
                <a:srgbClr val="041C2E"/>
              </a:buClr>
              <a:buFont typeface="Wingdings" panose="05000000000000000000" pitchFamily="2" charset="2"/>
              <a:buChar char="ü"/>
            </a:pPr>
            <a:r>
              <a:rPr lang="en-US" altLang="ja-JP" sz="2400" dirty="0">
                <a:solidFill>
                  <a:srgbClr val="041C2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 participants(early 20’s) </a:t>
            </a:r>
          </a:p>
          <a:p>
            <a:pPr>
              <a:lnSpc>
                <a:spcPct val="107000"/>
              </a:lnSpc>
              <a:buClr>
                <a:srgbClr val="041C2E"/>
              </a:buClr>
              <a:buFont typeface="Wingdings" panose="05000000000000000000" pitchFamily="2" charset="2"/>
              <a:buChar char="ü"/>
            </a:pPr>
            <a:r>
              <a:rPr lang="en-US" altLang="ja-JP" sz="2400" dirty="0">
                <a:solidFill>
                  <a:srgbClr val="041C2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measured painless level and variation of emotion by VR,  and analyzed their correlation using “Russell's circumplex model”.</a:t>
            </a:r>
            <a:endParaRPr lang="en-US" altLang="ja-JP" sz="2400" dirty="0">
              <a:solidFill>
                <a:srgbClr val="041C2E"/>
              </a:solidFill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BB82D82A-B857-42CC-A601-21F4A4642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84" y="3420510"/>
            <a:ext cx="2004264" cy="128607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E0B7207-E4C4-487B-B889-83CFE359C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74" y="2827351"/>
            <a:ext cx="2549957" cy="170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3C38B4C-46C6-4377-B4B2-D9C85D391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956" y="3157597"/>
            <a:ext cx="1593017" cy="15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03802 0.0009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02 0.00093 L 5E-6 1.48148E-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5E-6 -0.0703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7037 L 5E-6 1.11111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n-US" altLang="ja-JP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Used</a:t>
            </a:r>
            <a:r>
              <a:rPr lang="ja-JP" altLang="en-US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altLang="ja-JP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VR videos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84739" y="2778403"/>
            <a:ext cx="10911254" cy="4005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2400" dirty="0">
                <a:solidFill>
                  <a:srgbClr val="041C2E"/>
                </a:solidFill>
                <a:latin typeface="Arial Black" panose="020B0A04020102020204" pitchFamily="34" charset="0"/>
              </a:rPr>
              <a:t>Seeing the universe       Roller coaster        Summer grassland     </a:t>
            </a:r>
            <a:endParaRPr kumimoji="1" lang="ja-JP" altLang="en-US" sz="2400" dirty="0">
              <a:solidFill>
                <a:srgbClr val="041C2E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67"/>
          <a:stretch/>
        </p:blipFill>
        <p:spPr bwMode="auto">
          <a:xfrm>
            <a:off x="1591224" y="1754033"/>
            <a:ext cx="2191263" cy="105358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7"/>
          <a:stretch/>
        </p:blipFill>
        <p:spPr bwMode="auto">
          <a:xfrm>
            <a:off x="5110803" y="1751471"/>
            <a:ext cx="2194427" cy="1058119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0" t="9597" r="26311" b="15067"/>
          <a:stretch/>
        </p:blipFill>
        <p:spPr bwMode="auto">
          <a:xfrm>
            <a:off x="8626801" y="1746345"/>
            <a:ext cx="2183352" cy="1067203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t="22574" r="22267"/>
          <a:stretch/>
        </p:blipFill>
        <p:spPr bwMode="auto">
          <a:xfrm>
            <a:off x="1591224" y="3307526"/>
            <a:ext cx="2183352" cy="1067203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5" t="23562" r="22207"/>
          <a:stretch/>
        </p:blipFill>
        <p:spPr bwMode="auto">
          <a:xfrm>
            <a:off x="5104474" y="3312992"/>
            <a:ext cx="2207085" cy="1071744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9492" r="24607" b="7131"/>
          <a:stretch/>
        </p:blipFill>
        <p:spPr bwMode="auto">
          <a:xfrm>
            <a:off x="8615726" y="3306245"/>
            <a:ext cx="2194427" cy="107628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8" t="36027" r="21797" b="14613"/>
          <a:stretch/>
        </p:blipFill>
        <p:spPr bwMode="auto">
          <a:xfrm>
            <a:off x="1591224" y="4850020"/>
            <a:ext cx="2232441" cy="1067203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0" t="14785" r="26261"/>
          <a:stretch/>
        </p:blipFill>
        <p:spPr bwMode="auto">
          <a:xfrm>
            <a:off x="5100519" y="4850020"/>
            <a:ext cx="2214995" cy="1067203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5"/>
          <a:stretch/>
        </p:blipFill>
        <p:spPr bwMode="auto">
          <a:xfrm>
            <a:off x="8615726" y="4850020"/>
            <a:ext cx="2194427" cy="1067203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2110153" y="4343781"/>
            <a:ext cx="9785839" cy="400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2400" dirty="0">
                <a:solidFill>
                  <a:srgbClr val="041C2E"/>
                </a:solidFill>
                <a:latin typeface="Arial Black" panose="020B0A04020102020204" pitchFamily="34" charset="0"/>
              </a:rPr>
              <a:t>Horror                      Funeral                    Rope bridge</a:t>
            </a:r>
            <a:endParaRPr kumimoji="1" lang="ja-JP" altLang="en-US" sz="2400" dirty="0">
              <a:solidFill>
                <a:srgbClr val="041C2E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>
          <a:xfrm>
            <a:off x="1081454" y="5892720"/>
            <a:ext cx="10814539" cy="400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2400" dirty="0">
                <a:solidFill>
                  <a:srgbClr val="041C2E"/>
                </a:solidFill>
                <a:latin typeface="Arial Black" panose="020B0A04020102020204" pitchFamily="34" charset="0"/>
              </a:rPr>
              <a:t>Relaxing with dogs               Fear                    Scuba diving</a:t>
            </a:r>
            <a:endParaRPr kumimoji="1" lang="ja-JP" altLang="en-US" sz="2400" dirty="0">
              <a:solidFill>
                <a:srgbClr val="041C2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7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Results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1218577" y="1791996"/>
            <a:ext cx="5272181" cy="761231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Comfortable</a:t>
            </a:r>
            <a:r>
              <a:rPr kumimoji="1" lang="en-US" altLang="ja-JP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videos</a:t>
            </a:r>
            <a:r>
              <a:rPr kumimoji="1" lang="ja-JP" altLang="en-US" sz="1600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2"/>
                </a:solidFill>
                <a:latin typeface="Arial Black" panose="020B0A04020102020204" pitchFamily="34" charset="0"/>
              </a:rPr>
              <a:t>delays</a:t>
            </a:r>
            <a:r>
              <a:rPr kumimoji="1" lang="en-US" altLang="ja-JP" sz="1600" dirty="0">
                <a:solidFill>
                  <a:schemeClr val="tx2"/>
                </a:solidFill>
              </a:rPr>
              <a:t> </a:t>
            </a:r>
            <a:r>
              <a:rPr kumimoji="1" lang="en-US" altLang="ja-JP" sz="1600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sensing current</a:t>
            </a:r>
          </a:p>
          <a:p>
            <a:pPr algn="ctr"/>
            <a:r>
              <a:rPr kumimoji="1" lang="en-US" altLang="ja-JP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Uncomfortable</a:t>
            </a:r>
            <a:r>
              <a:rPr kumimoji="1" lang="en-US" altLang="ja-JP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videos</a:t>
            </a:r>
            <a:r>
              <a:rPr kumimoji="1" lang="en-US" altLang="ja-JP" sz="1600" dirty="0">
                <a:solidFill>
                  <a:srgbClr val="041C2E"/>
                </a:solidFill>
              </a:rPr>
              <a:t> </a:t>
            </a:r>
            <a:r>
              <a:rPr kumimoji="1" lang="en-US" altLang="ja-JP" sz="1600" dirty="0">
                <a:solidFill>
                  <a:schemeClr val="tx2"/>
                </a:solidFill>
                <a:latin typeface="Arial Black" panose="020B0A04020102020204" pitchFamily="34" charset="0"/>
              </a:rPr>
              <a:t>quickens</a:t>
            </a:r>
            <a:r>
              <a:rPr kumimoji="1" lang="en-US" altLang="ja-JP" sz="1600" dirty="0">
                <a:solidFill>
                  <a:schemeClr val="tx2"/>
                </a:solidFill>
              </a:rPr>
              <a:t> </a:t>
            </a:r>
            <a:r>
              <a:rPr kumimoji="1" lang="en-US" altLang="ja-JP" sz="1600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sensing</a:t>
            </a:r>
            <a:r>
              <a:rPr kumimoji="1" lang="en-US" altLang="ja-JP" sz="1600" dirty="0">
                <a:solidFill>
                  <a:srgbClr val="041C2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</p:txBody>
      </p:sp>
      <p:sp>
        <p:nvSpPr>
          <p:cNvPr id="41" name="角丸四角形 40"/>
          <p:cNvSpPr/>
          <p:nvPr/>
        </p:nvSpPr>
        <p:spPr>
          <a:xfrm>
            <a:off x="1377642" y="2682881"/>
            <a:ext cx="4954050" cy="761232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Comfortable</a:t>
            </a:r>
            <a:r>
              <a:rPr kumimoji="1" lang="en-US" altLang="ja-JP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videos </a:t>
            </a:r>
            <a:r>
              <a:rPr kumimoji="1" lang="en-US" altLang="ja-JP" sz="1600" dirty="0">
                <a:solidFill>
                  <a:schemeClr val="tx2"/>
                </a:solidFill>
                <a:latin typeface="Arial Black" panose="020B0A04020102020204" pitchFamily="34" charset="0"/>
              </a:rPr>
              <a:t>quickens</a:t>
            </a:r>
            <a:r>
              <a:rPr kumimoji="1" lang="en-US" altLang="ja-JP" sz="1600" dirty="0">
                <a:solidFill>
                  <a:schemeClr val="tx2"/>
                </a:solidFill>
              </a:rPr>
              <a:t> </a:t>
            </a:r>
            <a:r>
              <a:rPr kumimoji="1" lang="en-US" altLang="ja-JP" sz="1600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</a:t>
            </a:r>
            <a:r>
              <a:rPr kumimoji="1" lang="en-US" altLang="ja-JP" sz="16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pain</a:t>
            </a:r>
            <a:endParaRPr kumimoji="1" lang="en-US" altLang="ja-JP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en-US" altLang="ja-JP" sz="1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Uncomfortable</a:t>
            </a:r>
            <a:r>
              <a:rPr kumimoji="1" lang="en-US" altLang="ja-JP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videos </a:t>
            </a:r>
            <a:r>
              <a:rPr kumimoji="1" lang="en-US" altLang="ja-JP" sz="16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delays</a:t>
            </a:r>
            <a:r>
              <a:rPr kumimoji="1" lang="en-US" altLang="ja-JP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</a:t>
            </a:r>
            <a:r>
              <a:rPr kumimoji="1" lang="en-US" altLang="ja-JP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pain</a:t>
            </a:r>
          </a:p>
        </p:txBody>
      </p:sp>
      <p:sp>
        <p:nvSpPr>
          <p:cNvPr id="42" name="下矢印 41"/>
          <p:cNvSpPr/>
          <p:nvPr/>
        </p:nvSpPr>
        <p:spPr>
          <a:xfrm>
            <a:off x="3124810" y="3467565"/>
            <a:ext cx="1459707" cy="583556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rgbClr val="041C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角丸四角形 42"/>
          <p:cNvSpPr/>
          <p:nvPr/>
        </p:nvSpPr>
        <p:spPr>
          <a:xfrm>
            <a:off x="1859056" y="4395891"/>
            <a:ext cx="3991221" cy="609589"/>
          </a:xfrm>
          <a:prstGeom prst="roundRect">
            <a:avLst/>
          </a:prstGeom>
          <a:noFill/>
          <a:ln w="28575" cap="flat" cmpd="sng" algn="ctr">
            <a:solidFill>
              <a:srgbClr val="041C2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Comfortable</a:t>
            </a:r>
            <a:r>
              <a:rPr kumimoji="1" lang="en-US" altLang="ja-JP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videos may be useful</a:t>
            </a:r>
          </a:p>
        </p:txBody>
      </p:sp>
      <p:sp>
        <p:nvSpPr>
          <p:cNvPr id="44" name="角丸四角形 43"/>
          <p:cNvSpPr/>
          <p:nvPr/>
        </p:nvSpPr>
        <p:spPr>
          <a:xfrm>
            <a:off x="1583848" y="5371745"/>
            <a:ext cx="4541633" cy="622731"/>
          </a:xfrm>
          <a:prstGeom prst="roundRect">
            <a:avLst/>
          </a:prstGeom>
          <a:noFill/>
          <a:ln w="28575">
            <a:solidFill>
              <a:srgbClr val="041C2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Uncomfortable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videos may be useful</a:t>
            </a:r>
            <a:endParaRPr lang="en-US" altLang="ja-JP" dirty="0">
              <a:solidFill>
                <a:srgbClr val="041C2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2150923" y="4058773"/>
            <a:ext cx="3407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STOP</a:t>
            </a:r>
            <a:r>
              <a:rPr kumimoji="1" lang="en-US" altLang="ja-JP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ja-JP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sensing</a:t>
            </a:r>
            <a:r>
              <a:rPr kumimoji="1" lang="en-US" altLang="ja-JP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PAIN itself</a:t>
            </a:r>
            <a:endParaRPr kumimoji="1" lang="en-US" altLang="ja-JP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746253" y="5020784"/>
            <a:ext cx="2216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41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REDUCE</a:t>
            </a:r>
            <a:r>
              <a:rPr kumimoji="1" lang="en-US" altLang="ja-JP" b="1" dirty="0">
                <a:solidFill>
                  <a:schemeClr val="tx2"/>
                </a:solidFill>
              </a:rPr>
              <a:t> </a:t>
            </a:r>
            <a:r>
              <a:rPr kumimoji="1" lang="en-US" altLang="ja-JP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kumimoji="1" lang="en-US" altLang="ja-JP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図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605" y="795623"/>
            <a:ext cx="3376307" cy="2652342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361" y="998572"/>
            <a:ext cx="185042" cy="1611924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115" y="3110844"/>
            <a:ext cx="445666" cy="264098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882" y="3447964"/>
            <a:ext cx="3761969" cy="289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68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 fontScale="90000"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Goals of the project and final users</a:t>
            </a:r>
            <a:b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</a:br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that will benefit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FB9042-1FD5-41F2-A4DE-CCAC19E5D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503" y="1981200"/>
            <a:ext cx="5851697" cy="438386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altLang="ja-JP" sz="2400" dirty="0">
                <a:latin typeface="+mn-lt"/>
                <a:ea typeface="Adobe Kaiti Std R" panose="02020400000000000000" pitchFamily="18" charset="-128"/>
                <a:cs typeface="Calibri" panose="020F0502020204030204" pitchFamily="34" charset="0"/>
              </a:rPr>
              <a:t>Goal of the project</a:t>
            </a:r>
          </a:p>
          <a:p>
            <a:pPr marL="457200" lvl="1" indent="0">
              <a:lnSpc>
                <a:spcPct val="107000"/>
              </a:lnSpc>
              <a:buNone/>
            </a:pPr>
            <a:r>
              <a:rPr lang="en-US" altLang="ja-JP" sz="2000" dirty="0">
                <a:latin typeface="+mn-lt"/>
                <a:ea typeface="Adobe Kaiti Std R" panose="02020400000000000000" pitchFamily="18" charset="-128"/>
                <a:cs typeface="Calibri" panose="020F0502020204030204" pitchFamily="34" charset="0"/>
              </a:rPr>
              <a:t>Understand the relationship between painless level x emotion caused by different VR contents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altLang="ja-JP" sz="2400" dirty="0">
                <a:latin typeface="+mn-lt"/>
                <a:ea typeface="Adobe Kaiti Std R" panose="02020400000000000000" pitchFamily="18" charset="-128"/>
                <a:cs typeface="Calibri" panose="020F0502020204030204" pitchFamily="34" charset="0"/>
              </a:rPr>
              <a:t>Future aim </a:t>
            </a:r>
          </a:p>
          <a:p>
            <a:pPr marL="457200" lvl="1" indent="0">
              <a:lnSpc>
                <a:spcPct val="107000"/>
              </a:lnSpc>
              <a:buNone/>
            </a:pPr>
            <a:r>
              <a:rPr kumimoji="1" lang="en-US" altLang="ja-JP" sz="2000" dirty="0">
                <a:latin typeface="+mn-lt"/>
              </a:rPr>
              <a:t>Identify what VR contents is best to reduce PAIN</a:t>
            </a:r>
            <a:endParaRPr kumimoji="1" lang="ja-JP" altLang="en-US" sz="2000" dirty="0">
              <a:latin typeface="+mn-lt"/>
            </a:endParaRP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+mn-lt"/>
                <a:ea typeface="Adobe Kaiti Std R" panose="02020400000000000000" pitchFamily="18" charset="-128"/>
                <a:cs typeface="Calibri" panose="020F0502020204030204" pitchFamily="34" charset="0"/>
              </a:rPr>
              <a:t>Final Users</a:t>
            </a:r>
          </a:p>
          <a:p>
            <a:pPr marL="457200" lvl="1" indent="0">
              <a:lnSpc>
                <a:spcPct val="107000"/>
              </a:lnSpc>
              <a:buNone/>
            </a:pPr>
            <a:r>
              <a:rPr lang="en-US" sz="2000" dirty="0">
                <a:latin typeface="+mn-lt"/>
                <a:ea typeface="Adobe Kaiti Std R" panose="02020400000000000000" pitchFamily="18" charset="-128"/>
                <a:cs typeface="Calibri" panose="020F0502020204030204" pitchFamily="34" charset="0"/>
              </a:rPr>
              <a:t>Everybody  that suffers from pain and anticipates VR to be a drug-free pain reducing technology.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2" t="20282" r="10978" b="844"/>
          <a:stretch/>
        </p:blipFill>
        <p:spPr>
          <a:xfrm>
            <a:off x="6893378" y="1785160"/>
            <a:ext cx="5445236" cy="4493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正方形/長方形 6"/>
          <p:cNvSpPr/>
          <p:nvPr/>
        </p:nvSpPr>
        <p:spPr>
          <a:xfrm>
            <a:off x="10412493" y="5928808"/>
            <a:ext cx="2342801" cy="341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873AC0"/>
                </a:solidFill>
              </a:rPr>
              <a:t>image: Freepik.com</a:t>
            </a:r>
            <a:endParaRPr lang="ja-JP" altLang="en-US" sz="1600" dirty="0">
              <a:solidFill>
                <a:srgbClr val="873A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83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3FEF59B-EF14-654A-B961-582AAD39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54" y="1875005"/>
            <a:ext cx="10117667" cy="550980"/>
          </a:xfrm>
        </p:spPr>
        <p:txBody>
          <a:bodyPr anchor="t">
            <a:normAutofit/>
          </a:bodyPr>
          <a:lstStyle/>
          <a:p>
            <a:pPr algn="ctr"/>
            <a:r>
              <a:rPr lang="es-MX" sz="3200" i="1" dirty="0">
                <a:solidFill>
                  <a:srgbClr val="0070C0"/>
                </a:solidFill>
                <a:latin typeface="Poppins Medium" pitchFamily="2" charset="77"/>
                <a:cs typeface="Poppins Medium" pitchFamily="2" charset="77"/>
              </a:rPr>
              <a:t>Takafumi Morisaki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F1396C2-E5FC-884C-80FD-E888936DA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54" y="2758493"/>
            <a:ext cx="10117667" cy="2389909"/>
          </a:xfrm>
        </p:spPr>
        <p:txBody>
          <a:bodyPr/>
          <a:lstStyle/>
          <a:p>
            <a:pPr marL="0" lvl="0" indent="0" algn="ctr">
              <a:buClr>
                <a:schemeClr val="dk1"/>
              </a:buClr>
              <a:buSzPct val="25000"/>
              <a:buNone/>
            </a:pPr>
            <a:r>
              <a:rPr lang="it-IT" sz="2000" i="1" dirty="0">
                <a:solidFill>
                  <a:srgbClr val="1F4A98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h2117077cd@edu.teu.ac.jp</a:t>
            </a:r>
          </a:p>
          <a:p>
            <a:pPr marL="0" lvl="0" indent="0" algn="ctr">
              <a:buClr>
                <a:schemeClr val="dk1"/>
              </a:buClr>
              <a:buSzPct val="25000"/>
              <a:buNone/>
            </a:pPr>
            <a:r>
              <a:rPr lang="en-US" sz="2000" i="1" dirty="0">
                <a:solidFill>
                  <a:srgbClr val="1CA692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Tokyo University of Technology, Japan</a:t>
            </a:r>
          </a:p>
          <a:p>
            <a:pPr marL="0" lvl="0" indent="0" algn="ctr">
              <a:buClr>
                <a:schemeClr val="dk1"/>
              </a:buClr>
              <a:buSzPct val="25000"/>
              <a:buNone/>
            </a:pPr>
            <a:endParaRPr lang="it" sz="2000" i="1" dirty="0">
              <a:solidFill>
                <a:srgbClr val="1CA692"/>
              </a:solidFill>
              <a:latin typeface="Poppins" pitchFamily="2" charset="77"/>
              <a:ea typeface="Calibri"/>
              <a:cs typeface="Poppins" pitchFamily="2" charset="77"/>
              <a:sym typeface="Calibri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3FEF59B-EF14-654A-B961-582AAD399196}"/>
              </a:ext>
            </a:extLst>
          </p:cNvPr>
          <p:cNvSpPr txBox="1">
            <a:spLocks/>
          </p:cNvSpPr>
          <p:nvPr/>
        </p:nvSpPr>
        <p:spPr>
          <a:xfrm>
            <a:off x="826654" y="3799666"/>
            <a:ext cx="10117667" cy="5509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200" i="1" dirty="0">
                <a:solidFill>
                  <a:srgbClr val="0070C0"/>
                </a:solidFill>
                <a:latin typeface="Poppins Medium" pitchFamily="2" charset="77"/>
                <a:cs typeface="Poppins Medium" pitchFamily="2" charset="77"/>
              </a:rPr>
              <a:t>Ryosuke Kasai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EF1396C2-E5FC-884C-80FD-E888936DAB54}"/>
              </a:ext>
            </a:extLst>
          </p:cNvPr>
          <p:cNvSpPr txBox="1">
            <a:spLocks/>
          </p:cNvSpPr>
          <p:nvPr/>
        </p:nvSpPr>
        <p:spPr>
          <a:xfrm>
            <a:off x="826654" y="4683154"/>
            <a:ext cx="10117667" cy="2389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ct val="25000"/>
              <a:buFont typeface="Arial" panose="020B0604020202020204" pitchFamily="34" charset="0"/>
              <a:buNone/>
            </a:pPr>
            <a:r>
              <a:rPr lang="it-IT" sz="2000" i="1" dirty="0">
                <a:solidFill>
                  <a:srgbClr val="1F4A98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ryo.n315@icloud.com</a:t>
            </a:r>
          </a:p>
          <a:p>
            <a:pPr marL="0" indent="0" algn="ctr">
              <a:buClr>
                <a:schemeClr val="dk1"/>
              </a:buClr>
              <a:buSzPct val="25000"/>
              <a:buFont typeface="Arial" panose="020B0604020202020204" pitchFamily="34" charset="0"/>
              <a:buNone/>
            </a:pPr>
            <a:r>
              <a:rPr lang="en-US" sz="2000" i="1" dirty="0">
                <a:solidFill>
                  <a:srgbClr val="1CA692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Tokyo University of Technology, Japan</a:t>
            </a:r>
          </a:p>
          <a:p>
            <a:pPr marL="0" indent="0" algn="ctr">
              <a:buClr>
                <a:schemeClr val="dk1"/>
              </a:buClr>
              <a:buSzPct val="25000"/>
              <a:buFont typeface="Arial" panose="020B0604020202020204" pitchFamily="34" charset="0"/>
              <a:buNone/>
            </a:pPr>
            <a:endParaRPr lang="it" sz="2000" i="1" dirty="0">
              <a:solidFill>
                <a:srgbClr val="1CA692"/>
              </a:solidFill>
              <a:latin typeface="Poppins" pitchFamily="2" charset="77"/>
              <a:ea typeface="Calibri"/>
              <a:cs typeface="Poppins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7211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324</Words>
  <Application>Microsoft Office PowerPoint</Application>
  <PresentationFormat>ワイド画面</PresentationFormat>
  <Paragraphs>48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20" baseType="lpstr">
      <vt:lpstr>03スマートフォントUI</vt:lpstr>
      <vt:lpstr>Agency FB</vt:lpstr>
      <vt:lpstr>Arial</vt:lpstr>
      <vt:lpstr>Arial Black</vt:lpstr>
      <vt:lpstr>Arial Narrow</vt:lpstr>
      <vt:lpstr>Calibri</vt:lpstr>
      <vt:lpstr>Calibri Light</vt:lpstr>
      <vt:lpstr>Poppins</vt:lpstr>
      <vt:lpstr>Poppins Light</vt:lpstr>
      <vt:lpstr>Poppins Medium</vt:lpstr>
      <vt:lpstr>Wingdings</vt:lpstr>
      <vt:lpstr>Tema de Office</vt:lpstr>
      <vt:lpstr>What kind of VR video is BEST for reducing pain</vt:lpstr>
      <vt:lpstr>The Team / Workgroup</vt:lpstr>
      <vt:lpstr>Description</vt:lpstr>
      <vt:lpstr>Description</vt:lpstr>
      <vt:lpstr>Used VR videos</vt:lpstr>
      <vt:lpstr>Results</vt:lpstr>
      <vt:lpstr>Goals of the project and final users that will benefit</vt:lpstr>
      <vt:lpstr>Takafumi Morisaki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Estefania Cajigas</dc:creator>
  <cp:lastModifiedBy>Morisaki Takafumi</cp:lastModifiedBy>
  <cp:revision>35</cp:revision>
  <dcterms:created xsi:type="dcterms:W3CDTF">2021-09-01T19:24:00Z</dcterms:created>
  <dcterms:modified xsi:type="dcterms:W3CDTF">2021-09-27T15:25:52Z</dcterms:modified>
</cp:coreProperties>
</file>