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0"/>
    <p:restoredTop sz="94681"/>
  </p:normalViewPr>
  <p:slideViewPr>
    <p:cSldViewPr snapToGrid="0" snapToObjects="1">
      <p:cViewPr varScale="1">
        <p:scale>
          <a:sx n="68" d="100"/>
          <a:sy n="68" d="100"/>
        </p:scale>
        <p:origin x="24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abiolam/Desktop/Respaldo/FabiolaML/Documents/Fabi/UAM/2021/ICEHTMC_Orlando/CE%20publications/dat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CNIB Papers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Hoja2!$S$1</c:f>
              <c:strCache>
                <c:ptCount val="1"/>
                <c:pt idx="0">
                  <c:v>Ref. Avg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Hoja2!$R$2:$R$6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cat>
          <c:val>
            <c:numRef>
              <c:f>Hoja2!$S$2:$S$6</c:f>
              <c:numCache>
                <c:formatCode>General</c:formatCode>
                <c:ptCount val="5"/>
                <c:pt idx="0">
                  <c:v>13.3</c:v>
                </c:pt>
                <c:pt idx="1">
                  <c:v>12</c:v>
                </c:pt>
                <c:pt idx="2">
                  <c:v>10</c:v>
                </c:pt>
                <c:pt idx="3">
                  <c:v>8.3000000000000007</c:v>
                </c:pt>
                <c:pt idx="4">
                  <c:v>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A-8E4A-8815-C5D5F60381C9}"/>
            </c:ext>
          </c:extLst>
        </c:ser>
        <c:ser>
          <c:idx val="1"/>
          <c:order val="1"/>
          <c:tx>
            <c:strRef>
              <c:f>Hoja2!$T$1</c:f>
              <c:strCache>
                <c:ptCount val="1"/>
                <c:pt idx="0">
                  <c:v>Papers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Hoja2!$R$2:$R$6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cat>
          <c:val>
            <c:numRef>
              <c:f>Hoja2!$T$2:$T$6</c:f>
              <c:numCache>
                <c:formatCode>General</c:formatCode>
                <c:ptCount val="5"/>
                <c:pt idx="0">
                  <c:v>13</c:v>
                </c:pt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A-8E4A-8815-C5D5F60381C9}"/>
            </c:ext>
          </c:extLst>
        </c:ser>
        <c:ser>
          <c:idx val="2"/>
          <c:order val="2"/>
          <c:tx>
            <c:strRef>
              <c:f>Hoja2!$U$1</c:f>
              <c:strCache>
                <c:ptCount val="1"/>
                <c:pt idx="0">
                  <c:v>Authors Avg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Hoja2!$R$2:$R$6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cat>
          <c:val>
            <c:numRef>
              <c:f>Hoja2!$U$2:$U$6</c:f>
              <c:numCache>
                <c:formatCode>General</c:formatCode>
                <c:ptCount val="5"/>
                <c:pt idx="0">
                  <c:v>3.3</c:v>
                </c:pt>
                <c:pt idx="1">
                  <c:v>3.4</c:v>
                </c:pt>
                <c:pt idx="2">
                  <c:v>3.3</c:v>
                </c:pt>
                <c:pt idx="3">
                  <c:v>2.8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8A-8E4A-8815-C5D5F60381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08339856"/>
        <c:axId val="2008341488"/>
      </c:barChart>
      <c:catAx>
        <c:axId val="200833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8341488"/>
        <c:crosses val="autoZero"/>
        <c:auto val="1"/>
        <c:lblAlgn val="ctr"/>
        <c:lblOffset val="100"/>
        <c:noMultiLvlLbl val="0"/>
      </c:catAx>
      <c:valAx>
        <c:axId val="20083414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0833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6B1CA-30AC-8140-969F-77F3077D46C4}" type="doc">
      <dgm:prSet loTypeId="urn:microsoft.com/office/officeart/2005/8/layout/matrix2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E2EB905-26F7-0F46-B129-8A6F005B227C}">
      <dgm:prSet phldrT="[Texto]"/>
      <dgm:spPr/>
      <dgm:t>
        <a:bodyPr/>
        <a:lstStyle/>
        <a:p>
          <a:r>
            <a:rPr lang="es-MX" b="1" dirty="0"/>
            <a:t>Writing Skills</a:t>
          </a:r>
        </a:p>
      </dgm:t>
    </dgm:pt>
    <dgm:pt modelId="{90C50ABF-3934-5E49-BC0A-269D4917712B}" type="parTrans" cxnId="{1C2652D9-F3A3-A748-82D8-CDA636FEB589}">
      <dgm:prSet/>
      <dgm:spPr/>
      <dgm:t>
        <a:bodyPr/>
        <a:lstStyle/>
        <a:p>
          <a:endParaRPr lang="es-MX"/>
        </a:p>
      </dgm:t>
    </dgm:pt>
    <dgm:pt modelId="{7BA23AF4-C2E4-334A-819C-5A04B10690B8}" type="sibTrans" cxnId="{1C2652D9-F3A3-A748-82D8-CDA636FEB589}">
      <dgm:prSet/>
      <dgm:spPr/>
      <dgm:t>
        <a:bodyPr/>
        <a:lstStyle/>
        <a:p>
          <a:endParaRPr lang="es-MX"/>
        </a:p>
      </dgm:t>
    </dgm:pt>
    <dgm:pt modelId="{057DFE8C-74EC-F14C-A646-6AA8EBEB38DF}">
      <dgm:prSet phldrT="[Texto]"/>
      <dgm:spPr/>
      <dgm:t>
        <a:bodyPr/>
        <a:lstStyle/>
        <a:p>
          <a:r>
            <a:rPr lang="es-MX" b="1" dirty="0"/>
            <a:t>Publish Process</a:t>
          </a:r>
        </a:p>
      </dgm:t>
    </dgm:pt>
    <dgm:pt modelId="{6A63837F-EC5B-1443-A06E-A336C4FFB3C4}" type="parTrans" cxnId="{B9ECF353-F575-8842-A702-072FB80480C8}">
      <dgm:prSet/>
      <dgm:spPr/>
      <dgm:t>
        <a:bodyPr/>
        <a:lstStyle/>
        <a:p>
          <a:endParaRPr lang="es-MX"/>
        </a:p>
      </dgm:t>
    </dgm:pt>
    <dgm:pt modelId="{2FDC13FB-9670-444D-906A-CE912EE7BAFF}" type="sibTrans" cxnId="{B9ECF353-F575-8842-A702-072FB80480C8}">
      <dgm:prSet/>
      <dgm:spPr/>
      <dgm:t>
        <a:bodyPr/>
        <a:lstStyle/>
        <a:p>
          <a:endParaRPr lang="es-MX"/>
        </a:p>
      </dgm:t>
    </dgm:pt>
    <dgm:pt modelId="{C89C7A4A-2D80-E243-9DD7-873E93128F7B}">
      <dgm:prSet phldrT="[Texto]"/>
      <dgm:spPr/>
      <dgm:t>
        <a:bodyPr/>
        <a:lstStyle/>
        <a:p>
          <a:r>
            <a:rPr lang="es-MX" b="1" dirty="0"/>
            <a:t>Struct. Design</a:t>
          </a:r>
        </a:p>
      </dgm:t>
    </dgm:pt>
    <dgm:pt modelId="{76346BEF-5F5C-464F-8B17-24BB6B5C48F5}" type="parTrans" cxnId="{0FB0CBF4-E443-4148-A255-4D5B3443421C}">
      <dgm:prSet/>
      <dgm:spPr/>
      <dgm:t>
        <a:bodyPr/>
        <a:lstStyle/>
        <a:p>
          <a:endParaRPr lang="es-MX"/>
        </a:p>
      </dgm:t>
    </dgm:pt>
    <dgm:pt modelId="{CE72CBA1-7078-7A42-A9E0-D35B5C75C0B0}" type="sibTrans" cxnId="{0FB0CBF4-E443-4148-A255-4D5B3443421C}">
      <dgm:prSet/>
      <dgm:spPr/>
      <dgm:t>
        <a:bodyPr/>
        <a:lstStyle/>
        <a:p>
          <a:endParaRPr lang="es-MX"/>
        </a:p>
      </dgm:t>
    </dgm:pt>
    <dgm:pt modelId="{DE2ED168-F42C-D746-8D01-E110A0E83EC0}">
      <dgm:prSet phldrT="[Texto]"/>
      <dgm:spPr/>
      <dgm:t>
        <a:bodyPr/>
        <a:lstStyle/>
        <a:p>
          <a:r>
            <a:rPr lang="es-MX" b="1" dirty="0"/>
            <a:t>Ref. Manag.</a:t>
          </a:r>
        </a:p>
      </dgm:t>
    </dgm:pt>
    <dgm:pt modelId="{69BF07B0-FCC8-9F46-B1F6-684A6587FFDC}" type="parTrans" cxnId="{56EC2A64-0C2D-3249-94C9-2478CDA71C95}">
      <dgm:prSet/>
      <dgm:spPr/>
      <dgm:t>
        <a:bodyPr/>
        <a:lstStyle/>
        <a:p>
          <a:endParaRPr lang="es-MX"/>
        </a:p>
      </dgm:t>
    </dgm:pt>
    <dgm:pt modelId="{26E18C45-D9C7-F148-B0A5-36654D4EE1C6}" type="sibTrans" cxnId="{56EC2A64-0C2D-3249-94C9-2478CDA71C95}">
      <dgm:prSet/>
      <dgm:spPr/>
      <dgm:t>
        <a:bodyPr/>
        <a:lstStyle/>
        <a:p>
          <a:endParaRPr lang="es-MX"/>
        </a:p>
      </dgm:t>
    </dgm:pt>
    <dgm:pt modelId="{5E6F001E-256C-1249-ADF1-B293D44AEE01}" type="pres">
      <dgm:prSet presAssocID="{8FF6B1CA-30AC-8140-969F-77F3077D46C4}" presName="matrix" presStyleCnt="0">
        <dgm:presLayoutVars>
          <dgm:chMax val="1"/>
          <dgm:dir/>
          <dgm:resizeHandles val="exact"/>
        </dgm:presLayoutVars>
      </dgm:prSet>
      <dgm:spPr/>
    </dgm:pt>
    <dgm:pt modelId="{B72CD66B-24AF-0142-9DF8-DC2CE3DA5B4B}" type="pres">
      <dgm:prSet presAssocID="{8FF6B1CA-30AC-8140-969F-77F3077D46C4}" presName="axisShape" presStyleLbl="bgShp" presStyleIdx="0" presStyleCnt="1" custLinFactNeighborX="-946" custLinFactNeighborY="39049"/>
      <dgm:spPr/>
    </dgm:pt>
    <dgm:pt modelId="{32158011-297D-F348-AA99-77E4D430C0BA}" type="pres">
      <dgm:prSet presAssocID="{8FF6B1CA-30AC-8140-969F-77F3077D46C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31EC13-CCAF-D64F-A28F-76F9E3D1851B}" type="pres">
      <dgm:prSet presAssocID="{8FF6B1CA-30AC-8140-969F-77F3077D46C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3679F75-CBD4-674B-845E-6C449FFD0C67}" type="pres">
      <dgm:prSet presAssocID="{8FF6B1CA-30AC-8140-969F-77F3077D46C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B52181E-7F45-0940-9814-2AD7E30AB788}" type="pres">
      <dgm:prSet presAssocID="{8FF6B1CA-30AC-8140-969F-77F3077D46C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0AC6721-6941-684D-8617-3472F38E0977}" type="presOf" srcId="{C89C7A4A-2D80-E243-9DD7-873E93128F7B}" destId="{13679F75-CBD4-674B-845E-6C449FFD0C67}" srcOrd="0" destOrd="0" presId="urn:microsoft.com/office/officeart/2005/8/layout/matrix2"/>
    <dgm:cxn modelId="{B9ECF353-F575-8842-A702-072FB80480C8}" srcId="{8FF6B1CA-30AC-8140-969F-77F3077D46C4}" destId="{057DFE8C-74EC-F14C-A646-6AA8EBEB38DF}" srcOrd="1" destOrd="0" parTransId="{6A63837F-EC5B-1443-A06E-A336C4FFB3C4}" sibTransId="{2FDC13FB-9670-444D-906A-CE912EE7BAFF}"/>
    <dgm:cxn modelId="{56EC2A64-0C2D-3249-94C9-2478CDA71C95}" srcId="{8FF6B1CA-30AC-8140-969F-77F3077D46C4}" destId="{DE2ED168-F42C-D746-8D01-E110A0E83EC0}" srcOrd="3" destOrd="0" parTransId="{69BF07B0-FCC8-9F46-B1F6-684A6587FFDC}" sibTransId="{26E18C45-D9C7-F148-B0A5-36654D4EE1C6}"/>
    <dgm:cxn modelId="{B334D477-BA45-6F48-A4CE-C75568AE2211}" type="presOf" srcId="{057DFE8C-74EC-F14C-A646-6AA8EBEB38DF}" destId="{F231EC13-CCAF-D64F-A28F-76F9E3D1851B}" srcOrd="0" destOrd="0" presId="urn:microsoft.com/office/officeart/2005/8/layout/matrix2"/>
    <dgm:cxn modelId="{1A444683-F7DB-FB4A-BD3F-4AEF75A296DE}" type="presOf" srcId="{8FF6B1CA-30AC-8140-969F-77F3077D46C4}" destId="{5E6F001E-256C-1249-ADF1-B293D44AEE01}" srcOrd="0" destOrd="0" presId="urn:microsoft.com/office/officeart/2005/8/layout/matrix2"/>
    <dgm:cxn modelId="{1C2652D9-F3A3-A748-82D8-CDA636FEB589}" srcId="{8FF6B1CA-30AC-8140-969F-77F3077D46C4}" destId="{AE2EB905-26F7-0F46-B129-8A6F005B227C}" srcOrd="0" destOrd="0" parTransId="{90C50ABF-3934-5E49-BC0A-269D4917712B}" sibTransId="{7BA23AF4-C2E4-334A-819C-5A04B10690B8}"/>
    <dgm:cxn modelId="{EBE86DEE-0206-D843-8C6C-1DDE9A5B466C}" type="presOf" srcId="{AE2EB905-26F7-0F46-B129-8A6F005B227C}" destId="{32158011-297D-F348-AA99-77E4D430C0BA}" srcOrd="0" destOrd="0" presId="urn:microsoft.com/office/officeart/2005/8/layout/matrix2"/>
    <dgm:cxn modelId="{0FB0CBF4-E443-4148-A255-4D5B3443421C}" srcId="{8FF6B1CA-30AC-8140-969F-77F3077D46C4}" destId="{C89C7A4A-2D80-E243-9DD7-873E93128F7B}" srcOrd="2" destOrd="0" parTransId="{76346BEF-5F5C-464F-8B17-24BB6B5C48F5}" sibTransId="{CE72CBA1-7078-7A42-A9E0-D35B5C75C0B0}"/>
    <dgm:cxn modelId="{0B2A4BFE-2C16-C24D-AE49-44FC72383CF9}" type="presOf" srcId="{DE2ED168-F42C-D746-8D01-E110A0E83EC0}" destId="{BB52181E-7F45-0940-9814-2AD7E30AB788}" srcOrd="0" destOrd="0" presId="urn:microsoft.com/office/officeart/2005/8/layout/matrix2"/>
    <dgm:cxn modelId="{4D52033A-8173-FF40-9B3B-6A2F61B6CF92}" type="presParOf" srcId="{5E6F001E-256C-1249-ADF1-B293D44AEE01}" destId="{B72CD66B-24AF-0142-9DF8-DC2CE3DA5B4B}" srcOrd="0" destOrd="0" presId="urn:microsoft.com/office/officeart/2005/8/layout/matrix2"/>
    <dgm:cxn modelId="{31A38485-237E-E947-A2F8-1F6A57A8EECC}" type="presParOf" srcId="{5E6F001E-256C-1249-ADF1-B293D44AEE01}" destId="{32158011-297D-F348-AA99-77E4D430C0BA}" srcOrd="1" destOrd="0" presId="urn:microsoft.com/office/officeart/2005/8/layout/matrix2"/>
    <dgm:cxn modelId="{EA6C7543-8651-1448-A178-F6531BD924F2}" type="presParOf" srcId="{5E6F001E-256C-1249-ADF1-B293D44AEE01}" destId="{F231EC13-CCAF-D64F-A28F-76F9E3D1851B}" srcOrd="2" destOrd="0" presId="urn:microsoft.com/office/officeart/2005/8/layout/matrix2"/>
    <dgm:cxn modelId="{9E28634B-E005-E24A-885A-619065ACE8D7}" type="presParOf" srcId="{5E6F001E-256C-1249-ADF1-B293D44AEE01}" destId="{13679F75-CBD4-674B-845E-6C449FFD0C67}" srcOrd="3" destOrd="0" presId="urn:microsoft.com/office/officeart/2005/8/layout/matrix2"/>
    <dgm:cxn modelId="{542D4D3D-C3A0-AE4B-848B-F0815A71D23E}" type="presParOf" srcId="{5E6F001E-256C-1249-ADF1-B293D44AEE01}" destId="{BB52181E-7F45-0940-9814-2AD7E30AB78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CD66B-24AF-0142-9DF8-DC2CE3DA5B4B}">
      <dsp:nvSpPr>
        <dsp:cNvPr id="0" name=""/>
        <dsp:cNvSpPr/>
      </dsp:nvSpPr>
      <dsp:spPr>
        <a:xfrm>
          <a:off x="1634545" y="0"/>
          <a:ext cx="3301311" cy="330131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58011-297D-F348-AA99-77E4D430C0BA}">
      <dsp:nvSpPr>
        <dsp:cNvPr id="0" name=""/>
        <dsp:cNvSpPr/>
      </dsp:nvSpPr>
      <dsp:spPr>
        <a:xfrm>
          <a:off x="1880361" y="214585"/>
          <a:ext cx="1320524" cy="13205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 dirty="0"/>
            <a:t>Writing Skills</a:t>
          </a:r>
        </a:p>
      </dsp:txBody>
      <dsp:txXfrm>
        <a:off x="1944824" y="279048"/>
        <a:ext cx="1191598" cy="1191598"/>
      </dsp:txXfrm>
    </dsp:sp>
    <dsp:sp modelId="{F231EC13-CCAF-D64F-A28F-76F9E3D1851B}">
      <dsp:nvSpPr>
        <dsp:cNvPr id="0" name=""/>
        <dsp:cNvSpPr/>
      </dsp:nvSpPr>
      <dsp:spPr>
        <a:xfrm>
          <a:off x="3431977" y="214585"/>
          <a:ext cx="1320524" cy="13205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 dirty="0"/>
            <a:t>Publish Process</a:t>
          </a:r>
        </a:p>
      </dsp:txBody>
      <dsp:txXfrm>
        <a:off x="3496440" y="279048"/>
        <a:ext cx="1191598" cy="1191598"/>
      </dsp:txXfrm>
    </dsp:sp>
    <dsp:sp modelId="{13679F75-CBD4-674B-845E-6C449FFD0C67}">
      <dsp:nvSpPr>
        <dsp:cNvPr id="0" name=""/>
        <dsp:cNvSpPr/>
      </dsp:nvSpPr>
      <dsp:spPr>
        <a:xfrm>
          <a:off x="1880361" y="1766201"/>
          <a:ext cx="1320524" cy="13205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 dirty="0"/>
            <a:t>Struct. Design</a:t>
          </a:r>
        </a:p>
      </dsp:txBody>
      <dsp:txXfrm>
        <a:off x="1944824" y="1830664"/>
        <a:ext cx="1191598" cy="1191598"/>
      </dsp:txXfrm>
    </dsp:sp>
    <dsp:sp modelId="{BB52181E-7F45-0940-9814-2AD7E30AB788}">
      <dsp:nvSpPr>
        <dsp:cNvPr id="0" name=""/>
        <dsp:cNvSpPr/>
      </dsp:nvSpPr>
      <dsp:spPr>
        <a:xfrm>
          <a:off x="3431977" y="1766201"/>
          <a:ext cx="1320524" cy="13205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 dirty="0"/>
            <a:t>Ref. Manag.</a:t>
          </a:r>
        </a:p>
      </dsp:txBody>
      <dsp:txXfrm>
        <a:off x="3496440" y="1830664"/>
        <a:ext cx="1191598" cy="1191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7" y="3652932"/>
            <a:ext cx="11226800" cy="1468436"/>
          </a:xfrm>
        </p:spPr>
        <p:txBody>
          <a:bodyPr anchor="t">
            <a:normAutofit fontScale="90000"/>
          </a:bodyPr>
          <a:lstStyle/>
          <a:p>
            <a:r>
              <a:rPr lang="es-MX" sz="5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What do Mexican Clinical Engineers Publish?</a:t>
            </a:r>
            <a:br>
              <a:rPr lang="es-MX" sz="5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br>
              <a:rPr lang="es-MX" sz="5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endParaRPr lang="es-MX" sz="54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5008045"/>
            <a:ext cx="11226800" cy="761999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0070C0"/>
                </a:solidFill>
                <a:latin typeface="+mj-lt"/>
                <a:cs typeface="Poppins Light" pitchFamily="2" charset="77"/>
              </a:rPr>
              <a:t>Fabiola M. Martinez-Licona </a:t>
            </a:r>
          </a:p>
          <a:p>
            <a:r>
              <a:rPr lang="es-MX" sz="1600" b="1" dirty="0">
                <a:solidFill>
                  <a:srgbClr val="0070C0"/>
                </a:solidFill>
                <a:latin typeface="+mj-lt"/>
                <a:cs typeface="Poppins Light" pitchFamily="2" charset="77"/>
              </a:rPr>
              <a:t>Universidad Autonoma Metropolitana - Mexico</a:t>
            </a: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/>
          <a:lstStyle/>
          <a:p>
            <a:pPr marL="0" indent="0">
              <a:buNone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  <a:cs typeface="Poppins Light" pitchFamily="2" charset="77"/>
              </a:rPr>
              <a:t>Fabiola Martinez Licona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  <a:cs typeface="Poppins Light" pitchFamily="2" charset="77"/>
              </a:rPr>
              <a:t>Electrical Engineering Depto.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  <a:cs typeface="Poppins Light" pitchFamily="2" charset="77"/>
              </a:rPr>
              <a:t>National Center for Research in Medical Imaging and Instrumentation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  <a:cs typeface="Poppins Light" pitchFamily="2" charset="77"/>
              </a:rPr>
              <a:t>Universidad Autonoma Metropolitana</a:t>
            </a:r>
          </a:p>
          <a:p>
            <a:pPr marL="0" indent="0"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10" y="1677252"/>
            <a:ext cx="10702380" cy="44703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buFont typeface="Wingdings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 of the publications of articles in the Mexican Journal of Biomedical Engineering (RMIB) and papers in the Mexican National Biomedical Engineering  Congress (CNIB).</a:t>
            </a:r>
          </a:p>
          <a:p>
            <a:pPr>
              <a:lnSpc>
                <a:spcPct val="107000"/>
              </a:lnSpc>
              <a:buFont typeface="Wingdings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Period of reviews: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RMIB.- 2010-2020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CNIB.- 2015-2019</a:t>
            </a:r>
          </a:p>
          <a:p>
            <a:pPr>
              <a:lnSpc>
                <a:spcPct val="107000"/>
              </a:lnSpc>
              <a:buFont typeface="Wingdings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analysis included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US" dirty="0"/>
              <a:t>authors' participation		nature of the work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US" dirty="0"/>
              <a:t>origin				number of references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US" dirty="0"/>
              <a:t>methodology used 			thematic coverage</a:t>
            </a:r>
          </a:p>
        </p:txBody>
      </p:sp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 fontScale="90000"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users</a:t>
            </a:r>
            <a:b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</a:b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that will benefit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10" y="2047420"/>
            <a:ext cx="10702380" cy="4258742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Goals: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acknowledge the Clinical Engineering contribution to the Mexican Biomedical Engineering community.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identify the fortress and weakness of the Clinical Engineering document publishing process.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Benefits: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dirty="0"/>
              <a:t>In general, the Clinical Engineering community </a:t>
            </a: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4C32E1D-7995-D841-8BB0-483F70C1C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915556"/>
              </p:ext>
            </p:extLst>
          </p:nvPr>
        </p:nvGraphicFramePr>
        <p:xfrm>
          <a:off x="281354" y="1926629"/>
          <a:ext cx="5770417" cy="395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12">
            <a:extLst>
              <a:ext uri="{FF2B5EF4-FFF2-40B4-BE49-F238E27FC236}">
                <a16:creationId xmlns:a16="http://schemas.microsoft.com/office/drawing/2014/main" id="{432D0474-D539-8143-B02B-9DE91DEAA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56531"/>
              </p:ext>
            </p:extLst>
          </p:nvPr>
        </p:nvGraphicFramePr>
        <p:xfrm>
          <a:off x="6393448" y="951430"/>
          <a:ext cx="5381210" cy="23207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275">
                  <a:extLst>
                    <a:ext uri="{9D8B030D-6E8A-4147-A177-3AD203B41FA5}">
                      <a16:colId xmlns:a16="http://schemas.microsoft.com/office/drawing/2014/main" val="2001803393"/>
                    </a:ext>
                  </a:extLst>
                </a:gridCol>
                <a:gridCol w="797508">
                  <a:extLst>
                    <a:ext uri="{9D8B030D-6E8A-4147-A177-3AD203B41FA5}">
                      <a16:colId xmlns:a16="http://schemas.microsoft.com/office/drawing/2014/main" val="1406965732"/>
                    </a:ext>
                  </a:extLst>
                </a:gridCol>
                <a:gridCol w="1716901">
                  <a:extLst>
                    <a:ext uri="{9D8B030D-6E8A-4147-A177-3AD203B41FA5}">
                      <a16:colId xmlns:a16="http://schemas.microsoft.com/office/drawing/2014/main" val="1081503720"/>
                    </a:ext>
                  </a:extLst>
                </a:gridCol>
                <a:gridCol w="1001526">
                  <a:extLst>
                    <a:ext uri="{9D8B030D-6E8A-4147-A177-3AD203B41FA5}">
                      <a16:colId xmlns:a16="http://schemas.microsoft.com/office/drawing/2014/main" val="1871877051"/>
                    </a:ext>
                  </a:extLst>
                </a:gridCol>
              </a:tblGrid>
              <a:tr h="459055">
                <a:tc gridSpan="4">
                  <a:txBody>
                    <a:bodyPr/>
                    <a:lstStyle/>
                    <a:p>
                      <a:pPr algn="ctr"/>
                      <a:r>
                        <a:rPr lang="es-MX" dirty="0"/>
                        <a:t>RMIB Articles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099413"/>
                  </a:ext>
                </a:extLst>
              </a:tr>
              <a:tr h="46543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Type of article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Nature of article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221775"/>
                  </a:ext>
                </a:extLst>
              </a:tr>
              <a:tr h="465431">
                <a:tc>
                  <a:txBody>
                    <a:bodyPr/>
                    <a:lstStyle/>
                    <a:p>
                      <a:r>
                        <a:rPr lang="es-MX" dirty="0"/>
                        <a:t>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Theoric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72026"/>
                  </a:ext>
                </a:extLst>
              </a:tr>
              <a:tr h="465431">
                <a:tc>
                  <a:txBody>
                    <a:bodyPr/>
                    <a:lstStyle/>
                    <a:p>
                      <a:r>
                        <a:rPr lang="es-MX" dirty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Practical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549580"/>
                  </a:ext>
                </a:extLst>
              </a:tr>
              <a:tr h="465431">
                <a:tc>
                  <a:txBody>
                    <a:bodyPr/>
                    <a:lstStyle/>
                    <a:p>
                      <a:r>
                        <a:rPr lang="es-MX" dirty="0"/>
                        <a:t>Technical 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Theor/Prac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88335"/>
                  </a:ext>
                </a:extLst>
              </a:tr>
            </a:tbl>
          </a:graphicData>
        </a:graphic>
      </p:graphicFrame>
      <p:graphicFrame>
        <p:nvGraphicFramePr>
          <p:cNvPr id="8" name="Tabla 12">
            <a:extLst>
              <a:ext uri="{FF2B5EF4-FFF2-40B4-BE49-F238E27FC236}">
                <a16:creationId xmlns:a16="http://schemas.microsoft.com/office/drawing/2014/main" id="{294F086A-E036-6D49-827A-9D052088C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352727"/>
              </p:ext>
            </p:extLst>
          </p:nvPr>
        </p:nvGraphicFramePr>
        <p:xfrm>
          <a:off x="6393448" y="3441600"/>
          <a:ext cx="5381210" cy="26606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9249">
                  <a:extLst>
                    <a:ext uri="{9D8B030D-6E8A-4147-A177-3AD203B41FA5}">
                      <a16:colId xmlns:a16="http://schemas.microsoft.com/office/drawing/2014/main" val="2001803393"/>
                    </a:ext>
                  </a:extLst>
                </a:gridCol>
                <a:gridCol w="1085587">
                  <a:extLst>
                    <a:ext uri="{9D8B030D-6E8A-4147-A177-3AD203B41FA5}">
                      <a16:colId xmlns:a16="http://schemas.microsoft.com/office/drawing/2014/main" val="721016391"/>
                    </a:ext>
                  </a:extLst>
                </a:gridCol>
                <a:gridCol w="1093856">
                  <a:extLst>
                    <a:ext uri="{9D8B030D-6E8A-4147-A177-3AD203B41FA5}">
                      <a16:colId xmlns:a16="http://schemas.microsoft.com/office/drawing/2014/main" val="1081503720"/>
                    </a:ext>
                  </a:extLst>
                </a:gridCol>
                <a:gridCol w="1058968">
                  <a:extLst>
                    <a:ext uri="{9D8B030D-6E8A-4147-A177-3AD203B41FA5}">
                      <a16:colId xmlns:a16="http://schemas.microsoft.com/office/drawing/2014/main" val="3655576707"/>
                    </a:ext>
                  </a:extLst>
                </a:gridCol>
                <a:gridCol w="1153550">
                  <a:extLst>
                    <a:ext uri="{9D8B030D-6E8A-4147-A177-3AD203B41FA5}">
                      <a16:colId xmlns:a16="http://schemas.microsoft.com/office/drawing/2014/main" val="3213022226"/>
                    </a:ext>
                  </a:extLst>
                </a:gridCol>
              </a:tblGrid>
              <a:tr h="697171">
                <a:tc>
                  <a:txBody>
                    <a:bodyPr/>
                    <a:lstStyle/>
                    <a:p>
                      <a:pPr algn="ctr"/>
                      <a:r>
                        <a:rPr lang="es-MX" sz="1600" i="1" dirty="0"/>
                        <a:t>Author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University/Hospital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University/Other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099413"/>
                  </a:ext>
                </a:extLst>
              </a:tr>
              <a:tr h="37362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221775"/>
                  </a:ext>
                </a:extLst>
              </a:tr>
              <a:tr h="37362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72026"/>
                  </a:ext>
                </a:extLst>
              </a:tr>
              <a:tr h="37362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549580"/>
                  </a:ext>
                </a:extLst>
              </a:tr>
              <a:tr h="37362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88335"/>
                  </a:ext>
                </a:extLst>
              </a:tr>
              <a:tr h="37362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74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04C6F5-7C22-2644-AE62-BEE9983B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65" y="2444429"/>
            <a:ext cx="4759038" cy="3569278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72EBBF6-F3D2-A94F-B188-4E897EB73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692887"/>
              </p:ext>
            </p:extLst>
          </p:nvPr>
        </p:nvGraphicFramePr>
        <p:xfrm>
          <a:off x="5084888" y="2578413"/>
          <a:ext cx="6632863" cy="330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A0179AC-8021-A84D-9580-4F043B13FDC3}"/>
              </a:ext>
            </a:extLst>
          </p:cNvPr>
          <p:cNvSpPr txBox="1"/>
          <p:nvPr/>
        </p:nvSpPr>
        <p:spPr>
          <a:xfrm>
            <a:off x="6896099" y="1953515"/>
            <a:ext cx="301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halkboard SE" panose="03050602040202020205" pitchFamily="66" charset="77"/>
              </a:rPr>
              <a:t>Issues to address:</a:t>
            </a:r>
          </a:p>
        </p:txBody>
      </p:sp>
    </p:spTree>
    <p:extLst>
      <p:ext uri="{BB962C8B-B14F-4D97-AF65-F5344CB8AC3E}">
        <p14:creationId xmlns:p14="http://schemas.microsoft.com/office/powerpoint/2010/main" val="41056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2CD66B-24AF-0142-9DF8-DC2CE3DA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158011-297D-F348-AA99-77E4D430C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31EC13-CCAF-D64F-A28F-76F9E3D18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679F75-CBD4-674B-845E-6C449FFD0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52181E-7F45-0940-9814-2AD7E30AB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AM. Universidad Autónoma Metropolitana. UAM Organization. Iztapalapa Campus .">
            <a:extLst>
              <a:ext uri="{FF2B5EF4-FFF2-40B4-BE49-F238E27FC236}">
                <a16:creationId xmlns:a16="http://schemas.microsoft.com/office/drawing/2014/main" id="{045132E9-B5BE-D34D-A487-32E28824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bright="-1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46" y="1427704"/>
            <a:ext cx="8622108" cy="46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51386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b="1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Fabiola M. Martinez-Licona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endParaRPr lang="it-IT" sz="2000" b="1" i="1" dirty="0">
              <a:solidFill>
                <a:srgbClr val="1F4A98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b="1" i="1" dirty="0" err="1">
                <a:solidFill>
                  <a:schemeClr val="bg1">
                    <a:lumMod val="85000"/>
                  </a:schemeClr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fmml@xanum.uam.mx</a:t>
            </a:r>
            <a:endParaRPr lang="it-IT" sz="2000" b="1" i="1" dirty="0">
              <a:solidFill>
                <a:schemeClr val="bg1">
                  <a:lumMod val="85000"/>
                </a:schemeClr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b="1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Universidad Autonoma Metropolitana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b="1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Mexico</a:t>
            </a:r>
            <a:endParaRPr lang="it" sz="2000" b="1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0841EA-C679-8440-93C6-8C8E3F752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946" y="1412794"/>
            <a:ext cx="1493280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249</Words>
  <Application>Microsoft Macintosh PowerPoint</Application>
  <PresentationFormat>Panorámica</PresentationFormat>
  <Paragraphs>81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Chalkboard SE</vt:lpstr>
      <vt:lpstr>Poppins</vt:lpstr>
      <vt:lpstr>Poppins Medium</vt:lpstr>
      <vt:lpstr>Wingdings</vt:lpstr>
      <vt:lpstr>Tema de Office</vt:lpstr>
      <vt:lpstr>What do Mexican Clinical Engineers Publish?  </vt:lpstr>
      <vt:lpstr>The Team / Workgroup</vt:lpstr>
      <vt:lpstr>Description</vt:lpstr>
      <vt:lpstr>Goals of the project and final users that will benefit</vt:lpstr>
      <vt:lpstr>Results</vt:lpstr>
      <vt:lpstr>Results</vt:lpstr>
      <vt:lpstr>Fabiola M. Martinez-Licona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fabimx@gmail.com</cp:lastModifiedBy>
  <cp:revision>18</cp:revision>
  <dcterms:created xsi:type="dcterms:W3CDTF">2021-09-01T19:24:00Z</dcterms:created>
  <dcterms:modified xsi:type="dcterms:W3CDTF">2021-09-21T20:44:11Z</dcterms:modified>
</cp:coreProperties>
</file>