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62" r:id="rId4"/>
    <p:sldId id="263" r:id="rId5"/>
    <p:sldId id="264" r:id="rId6"/>
    <p:sldId id="265" r:id="rId7"/>
    <p:sldId id="266" r:id="rId8"/>
    <p:sldId id="261" r:id="rId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9"/>
    <p:restoredTop sz="94718"/>
  </p:normalViewPr>
  <p:slideViewPr>
    <p:cSldViewPr snapToGrid="0" snapToObjects="1">
      <p:cViewPr varScale="1">
        <p:scale>
          <a:sx n="79" d="100"/>
          <a:sy n="79" d="100"/>
        </p:scale>
        <p:origin x="120"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7DD5C-BB70-4BDD-ADA4-D2A305286ABC}" type="datetimeFigureOut">
              <a:rPr lang="en-CA" smtClean="0"/>
              <a:t>2021-10-13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3AD70-AB21-466A-BBA7-F32BD2E63FA3}" type="slidenum">
              <a:rPr lang="en-CA" smtClean="0"/>
              <a:t>‹#›</a:t>
            </a:fld>
            <a:endParaRPr lang="en-CA"/>
          </a:p>
        </p:txBody>
      </p:sp>
    </p:spTree>
    <p:extLst>
      <p:ext uri="{BB962C8B-B14F-4D97-AF65-F5344CB8AC3E}">
        <p14:creationId xmlns:p14="http://schemas.microsoft.com/office/powerpoint/2010/main" val="2716281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These examples illustrate innovative solutions to the lack of available spare parts, or in one case, the inappropriateness of the design for the local environment.</a:t>
            </a:r>
          </a:p>
          <a:p>
            <a:endParaRPr lang="en-CA" dirty="0"/>
          </a:p>
        </p:txBody>
      </p:sp>
      <p:sp>
        <p:nvSpPr>
          <p:cNvPr id="4" name="Slide Number Placeholder 3"/>
          <p:cNvSpPr>
            <a:spLocks noGrp="1"/>
          </p:cNvSpPr>
          <p:nvPr>
            <p:ph type="sldNum" sz="quarter" idx="5"/>
          </p:nvPr>
        </p:nvSpPr>
        <p:spPr/>
        <p:txBody>
          <a:bodyPr/>
          <a:lstStyle/>
          <a:p>
            <a:fld id="{4193AD70-AB21-466A-BBA7-F32BD2E63FA3}" type="slidenum">
              <a:rPr lang="en-CA" smtClean="0"/>
              <a:t>3</a:t>
            </a:fld>
            <a:endParaRPr lang="en-CA"/>
          </a:p>
        </p:txBody>
      </p:sp>
    </p:spTree>
    <p:extLst>
      <p:ext uri="{BB962C8B-B14F-4D97-AF65-F5344CB8AC3E}">
        <p14:creationId xmlns:p14="http://schemas.microsoft.com/office/powerpoint/2010/main" val="405446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B0ED1-768B-0C47-8169-E96E9DCEF8D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7F1A172-18CD-BE4D-BD81-AEACD188C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A4A5C318-3091-6A43-8B9D-07DB1CFFB095}"/>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5" name="Marcador de pie de página 4">
            <a:extLst>
              <a:ext uri="{FF2B5EF4-FFF2-40B4-BE49-F238E27FC236}">
                <a16:creationId xmlns:a16="http://schemas.microsoft.com/office/drawing/2014/main" id="{2F0FC366-2E97-594D-ABB6-77A3183357F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598242A-B6D5-CE46-9354-6607AEB609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4055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B12BC-05F4-2743-865B-A567C30AD6E2}"/>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7DE5064-9233-E945-BC86-54A956BD3DF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87379F0-76E8-394A-A7ED-7FA3A2854377}"/>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5" name="Marcador de pie de página 4">
            <a:extLst>
              <a:ext uri="{FF2B5EF4-FFF2-40B4-BE49-F238E27FC236}">
                <a16:creationId xmlns:a16="http://schemas.microsoft.com/office/drawing/2014/main" id="{F9222A6B-83D9-AC4E-A42A-A53C690BE52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9F21101-8F6B-4A42-AF7E-9B3AA50561E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35986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2BF40B-B617-744F-A388-2A08555BBA0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2E98FCCC-680F-894C-96DB-2FA3A0D0C28E}"/>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119397A-43C4-6C4C-9C87-4FD3D72BB521}"/>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5" name="Marcador de pie de página 4">
            <a:extLst>
              <a:ext uri="{FF2B5EF4-FFF2-40B4-BE49-F238E27FC236}">
                <a16:creationId xmlns:a16="http://schemas.microsoft.com/office/drawing/2014/main" id="{0EB716AD-B236-BC40-BF4D-E35EFD65E8B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89F753A-F82A-764A-AB8E-989B9CCEA259}"/>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71008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A25E2-BA5E-3843-B28B-5F67E27EB3E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B388914-D38D-1A4F-BDA1-4F15F66FA05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9097349-F444-D343-A15D-6C3679F2BA22}"/>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5" name="Marcador de pie de página 4">
            <a:extLst>
              <a:ext uri="{FF2B5EF4-FFF2-40B4-BE49-F238E27FC236}">
                <a16:creationId xmlns:a16="http://schemas.microsoft.com/office/drawing/2014/main" id="{262F0645-1916-2941-A4EF-78E4C9771F5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207AE25-3BB5-184C-9772-CBB819406E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2234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7110C-2C33-3B4D-B23F-6F61ADB4C02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4ED5981E-38AD-5B49-A167-D8B23D10F8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B8D5648-F297-4546-A5E1-0E3DFEFC5C13}"/>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5" name="Marcador de pie de página 4">
            <a:extLst>
              <a:ext uri="{FF2B5EF4-FFF2-40B4-BE49-F238E27FC236}">
                <a16:creationId xmlns:a16="http://schemas.microsoft.com/office/drawing/2014/main" id="{A20E0910-21CD-BE41-B51E-CB6241DCB20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66E9CED-7ACB-524E-8F02-BA31F166121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26860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70347-1AD8-A14B-9028-3E1619BE6FE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99F9A90-C2C1-334B-82A3-5BCFBB825F6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AE3B5CE7-ABBC-CE4B-8E81-2ED799808DF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8C2B4A0C-1D3D-9A4B-BCB0-C67DB268EFE9}"/>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6" name="Marcador de pie de página 5">
            <a:extLst>
              <a:ext uri="{FF2B5EF4-FFF2-40B4-BE49-F238E27FC236}">
                <a16:creationId xmlns:a16="http://schemas.microsoft.com/office/drawing/2014/main" id="{BB30B375-C8EA-E342-AAD5-E940A8F7020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E715118-9732-C246-BEA5-E3FDAF7177A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58292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5DE75-C0FB-5540-9C80-5F32A473BD3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54222D90-E245-964A-BAFF-89808BBB72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F371311-608F-A04C-882E-6D5186B7DB3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F3CDB719-9889-904B-A01E-62C0C82EC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AF4A7251-DBF5-7B40-8D0F-CE8223100A0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699418D-A2B5-CC4F-B23F-26E077B623B6}"/>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8" name="Marcador de pie de página 7">
            <a:extLst>
              <a:ext uri="{FF2B5EF4-FFF2-40B4-BE49-F238E27FC236}">
                <a16:creationId xmlns:a16="http://schemas.microsoft.com/office/drawing/2014/main" id="{7B822598-5EFB-CC41-86D6-304FF9DEB78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D47ADA2-D615-3148-A23C-CC71FC5257E2}"/>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156304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6CFB-4CCB-7844-8C5A-F8BE7EDA47D1}"/>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90657ABA-1D69-DE44-A76D-E763710A3BDD}"/>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4" name="Marcador de pie de página 3">
            <a:extLst>
              <a:ext uri="{FF2B5EF4-FFF2-40B4-BE49-F238E27FC236}">
                <a16:creationId xmlns:a16="http://schemas.microsoft.com/office/drawing/2014/main" id="{27CAA2F0-8A6D-604A-93E9-701BFAD1580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3687990-F555-5942-BBDF-064E8D9EE82A}"/>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67681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F33EA3-DD5A-D449-99A3-EF693C160ACA}"/>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3" name="Marcador de pie de página 2">
            <a:extLst>
              <a:ext uri="{FF2B5EF4-FFF2-40B4-BE49-F238E27FC236}">
                <a16:creationId xmlns:a16="http://schemas.microsoft.com/office/drawing/2014/main" id="{F8F21913-B779-D24C-B074-DC2054904FD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16CB19C8-5ED1-0A49-8D88-4CFEBC36A3FC}"/>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48854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E1BD53-EAB7-1E4B-A286-D106753AC15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DDAE8FB-BE39-6C4C-B873-C92BD02C8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F235DA41-1006-144E-A4C4-21C4C4783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A07975B-558A-ED49-9C35-27406C10312C}"/>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6" name="Marcador de pie de página 5">
            <a:extLst>
              <a:ext uri="{FF2B5EF4-FFF2-40B4-BE49-F238E27FC236}">
                <a16:creationId xmlns:a16="http://schemas.microsoft.com/office/drawing/2014/main" id="{C910C23C-8931-8E47-B9FD-28BB82E7008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7A3C1F6-37B5-E048-9C14-8B11A24E4C21}"/>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224738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306654-0943-0945-A3DC-4ACEF0F00F2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D01B6BE1-B19A-C148-BB49-BB355C751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7A05E66-9F51-2848-BC76-1F891696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BD15DF3-C1EA-634A-B0AE-50DB578F1B4E}"/>
              </a:ext>
            </a:extLst>
          </p:cNvPr>
          <p:cNvSpPr>
            <a:spLocks noGrp="1"/>
          </p:cNvSpPr>
          <p:nvPr>
            <p:ph type="dt" sz="half" idx="10"/>
          </p:nvPr>
        </p:nvSpPr>
        <p:spPr/>
        <p:txBody>
          <a:bodyPr/>
          <a:lstStyle/>
          <a:p>
            <a:fld id="{5922D97F-1855-7940-BD30-9CA7CE069233}" type="datetimeFigureOut">
              <a:rPr lang="es-MX" smtClean="0"/>
              <a:t>13/10/2021</a:t>
            </a:fld>
            <a:endParaRPr lang="es-MX"/>
          </a:p>
        </p:txBody>
      </p:sp>
      <p:sp>
        <p:nvSpPr>
          <p:cNvPr id="6" name="Marcador de pie de página 5">
            <a:extLst>
              <a:ext uri="{FF2B5EF4-FFF2-40B4-BE49-F238E27FC236}">
                <a16:creationId xmlns:a16="http://schemas.microsoft.com/office/drawing/2014/main" id="{65F86AC9-2786-654D-99A7-27ED6F3DDD9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AD1F359-7560-7643-ADA2-6A73F6EA7960}"/>
              </a:ext>
            </a:extLst>
          </p:cNvPr>
          <p:cNvSpPr>
            <a:spLocks noGrp="1"/>
          </p:cNvSpPr>
          <p:nvPr>
            <p:ph type="sldNum" sz="quarter" idx="12"/>
          </p:nvPr>
        </p:nvSpPr>
        <p:spPr/>
        <p:txBody>
          <a:bodyPr/>
          <a:lstStyle/>
          <a:p>
            <a:fld id="{D229380A-8E3A-AA4F-99CA-B9F889DA3BB4}" type="slidenum">
              <a:rPr lang="es-MX" smtClean="0"/>
              <a:t>‹#›</a:t>
            </a:fld>
            <a:endParaRPr lang="es-MX"/>
          </a:p>
        </p:txBody>
      </p:sp>
    </p:spTree>
    <p:extLst>
      <p:ext uri="{BB962C8B-B14F-4D97-AF65-F5344CB8AC3E}">
        <p14:creationId xmlns:p14="http://schemas.microsoft.com/office/powerpoint/2010/main" val="355728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E4233-B371-4D42-AF5D-91F49D956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978B424-05A9-D748-BF84-37490AF03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900299C-4C31-5348-A4E0-798C34A60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2D97F-1855-7940-BD30-9CA7CE069233}" type="datetimeFigureOut">
              <a:rPr lang="es-MX" smtClean="0"/>
              <a:t>13/10/2021</a:t>
            </a:fld>
            <a:endParaRPr lang="es-MX"/>
          </a:p>
        </p:txBody>
      </p:sp>
      <p:sp>
        <p:nvSpPr>
          <p:cNvPr id="5" name="Marcador de pie de página 4">
            <a:extLst>
              <a:ext uri="{FF2B5EF4-FFF2-40B4-BE49-F238E27FC236}">
                <a16:creationId xmlns:a16="http://schemas.microsoft.com/office/drawing/2014/main" id="{ECB3F8D8-6848-BB43-891B-F22F265DA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4E17FABD-0405-C04A-B8B2-F62CD8E38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9380A-8E3A-AA4F-99CA-B9F889DA3BB4}" type="slidenum">
              <a:rPr lang="es-MX" smtClean="0"/>
              <a:t>‹#›</a:t>
            </a:fld>
            <a:endParaRPr lang="es-MX"/>
          </a:p>
        </p:txBody>
      </p:sp>
    </p:spTree>
    <p:extLst>
      <p:ext uri="{BB962C8B-B14F-4D97-AF65-F5344CB8AC3E}">
        <p14:creationId xmlns:p14="http://schemas.microsoft.com/office/powerpoint/2010/main" val="402375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hyperlink" Target="mailto:zienaaj@yahoo.co.u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8C3199-293F-834B-85A8-F48E3D90AF36}"/>
              </a:ext>
            </a:extLst>
          </p:cNvPr>
          <p:cNvSpPr>
            <a:spLocks noGrp="1"/>
          </p:cNvSpPr>
          <p:nvPr>
            <p:ph type="ctrTitle"/>
          </p:nvPr>
        </p:nvSpPr>
        <p:spPr>
          <a:xfrm>
            <a:off x="1072895" y="3652932"/>
            <a:ext cx="10594171" cy="1468436"/>
          </a:xfrm>
        </p:spPr>
        <p:txBody>
          <a:bodyPr anchor="t">
            <a:noAutofit/>
          </a:bodyPr>
          <a:lstStyle/>
          <a:p>
            <a:r>
              <a:rPr lang="en-US" sz="2800" b="1" dirty="0">
                <a:solidFill>
                  <a:srgbClr val="002060"/>
                </a:solidFill>
                <a:latin typeface="Poppins" pitchFamily="2" charset="77"/>
                <a:cs typeface="Poppins" pitchFamily="2" charset="77"/>
              </a:rPr>
              <a:t>The Ingenuity of Clinical Engineers Maintaining Equipment with Limited Resources - Examples from Ghana</a:t>
            </a:r>
          </a:p>
        </p:txBody>
      </p:sp>
      <p:sp>
        <p:nvSpPr>
          <p:cNvPr id="3" name="Subtítulo 2">
            <a:extLst>
              <a:ext uri="{FF2B5EF4-FFF2-40B4-BE49-F238E27FC236}">
                <a16:creationId xmlns:a16="http://schemas.microsoft.com/office/drawing/2014/main" id="{B31DB3D8-FADF-BC44-99E1-CF6CF3286AEF}"/>
              </a:ext>
            </a:extLst>
          </p:cNvPr>
          <p:cNvSpPr>
            <a:spLocks noGrp="1"/>
          </p:cNvSpPr>
          <p:nvPr>
            <p:ph type="subTitle" idx="1"/>
          </p:nvPr>
        </p:nvSpPr>
        <p:spPr>
          <a:xfrm>
            <a:off x="195072" y="4867369"/>
            <a:ext cx="3949392" cy="972599"/>
          </a:xfrm>
        </p:spPr>
        <p:txBody>
          <a:bodyPr>
            <a:normAutofit/>
          </a:bodyPr>
          <a:lstStyle/>
          <a:p>
            <a:r>
              <a:rPr lang="es-MX" sz="2000" dirty="0">
                <a:solidFill>
                  <a:srgbClr val="0070C0"/>
                </a:solidFill>
                <a:latin typeface="Poppins Light" pitchFamily="2" charset="77"/>
                <a:cs typeface="Poppins Light" pitchFamily="2" charset="77"/>
              </a:rPr>
              <a:t>Bill Gentles</a:t>
            </a:r>
          </a:p>
          <a:p>
            <a:r>
              <a:rPr lang="es-MX" sz="1600" dirty="0" err="1">
                <a:solidFill>
                  <a:srgbClr val="0070C0"/>
                </a:solidFill>
                <a:latin typeface="Poppins Light" pitchFamily="2" charset="77"/>
                <a:cs typeface="Poppins Light" pitchFamily="2" charset="77"/>
              </a:rPr>
              <a:t>Chair</a:t>
            </a:r>
            <a:r>
              <a:rPr lang="es-MX" sz="1600" dirty="0">
                <a:solidFill>
                  <a:srgbClr val="0070C0"/>
                </a:solidFill>
                <a:latin typeface="Poppins Light" pitchFamily="2" charset="77"/>
                <a:cs typeface="Poppins Light" pitchFamily="2" charset="77"/>
              </a:rPr>
              <a:t>, CMBES International Outreach Committee</a:t>
            </a:r>
          </a:p>
        </p:txBody>
      </p:sp>
      <p:sp>
        <p:nvSpPr>
          <p:cNvPr id="4" name="TextBox 3">
            <a:extLst>
              <a:ext uri="{FF2B5EF4-FFF2-40B4-BE49-F238E27FC236}">
                <a16:creationId xmlns:a16="http://schemas.microsoft.com/office/drawing/2014/main" id="{701BB2EB-7C81-4710-AD03-1395296886F4}"/>
              </a:ext>
            </a:extLst>
          </p:cNvPr>
          <p:cNvSpPr txBox="1"/>
          <p:nvPr/>
        </p:nvSpPr>
        <p:spPr>
          <a:xfrm>
            <a:off x="5888735" y="4867369"/>
            <a:ext cx="4328161" cy="1446550"/>
          </a:xfrm>
          <a:prstGeom prst="rect">
            <a:avLst/>
          </a:prstGeom>
          <a:noFill/>
        </p:spPr>
        <p:txBody>
          <a:bodyPr wrap="square" rtlCol="0">
            <a:spAutoFit/>
          </a:bodyPr>
          <a:lstStyle/>
          <a:p>
            <a:pPr algn="ctr">
              <a:spcBef>
                <a:spcPts val="600"/>
              </a:spcBef>
            </a:pPr>
            <a:r>
              <a:rPr lang="es-MX" sz="2000" dirty="0">
                <a:solidFill>
                  <a:srgbClr val="0070C0"/>
                </a:solidFill>
                <a:latin typeface="Poppins Light" pitchFamily="2" charset="77"/>
                <a:cs typeface="Poppins Light" pitchFamily="2" charset="77"/>
              </a:rPr>
              <a:t>John Zienaa</a:t>
            </a:r>
          </a:p>
          <a:p>
            <a:pPr algn="ctr"/>
            <a:r>
              <a:rPr lang="es-MX" sz="1600" dirty="0" err="1">
                <a:solidFill>
                  <a:srgbClr val="0070C0"/>
                </a:solidFill>
                <a:latin typeface="Poppins Light" pitchFamily="2" charset="77"/>
                <a:cs typeface="Poppins Light" pitchFamily="2" charset="77"/>
              </a:rPr>
              <a:t>Chief</a:t>
            </a:r>
            <a:r>
              <a:rPr lang="es-MX" sz="1600" dirty="0">
                <a:solidFill>
                  <a:srgbClr val="0070C0"/>
                </a:solidFill>
                <a:latin typeface="Poppins Light" pitchFamily="2" charset="77"/>
                <a:cs typeface="Poppins Light" pitchFamily="2" charset="77"/>
              </a:rPr>
              <a:t> </a:t>
            </a:r>
            <a:r>
              <a:rPr lang="es-MX" sz="1600" dirty="0" err="1">
                <a:solidFill>
                  <a:srgbClr val="0070C0"/>
                </a:solidFill>
                <a:latin typeface="Poppins Light" pitchFamily="2" charset="77"/>
                <a:cs typeface="Poppins Light" pitchFamily="2" charset="77"/>
              </a:rPr>
              <a:t>Clinical</a:t>
            </a:r>
            <a:r>
              <a:rPr lang="es-MX" sz="1600" dirty="0">
                <a:solidFill>
                  <a:srgbClr val="0070C0"/>
                </a:solidFill>
                <a:latin typeface="Poppins Light" pitchFamily="2" charset="77"/>
                <a:cs typeface="Poppins Light" pitchFamily="2" charset="77"/>
              </a:rPr>
              <a:t> </a:t>
            </a:r>
            <a:r>
              <a:rPr lang="es-MX" sz="1600" dirty="0" err="1">
                <a:solidFill>
                  <a:srgbClr val="0070C0"/>
                </a:solidFill>
                <a:latin typeface="Poppins Light" pitchFamily="2" charset="77"/>
                <a:cs typeface="Poppins Light" pitchFamily="2" charset="77"/>
              </a:rPr>
              <a:t>Engineering</a:t>
            </a:r>
            <a:r>
              <a:rPr lang="es-MX" sz="1600" dirty="0">
                <a:solidFill>
                  <a:srgbClr val="0070C0"/>
                </a:solidFill>
                <a:latin typeface="Poppins Light" pitchFamily="2" charset="77"/>
                <a:cs typeface="Poppins Light" pitchFamily="2" charset="77"/>
              </a:rPr>
              <a:t> </a:t>
            </a:r>
            <a:r>
              <a:rPr lang="es-MX" sz="1600" dirty="0" err="1">
                <a:solidFill>
                  <a:srgbClr val="0070C0"/>
                </a:solidFill>
                <a:latin typeface="Poppins Light" pitchFamily="2" charset="77"/>
                <a:cs typeface="Poppins Light" pitchFamily="2" charset="77"/>
              </a:rPr>
              <a:t>Manger</a:t>
            </a:r>
            <a:endParaRPr lang="es-MX" sz="1600" dirty="0">
              <a:solidFill>
                <a:srgbClr val="0070C0"/>
              </a:solidFill>
              <a:latin typeface="Poppins Light" pitchFamily="2" charset="77"/>
              <a:cs typeface="Poppins Light" pitchFamily="2" charset="77"/>
            </a:endParaRPr>
          </a:p>
          <a:p>
            <a:pPr algn="ctr"/>
            <a:r>
              <a:rPr lang="es-MX" sz="1600" dirty="0" err="1">
                <a:solidFill>
                  <a:srgbClr val="0070C0"/>
                </a:solidFill>
                <a:latin typeface="Poppins Light" pitchFamily="2" charset="77"/>
                <a:cs typeface="Poppins Light" pitchFamily="2" charset="77"/>
              </a:rPr>
              <a:t>Clinical</a:t>
            </a:r>
            <a:r>
              <a:rPr lang="es-MX" sz="1600" dirty="0">
                <a:solidFill>
                  <a:srgbClr val="0070C0"/>
                </a:solidFill>
                <a:latin typeface="Poppins Light" pitchFamily="2" charset="77"/>
                <a:cs typeface="Poppins Light" pitchFamily="2" charset="77"/>
              </a:rPr>
              <a:t> </a:t>
            </a:r>
            <a:r>
              <a:rPr lang="es-MX" sz="1600" dirty="0" err="1">
                <a:solidFill>
                  <a:srgbClr val="0070C0"/>
                </a:solidFill>
                <a:latin typeface="Poppins Light" pitchFamily="2" charset="77"/>
                <a:cs typeface="Poppins Light" pitchFamily="2" charset="77"/>
              </a:rPr>
              <a:t>Engineering</a:t>
            </a:r>
            <a:r>
              <a:rPr lang="es-MX" sz="1600" dirty="0">
                <a:solidFill>
                  <a:srgbClr val="0070C0"/>
                </a:solidFill>
                <a:latin typeface="Poppins Light" pitchFamily="2" charset="77"/>
                <a:cs typeface="Poppins Light" pitchFamily="2" charset="77"/>
              </a:rPr>
              <a:t> </a:t>
            </a:r>
            <a:r>
              <a:rPr lang="es-MX" sz="1600" dirty="0" err="1">
                <a:solidFill>
                  <a:srgbClr val="0070C0"/>
                </a:solidFill>
                <a:latin typeface="Poppins Light" pitchFamily="2" charset="77"/>
                <a:cs typeface="Poppins Light" pitchFamily="2" charset="77"/>
              </a:rPr>
              <a:t>Department</a:t>
            </a:r>
            <a:endParaRPr lang="es-MX" sz="1600" dirty="0">
              <a:solidFill>
                <a:srgbClr val="0070C0"/>
              </a:solidFill>
              <a:latin typeface="Poppins Light" pitchFamily="2" charset="77"/>
              <a:cs typeface="Poppins Light" pitchFamily="2" charset="77"/>
            </a:endParaRPr>
          </a:p>
          <a:p>
            <a:pPr algn="ctr"/>
            <a:r>
              <a:rPr lang="es-MX" dirty="0">
                <a:solidFill>
                  <a:srgbClr val="0070C0"/>
                </a:solidFill>
                <a:latin typeface="Poppins Light" pitchFamily="2" charset="77"/>
                <a:cs typeface="Poppins Light" pitchFamily="2" charset="77"/>
              </a:rPr>
              <a:t>Ghana </a:t>
            </a:r>
            <a:r>
              <a:rPr lang="es-MX" dirty="0" err="1">
                <a:solidFill>
                  <a:srgbClr val="0070C0"/>
                </a:solidFill>
                <a:latin typeface="Poppins Light" pitchFamily="2" charset="77"/>
                <a:cs typeface="Poppins Light" pitchFamily="2" charset="77"/>
              </a:rPr>
              <a:t>Health</a:t>
            </a:r>
            <a:r>
              <a:rPr lang="es-MX" dirty="0">
                <a:solidFill>
                  <a:srgbClr val="0070C0"/>
                </a:solidFill>
                <a:latin typeface="Poppins Light" pitchFamily="2" charset="77"/>
                <a:cs typeface="Poppins Light" pitchFamily="2" charset="77"/>
              </a:rPr>
              <a:t> </a:t>
            </a:r>
            <a:r>
              <a:rPr lang="es-MX" dirty="0" err="1">
                <a:solidFill>
                  <a:srgbClr val="0070C0"/>
                </a:solidFill>
                <a:latin typeface="Poppins Light" pitchFamily="2" charset="77"/>
                <a:cs typeface="Poppins Light" pitchFamily="2" charset="77"/>
              </a:rPr>
              <a:t>Service</a:t>
            </a:r>
            <a:endParaRPr lang="es-MX" dirty="0">
              <a:solidFill>
                <a:srgbClr val="0070C0"/>
              </a:solidFill>
              <a:latin typeface="Poppins Light" pitchFamily="2" charset="77"/>
              <a:cs typeface="Poppins Light" pitchFamily="2" charset="77"/>
            </a:endParaRPr>
          </a:p>
          <a:p>
            <a:pPr algn="ctr"/>
            <a:endParaRPr lang="en-CA" dirty="0"/>
          </a:p>
        </p:txBody>
      </p:sp>
      <p:pic>
        <p:nvPicPr>
          <p:cNvPr id="6" name="Picture 5">
            <a:extLst>
              <a:ext uri="{FF2B5EF4-FFF2-40B4-BE49-F238E27FC236}">
                <a16:creationId xmlns:a16="http://schemas.microsoft.com/office/drawing/2014/main" id="{6E5F526D-454D-40A1-91D0-7DFAA2EBCECB}"/>
              </a:ext>
            </a:extLst>
          </p:cNvPr>
          <p:cNvPicPr>
            <a:picLocks noChangeAspect="1"/>
          </p:cNvPicPr>
          <p:nvPr/>
        </p:nvPicPr>
        <p:blipFill>
          <a:blip r:embed="rId3"/>
          <a:stretch>
            <a:fillRect/>
          </a:stretch>
        </p:blipFill>
        <p:spPr>
          <a:xfrm>
            <a:off x="4071990" y="4592271"/>
            <a:ext cx="1572906" cy="1800444"/>
          </a:xfrm>
          <a:prstGeom prst="rect">
            <a:avLst/>
          </a:prstGeom>
        </p:spPr>
      </p:pic>
      <p:pic>
        <p:nvPicPr>
          <p:cNvPr id="8" name="Picture 7">
            <a:extLst>
              <a:ext uri="{FF2B5EF4-FFF2-40B4-BE49-F238E27FC236}">
                <a16:creationId xmlns:a16="http://schemas.microsoft.com/office/drawing/2014/main" id="{5EF0705B-468C-4524-AFCD-408ADF5D7B14}"/>
              </a:ext>
            </a:extLst>
          </p:cNvPr>
          <p:cNvPicPr>
            <a:picLocks noChangeAspect="1"/>
          </p:cNvPicPr>
          <p:nvPr/>
        </p:nvPicPr>
        <p:blipFill>
          <a:blip r:embed="rId4"/>
          <a:stretch>
            <a:fillRect/>
          </a:stretch>
        </p:blipFill>
        <p:spPr>
          <a:xfrm>
            <a:off x="9863328" y="4583957"/>
            <a:ext cx="1450170" cy="1681757"/>
          </a:xfrm>
          <a:prstGeom prst="rect">
            <a:avLst/>
          </a:prstGeom>
        </p:spPr>
      </p:pic>
    </p:spTree>
    <p:extLst>
      <p:ext uri="{BB962C8B-B14F-4D97-AF65-F5344CB8AC3E}">
        <p14:creationId xmlns:p14="http://schemas.microsoft.com/office/powerpoint/2010/main" val="85795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The Team / Workgroup</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247841" y="1892676"/>
            <a:ext cx="10702380" cy="4258742"/>
          </a:xfrm>
        </p:spPr>
        <p:txBody>
          <a:bodyPr/>
          <a:lstStyle/>
          <a:p>
            <a:pPr marL="342900" indent="-342900" algn="l">
              <a:lnSpc>
                <a:spcPct val="120000"/>
              </a:lnSpc>
              <a:buFont typeface="Arial" panose="020B0604020202020204" pitchFamily="34" charset="0"/>
              <a:buChar char="•"/>
            </a:pPr>
            <a:r>
              <a:rPr lang="en-US" sz="2000" b="1" dirty="0"/>
              <a:t>Bill Gentles(1), John Zienaa(2), Kwabena </a:t>
            </a:r>
            <a:r>
              <a:rPr lang="en-US" sz="2000" b="1" dirty="0" err="1"/>
              <a:t>Debrah</a:t>
            </a:r>
            <a:r>
              <a:rPr lang="en-US" sz="2000" b="1" dirty="0"/>
              <a:t>(2), Clement Appiah(2) </a:t>
            </a:r>
          </a:p>
          <a:p>
            <a:pPr marL="342900" indent="-342900" algn="l">
              <a:lnSpc>
                <a:spcPct val="120000"/>
              </a:lnSpc>
              <a:buFont typeface="Arial" panose="020B0604020202020204" pitchFamily="34" charset="0"/>
              <a:buChar char="•"/>
            </a:pPr>
            <a:r>
              <a:rPr lang="en-US" sz="2000" b="1" dirty="0"/>
              <a:t>(1) Canadian Medical &amp; Biological Engineering Society, </a:t>
            </a:r>
          </a:p>
          <a:p>
            <a:pPr marL="342900" indent="-342900">
              <a:lnSpc>
                <a:spcPct val="120000"/>
              </a:lnSpc>
            </a:pPr>
            <a:r>
              <a:rPr lang="en-US" sz="2000" b="1" dirty="0"/>
              <a:t>(2) Ghana Health Service, Clinical Engineering Department</a:t>
            </a:r>
            <a:endParaRPr lang="es-MX" dirty="0">
              <a:solidFill>
                <a:schemeClr val="bg2">
                  <a:lumMod val="25000"/>
                </a:schemeClr>
              </a:solidFill>
            </a:endParaRPr>
          </a:p>
        </p:txBody>
      </p:sp>
    </p:spTree>
    <p:extLst>
      <p:ext uri="{BB962C8B-B14F-4D97-AF65-F5344CB8AC3E}">
        <p14:creationId xmlns:p14="http://schemas.microsoft.com/office/powerpoint/2010/main" val="1012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838200" y="913606"/>
            <a:ext cx="10515600" cy="777082"/>
          </a:xfrm>
        </p:spPr>
        <p:txBody>
          <a:bodyPr anchor="t">
            <a:normAutofit/>
          </a:bodyPr>
          <a:lstStyle/>
          <a:p>
            <a:r>
              <a:rPr lang="es-MX" sz="3600" b="1" dirty="0">
                <a:solidFill>
                  <a:srgbClr val="0070C0"/>
                </a:solidFill>
                <a:latin typeface="Poppins" pitchFamily="2" charset="77"/>
                <a:cs typeface="Poppins" pitchFamily="2" charset="77"/>
              </a:rPr>
              <a:t>Description</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sz="half" idx="1"/>
          </p:nvPr>
        </p:nvSpPr>
        <p:spPr>
          <a:xfrm>
            <a:off x="838200" y="1825625"/>
            <a:ext cx="6355080" cy="4351338"/>
          </a:xfrm>
        </p:spPr>
        <p:txBody>
          <a:bodyPr>
            <a:normAutofit/>
          </a:bodyPr>
          <a:lstStyle/>
          <a:p>
            <a:pPr>
              <a:lnSpc>
                <a:spcPct val="115000"/>
              </a:lnSpc>
              <a:spcAft>
                <a:spcPts val="10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Clinical engineers working in low resource countries face many challenges. One of those is the difficulty in obtaining repair parts for equipment, especially when the equipment has been donated by a distant country. Meeting this challenge requires creativity and ingenuity that differs from the challenges faced by Clinical engineers in developed countries.</a:t>
            </a:r>
          </a:p>
          <a:p>
            <a:pPr>
              <a:lnSpc>
                <a:spcPct val="115000"/>
              </a:lnSpc>
              <a:spcAft>
                <a:spcPts val="10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examples in this presentation came out of a call for problem solving challenges faced by Clinical engineers in Ghana, as part of a series of webinars presented to Ghanaian Clinical Engineers in collaboration with the charity Ghana Medical Help and the International Outreach Committee of the Canadian Medical &amp; Biological Engineering Society (CMBES).</a:t>
            </a:r>
          </a:p>
        </p:txBody>
      </p:sp>
      <p:pic>
        <p:nvPicPr>
          <p:cNvPr id="6" name="Content Placeholder 5">
            <a:extLst>
              <a:ext uri="{FF2B5EF4-FFF2-40B4-BE49-F238E27FC236}">
                <a16:creationId xmlns:a16="http://schemas.microsoft.com/office/drawing/2014/main" id="{8BDFFF1C-F5C8-4AB0-9110-AAAD42B1A9ED}"/>
              </a:ext>
            </a:extLst>
          </p:cNvPr>
          <p:cNvPicPr>
            <a:picLocks noGrp="1" noChangeAspect="1"/>
          </p:cNvPicPr>
          <p:nvPr>
            <p:ph sz="half" idx="2"/>
          </p:nvPr>
        </p:nvPicPr>
        <p:blipFill>
          <a:blip r:embed="rId3"/>
          <a:stretch>
            <a:fillRect/>
          </a:stretch>
        </p:blipFill>
        <p:spPr>
          <a:xfrm>
            <a:off x="7290816" y="2058194"/>
            <a:ext cx="4062984" cy="3047238"/>
          </a:xfrm>
        </p:spPr>
      </p:pic>
    </p:spTree>
    <p:extLst>
      <p:ext uri="{BB962C8B-B14F-4D97-AF65-F5344CB8AC3E}">
        <p14:creationId xmlns:p14="http://schemas.microsoft.com/office/powerpoint/2010/main" val="199024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Goals of the project and final users</a:t>
            </a:r>
            <a:br>
              <a:rPr lang="es-MX" sz="3600" b="1" dirty="0">
                <a:solidFill>
                  <a:srgbClr val="0070C0"/>
                </a:solidFill>
                <a:latin typeface="Poppins" pitchFamily="2" charset="77"/>
                <a:cs typeface="Poppins" pitchFamily="2" charset="77"/>
              </a:rPr>
            </a:br>
            <a:r>
              <a:rPr lang="es-MX" sz="3600" b="1" dirty="0">
                <a:solidFill>
                  <a:srgbClr val="0070C0"/>
                </a:solidFill>
                <a:latin typeface="Poppins" pitchFamily="2" charset="77"/>
                <a:cs typeface="Poppins" pitchFamily="2" charset="77"/>
              </a:rPr>
              <a:t>that will benefit</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247841" y="1892676"/>
            <a:ext cx="10702380" cy="4258742"/>
          </a:xfrm>
        </p:spPr>
        <p:txBody>
          <a:bodyPr/>
          <a:lstStyle/>
          <a:p>
            <a:pPr marL="0" indent="0">
              <a:buNone/>
            </a:pPr>
            <a:r>
              <a:rPr lang="en-CA" sz="2000" dirty="0">
                <a:solidFill>
                  <a:schemeClr val="bg2">
                    <a:lumMod val="25000"/>
                  </a:schemeClr>
                </a:solidFill>
                <a:latin typeface="Poppins Light" pitchFamily="2" charset="77"/>
                <a:cs typeface="Poppins Light" pitchFamily="2" charset="77"/>
              </a:rPr>
              <a:t>The goal of this Project was to share accomplishments among the Clinical Engineering professionals in Ghana. </a:t>
            </a:r>
          </a:p>
          <a:p>
            <a:pPr marL="0" indent="0">
              <a:buNone/>
            </a:pPr>
            <a:r>
              <a:rPr lang="en-CA" sz="2000" dirty="0">
                <a:solidFill>
                  <a:schemeClr val="bg2">
                    <a:lumMod val="25000"/>
                  </a:schemeClr>
                </a:solidFill>
                <a:latin typeface="Poppins Light" pitchFamily="2" charset="77"/>
                <a:cs typeface="Poppins Light" pitchFamily="2" charset="77"/>
              </a:rPr>
              <a:t>The creativeness and ingenuity demonstrated in these examples </a:t>
            </a:r>
            <a:r>
              <a:rPr lang="en-CA" sz="2000" noProof="1">
                <a:solidFill>
                  <a:schemeClr val="bg2">
                    <a:lumMod val="25000"/>
                  </a:schemeClr>
                </a:solidFill>
                <a:latin typeface="Poppins Light" pitchFamily="2" charset="77"/>
                <a:cs typeface="Poppins Light" pitchFamily="2" charset="77"/>
              </a:rPr>
              <a:t>will also raise the profile of the clinical engineering profession in Ghana. </a:t>
            </a:r>
            <a:endParaRPr lang="en-CA" sz="2000" dirty="0">
              <a:solidFill>
                <a:schemeClr val="bg2">
                  <a:lumMod val="25000"/>
                </a:schemeClr>
              </a:solidFill>
            </a:endParaRPr>
          </a:p>
        </p:txBody>
      </p:sp>
    </p:spTree>
    <p:extLst>
      <p:ext uri="{BB962C8B-B14F-4D97-AF65-F5344CB8AC3E}">
        <p14:creationId xmlns:p14="http://schemas.microsoft.com/office/powerpoint/2010/main" val="2695083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838200" y="768096"/>
            <a:ext cx="10515600" cy="922592"/>
          </a:xfrm>
        </p:spPr>
        <p:txBody>
          <a:bodyPr anchor="t">
            <a:normAutofit/>
          </a:bodyPr>
          <a:lstStyle/>
          <a:p>
            <a:r>
              <a:rPr lang="es-MX" sz="3600" b="1" dirty="0" err="1">
                <a:solidFill>
                  <a:srgbClr val="0070C0"/>
                </a:solidFill>
                <a:latin typeface="Poppins" pitchFamily="2" charset="77"/>
                <a:cs typeface="Poppins" pitchFamily="2" charset="77"/>
              </a:rPr>
              <a:t>Results</a:t>
            </a:r>
            <a:r>
              <a:rPr lang="es-MX" sz="3600" b="1" dirty="0">
                <a:solidFill>
                  <a:srgbClr val="0070C0"/>
                </a:solidFill>
                <a:latin typeface="Poppins" pitchFamily="2" charset="77"/>
                <a:cs typeface="Poppins" pitchFamily="2" charset="77"/>
              </a:rPr>
              <a:t> – Case 1</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sz="half" idx="1"/>
          </p:nvPr>
        </p:nvSpPr>
        <p:spPr>
          <a:xfrm>
            <a:off x="822960" y="1825625"/>
            <a:ext cx="5181600" cy="4351338"/>
          </a:xfrm>
        </p:spPr>
        <p:txBody>
          <a:bodyPr/>
          <a:lstStyle/>
          <a:p>
            <a:pPr marL="0" indent="0">
              <a:lnSpc>
                <a:spcPct val="107000"/>
              </a:lnSpc>
              <a:buNone/>
            </a:pPr>
            <a:r>
              <a:rPr lang="en-CA" sz="2000" b="1" dirty="0">
                <a:effectLst/>
                <a:latin typeface="Calibri" panose="020F0502020204030204" pitchFamily="34" charset="0"/>
                <a:ea typeface="Calibri" panose="020F0502020204030204" pitchFamily="34" charset="0"/>
                <a:cs typeface="Times New Roman" panose="02020603050405020304" pitchFamily="18" charset="0"/>
              </a:rPr>
              <a:t>Problem: </a:t>
            </a:r>
          </a:p>
          <a:p>
            <a:pPr marL="0" indent="0">
              <a:lnSpc>
                <a:spcPct val="107000"/>
              </a:lnSpc>
              <a:buNone/>
            </a:pPr>
            <a:r>
              <a:rPr lang="en-CA" sz="2000" dirty="0">
                <a:effectLst/>
                <a:latin typeface="Calibri" panose="020F0502020204030204" pitchFamily="34" charset="0"/>
                <a:ea typeface="Calibri" panose="020F0502020204030204" pitchFamily="34" charset="0"/>
                <a:cs typeface="Times New Roman" panose="02020603050405020304" pitchFamily="18" charset="0"/>
              </a:rPr>
              <a:t>A distiller repeatedly has a burned-out heating element due to interruptions in the water supply. </a:t>
            </a:r>
          </a:p>
          <a:p>
            <a:pPr marL="0" indent="0">
              <a:lnSpc>
                <a:spcPct val="107000"/>
              </a:lnSpc>
              <a:buNone/>
            </a:pPr>
            <a:r>
              <a:rPr lang="en-CA" sz="2000" b="1" dirty="0">
                <a:latin typeface="Calibri" panose="020F0502020204030204" pitchFamily="34" charset="0"/>
                <a:ea typeface="Calibri" panose="020F0502020204030204" pitchFamily="34" charset="0"/>
                <a:cs typeface="Times New Roman" panose="02020603050405020304" pitchFamily="18" charset="0"/>
              </a:rPr>
              <a:t>Solution:</a:t>
            </a:r>
          </a:p>
          <a:p>
            <a:pPr marL="0" indent="0">
              <a:lnSpc>
                <a:spcPct val="107000"/>
              </a:lnSpc>
              <a:buNone/>
            </a:pPr>
            <a:r>
              <a:rPr lang="en-CA" sz="2000" dirty="0">
                <a:latin typeface="Calibri" panose="020F0502020204030204" pitchFamily="34" charset="0"/>
                <a:ea typeface="Calibri" panose="020F0502020204030204" pitchFamily="34" charset="0"/>
                <a:cs typeface="Times New Roman" panose="02020603050405020304" pitchFamily="18" charset="0"/>
              </a:rPr>
              <a:t>I</a:t>
            </a:r>
            <a:r>
              <a:rPr lang="en-CA" sz="2000" dirty="0">
                <a:effectLst/>
                <a:latin typeface="Calibri" panose="020F0502020204030204" pitchFamily="34" charset="0"/>
                <a:ea typeface="Calibri" panose="020F0502020204030204" pitchFamily="34" charset="0"/>
                <a:cs typeface="Times New Roman" panose="02020603050405020304" pitchFamily="18" charset="0"/>
              </a:rPr>
              <a:t>nstall a water level sensor in the wall of the distiller, and through an external circuit, drive a relay which would disconnect the power to the distiller when the water dropped below a safe level.</a:t>
            </a:r>
          </a:p>
          <a:p>
            <a:pPr marL="0" indent="0">
              <a:buNone/>
            </a:pPr>
            <a:endParaRPr lang="es-MX" sz="2000" dirty="0">
              <a:solidFill>
                <a:schemeClr val="bg2">
                  <a:lumMod val="25000"/>
                </a:schemeClr>
              </a:solidFill>
            </a:endParaRPr>
          </a:p>
        </p:txBody>
      </p:sp>
      <p:pic>
        <p:nvPicPr>
          <p:cNvPr id="5" name="Picture 2" descr="5L/H Automatic Cut Off Stainless Steel Water Distiller Laboratory ...">
            <a:extLst>
              <a:ext uri="{FF2B5EF4-FFF2-40B4-BE49-F238E27FC236}">
                <a16:creationId xmlns:a16="http://schemas.microsoft.com/office/drawing/2014/main" id="{8CA31771-5B58-41F1-9C05-370B2F85B1E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34387" y="1472681"/>
            <a:ext cx="2407810" cy="240781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3.png">
            <a:extLst>
              <a:ext uri="{FF2B5EF4-FFF2-40B4-BE49-F238E27FC236}">
                <a16:creationId xmlns:a16="http://schemas.microsoft.com/office/drawing/2014/main" id="{C8CAE112-EAE9-4615-BB6B-660D6B1BBE23}"/>
              </a:ext>
            </a:extLst>
          </p:cNvPr>
          <p:cNvPicPr>
            <a:picLocks/>
          </p:cNvPicPr>
          <p:nvPr/>
        </p:nvPicPr>
        <p:blipFill>
          <a:blip r:embed="rId3"/>
          <a:srcRect/>
          <a:stretch>
            <a:fillRect/>
          </a:stretch>
        </p:blipFill>
        <p:spPr>
          <a:xfrm>
            <a:off x="8642196" y="2492884"/>
            <a:ext cx="2407811" cy="3649662"/>
          </a:xfrm>
          <a:prstGeom prst="rect">
            <a:avLst/>
          </a:prstGeom>
          <a:ln/>
        </p:spPr>
      </p:pic>
    </p:spTree>
    <p:extLst>
      <p:ext uri="{BB962C8B-B14F-4D97-AF65-F5344CB8AC3E}">
        <p14:creationId xmlns:p14="http://schemas.microsoft.com/office/powerpoint/2010/main" val="743968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838200" y="768096"/>
            <a:ext cx="10515600" cy="922592"/>
          </a:xfrm>
        </p:spPr>
        <p:txBody>
          <a:bodyPr anchor="t">
            <a:normAutofit/>
          </a:bodyPr>
          <a:lstStyle/>
          <a:p>
            <a:r>
              <a:rPr lang="es-MX" sz="3600" b="1" dirty="0" err="1">
                <a:solidFill>
                  <a:srgbClr val="0070C0"/>
                </a:solidFill>
                <a:latin typeface="Poppins" pitchFamily="2" charset="77"/>
                <a:cs typeface="Poppins" pitchFamily="2" charset="77"/>
              </a:rPr>
              <a:t>Results</a:t>
            </a:r>
            <a:r>
              <a:rPr lang="es-MX" sz="3600" b="1" dirty="0">
                <a:solidFill>
                  <a:srgbClr val="0070C0"/>
                </a:solidFill>
                <a:latin typeface="Poppins" pitchFamily="2" charset="77"/>
                <a:cs typeface="Poppins" pitchFamily="2" charset="77"/>
              </a:rPr>
              <a:t> – Case 2</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sz="half" idx="1"/>
          </p:nvPr>
        </p:nvSpPr>
        <p:spPr>
          <a:xfrm>
            <a:off x="822960" y="1825625"/>
            <a:ext cx="5181600" cy="4351338"/>
          </a:xfrm>
        </p:spPr>
        <p:txBody>
          <a:bodyPr/>
          <a:lstStyle/>
          <a:p>
            <a:pPr marL="0" indent="0">
              <a:lnSpc>
                <a:spcPct val="107000"/>
              </a:lnSpc>
              <a:buNone/>
            </a:pPr>
            <a:r>
              <a:rPr lang="en-CA" sz="2000" b="1" dirty="0">
                <a:effectLst/>
                <a:latin typeface="Calibri" panose="020F0502020204030204" pitchFamily="34" charset="0"/>
                <a:ea typeface="Calibri" panose="020F0502020204030204" pitchFamily="34" charset="0"/>
                <a:cs typeface="Times New Roman" panose="02020603050405020304" pitchFamily="18" charset="0"/>
              </a:rPr>
              <a:t>Problem:</a:t>
            </a:r>
          </a:p>
          <a:p>
            <a:pPr marL="0" indent="0">
              <a:lnSpc>
                <a:spcPct val="100000"/>
              </a:lnSpc>
              <a:spcBef>
                <a:spcPts val="600"/>
              </a:spcBef>
              <a:buNone/>
            </a:pPr>
            <a:r>
              <a:rPr lang="en-CA" sz="2000" dirty="0">
                <a:effectLst/>
                <a:latin typeface="Calibri" panose="020F0502020204030204" pitchFamily="34" charset="0"/>
                <a:ea typeface="Calibri" panose="020F0502020204030204" pitchFamily="34" charset="0"/>
                <a:cs typeface="Times New Roman" panose="02020603050405020304" pitchFamily="18" charset="0"/>
              </a:rPr>
              <a:t>An autoclave had four solenoid valves that had failed, and replacements were unavailable. </a:t>
            </a:r>
          </a:p>
          <a:p>
            <a:pPr marL="0" indent="0">
              <a:lnSpc>
                <a:spcPct val="107000"/>
              </a:lnSpc>
              <a:buNone/>
            </a:pPr>
            <a:r>
              <a:rPr lang="en-CA" sz="2000" b="1" dirty="0">
                <a:latin typeface="Calibri" panose="020F0502020204030204" pitchFamily="34" charset="0"/>
                <a:cs typeface="Times New Roman" panose="02020603050405020304" pitchFamily="18" charset="0"/>
              </a:rPr>
              <a:t>Solution:</a:t>
            </a:r>
          </a:p>
          <a:p>
            <a:pPr marL="0" indent="0">
              <a:lnSpc>
                <a:spcPct val="100000"/>
              </a:lnSpc>
              <a:spcBef>
                <a:spcPts val="600"/>
              </a:spcBef>
              <a:buNone/>
            </a:pPr>
            <a:r>
              <a:rPr lang="en-CA" sz="2000" dirty="0">
                <a:effectLst/>
                <a:latin typeface="Calibri" panose="020F0502020204030204" pitchFamily="34" charset="0"/>
                <a:ea typeface="Calibri" panose="020F0502020204030204" pitchFamily="34" charset="0"/>
                <a:cs typeface="Times New Roman" panose="02020603050405020304" pitchFamily="18" charset="0"/>
              </a:rPr>
              <a:t>Machine new plumbing fittings locally to adapt locally available valves to the existing piping.</a:t>
            </a:r>
            <a:endParaRPr lang="en-US" sz="2000" dirty="0"/>
          </a:p>
          <a:p>
            <a:pPr marL="0" indent="0">
              <a:buNone/>
            </a:pPr>
            <a:endParaRPr lang="es-MX" sz="2000" dirty="0">
              <a:solidFill>
                <a:schemeClr val="bg2">
                  <a:lumMod val="25000"/>
                </a:schemeClr>
              </a:solidFill>
            </a:endParaRPr>
          </a:p>
        </p:txBody>
      </p:sp>
      <p:pic>
        <p:nvPicPr>
          <p:cNvPr id="9" name="Content Placeholder 5">
            <a:extLst>
              <a:ext uri="{FF2B5EF4-FFF2-40B4-BE49-F238E27FC236}">
                <a16:creationId xmlns:a16="http://schemas.microsoft.com/office/drawing/2014/main" id="{587AF200-D7F1-4D27-B670-DDB8EC37BC8D}"/>
              </a:ext>
            </a:extLst>
          </p:cNvPr>
          <p:cNvPicPr>
            <a:picLocks noGrp="1" noChangeAspect="1"/>
          </p:cNvPicPr>
          <p:nvPr>
            <p:ph sz="half" idx="2"/>
          </p:nvPr>
        </p:nvPicPr>
        <p:blipFill>
          <a:blip r:embed="rId2"/>
          <a:stretch>
            <a:fillRect/>
          </a:stretch>
        </p:blipFill>
        <p:spPr>
          <a:xfrm>
            <a:off x="6187442" y="1229392"/>
            <a:ext cx="2007012" cy="4351338"/>
          </a:xfrm>
          <a:prstGeom prst="rect">
            <a:avLst/>
          </a:prstGeom>
        </p:spPr>
      </p:pic>
      <p:pic>
        <p:nvPicPr>
          <p:cNvPr id="10" name="Picture 9">
            <a:extLst>
              <a:ext uri="{FF2B5EF4-FFF2-40B4-BE49-F238E27FC236}">
                <a16:creationId xmlns:a16="http://schemas.microsoft.com/office/drawing/2014/main" id="{E9AF0088-76C7-4EBA-90A0-40F777A60931}"/>
              </a:ext>
            </a:extLst>
          </p:cNvPr>
          <p:cNvPicPr>
            <a:picLocks noChangeAspect="1"/>
          </p:cNvPicPr>
          <p:nvPr/>
        </p:nvPicPr>
        <p:blipFill>
          <a:blip r:embed="rId3"/>
          <a:stretch>
            <a:fillRect/>
          </a:stretch>
        </p:blipFill>
        <p:spPr>
          <a:xfrm>
            <a:off x="8377336" y="1825625"/>
            <a:ext cx="2007012" cy="4355798"/>
          </a:xfrm>
          <a:prstGeom prst="rect">
            <a:avLst/>
          </a:prstGeom>
        </p:spPr>
      </p:pic>
    </p:spTree>
    <p:extLst>
      <p:ext uri="{BB962C8B-B14F-4D97-AF65-F5344CB8AC3E}">
        <p14:creationId xmlns:p14="http://schemas.microsoft.com/office/powerpoint/2010/main" val="1421315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838200" y="768096"/>
            <a:ext cx="10515600" cy="922592"/>
          </a:xfrm>
        </p:spPr>
        <p:txBody>
          <a:bodyPr anchor="t">
            <a:normAutofit/>
          </a:bodyPr>
          <a:lstStyle/>
          <a:p>
            <a:r>
              <a:rPr lang="es-MX" sz="3600" b="1" dirty="0" err="1">
                <a:solidFill>
                  <a:srgbClr val="0070C0"/>
                </a:solidFill>
                <a:latin typeface="Poppins" pitchFamily="2" charset="77"/>
                <a:cs typeface="Poppins" pitchFamily="2" charset="77"/>
              </a:rPr>
              <a:t>Results</a:t>
            </a:r>
            <a:r>
              <a:rPr lang="es-MX" sz="3600" b="1" dirty="0">
                <a:solidFill>
                  <a:srgbClr val="0070C0"/>
                </a:solidFill>
                <a:latin typeface="Poppins" pitchFamily="2" charset="77"/>
                <a:cs typeface="Poppins" pitchFamily="2" charset="77"/>
              </a:rPr>
              <a:t> – Case 3</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sz="half" idx="1"/>
          </p:nvPr>
        </p:nvSpPr>
        <p:spPr>
          <a:xfrm>
            <a:off x="822960" y="1825625"/>
            <a:ext cx="5181600" cy="4351338"/>
          </a:xfrm>
        </p:spPr>
        <p:txBody>
          <a:bodyPr/>
          <a:lstStyle/>
          <a:p>
            <a:pPr marL="0" indent="0">
              <a:buNone/>
            </a:pPr>
            <a:r>
              <a:rPr lang="en-US" sz="2000" b="1" dirty="0">
                <a:latin typeface="Calibri" panose="020F0502020204030204" pitchFamily="34" charset="0"/>
                <a:ea typeface="Times New Roman" panose="02020603050405020304" pitchFamily="18" charset="0"/>
                <a:cs typeface="Calibri" panose="020F0502020204030204" pitchFamily="34" charset="0"/>
              </a:rPr>
              <a:t>Problem:</a:t>
            </a:r>
          </a:p>
          <a:p>
            <a:pPr marL="0" indent="0">
              <a:buNone/>
            </a:pPr>
            <a:r>
              <a:rPr lang="en-CA" sz="2000" dirty="0">
                <a:effectLst/>
                <a:latin typeface="Calibri" panose="020F0502020204030204" pitchFamily="34" charset="0"/>
                <a:ea typeface="Calibri" panose="020F0502020204030204" pitchFamily="34" charset="0"/>
                <a:cs typeface="Times New Roman" panose="02020603050405020304" pitchFamily="18" charset="0"/>
              </a:rPr>
              <a:t>The brushes in a centrifuge motor were worn out and replacement brushes were unavailable.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b="1" dirty="0">
                <a:latin typeface="Calibri" panose="020F0502020204030204" pitchFamily="34" charset="0"/>
                <a:ea typeface="Times New Roman" panose="02020603050405020304" pitchFamily="18" charset="0"/>
                <a:cs typeface="Calibri" panose="020F0502020204030204" pitchFamily="34" charset="0"/>
              </a:rPr>
              <a:t>Solution:</a:t>
            </a:r>
          </a:p>
          <a:p>
            <a:pPr marL="0" indent="0">
              <a:buNone/>
            </a:pPr>
            <a:r>
              <a:rPr lang="en-CA" sz="2000" dirty="0">
                <a:effectLst/>
                <a:latin typeface="Calibri" panose="020F0502020204030204" pitchFamily="34" charset="0"/>
                <a:ea typeface="Calibri" panose="020F0502020204030204" pitchFamily="34" charset="0"/>
                <a:cs typeface="Times New Roman" panose="02020603050405020304" pitchFamily="18" charset="0"/>
              </a:rPr>
              <a:t>Replacement brushes were fabricated by disassembling D-cell flashlight batteries and removing the central carbon rod that makes up one electrode of the battery. This cylindrical rod was then cut to the appropriate length and shaped to the same profile as the old brushes. </a:t>
            </a:r>
            <a:endParaRPr lang="en-US" sz="2000" dirty="0">
              <a:effectLst/>
              <a:latin typeface="Times New Roman" panose="02020603050405020304" pitchFamily="18" charset="0"/>
              <a:ea typeface="Times New Roman" panose="02020603050405020304" pitchFamily="18" charset="0"/>
            </a:endParaRPr>
          </a:p>
          <a:p>
            <a:pPr marL="0" indent="0">
              <a:buNone/>
            </a:pPr>
            <a:endParaRPr lang="es-MX" sz="2000" dirty="0">
              <a:solidFill>
                <a:schemeClr val="bg2">
                  <a:lumMod val="25000"/>
                </a:schemeClr>
              </a:solidFill>
            </a:endParaRPr>
          </a:p>
        </p:txBody>
      </p:sp>
      <p:sp>
        <p:nvSpPr>
          <p:cNvPr id="4" name="Content Placeholder 3">
            <a:extLst>
              <a:ext uri="{FF2B5EF4-FFF2-40B4-BE49-F238E27FC236}">
                <a16:creationId xmlns:a16="http://schemas.microsoft.com/office/drawing/2014/main" id="{71BAE16D-A0F5-495E-A64E-964DA12F6498}"/>
              </a:ext>
            </a:extLst>
          </p:cNvPr>
          <p:cNvSpPr>
            <a:spLocks noGrp="1"/>
          </p:cNvSpPr>
          <p:nvPr>
            <p:ph sz="half" idx="2"/>
          </p:nvPr>
        </p:nvSpPr>
        <p:spPr>
          <a:xfrm>
            <a:off x="6172200" y="1825625"/>
            <a:ext cx="5181600" cy="4351338"/>
          </a:xfrm>
        </p:spPr>
        <p:txBody>
          <a:bodyPr/>
          <a:lstStyle/>
          <a:p>
            <a:endParaRPr lang="en-CA" dirty="0"/>
          </a:p>
        </p:txBody>
      </p:sp>
      <p:pic>
        <p:nvPicPr>
          <p:cNvPr id="5" name="Content Placeholder 5">
            <a:extLst>
              <a:ext uri="{FF2B5EF4-FFF2-40B4-BE49-F238E27FC236}">
                <a16:creationId xmlns:a16="http://schemas.microsoft.com/office/drawing/2014/main" id="{564B255B-6AE0-4CC0-BCCB-59389D3CD604}"/>
              </a:ext>
            </a:extLst>
          </p:cNvPr>
          <p:cNvPicPr>
            <a:picLocks noChangeAspect="1"/>
          </p:cNvPicPr>
          <p:nvPr/>
        </p:nvPicPr>
        <p:blipFill>
          <a:blip r:embed="rId2"/>
          <a:stretch>
            <a:fillRect/>
          </a:stretch>
        </p:blipFill>
        <p:spPr>
          <a:xfrm>
            <a:off x="6172202" y="1697386"/>
            <a:ext cx="1035643" cy="1731614"/>
          </a:xfrm>
          <a:prstGeom prst="rect">
            <a:avLst/>
          </a:prstGeom>
        </p:spPr>
      </p:pic>
      <p:pic>
        <p:nvPicPr>
          <p:cNvPr id="6" name="Picture 5">
            <a:extLst>
              <a:ext uri="{FF2B5EF4-FFF2-40B4-BE49-F238E27FC236}">
                <a16:creationId xmlns:a16="http://schemas.microsoft.com/office/drawing/2014/main" id="{ACF824EA-311E-466D-A6B5-7989F199221D}"/>
              </a:ext>
            </a:extLst>
          </p:cNvPr>
          <p:cNvPicPr>
            <a:picLocks noChangeAspect="1"/>
          </p:cNvPicPr>
          <p:nvPr/>
        </p:nvPicPr>
        <p:blipFill>
          <a:blip r:embed="rId3"/>
          <a:stretch>
            <a:fillRect/>
          </a:stretch>
        </p:blipFill>
        <p:spPr>
          <a:xfrm>
            <a:off x="7360247" y="1690688"/>
            <a:ext cx="2114409" cy="2215095"/>
          </a:xfrm>
          <a:prstGeom prst="rect">
            <a:avLst/>
          </a:prstGeom>
        </p:spPr>
      </p:pic>
      <p:pic>
        <p:nvPicPr>
          <p:cNvPr id="7" name="Picture 6">
            <a:extLst>
              <a:ext uri="{FF2B5EF4-FFF2-40B4-BE49-F238E27FC236}">
                <a16:creationId xmlns:a16="http://schemas.microsoft.com/office/drawing/2014/main" id="{74EC0DA6-52E2-4389-B803-47241B6F00F3}"/>
              </a:ext>
            </a:extLst>
          </p:cNvPr>
          <p:cNvPicPr>
            <a:picLocks noChangeAspect="1"/>
          </p:cNvPicPr>
          <p:nvPr/>
        </p:nvPicPr>
        <p:blipFill>
          <a:blip r:embed="rId4"/>
          <a:stretch>
            <a:fillRect/>
          </a:stretch>
        </p:blipFill>
        <p:spPr>
          <a:xfrm>
            <a:off x="9735015" y="4102935"/>
            <a:ext cx="2030046" cy="2132059"/>
          </a:xfrm>
          <a:prstGeom prst="rect">
            <a:avLst/>
          </a:prstGeom>
        </p:spPr>
      </p:pic>
      <p:pic>
        <p:nvPicPr>
          <p:cNvPr id="8" name="Picture 7">
            <a:extLst>
              <a:ext uri="{FF2B5EF4-FFF2-40B4-BE49-F238E27FC236}">
                <a16:creationId xmlns:a16="http://schemas.microsoft.com/office/drawing/2014/main" id="{E079EC87-B65A-4A4C-8E13-61EF64182939}"/>
              </a:ext>
            </a:extLst>
          </p:cNvPr>
          <p:cNvPicPr>
            <a:picLocks noChangeAspect="1"/>
          </p:cNvPicPr>
          <p:nvPr/>
        </p:nvPicPr>
        <p:blipFill>
          <a:blip r:embed="rId5"/>
          <a:stretch>
            <a:fillRect/>
          </a:stretch>
        </p:blipFill>
        <p:spPr>
          <a:xfrm>
            <a:off x="7360247" y="4107337"/>
            <a:ext cx="2145561" cy="2061039"/>
          </a:xfrm>
          <a:prstGeom prst="rect">
            <a:avLst/>
          </a:prstGeom>
        </p:spPr>
      </p:pic>
    </p:spTree>
    <p:extLst>
      <p:ext uri="{BB962C8B-B14F-4D97-AF65-F5344CB8AC3E}">
        <p14:creationId xmlns:p14="http://schemas.microsoft.com/office/powerpoint/2010/main" val="421301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3FEF59B-EF14-654A-B961-582AAD399196}"/>
              </a:ext>
            </a:extLst>
          </p:cNvPr>
          <p:cNvSpPr>
            <a:spLocks noGrp="1"/>
          </p:cNvSpPr>
          <p:nvPr>
            <p:ph type="title"/>
          </p:nvPr>
        </p:nvSpPr>
        <p:spPr>
          <a:xfrm>
            <a:off x="826655" y="2878020"/>
            <a:ext cx="5269346" cy="550980"/>
          </a:xfrm>
        </p:spPr>
        <p:txBody>
          <a:bodyPr anchor="t">
            <a:normAutofit/>
          </a:bodyPr>
          <a:lstStyle/>
          <a:p>
            <a:pPr algn="ctr"/>
            <a:r>
              <a:rPr lang="es-MX" sz="3200" i="1" dirty="0">
                <a:solidFill>
                  <a:srgbClr val="0070C0"/>
                </a:solidFill>
                <a:latin typeface="Poppins Medium" pitchFamily="2" charset="77"/>
                <a:cs typeface="Poppins Medium" pitchFamily="2" charset="77"/>
              </a:rPr>
              <a:t>Bill Gentles</a:t>
            </a:r>
          </a:p>
        </p:txBody>
      </p:sp>
      <p:sp>
        <p:nvSpPr>
          <p:cNvPr id="5" name="Marcador de contenido 2">
            <a:extLst>
              <a:ext uri="{FF2B5EF4-FFF2-40B4-BE49-F238E27FC236}">
                <a16:creationId xmlns:a16="http://schemas.microsoft.com/office/drawing/2014/main" id="{EF1396C2-E5FC-884C-80FD-E888936DAB54}"/>
              </a:ext>
            </a:extLst>
          </p:cNvPr>
          <p:cNvSpPr>
            <a:spLocks noGrp="1"/>
          </p:cNvSpPr>
          <p:nvPr>
            <p:ph idx="1"/>
          </p:nvPr>
        </p:nvSpPr>
        <p:spPr>
          <a:xfrm>
            <a:off x="826655" y="3761508"/>
            <a:ext cx="5269346" cy="2389909"/>
          </a:xfrm>
        </p:spPr>
        <p:txBody>
          <a:bodyPr/>
          <a:lstStyle/>
          <a:p>
            <a:pPr marL="0" lvl="0" indent="0" algn="ctr">
              <a:buClr>
                <a:schemeClr val="dk1"/>
              </a:buClr>
              <a:buSzPct val="25000"/>
              <a:buNone/>
            </a:pPr>
            <a:r>
              <a:rPr lang="it-IT" sz="2000" i="1" dirty="0">
                <a:solidFill>
                  <a:srgbClr val="1F4A98"/>
                </a:solidFill>
                <a:latin typeface="Poppins" pitchFamily="2" charset="77"/>
                <a:ea typeface="Calibri"/>
                <a:cs typeface="Poppins" pitchFamily="2" charset="77"/>
                <a:sym typeface="Calibri"/>
              </a:rPr>
              <a:t>billgentles@sympatico.ca</a:t>
            </a:r>
          </a:p>
          <a:p>
            <a:pPr marL="0" lvl="0" indent="0" algn="ctr">
              <a:buClr>
                <a:schemeClr val="dk1"/>
              </a:buClr>
              <a:buSzPct val="25000"/>
              <a:buNone/>
            </a:pPr>
            <a:r>
              <a:rPr lang="it-IT" sz="2000" i="1" dirty="0">
                <a:solidFill>
                  <a:srgbClr val="1CA692"/>
                </a:solidFill>
                <a:latin typeface="Poppins" pitchFamily="2" charset="77"/>
                <a:ea typeface="Calibri"/>
                <a:cs typeface="Poppins" pitchFamily="2" charset="77"/>
                <a:sym typeface="Calibri"/>
              </a:rPr>
              <a:t>Canadian Medical &amp; Biological Engineering Society (CMBES), Canada</a:t>
            </a:r>
            <a:endParaRPr lang="it" sz="2000" i="1" dirty="0">
              <a:solidFill>
                <a:srgbClr val="1CA692"/>
              </a:solidFill>
              <a:latin typeface="Poppins" pitchFamily="2" charset="77"/>
              <a:ea typeface="Calibri"/>
              <a:cs typeface="Poppins" pitchFamily="2" charset="77"/>
              <a:sym typeface="Calibri"/>
            </a:endParaRPr>
          </a:p>
        </p:txBody>
      </p:sp>
      <p:sp>
        <p:nvSpPr>
          <p:cNvPr id="6" name="Título 1">
            <a:extLst>
              <a:ext uri="{FF2B5EF4-FFF2-40B4-BE49-F238E27FC236}">
                <a16:creationId xmlns:a16="http://schemas.microsoft.com/office/drawing/2014/main" id="{77A20799-017D-4756-B6AB-DF751B240A8E}"/>
              </a:ext>
            </a:extLst>
          </p:cNvPr>
          <p:cNvSpPr txBox="1">
            <a:spLocks/>
          </p:cNvSpPr>
          <p:nvPr/>
        </p:nvSpPr>
        <p:spPr>
          <a:xfrm>
            <a:off x="6095999" y="2921400"/>
            <a:ext cx="5269346" cy="5509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i="1" dirty="0">
                <a:solidFill>
                  <a:srgbClr val="0070C0"/>
                </a:solidFill>
                <a:latin typeface="Poppins Medium" pitchFamily="2" charset="77"/>
                <a:cs typeface="Poppins Medium" pitchFamily="2" charset="77"/>
              </a:rPr>
              <a:t>John Zienaa</a:t>
            </a:r>
          </a:p>
        </p:txBody>
      </p:sp>
      <p:sp>
        <p:nvSpPr>
          <p:cNvPr id="7" name="Marcador de contenido 2">
            <a:extLst>
              <a:ext uri="{FF2B5EF4-FFF2-40B4-BE49-F238E27FC236}">
                <a16:creationId xmlns:a16="http://schemas.microsoft.com/office/drawing/2014/main" id="{0614FD65-B29E-4E46-9B4D-AEDC0A96D7F2}"/>
              </a:ext>
            </a:extLst>
          </p:cNvPr>
          <p:cNvSpPr txBox="1">
            <a:spLocks/>
          </p:cNvSpPr>
          <p:nvPr/>
        </p:nvSpPr>
        <p:spPr>
          <a:xfrm>
            <a:off x="6095999" y="3718128"/>
            <a:ext cx="5269346" cy="2389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dk1"/>
              </a:buClr>
              <a:buSzPct val="25000"/>
              <a:buFont typeface="Arial" panose="020B0604020202020204" pitchFamily="34" charset="0"/>
              <a:buNone/>
            </a:pPr>
            <a:r>
              <a:rPr lang="it-IT" sz="2000" i="1" dirty="0">
                <a:solidFill>
                  <a:srgbClr val="1F4A98"/>
                </a:solidFill>
                <a:latin typeface="Poppins" pitchFamily="2" charset="77"/>
                <a:ea typeface="Calibri"/>
                <a:cs typeface="Poppins" pitchFamily="2" charset="77"/>
                <a:sym typeface="Calibri"/>
                <a:hlinkClick r:id="rId2"/>
              </a:rPr>
              <a:t>zienaaj@yahoo.co.uk</a:t>
            </a:r>
            <a:endParaRPr lang="it-IT" sz="2000" i="1" dirty="0">
              <a:solidFill>
                <a:srgbClr val="1F4A98"/>
              </a:solidFill>
              <a:latin typeface="Poppins" pitchFamily="2" charset="77"/>
              <a:ea typeface="Calibri"/>
              <a:cs typeface="Poppins" pitchFamily="2" charset="77"/>
              <a:sym typeface="Calibri"/>
            </a:endParaRPr>
          </a:p>
          <a:p>
            <a:pPr marL="0" indent="0" algn="ctr">
              <a:buClr>
                <a:schemeClr val="dk1"/>
              </a:buClr>
              <a:buSzPct val="25000"/>
              <a:buFont typeface="Arial" panose="020B0604020202020204" pitchFamily="34" charset="0"/>
              <a:buNone/>
            </a:pPr>
            <a:r>
              <a:rPr lang="it-IT" sz="2000" i="1" dirty="0">
                <a:solidFill>
                  <a:srgbClr val="1CA692"/>
                </a:solidFill>
                <a:latin typeface="Poppins" pitchFamily="2" charset="77"/>
                <a:ea typeface="Calibri"/>
                <a:cs typeface="Poppins" pitchFamily="2" charset="77"/>
                <a:sym typeface="Calibri"/>
              </a:rPr>
              <a:t>Clinical Engineering Department,</a:t>
            </a:r>
          </a:p>
          <a:p>
            <a:pPr marL="0" indent="0" algn="ctr">
              <a:buClr>
                <a:schemeClr val="dk1"/>
              </a:buClr>
              <a:buSzPct val="25000"/>
              <a:buFont typeface="Arial" panose="020B0604020202020204" pitchFamily="34" charset="0"/>
              <a:buNone/>
            </a:pPr>
            <a:r>
              <a:rPr lang="it-IT" sz="2000" i="1" dirty="0">
                <a:solidFill>
                  <a:srgbClr val="1CA692"/>
                </a:solidFill>
                <a:latin typeface="Poppins" pitchFamily="2" charset="77"/>
                <a:ea typeface="Calibri"/>
                <a:cs typeface="Poppins" pitchFamily="2" charset="77"/>
                <a:sym typeface="Calibri"/>
              </a:rPr>
              <a:t>Ghana Health Service</a:t>
            </a:r>
            <a:endParaRPr lang="it" sz="2000" i="1" dirty="0">
              <a:solidFill>
                <a:srgbClr val="1CA692"/>
              </a:solidFill>
              <a:latin typeface="Poppins" pitchFamily="2" charset="77"/>
              <a:ea typeface="Calibri"/>
              <a:cs typeface="Poppins" pitchFamily="2" charset="77"/>
              <a:sym typeface="Calibri"/>
            </a:endParaRPr>
          </a:p>
        </p:txBody>
      </p:sp>
    </p:spTree>
    <p:extLst>
      <p:ext uri="{BB962C8B-B14F-4D97-AF65-F5344CB8AC3E}">
        <p14:creationId xmlns:p14="http://schemas.microsoft.com/office/powerpoint/2010/main" val="7907211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471</Words>
  <Application>Microsoft Office PowerPoint</Application>
  <PresentationFormat>Widescreen</PresentationFormat>
  <Paragraphs>41</Paragraphs>
  <Slides>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Poppins</vt:lpstr>
      <vt:lpstr>Poppins Light</vt:lpstr>
      <vt:lpstr>Poppins Medium</vt:lpstr>
      <vt:lpstr>Times New Roman</vt:lpstr>
      <vt:lpstr>Tema de Office</vt:lpstr>
      <vt:lpstr>The Ingenuity of Clinical Engineers Maintaining Equipment with Limited Resources - Examples from Ghana</vt:lpstr>
      <vt:lpstr>The Team / Workgroup</vt:lpstr>
      <vt:lpstr>Description</vt:lpstr>
      <vt:lpstr>Goals of the project and final users that will benefit</vt:lpstr>
      <vt:lpstr>Results – Case 1</vt:lpstr>
      <vt:lpstr>Results – Case 2</vt:lpstr>
      <vt:lpstr>Results – Case 3</vt:lpstr>
      <vt:lpstr>Bill Gentles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Estefania Cajigas</dc:creator>
  <cp:lastModifiedBy>Bill Gentles</cp:lastModifiedBy>
  <cp:revision>14</cp:revision>
  <dcterms:created xsi:type="dcterms:W3CDTF">2021-09-01T19:24:00Z</dcterms:created>
  <dcterms:modified xsi:type="dcterms:W3CDTF">2021-10-13T15:01:34Z</dcterms:modified>
</cp:coreProperties>
</file>