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2" r:id="rId4"/>
    <p:sldId id="265" r:id="rId5"/>
    <p:sldId id="266" r:id="rId6"/>
    <p:sldId id="264" r:id="rId7"/>
    <p:sldId id="267" r:id="rId8"/>
    <p:sldId id="261" r:id="rId9"/>
  </p:sldIdLst>
  <p:sldSz cx="12192000" cy="6858000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9"/>
    <p:restoredTop sz="66837" autoAdjust="0"/>
  </p:normalViewPr>
  <p:slideViewPr>
    <p:cSldViewPr snapToGrid="0" snapToObjects="1">
      <p:cViewPr varScale="1">
        <p:scale>
          <a:sx n="84" d="100"/>
          <a:sy n="84" d="100"/>
        </p:scale>
        <p:origin x="11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8E406-80F1-4C4C-9C4B-370BD465C9EB}" type="datetimeFigureOut">
              <a:rPr lang="en-IE" smtClean="0"/>
              <a:t>12/10/2021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3DD68-35D6-4248-B7FB-89D8B3E8EB8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326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879AE-9C3F-4292-8B33-CCAFE6CE78E5}" type="datetimeFigureOut">
              <a:rPr lang="en-IE" smtClean="0"/>
              <a:t>12/10/2021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DBCA0-213F-464B-A87A-315731B4DE4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026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BCA0-213F-464B-A87A-315731B4DE4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113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BCA0-213F-464B-A87A-315731B4DE4F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7208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BCA0-213F-464B-A87A-315731B4DE4F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8652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DBCA0-213F-464B-A87A-315731B4DE4F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4854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BCA0-213F-464B-A87A-315731B4DE4F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7986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BCA0-213F-464B-A87A-315731B4DE4F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2115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BCA0-213F-464B-A87A-315731B4DE4F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6552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DBCA0-213F-464B-A87A-315731B4DE4F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520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12/10/2021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12/10/2021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12/10/2021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12/10/2021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12/10/2021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12/10/2021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12/10/2021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12/10/2021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12/10/2021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12/10/2021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12/10/2021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12/10/2021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279" y="3593168"/>
            <a:ext cx="11226800" cy="1468436"/>
          </a:xfrm>
        </p:spPr>
        <p:txBody>
          <a:bodyPr anchor="t">
            <a:noAutofit/>
          </a:bodyPr>
          <a:lstStyle/>
          <a:p>
            <a:r>
              <a:rPr lang="en-GB" sz="3600" b="1" dirty="0"/>
              <a:t>Telemonitoring in Cystic Fibrosis </a:t>
            </a:r>
            <a:br>
              <a:rPr lang="en-GB" sz="3600" b="1" dirty="0"/>
            </a:br>
            <a:r>
              <a:rPr lang="en-GB" sz="3600" b="1" dirty="0"/>
              <a:t>Clinical Engineering's Contribution to Success Using The     NASSS-CAT Framework </a:t>
            </a:r>
            <a:endParaRPr lang="es-MX" sz="36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6039" y="5154911"/>
            <a:ext cx="7709021" cy="1165878"/>
          </a:xfrm>
        </p:spPr>
        <p:txBody>
          <a:bodyPr>
            <a:normAutofit fontScale="85000" lnSpcReduction="20000"/>
          </a:bodyPr>
          <a:lstStyle/>
          <a:p>
            <a:r>
              <a:rPr lang="es-MX" sz="20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Michael Duane</a:t>
            </a:r>
          </a:p>
          <a:p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Principal </a:t>
            </a:r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Clinical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n-IE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Engineer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, Department of Medical Physics and </a:t>
            </a:r>
            <a:r>
              <a:rPr lang="en-IE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Clinical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Engineering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&amp;</a:t>
            </a:r>
          </a:p>
          <a:p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Clinical Liaison, Health </a:t>
            </a:r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Innovation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Hub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Ireland, </a:t>
            </a:r>
          </a:p>
          <a:p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Galway </a:t>
            </a:r>
            <a:r>
              <a:rPr lang="en-IE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University</a:t>
            </a:r>
            <a:r>
              <a:rPr lang="es-MX" sz="1600" dirty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Hospital, </a:t>
            </a:r>
            <a:r>
              <a:rPr lang="es-MX" sz="1600" dirty="0" err="1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Ireland</a:t>
            </a:r>
            <a:endParaRPr lang="es-MX" sz="16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The Team / Workgroup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1312788" cy="4258742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202124"/>
                </a:solidFill>
                <a:latin typeface="Poppins Light"/>
                <a:ea typeface="Calibri" panose="020F0502020204030204" pitchFamily="34" charset="0"/>
                <a:cs typeface="Calibri" panose="020F0502020204030204" pitchFamily="34" charset="0"/>
              </a:rPr>
              <a:t>Michael Duane, Brendan Tuohy, and Frank </a:t>
            </a:r>
            <a:r>
              <a:rPr lang="en-US" sz="2000" dirty="0" err="1">
                <a:solidFill>
                  <a:srgbClr val="202124"/>
                </a:solidFill>
                <a:latin typeface="Poppins Light"/>
                <a:ea typeface="Calibri" panose="020F0502020204030204" pitchFamily="34" charset="0"/>
                <a:cs typeface="Calibri" panose="020F0502020204030204" pitchFamily="34" charset="0"/>
              </a:rPr>
              <a:t>Kirrane</a:t>
            </a:r>
            <a:r>
              <a:rPr lang="en-US" sz="2000" dirty="0">
                <a:solidFill>
                  <a:srgbClr val="202124"/>
                </a:solidFill>
                <a:latin typeface="Poppins Light"/>
                <a:ea typeface="Calibri" panose="020F0502020204030204" pitchFamily="34" charset="0"/>
                <a:cs typeface="Calibri" panose="020F0502020204030204" pitchFamily="34" charset="0"/>
              </a:rPr>
              <a:t>; Clinical Engineering at Galway University Hospital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202124"/>
                </a:solidFill>
                <a:latin typeface="Poppins Light"/>
                <a:ea typeface="Calibri" panose="020F0502020204030204" pitchFamily="34" charset="0"/>
                <a:cs typeface="Calibri" panose="020F0502020204030204" pitchFamily="34" charset="0"/>
              </a:rPr>
              <a:t>Members of the Respiratory Medical team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202124"/>
                </a:solidFill>
                <a:latin typeface="Poppins Light"/>
                <a:ea typeface="Calibri" panose="020F0502020204030204" pitchFamily="34" charset="0"/>
                <a:cs typeface="Calibri" panose="020F0502020204030204" pitchFamily="34" charset="0"/>
              </a:rPr>
              <a:t>Physiotherapy Department all at Galway University Hospital</a:t>
            </a: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202124"/>
                </a:solidFill>
                <a:latin typeface="Poppins Light"/>
                <a:ea typeface="Calibri" panose="020F0502020204030204" pitchFamily="34" charset="0"/>
                <a:cs typeface="Calibri" panose="020F0502020204030204" pitchFamily="34" charset="0"/>
              </a:rPr>
              <a:t>Patients using the system</a:t>
            </a:r>
          </a:p>
          <a:p>
            <a:pPr marL="0" indent="0">
              <a:buNone/>
            </a:pPr>
            <a:endParaRPr lang="es-MX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Saolta University Health Care Group to include University in Formal Name of  Each of Group&amp;#39;s Hospitals | Saolta University Health Care Group">
            <a:extLst>
              <a:ext uri="{FF2B5EF4-FFF2-40B4-BE49-F238E27FC236}">
                <a16:creationId xmlns:a16="http://schemas.microsoft.com/office/drawing/2014/main" id="{2482F60D-C89C-4EDE-A32A-FA4396AB6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241" y="2807076"/>
            <a:ext cx="2599583" cy="165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ltilayer Flow Modulator">
            <a:extLst>
              <a:ext uri="{FF2B5EF4-FFF2-40B4-BE49-F238E27FC236}">
                <a16:creationId xmlns:a16="http://schemas.microsoft.com/office/drawing/2014/main" id="{31EDA3AD-2FC0-4A39-91AF-00F44DD0F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3" b="29081"/>
          <a:stretch/>
        </p:blipFill>
        <p:spPr bwMode="auto">
          <a:xfrm>
            <a:off x="4655674" y="4807661"/>
            <a:ext cx="4312484" cy="98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Description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7961588" cy="425874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The rapid acceleration of out of hospital remote care </a:t>
            </a:r>
            <a:r>
              <a:rPr lang="en-GB" sz="2400" dirty="0" smtClean="0"/>
              <a:t>technologies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GB" sz="2400" dirty="0" smtClean="0"/>
              <a:t>Clinical Engineering</a:t>
            </a:r>
            <a:endParaRPr lang="en-GB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IE" sz="2400" dirty="0" smtClean="0"/>
              <a:t>Opportunities </a:t>
            </a:r>
            <a:r>
              <a:rPr lang="en-IE" sz="2400" dirty="0"/>
              <a:t>exist for Telemonitoring implementations </a:t>
            </a:r>
            <a:endParaRPr lang="en-IE" sz="2400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IE" sz="2400" dirty="0" smtClean="0"/>
              <a:t>Telemonitoring </a:t>
            </a:r>
            <a:r>
              <a:rPr lang="en-IE" sz="2400" dirty="0"/>
              <a:t>initiatives have typically tended to be ad-hoc and isolated to individual pilot sites.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GB" sz="2400" dirty="0"/>
              <a:t>Adopting a framework which can surface complexity</a:t>
            </a:r>
            <a:endParaRPr lang="en-US" sz="2400" dirty="0"/>
          </a:p>
        </p:txBody>
      </p:sp>
      <p:pic>
        <p:nvPicPr>
          <p:cNvPr id="1026" name="Picture 2" descr="Remote Patient Monitoring for Patient Engag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422" y="1324534"/>
            <a:ext cx="3548091" cy="354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024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025" y="1731630"/>
            <a:ext cx="2879933" cy="21422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 fontScale="90000"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Goals of the project and final users</a:t>
            </a:r>
            <a:b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</a:br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that will benefit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2520743"/>
            <a:ext cx="6829613" cy="2741722"/>
          </a:xfrm>
        </p:spPr>
        <p:txBody>
          <a:bodyPr>
            <a:normAutofit/>
          </a:bodyPr>
          <a:lstStyle/>
          <a:p>
            <a:pPr algn="just"/>
            <a:r>
              <a:rPr lang="en-IE" sz="2000" dirty="0" smtClean="0"/>
              <a:t>To address the waiting list demand</a:t>
            </a:r>
          </a:p>
          <a:p>
            <a:pPr algn="just"/>
            <a:r>
              <a:rPr lang="en-IE" sz="2000" dirty="0" smtClean="0"/>
              <a:t>Urgent </a:t>
            </a:r>
            <a:r>
              <a:rPr lang="en-IE" sz="2000" dirty="0"/>
              <a:t>need to monitor and care for Cystic Fibrosis patients isolated at home. </a:t>
            </a:r>
          </a:p>
          <a:p>
            <a:pPr algn="just"/>
            <a:r>
              <a:rPr lang="en-GB" sz="2000" dirty="0"/>
              <a:t>Home Monitoring Equipment</a:t>
            </a:r>
          </a:p>
          <a:p>
            <a:pPr algn="just"/>
            <a:r>
              <a:rPr lang="en-GB" sz="2000" dirty="0"/>
              <a:t>Better Access, increased convenience, reduced travel times, cost savings</a:t>
            </a:r>
          </a:p>
          <a:p>
            <a:pPr algn="just"/>
            <a:r>
              <a:rPr lang="en-GB" sz="2000" dirty="0"/>
              <a:t>Moving the complexity from the hospital to the home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8787" y="1954267"/>
            <a:ext cx="1317282" cy="1286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8287" y="3591812"/>
            <a:ext cx="1191691" cy="1205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3748" y="4021410"/>
            <a:ext cx="1066800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6842" y="4821510"/>
            <a:ext cx="933450" cy="1343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36586" y="5094915"/>
            <a:ext cx="781050" cy="1000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91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1960580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Goals of the project and final </a:t>
            </a:r>
            <a:r>
              <a:rPr lang="es-MX" sz="36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users</a:t>
            </a:r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MX" sz="3600" b="1" dirty="0" err="1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that</a:t>
            </a:r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 will benefit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500" y="2620444"/>
            <a:ext cx="6292918" cy="4211286"/>
          </a:xfrm>
        </p:spPr>
        <p:txBody>
          <a:bodyPr>
            <a:normAutofit/>
          </a:bodyPr>
          <a:lstStyle/>
          <a:p>
            <a:pPr algn="just"/>
            <a:r>
              <a:rPr lang="en-IE" sz="2000" dirty="0"/>
              <a:t>NASSS-CAT Framework</a:t>
            </a:r>
          </a:p>
          <a:p>
            <a:pPr lvl="1" algn="just"/>
            <a:r>
              <a:rPr lang="en-IE" sz="1600" dirty="0"/>
              <a:t>7 Domains</a:t>
            </a:r>
          </a:p>
          <a:p>
            <a:pPr algn="just"/>
            <a:r>
              <a:rPr lang="en-IE" sz="2000" dirty="0"/>
              <a:t>Complexity</a:t>
            </a:r>
          </a:p>
          <a:p>
            <a:pPr algn="just"/>
            <a:r>
              <a:rPr lang="en-IE" sz="2000" dirty="0"/>
              <a:t>Understanding the affects of complexity in a project</a:t>
            </a:r>
          </a:p>
          <a:p>
            <a:r>
              <a:rPr lang="en-IE" sz="2000" dirty="0"/>
              <a:t>Complexity Classification ( Simple, Complicated, Complex)</a:t>
            </a:r>
          </a:p>
          <a:p>
            <a:pPr algn="just"/>
            <a:r>
              <a:rPr lang="en-IE" sz="2000" dirty="0"/>
              <a:t>Intuitive and easy to use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82" y="2481064"/>
            <a:ext cx="5191264" cy="4350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420" y="1584794"/>
            <a:ext cx="50012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/>
              <a:t>NASSS – CAT Framework </a:t>
            </a:r>
          </a:p>
          <a:p>
            <a:pPr algn="ctr"/>
            <a:r>
              <a:rPr lang="en-IE" sz="1200" b="1" dirty="0"/>
              <a:t>N</a:t>
            </a:r>
            <a:r>
              <a:rPr lang="en-IE" sz="1100" dirty="0"/>
              <a:t>onadoption </a:t>
            </a:r>
            <a:r>
              <a:rPr lang="en-IE" sz="1400" b="1" dirty="0"/>
              <a:t>A</a:t>
            </a:r>
            <a:r>
              <a:rPr lang="en-IE" sz="1200" dirty="0"/>
              <a:t>doption </a:t>
            </a:r>
            <a:r>
              <a:rPr lang="en-IE" sz="1400" b="1" dirty="0"/>
              <a:t>S</a:t>
            </a:r>
            <a:r>
              <a:rPr lang="en-IE" sz="1200" dirty="0"/>
              <a:t>cale </a:t>
            </a:r>
            <a:r>
              <a:rPr lang="en-IE" sz="1400" b="1" dirty="0"/>
              <a:t>S</a:t>
            </a:r>
            <a:r>
              <a:rPr lang="en-IE" sz="1200" dirty="0"/>
              <a:t>pread </a:t>
            </a:r>
            <a:r>
              <a:rPr lang="en-IE" sz="1400" b="1" dirty="0"/>
              <a:t>S</a:t>
            </a:r>
            <a:r>
              <a:rPr lang="en-IE" sz="1200" dirty="0"/>
              <a:t>ustainability</a:t>
            </a:r>
            <a:endParaRPr lang="en-US" sz="1200" dirty="0"/>
          </a:p>
          <a:p>
            <a:pPr algn="ctr"/>
            <a:r>
              <a:rPr lang="en-IE" sz="1200" b="1" dirty="0"/>
              <a:t>C</a:t>
            </a:r>
            <a:r>
              <a:rPr lang="en-IE" sz="1100" dirty="0"/>
              <a:t>omplexity </a:t>
            </a:r>
            <a:r>
              <a:rPr lang="en-IE" sz="1200" b="1" dirty="0"/>
              <a:t>A</a:t>
            </a:r>
            <a:r>
              <a:rPr lang="en-IE" sz="1100" dirty="0"/>
              <a:t>ssessment </a:t>
            </a:r>
            <a:r>
              <a:rPr lang="en-IE" sz="1200" b="1" dirty="0"/>
              <a:t>T</a:t>
            </a:r>
            <a:r>
              <a:rPr lang="en-IE" sz="1100" dirty="0"/>
              <a:t>ools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6870" y="5488009"/>
            <a:ext cx="6452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Greenhalgh, T.,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Wherton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, J., </a:t>
            </a:r>
            <a:r>
              <a:rPr lang="en-GB" sz="1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Papoutsi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, C., Lynch, J., Hughes, G., Hinder, S., Fahy, N., Procter, R. and Shaw, S., 2017. Beyond adoption: a new framework for theorizing and evaluating nonadoption, abandonment, and challenges to the scale-up, spread, and sustainability of health and care technologies. 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Journal of medical Internet research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, 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19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(11), p.e367.</a:t>
            </a:r>
            <a:endParaRPr lang="en-IE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30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Results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199" y="1892676"/>
            <a:ext cx="8001001" cy="425874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E" sz="2400" dirty="0"/>
              <a:t>Over 70 very vulnerable patients have been discharged to their home 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2400" dirty="0"/>
              <a:t>Routine outpatient consultations are now provided remotely.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2400" dirty="0"/>
              <a:t>The NASSS-CAT framework 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2400" dirty="0"/>
              <a:t>Understanding of the complexities</a:t>
            </a:r>
          </a:p>
          <a:p>
            <a:pPr>
              <a:defRPr/>
            </a:pPr>
            <a:endParaRPr lang="en-IE" sz="2000" dirty="0"/>
          </a:p>
          <a:p>
            <a:pPr fontAlgn="auto">
              <a:spcAft>
                <a:spcPts val="0"/>
              </a:spcAft>
              <a:defRPr/>
            </a:pPr>
            <a:endParaRPr lang="en-IE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1158" b="1057"/>
          <a:stretch/>
        </p:blipFill>
        <p:spPr>
          <a:xfrm>
            <a:off x="437469" y="1892676"/>
            <a:ext cx="3107899" cy="28752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396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Results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B52-EC55-E84E-BA46-6EECB36B6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41" y="1892676"/>
            <a:ext cx="10702380" cy="4258742"/>
          </a:xfrm>
        </p:spPr>
        <p:txBody>
          <a:bodyPr/>
          <a:lstStyle/>
          <a:p>
            <a:pPr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IE" sz="2000" dirty="0"/>
              <a:t>A summary of the issues that Clinical Engineering had direct input in are:</a:t>
            </a:r>
          </a:p>
          <a:p>
            <a:pPr marL="717550" indent="-273050">
              <a:spcBef>
                <a:spcPts val="600"/>
              </a:spcBef>
              <a:spcAft>
                <a:spcPts val="600"/>
              </a:spcAft>
            </a:pPr>
            <a:r>
              <a:rPr lang="en-IE" sz="1800" dirty="0"/>
              <a:t>Selection and commissioning</a:t>
            </a:r>
          </a:p>
          <a:p>
            <a:pPr marL="717550" indent="-273050">
              <a:spcBef>
                <a:spcPts val="600"/>
              </a:spcBef>
              <a:spcAft>
                <a:spcPts val="600"/>
              </a:spcAft>
            </a:pPr>
            <a:r>
              <a:rPr lang="en-IE" sz="1800" dirty="0"/>
              <a:t>Technology readiness </a:t>
            </a:r>
          </a:p>
          <a:p>
            <a:pPr marL="717550" indent="-273050">
              <a:spcBef>
                <a:spcPts val="600"/>
              </a:spcBef>
              <a:spcAft>
                <a:spcPts val="600"/>
              </a:spcAft>
            </a:pPr>
            <a:r>
              <a:rPr lang="en-IE" sz="1800" dirty="0"/>
              <a:t>Home spirometry measurement </a:t>
            </a:r>
          </a:p>
          <a:p>
            <a:pPr marL="717550" indent="-273050">
              <a:spcBef>
                <a:spcPts val="600"/>
              </a:spcBef>
              <a:spcAft>
                <a:spcPts val="600"/>
              </a:spcAft>
            </a:pPr>
            <a:r>
              <a:rPr lang="en-IE" sz="1800" dirty="0"/>
              <a:t>Design and configuration changes.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6681"/>
          <a:stretch/>
        </p:blipFill>
        <p:spPr>
          <a:xfrm>
            <a:off x="4859996" y="2534446"/>
            <a:ext cx="3983380" cy="22697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428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54" y="2878020"/>
            <a:ext cx="10117667" cy="550980"/>
          </a:xfrm>
        </p:spPr>
        <p:txBody>
          <a:bodyPr anchor="t">
            <a:normAutofit/>
          </a:bodyPr>
          <a:lstStyle/>
          <a:p>
            <a:pPr algn="ctr"/>
            <a:r>
              <a:rPr lang="es-MX" sz="3200" i="1" dirty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Michael Duane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4" y="3761508"/>
            <a:ext cx="10117667" cy="2389909"/>
          </a:xfrm>
        </p:spPr>
        <p:txBody>
          <a:bodyPr/>
          <a:lstStyle/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michael.duane@hse.ie</a:t>
            </a:r>
          </a:p>
          <a:p>
            <a:pPr marL="0" indent="0" algn="ctr">
              <a:buNone/>
            </a:pPr>
            <a:r>
              <a:rPr lang="es-MX" sz="2000" dirty="0">
                <a:solidFill>
                  <a:srgbClr val="1CA692"/>
                </a:solidFill>
                <a:latin typeface="Poppins Light" pitchFamily="2" charset="77"/>
                <a:cs typeface="Poppins Light" pitchFamily="2" charset="77"/>
              </a:rPr>
              <a:t>Department of Medical </a:t>
            </a:r>
            <a:r>
              <a:rPr lang="es-MX" sz="2000" dirty="0" err="1">
                <a:solidFill>
                  <a:srgbClr val="1CA692"/>
                </a:solidFill>
                <a:latin typeface="Poppins Light" pitchFamily="2" charset="77"/>
                <a:cs typeface="Poppins Light" pitchFamily="2" charset="77"/>
              </a:rPr>
              <a:t>Physics</a:t>
            </a:r>
            <a:r>
              <a:rPr lang="es-MX" sz="2000" dirty="0">
                <a:solidFill>
                  <a:srgbClr val="1CA692"/>
                </a:solidFill>
                <a:latin typeface="Poppins Light" pitchFamily="2" charset="77"/>
                <a:cs typeface="Poppins Light" pitchFamily="2" charset="77"/>
              </a:rPr>
              <a:t> and </a:t>
            </a:r>
            <a:r>
              <a:rPr lang="en-IE" sz="2000" dirty="0">
                <a:solidFill>
                  <a:srgbClr val="1CA692"/>
                </a:solidFill>
                <a:latin typeface="Poppins Light" pitchFamily="2" charset="77"/>
                <a:cs typeface="Poppins Light" pitchFamily="2" charset="77"/>
              </a:rPr>
              <a:t>Clinical</a:t>
            </a:r>
            <a:r>
              <a:rPr lang="es-MX" sz="2000" dirty="0">
                <a:solidFill>
                  <a:srgbClr val="1CA692"/>
                </a:solidFill>
                <a:latin typeface="Poppins Light" pitchFamily="2" charset="77"/>
                <a:cs typeface="Poppins Light" pitchFamily="2" charset="77"/>
              </a:rPr>
              <a:t> </a:t>
            </a:r>
            <a:r>
              <a:rPr lang="es-MX" sz="2000" dirty="0" err="1">
                <a:solidFill>
                  <a:srgbClr val="1CA692"/>
                </a:solidFill>
                <a:latin typeface="Poppins Light" pitchFamily="2" charset="77"/>
                <a:cs typeface="Poppins Light" pitchFamily="2" charset="77"/>
              </a:rPr>
              <a:t>Engineering</a:t>
            </a:r>
            <a:endParaRPr lang="es-MX" sz="2000" dirty="0">
              <a:solidFill>
                <a:srgbClr val="1CA692"/>
              </a:solidFill>
              <a:latin typeface="Poppins Light" pitchFamily="2" charset="77"/>
              <a:cs typeface="Poppins Light" pitchFamily="2" charset="77"/>
            </a:endParaRPr>
          </a:p>
          <a:p>
            <a:pPr marL="0" indent="0" algn="ctr">
              <a:buNone/>
            </a:pPr>
            <a:r>
              <a:rPr lang="es-MX" sz="2000" dirty="0">
                <a:solidFill>
                  <a:srgbClr val="1CA692"/>
                </a:solidFill>
                <a:latin typeface="Poppins Light" pitchFamily="2" charset="77"/>
                <a:cs typeface="Poppins Light" pitchFamily="2" charset="77"/>
              </a:rPr>
              <a:t>Galway </a:t>
            </a:r>
            <a:r>
              <a:rPr lang="en-IE" sz="2000" dirty="0">
                <a:solidFill>
                  <a:srgbClr val="1CA692"/>
                </a:solidFill>
                <a:latin typeface="Poppins Light" pitchFamily="2" charset="77"/>
                <a:cs typeface="Poppins Light" pitchFamily="2" charset="77"/>
              </a:rPr>
              <a:t>University</a:t>
            </a:r>
            <a:r>
              <a:rPr lang="es-MX" sz="2000" dirty="0">
                <a:solidFill>
                  <a:srgbClr val="1CA692"/>
                </a:solidFill>
                <a:latin typeface="Poppins Light" pitchFamily="2" charset="77"/>
                <a:cs typeface="Poppins Light" pitchFamily="2" charset="77"/>
              </a:rPr>
              <a:t> Hospital, </a:t>
            </a:r>
            <a:r>
              <a:rPr lang="es-MX" sz="2000" dirty="0" err="1">
                <a:solidFill>
                  <a:srgbClr val="1CA692"/>
                </a:solidFill>
                <a:latin typeface="Poppins Light" pitchFamily="2" charset="77"/>
                <a:cs typeface="Poppins Light" pitchFamily="2" charset="77"/>
              </a:rPr>
              <a:t>Ireland</a:t>
            </a:r>
            <a:endParaRPr lang="es-MX" sz="2000" dirty="0">
              <a:solidFill>
                <a:srgbClr val="1CA692"/>
              </a:solidFill>
              <a:latin typeface="Poppins Light" pitchFamily="2" charset="77"/>
              <a:cs typeface="Poppins Light" pitchFamily="2" charset="77"/>
            </a:endParaRP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endParaRPr lang="it" sz="2000" i="1" dirty="0">
              <a:solidFill>
                <a:srgbClr val="1CA692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72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7|3.9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6.9|11.5|11.2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6.8|5.3|5|1.2|1.1|2.3|10.8|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4.9|4.8|2.9|1.8|1.3|1.4|1.8|2.5|11.7|28.1|15.8|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1.2|2.7|1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9|4.6|3.2|9.6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381</Words>
  <Application>Microsoft Office PowerPoint</Application>
  <PresentationFormat>Widescreen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Poppins Light</vt:lpstr>
      <vt:lpstr>Poppins Medium</vt:lpstr>
      <vt:lpstr>Tema de Office</vt:lpstr>
      <vt:lpstr>Telemonitoring in Cystic Fibrosis  Clinical Engineering's Contribution to Success Using The     NASSS-CAT Framework </vt:lpstr>
      <vt:lpstr>The Team / Workgroup</vt:lpstr>
      <vt:lpstr>Description</vt:lpstr>
      <vt:lpstr>Goals of the project and final users that will benefit</vt:lpstr>
      <vt:lpstr>Goals of the project and final users that will benefit</vt:lpstr>
      <vt:lpstr>Results</vt:lpstr>
      <vt:lpstr>Results</vt:lpstr>
      <vt:lpstr>Michael Duane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Duane, Michael, UCHG</cp:lastModifiedBy>
  <cp:revision>54</cp:revision>
  <cp:lastPrinted>2021-10-08T08:47:41Z</cp:lastPrinted>
  <dcterms:created xsi:type="dcterms:W3CDTF">2021-09-01T19:24:00Z</dcterms:created>
  <dcterms:modified xsi:type="dcterms:W3CDTF">2021-10-12T10:31:44Z</dcterms:modified>
  <cp:contentStatus/>
</cp:coreProperties>
</file>