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62" r:id="rId4"/>
    <p:sldId id="263" r:id="rId5"/>
    <p:sldId id="267" r:id="rId6"/>
    <p:sldId id="265" r:id="rId7"/>
    <p:sldId id="264" r:id="rId8"/>
    <p:sldId id="266" r:id="rId9"/>
    <p:sldId id="261" r:id="rId1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19" autoAdjust="0"/>
    <p:restoredTop sz="84340" autoAdjust="0"/>
  </p:normalViewPr>
  <p:slideViewPr>
    <p:cSldViewPr snapToGrid="0" snapToObjects="1">
      <p:cViewPr varScale="1">
        <p:scale>
          <a:sx n="83" d="100"/>
          <a:sy n="83" d="100"/>
        </p:scale>
        <p:origin x="446" y="72"/>
      </p:cViewPr>
      <p:guideLst/>
    </p:cSldViewPr>
  </p:slideViewPr>
  <p:notesTextViewPr>
    <p:cViewPr>
      <p:scale>
        <a:sx n="1" d="1"/>
        <a:sy n="1" d="1"/>
      </p:scale>
      <p:origin x="0" y="0"/>
    </p:cViewPr>
  </p:notesTextViewPr>
  <p:notesViewPr>
    <p:cSldViewPr snapToGrid="0" snapToObjects="1" showGuides="1">
      <p:cViewPr varScale="1">
        <p:scale>
          <a:sx n="95" d="100"/>
          <a:sy n="95" d="100"/>
        </p:scale>
        <p:origin x="358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2800" b="1" i="0" u="none" strike="noStrike" kern="1200" cap="none" spc="0" normalizeH="0" baseline="0">
                <a:solidFill>
                  <a:schemeClr val="dk1">
                    <a:lumMod val="50000"/>
                    <a:lumOff val="50000"/>
                  </a:schemeClr>
                </a:solidFill>
                <a:latin typeface="Arial" panose="020B0604020202020204" pitchFamily="34" charset="0"/>
                <a:ea typeface="+mj-ea"/>
                <a:cs typeface="Arial" panose="020B0604020202020204" pitchFamily="34" charset="0"/>
              </a:defRPr>
            </a:pPr>
            <a:r>
              <a:rPr lang="en-US" sz="2800" dirty="0"/>
              <a:t>Av</a:t>
            </a:r>
            <a:r>
              <a:rPr lang="en-US" sz="2800" dirty="0">
                <a:solidFill>
                  <a:srgbClr val="7F7F7F"/>
                </a:solidFill>
              </a:rPr>
              <a:t>era</a:t>
            </a:r>
            <a:r>
              <a:rPr lang="en-US" sz="2800" dirty="0"/>
              <a:t>ge accuracy rate</a:t>
            </a:r>
            <a:endParaRPr lang="ja-JP" sz="2800" dirty="0"/>
          </a:p>
        </c:rich>
      </c:tx>
      <c:layout>
        <c:manualLayout>
          <c:xMode val="edge"/>
          <c:yMode val="edge"/>
          <c:x val="0.19515548561931262"/>
          <c:y val="1.4874690976830912E-2"/>
        </c:manualLayout>
      </c:layout>
      <c:overlay val="0"/>
      <c:spPr>
        <a:noFill/>
        <a:ln>
          <a:noFill/>
        </a:ln>
        <a:effectLst/>
      </c:spPr>
      <c:txPr>
        <a:bodyPr rot="0" spcFirstLastPara="1" vertOverflow="ellipsis" vert="horz" wrap="square" anchor="ctr" anchorCtr="1"/>
        <a:lstStyle/>
        <a:p>
          <a:pPr>
            <a:defRPr lang="ja-JP" sz="2800" b="1" i="0" u="none" strike="noStrike" kern="1200" cap="none" spc="0" normalizeH="0" baseline="0">
              <a:solidFill>
                <a:schemeClr val="dk1">
                  <a:lumMod val="50000"/>
                  <a:lumOff val="50000"/>
                </a:schemeClr>
              </a:solidFill>
              <a:latin typeface="Arial" panose="020B0604020202020204" pitchFamily="34" charset="0"/>
              <a:ea typeface="+mj-ea"/>
              <a:cs typeface="Arial" panose="020B0604020202020204" pitchFamily="34" charset="0"/>
            </a:defRPr>
          </a:pPr>
          <a:endParaRPr lang="ja-JP"/>
        </a:p>
      </c:txPr>
    </c:title>
    <c:autoTitleDeleted val="0"/>
    <c:plotArea>
      <c:layout>
        <c:manualLayout>
          <c:layoutTarget val="inner"/>
          <c:xMode val="edge"/>
          <c:yMode val="edge"/>
          <c:x val="0.27427871524176395"/>
          <c:y val="0.16588999111910674"/>
          <c:w val="0.69421924598293827"/>
          <c:h val="0.70704032593141775"/>
        </c:manualLayout>
      </c:layout>
      <c:barChart>
        <c:barDir val="bar"/>
        <c:grouping val="clustered"/>
        <c:varyColors val="0"/>
        <c:ser>
          <c:idx val="0"/>
          <c:order val="0"/>
          <c:tx>
            <c:strRef>
              <c:f>Sheet1!$B$1</c:f>
              <c:strCache>
                <c:ptCount val="1"/>
                <c:pt idx="0">
                  <c:v>Average accuracy rate</c:v>
                </c:pt>
              </c:strCache>
            </c:strRef>
          </c:tx>
          <c:spPr>
            <a:solidFill>
              <a:schemeClr val="accent1"/>
            </a:solidFill>
            <a:ln>
              <a:noFill/>
            </a:ln>
            <a:effectLst/>
          </c:spPr>
          <c:invertIfNegative val="0"/>
          <c:cat>
            <c:strRef>
              <c:f>Sheet1!$A$2:$A$5</c:f>
              <c:strCache>
                <c:ptCount val="4"/>
                <c:pt idx="0">
                  <c:v>Electrical safety</c:v>
                </c:pt>
                <c:pt idx="1">
                  <c:v>Infusion pump</c:v>
                </c:pt>
                <c:pt idx="2">
                  <c:v>Mechanical ventilator</c:v>
                </c:pt>
                <c:pt idx="3">
                  <c:v>Dialysis water treatment</c:v>
                </c:pt>
              </c:strCache>
            </c:strRef>
          </c:cat>
          <c:val>
            <c:numRef>
              <c:f>Sheet1!$B$2:$B$5</c:f>
              <c:numCache>
                <c:formatCode>General</c:formatCode>
                <c:ptCount val="4"/>
                <c:pt idx="0">
                  <c:v>80</c:v>
                </c:pt>
                <c:pt idx="1">
                  <c:v>80</c:v>
                </c:pt>
                <c:pt idx="2">
                  <c:v>80</c:v>
                </c:pt>
                <c:pt idx="3">
                  <c:v>90</c:v>
                </c:pt>
              </c:numCache>
            </c:numRef>
          </c:val>
          <c:extLst>
            <c:ext xmlns:c16="http://schemas.microsoft.com/office/drawing/2014/chart" uri="{C3380CC4-5D6E-409C-BE32-E72D297353CC}">
              <c16:uniqueId val="{00000000-3532-492B-B0EF-E8780D501267}"/>
            </c:ext>
          </c:extLst>
        </c:ser>
        <c:dLbls>
          <c:showLegendKey val="0"/>
          <c:showVal val="0"/>
          <c:showCatName val="0"/>
          <c:showSerName val="0"/>
          <c:showPercent val="0"/>
          <c:showBubbleSize val="0"/>
        </c:dLbls>
        <c:gapWidth val="247"/>
        <c:axId val="1182385935"/>
        <c:axId val="1182407567"/>
      </c:barChart>
      <c:catAx>
        <c:axId val="1182385935"/>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ja-JP" sz="1197" b="0" i="0" u="none" strike="noStrike" kern="1200" cap="none" spc="0" normalizeH="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ja-JP"/>
          </a:p>
        </c:txPr>
        <c:crossAx val="1182407567"/>
        <c:crosses val="autoZero"/>
        <c:auto val="1"/>
        <c:lblAlgn val="ctr"/>
        <c:lblOffset val="0"/>
        <c:noMultiLvlLbl val="0"/>
      </c:catAx>
      <c:valAx>
        <c:axId val="1182407567"/>
        <c:scaling>
          <c:orientation val="minMax"/>
          <c:min val="0"/>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ja-JP"/>
          </a:p>
        </c:txPr>
        <c:crossAx val="1182385935"/>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latin typeface="Arial" panose="020B0604020202020204" pitchFamily="34" charset="0"/>
          <a:cs typeface="Arial" panose="020B0604020202020204" pitchFamily="34" charset="0"/>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2400" b="1" i="0" u="none" strike="noStrike" kern="1200" spc="0" normalizeH="0" baseline="0">
                <a:solidFill>
                  <a:srgbClr val="7F7F7F"/>
                </a:solidFill>
                <a:latin typeface="Arial" panose="020B0604020202020204" pitchFamily="34" charset="0"/>
                <a:ea typeface="+mj-ea"/>
                <a:cs typeface="Arial" panose="020B0604020202020204" pitchFamily="34" charset="0"/>
              </a:defRPr>
            </a:pPr>
            <a:r>
              <a:rPr lang="en-US" altLang="ja-JP" sz="2400" dirty="0">
                <a:solidFill>
                  <a:srgbClr val="7F7F7F"/>
                </a:solidFill>
                <a:latin typeface="Arial" panose="020B0604020202020204" pitchFamily="34" charset="0"/>
                <a:cs typeface="Arial" panose="020B0604020202020204" pitchFamily="34" charset="0"/>
              </a:rPr>
              <a:t>Evaluation o</a:t>
            </a:r>
            <a:r>
              <a:rPr lang="en-US" altLang="ja-JP" sz="2400" baseline="0" dirty="0">
                <a:solidFill>
                  <a:srgbClr val="7F7F7F"/>
                </a:solidFill>
                <a:latin typeface="Arial" panose="020B0604020202020204" pitchFamily="34" charset="0"/>
                <a:cs typeface="Arial" panose="020B0604020202020204" pitchFamily="34" charset="0"/>
              </a:rPr>
              <a:t>f training contents questionnaire</a:t>
            </a:r>
            <a:endParaRPr lang="en-US" altLang="ja-JP" sz="2400" dirty="0">
              <a:solidFill>
                <a:srgbClr val="7F7F7F"/>
              </a:solidFill>
              <a:latin typeface="Arial" panose="020B0604020202020204" pitchFamily="34" charset="0"/>
              <a:cs typeface="Arial" panose="020B0604020202020204" pitchFamily="34" charset="0"/>
            </a:endParaRPr>
          </a:p>
        </c:rich>
      </c:tx>
      <c:layout>
        <c:manualLayout>
          <c:xMode val="edge"/>
          <c:yMode val="edge"/>
          <c:x val="3.6855481721861892E-2"/>
          <c:y val="1.8593369165342193E-2"/>
        </c:manualLayout>
      </c:layout>
      <c:overlay val="0"/>
      <c:spPr>
        <a:noFill/>
        <a:ln>
          <a:noFill/>
        </a:ln>
        <a:effectLst/>
      </c:spPr>
      <c:txPr>
        <a:bodyPr rot="0" spcFirstLastPara="1" vertOverflow="ellipsis" vert="horz" wrap="square" anchor="ctr" anchorCtr="1"/>
        <a:lstStyle/>
        <a:p>
          <a:pPr>
            <a:defRPr lang="ja-JP" sz="2400" b="1" i="0" u="none" strike="noStrike" kern="1200" spc="0" normalizeH="0" baseline="0">
              <a:solidFill>
                <a:srgbClr val="7F7F7F"/>
              </a:solidFill>
              <a:latin typeface="Arial" panose="020B0604020202020204" pitchFamily="34" charset="0"/>
              <a:ea typeface="+mj-ea"/>
              <a:cs typeface="Arial" panose="020B0604020202020204" pitchFamily="34" charset="0"/>
            </a:defRPr>
          </a:pPr>
          <a:endParaRPr lang="ja-JP"/>
        </a:p>
      </c:txPr>
    </c:title>
    <c:autoTitleDeleted val="0"/>
    <c:plotArea>
      <c:layout/>
      <c:pieChart>
        <c:varyColors val="1"/>
        <c:ser>
          <c:idx val="0"/>
          <c:order val="0"/>
          <c:tx>
            <c:strRef>
              <c:f>Sheet1!$B$1</c:f>
              <c:strCache>
                <c:ptCount val="1"/>
                <c:pt idx="0">
                  <c:v>アンケート評価</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7E2F-4B46-BEE0-91F69BA09802}"/>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7E2F-4B46-BEE0-91F69BA09802}"/>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7E2F-4B46-BEE0-91F69BA09802}"/>
              </c:ext>
            </c:extLst>
          </c:dPt>
          <c:cat>
            <c:strRef>
              <c:f>Sheet1!$A$2:$A$4</c:f>
              <c:strCache>
                <c:ptCount val="3"/>
                <c:pt idx="0">
                  <c:v>Excellent</c:v>
                </c:pt>
                <c:pt idx="1">
                  <c:v>Good</c:v>
                </c:pt>
                <c:pt idx="2">
                  <c:v>Average</c:v>
                </c:pt>
              </c:strCache>
            </c:strRef>
          </c:cat>
          <c:val>
            <c:numRef>
              <c:f>Sheet1!$B$2:$B$4</c:f>
              <c:numCache>
                <c:formatCode>General</c:formatCode>
                <c:ptCount val="3"/>
                <c:pt idx="0">
                  <c:v>46</c:v>
                </c:pt>
                <c:pt idx="1">
                  <c:v>32</c:v>
                </c:pt>
                <c:pt idx="2">
                  <c:v>2</c:v>
                </c:pt>
              </c:numCache>
            </c:numRef>
          </c:val>
          <c:extLst>
            <c:ext xmlns:c16="http://schemas.microsoft.com/office/drawing/2014/chart" uri="{C3380CC4-5D6E-409C-BE32-E72D297353CC}">
              <c16:uniqueId val="{00000000-3920-4283-B33B-4F2E87FF5CA3}"/>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8912407236686524"/>
          <c:y val="0.36095527167401226"/>
          <c:w val="0.29546047200021203"/>
          <c:h val="0.42910450820392154"/>
        </c:manualLayout>
      </c:layout>
      <c:overlay val="0"/>
      <c:spPr>
        <a:solidFill>
          <a:schemeClr val="lt1">
            <a:alpha val="50000"/>
          </a:schemeClr>
        </a:solidFill>
        <a:ln>
          <a:noFill/>
        </a:ln>
        <a:effectLst/>
      </c:spPr>
      <c:txPr>
        <a:bodyPr rot="0" spcFirstLastPara="1" vertOverflow="ellipsis" vert="horz" wrap="square" anchor="ctr" anchorCtr="1"/>
        <a:lstStyle/>
        <a:p>
          <a:pPr>
            <a:defRPr lang="ja-JP" sz="14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B1C8C3-13AF-460C-A5A8-B2B427FF98E1}" type="datetimeFigureOut">
              <a:rPr lang="en-US" altLang="ja-JP"/>
              <a:t>9/30/2021</a:t>
            </a:fld>
            <a:endParaRPr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0FD543-EFD2-4B37-B02F-9E9F955AB0D4}" type="slidenum">
              <a:rPr lang="en-US" altLang="ja-JP"/>
              <a:t>‹#›</a:t>
            </a:fld>
            <a:endParaRPr lang="ja-JP" altLang="en-US"/>
          </a:p>
        </p:txBody>
      </p:sp>
    </p:spTree>
    <p:extLst>
      <p:ext uri="{BB962C8B-B14F-4D97-AF65-F5344CB8AC3E}">
        <p14:creationId xmlns:p14="http://schemas.microsoft.com/office/powerpoint/2010/main" val="6956165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Arial" panose="020B0604020202020204" pitchFamily="34" charset="0"/>
                <a:cs typeface="Arial" panose="020B0604020202020204" pitchFamily="34" charset="0"/>
              </a:rPr>
              <a:t>Hello everyone. I am </a:t>
            </a:r>
            <a:r>
              <a:rPr kumimoji="1" lang="en-US" altLang="ja-JP" sz="1200" kern="1200" dirty="0" err="1">
                <a:solidFill>
                  <a:schemeClr val="tx1"/>
                </a:solidFill>
                <a:effectLst/>
                <a:latin typeface="Arial" panose="020B0604020202020204" pitchFamily="34" charset="0"/>
                <a:cs typeface="Arial" panose="020B0604020202020204" pitchFamily="34" charset="0"/>
              </a:rPr>
              <a:t>Tatsunori</a:t>
            </a:r>
            <a:r>
              <a:rPr kumimoji="1" lang="en-US" altLang="ja-JP" sz="1200" kern="1200" dirty="0">
                <a:solidFill>
                  <a:schemeClr val="tx1"/>
                </a:solidFill>
                <a:effectLst/>
                <a:latin typeface="Arial" panose="020B0604020202020204" pitchFamily="34" charset="0"/>
                <a:cs typeface="Arial" panose="020B0604020202020204" pitchFamily="34" charset="0"/>
              </a:rPr>
              <a:t> Ogawa. I am a clinical engineer from the National Center for Global Health and Medicine (NCGM) in Tokyo, Japan. The main duties of clinical engineers in Japan are to operate life support systems as well as maintain and manage medical devices.</a:t>
            </a:r>
            <a:endParaRPr kumimoji="1" lang="ja-JP" altLang="ja-JP" sz="1200" kern="1200" dirty="0">
              <a:solidFill>
                <a:schemeClr val="tx1"/>
              </a:solidFill>
              <a:effectLst/>
              <a:latin typeface="Arial" panose="020B0604020202020204" pitchFamily="34" charset="0"/>
              <a:cs typeface="Arial" panose="020B0604020202020204" pitchFamily="34" charset="0"/>
            </a:endParaRPr>
          </a:p>
          <a:p>
            <a:r>
              <a:rPr kumimoji="1" lang="en-US" altLang="ja-JP" sz="1200" kern="1200" dirty="0">
                <a:solidFill>
                  <a:schemeClr val="tx1"/>
                </a:solidFill>
                <a:effectLst/>
                <a:latin typeface="Arial" panose="020B0604020202020204" pitchFamily="34" charset="0"/>
                <a:cs typeface="Arial" panose="020B0604020202020204" pitchFamily="34" charset="0"/>
              </a:rPr>
              <a:t>Today, I would like to report on our efforts to provide technical support for medical device management to Vietnam during the COVID 19 pandemic.</a:t>
            </a:r>
            <a:endParaRPr lang="ja-JP" altLang="en-US" dirty="0">
              <a:latin typeface="Arial" panose="020B0604020202020204" pitchFamily="34" charset="0"/>
              <a:ea typeface="游ゴシック"/>
              <a:cs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fld id="{C00FD543-EFD2-4B37-B02F-9E9F955AB0D4}" type="slidenum">
              <a:rPr lang="en-US" altLang="ja-JP"/>
              <a:t>1</a:t>
            </a:fld>
            <a:endParaRPr lang="ja-JP" altLang="en-US"/>
          </a:p>
        </p:txBody>
      </p:sp>
    </p:spTree>
    <p:extLst>
      <p:ext uri="{BB962C8B-B14F-4D97-AF65-F5344CB8AC3E}">
        <p14:creationId xmlns:p14="http://schemas.microsoft.com/office/powerpoint/2010/main" val="818711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Arial" panose="020B0604020202020204" pitchFamily="34" charset="0"/>
                <a:cs typeface="Arial" panose="020B0604020202020204" pitchFamily="34" charset="0"/>
              </a:rPr>
              <a:t>We worked together with the Department of Clinical Engineering and the Bureau of International Health Cooperation of the National Center for Global Health and Medicine, as well as the Department of Medical Engineering at </a:t>
            </a:r>
            <a:r>
              <a:rPr kumimoji="1" lang="en-US" altLang="ja-JP" sz="1200" kern="1200" dirty="0" err="1">
                <a:solidFill>
                  <a:schemeClr val="tx1"/>
                </a:solidFill>
                <a:effectLst/>
                <a:latin typeface="Arial" panose="020B0604020202020204" pitchFamily="34" charset="0"/>
                <a:cs typeface="Arial" panose="020B0604020202020204" pitchFamily="34" charset="0"/>
              </a:rPr>
              <a:t>Teikyo</a:t>
            </a:r>
            <a:r>
              <a:rPr kumimoji="1" lang="en-US" altLang="ja-JP" sz="1200" kern="1200" dirty="0">
                <a:solidFill>
                  <a:schemeClr val="tx1"/>
                </a:solidFill>
                <a:effectLst/>
                <a:latin typeface="Arial" panose="020B0604020202020204" pitchFamily="34" charset="0"/>
                <a:cs typeface="Arial" panose="020B0604020202020204" pitchFamily="34" charset="0"/>
              </a:rPr>
              <a:t> University Hospital.</a:t>
            </a:r>
            <a:endParaRPr kumimoji="1" lang="ja-JP" altLang="ja-JP" sz="1200" kern="1200" dirty="0">
              <a:solidFill>
                <a:schemeClr val="tx1"/>
              </a:solidFill>
              <a:effectLst/>
              <a:latin typeface="Arial" panose="020B0604020202020204" pitchFamily="34" charset="0"/>
              <a:cs typeface="Arial" panose="020B0604020202020204" pitchFamily="34" charset="0"/>
            </a:endParaRPr>
          </a:p>
          <a:p>
            <a:r>
              <a:rPr kumimoji="1" lang="en-US" altLang="ja-JP" sz="1200" kern="1200" dirty="0">
                <a:solidFill>
                  <a:schemeClr val="tx1"/>
                </a:solidFill>
                <a:effectLst/>
                <a:latin typeface="Arial" panose="020B0604020202020204" pitchFamily="34" charset="0"/>
                <a:cs typeface="Arial" panose="020B0604020202020204" pitchFamily="34" charset="0"/>
              </a:rPr>
              <a:t>The Team consisted of a total of 14 people including not only clinical engineers, but also a wide variety of experts such as doctors and nurses.</a:t>
            </a:r>
            <a:endParaRPr kumimoji="1" lang="ja-JP" altLang="ja-JP" sz="1200" kern="1200" dirty="0">
              <a:solidFill>
                <a:schemeClr val="tx1"/>
              </a:solidFill>
              <a:effectLst/>
              <a:latin typeface="Arial" panose="020B0604020202020204" pitchFamily="34" charset="0"/>
              <a:cs typeface="Arial" panose="020B0604020202020204" pitchFamily="34" charset="0"/>
            </a:endParaRPr>
          </a:p>
          <a:p>
            <a:r>
              <a:rPr kumimoji="1" lang="en-US" altLang="ja-JP" sz="1200" kern="1200" dirty="0">
                <a:solidFill>
                  <a:schemeClr val="tx1"/>
                </a:solidFill>
                <a:effectLst/>
                <a:latin typeface="Arial" panose="020B0604020202020204" pitchFamily="34" charset="0"/>
                <a:cs typeface="Arial" panose="020B0604020202020204" pitchFamily="34" charset="0"/>
              </a:rPr>
              <a:t>There were also four companies who supported our work.</a:t>
            </a:r>
            <a:endParaRPr lang="ja-JP" altLang="en-US" dirty="0">
              <a:latin typeface="Arial" panose="020B0604020202020204" pitchFamily="34" charset="0"/>
              <a:ea typeface="游ゴシック"/>
              <a:cs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fld id="{C00FD543-EFD2-4B37-B02F-9E9F955AB0D4}" type="slidenum">
              <a:rPr lang="en-US" altLang="ja-JP"/>
              <a:t>2</a:t>
            </a:fld>
            <a:endParaRPr lang="ja-JP" altLang="en-US"/>
          </a:p>
        </p:txBody>
      </p:sp>
    </p:spTree>
    <p:extLst>
      <p:ext uri="{BB962C8B-B14F-4D97-AF65-F5344CB8AC3E}">
        <p14:creationId xmlns:p14="http://schemas.microsoft.com/office/powerpoint/2010/main" val="2790758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Arial" panose="020B0604020202020204" pitchFamily="34" charset="0"/>
                <a:cs typeface="Arial" panose="020B0604020202020204" pitchFamily="34" charset="0"/>
              </a:rPr>
              <a:t>Originally, there were no laws and regulations regarding medical device management in Vietnam. Medical device management was conducted by each facility’s standards.</a:t>
            </a:r>
            <a:endParaRPr kumimoji="1" lang="ja-JP" altLang="ja-JP" sz="1200" kern="1200" dirty="0">
              <a:solidFill>
                <a:schemeClr val="tx1"/>
              </a:solidFill>
              <a:effectLst/>
              <a:latin typeface="Arial" panose="020B0604020202020204" pitchFamily="34" charset="0"/>
              <a:cs typeface="Arial" panose="020B0604020202020204" pitchFamily="34" charset="0"/>
            </a:endParaRPr>
          </a:p>
          <a:p>
            <a:r>
              <a:rPr kumimoji="1" lang="en-US" altLang="ja-JP" sz="1200" kern="1200" dirty="0">
                <a:solidFill>
                  <a:schemeClr val="tx1"/>
                </a:solidFill>
                <a:effectLst/>
                <a:latin typeface="Arial" panose="020B0604020202020204" pitchFamily="34" charset="0"/>
                <a:cs typeface="Arial" panose="020B0604020202020204" pitchFamily="34" charset="0"/>
              </a:rPr>
              <a:t>Therefore, since 2017, our Department of Clinical Engineering has been providing technical support for medical device management at Bach Mai Hospital, a national hospital in Hanoi, Vietnam.</a:t>
            </a:r>
            <a:endParaRPr kumimoji="1" lang="ja-JP" altLang="ja-JP" sz="1200" kern="1200" dirty="0">
              <a:solidFill>
                <a:schemeClr val="tx1"/>
              </a:solidFill>
              <a:effectLst/>
              <a:latin typeface="Arial" panose="020B0604020202020204" pitchFamily="34" charset="0"/>
              <a:cs typeface="Arial" panose="020B0604020202020204" pitchFamily="34" charset="0"/>
            </a:endParaRPr>
          </a:p>
          <a:p>
            <a:r>
              <a:rPr kumimoji="1" lang="en-US" altLang="ja-JP" sz="1200" kern="1200" dirty="0">
                <a:solidFill>
                  <a:schemeClr val="tx1"/>
                </a:solidFill>
                <a:effectLst/>
                <a:latin typeface="Arial" panose="020B0604020202020204" pitchFamily="34" charset="0"/>
                <a:cs typeface="Arial" panose="020B0604020202020204" pitchFamily="34" charset="0"/>
              </a:rPr>
              <a:t>This technical support mainly consists of sending Japanese experts such as clinical engineers, doctors, and nurses to local sites and conducting personnel exchanges that bring Vietnamese biomedical engineers and doctors to Japan for training.</a:t>
            </a:r>
            <a:endParaRPr kumimoji="1" lang="ja-JP" altLang="ja-JP" sz="1200" kern="1200" dirty="0">
              <a:solidFill>
                <a:schemeClr val="tx1"/>
              </a:solidFill>
              <a:effectLst/>
              <a:latin typeface="Arial" panose="020B0604020202020204" pitchFamily="34" charset="0"/>
              <a:cs typeface="Arial" panose="020B0604020202020204" pitchFamily="34" charset="0"/>
            </a:endParaRPr>
          </a:p>
          <a:p>
            <a:r>
              <a:rPr kumimoji="1" lang="en-US" altLang="ja-JP" sz="1200" kern="1200" dirty="0">
                <a:solidFill>
                  <a:schemeClr val="tx1"/>
                </a:solidFill>
                <a:effectLst/>
                <a:latin typeface="Arial" panose="020B0604020202020204" pitchFamily="34" charset="0"/>
                <a:cs typeface="Arial" panose="020B0604020202020204" pitchFamily="34" charset="0"/>
              </a:rPr>
              <a:t>However, there have been restrictions on overseas travel due to the COVID 19 pandemic since the beginning of 2020, so we planned to provide our support online, which has included conducting meetings, video distribution, and e-learning.</a:t>
            </a:r>
            <a:endParaRPr kumimoji="1" lang="ja-JP" altLang="ja-JP" sz="1200" kern="1200" dirty="0">
              <a:solidFill>
                <a:schemeClr val="tx1"/>
              </a:solidFill>
              <a:effectLst/>
              <a:latin typeface="Arial" panose="020B0604020202020204" pitchFamily="34" charset="0"/>
              <a:cs typeface="Arial" panose="020B0604020202020204" pitchFamily="34" charset="0"/>
            </a:endParaRPr>
          </a:p>
          <a:p>
            <a:r>
              <a:rPr kumimoji="1" lang="en-US" altLang="ja-JP" sz="1200" kern="1200" dirty="0">
                <a:solidFill>
                  <a:schemeClr val="tx1"/>
                </a:solidFill>
                <a:effectLst/>
                <a:latin typeface="Arial" panose="020B0604020202020204" pitchFamily="34" charset="0"/>
                <a:cs typeface="Arial" panose="020B0604020202020204" pitchFamily="34" charset="0"/>
              </a:rPr>
              <a:t>Consequently, we were able to obtain good results.</a:t>
            </a:r>
            <a:endParaRPr kumimoji="1" lang="ja-JP" altLang="ja-JP" sz="1200" kern="1200" dirty="0">
              <a:solidFill>
                <a:schemeClr val="tx1"/>
              </a:solidFill>
              <a:effectLst/>
              <a:latin typeface="Arial" panose="020B0604020202020204" pitchFamily="34" charset="0"/>
              <a:cs typeface="Arial" panose="020B0604020202020204" pitchFamily="34" charset="0"/>
            </a:endParaRPr>
          </a:p>
          <a:p>
            <a:r>
              <a:rPr kumimoji="1" lang="en-US" altLang="ja-JP" sz="1200" kern="1200" dirty="0">
                <a:solidFill>
                  <a:schemeClr val="tx1"/>
                </a:solidFill>
                <a:effectLst/>
                <a:latin typeface="Arial" panose="020B0604020202020204" pitchFamily="34" charset="0"/>
                <a:cs typeface="Arial" panose="020B0604020202020204" pitchFamily="34" charset="0"/>
              </a:rPr>
              <a:t>The activity funds for these projects have been contributed by the “Project for global growth of medical technologies, systems, and services” of the Japanese Ministry of Health, </a:t>
            </a:r>
            <a:r>
              <a:rPr kumimoji="1" lang="en-US" altLang="ja-JP" sz="1200" kern="1200" dirty="0" err="1">
                <a:solidFill>
                  <a:schemeClr val="tx1"/>
                </a:solidFill>
                <a:effectLst/>
                <a:latin typeface="Arial" panose="020B0604020202020204" pitchFamily="34" charset="0"/>
                <a:cs typeface="Arial" panose="020B0604020202020204" pitchFamily="34" charset="0"/>
              </a:rPr>
              <a:t>Labour</a:t>
            </a:r>
            <a:r>
              <a:rPr kumimoji="1" lang="en-US" altLang="ja-JP" sz="1200" kern="1200" dirty="0">
                <a:solidFill>
                  <a:schemeClr val="tx1"/>
                </a:solidFill>
                <a:effectLst/>
                <a:latin typeface="Arial" panose="020B0604020202020204" pitchFamily="34" charset="0"/>
                <a:cs typeface="Arial" panose="020B0604020202020204" pitchFamily="34" charset="0"/>
              </a:rPr>
              <a:t>, and Welfare.</a:t>
            </a:r>
            <a:endParaRPr kumimoji="1" lang="ja-JP" altLang="en-US"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fld id="{C00FD543-EFD2-4B37-B02F-9E9F955AB0D4}" type="slidenum">
              <a:rPr lang="en-US" altLang="ja-JP" smtClean="0"/>
              <a:t>3</a:t>
            </a:fld>
            <a:endParaRPr lang="ja-JP" altLang="en-US"/>
          </a:p>
        </p:txBody>
      </p:sp>
    </p:spTree>
    <p:extLst>
      <p:ext uri="{BB962C8B-B14F-4D97-AF65-F5344CB8AC3E}">
        <p14:creationId xmlns:p14="http://schemas.microsoft.com/office/powerpoint/2010/main" val="3767896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Arial" panose="020B0604020202020204" pitchFamily="34" charset="0"/>
                <a:cs typeface="Arial" panose="020B0604020202020204" pitchFamily="34" charset="0"/>
              </a:rPr>
              <a:t>The goals of the project were set as being able to provide effective technical support online because personnel exchanges cannot take place.</a:t>
            </a:r>
            <a:endParaRPr kumimoji="1" lang="ja-JP" altLang="ja-JP" sz="1200" kern="1200" dirty="0">
              <a:solidFill>
                <a:schemeClr val="tx1"/>
              </a:solidFill>
              <a:effectLst/>
              <a:latin typeface="Arial" panose="020B0604020202020204" pitchFamily="34" charset="0"/>
              <a:cs typeface="Arial" panose="020B0604020202020204" pitchFamily="34" charset="0"/>
            </a:endParaRPr>
          </a:p>
          <a:p>
            <a:r>
              <a:rPr kumimoji="1" lang="en-US" altLang="ja-JP" sz="1200" kern="1200" dirty="0">
                <a:solidFill>
                  <a:schemeClr val="tx1"/>
                </a:solidFill>
                <a:effectLst/>
                <a:latin typeface="Arial" panose="020B0604020202020204" pitchFamily="34" charset="0"/>
                <a:cs typeface="Arial" panose="020B0604020202020204" pitchFamily="34" charset="0"/>
              </a:rPr>
              <a:t>The targets of this online technical support are biomedical engineers (BMEs), clinical engineers (CEs), educators, and government officials.</a:t>
            </a:r>
            <a:endParaRPr kumimoji="1" lang="ja-JP" altLang="ja-JP" sz="1200" kern="1200" dirty="0">
              <a:solidFill>
                <a:schemeClr val="tx1"/>
              </a:solidFill>
              <a:effectLst/>
              <a:latin typeface="Arial" panose="020B0604020202020204" pitchFamily="34" charset="0"/>
              <a:cs typeface="Arial" panose="020B0604020202020204" pitchFamily="34" charset="0"/>
            </a:endParaRPr>
          </a:p>
          <a:p>
            <a:r>
              <a:rPr kumimoji="1" lang="en-US" altLang="ja-JP" sz="1200" kern="1200" dirty="0">
                <a:solidFill>
                  <a:schemeClr val="tx1"/>
                </a:solidFill>
                <a:effectLst/>
                <a:latin typeface="Arial" panose="020B0604020202020204" pitchFamily="34" charset="0"/>
                <a:cs typeface="Arial" panose="020B0604020202020204" pitchFamily="34" charset="0"/>
              </a:rPr>
              <a:t>BMEs and CEs play a role in inspecting and repairing the medical devices in a hospital. Educators are responsible for training BMEs and CEs. Government officials are in charge of creating and implementing rules for medical device management.</a:t>
            </a:r>
            <a:endParaRPr kumimoji="1" lang="ja-JP" altLang="ja-JP" sz="1200" kern="1200" dirty="0">
              <a:solidFill>
                <a:schemeClr val="tx1"/>
              </a:solidFill>
              <a:effectLst/>
              <a:latin typeface="Arial" panose="020B0604020202020204" pitchFamily="34" charset="0"/>
              <a:cs typeface="Arial" panose="020B0604020202020204" pitchFamily="34" charset="0"/>
            </a:endParaRPr>
          </a:p>
          <a:p>
            <a:r>
              <a:rPr kumimoji="1" lang="en-US" altLang="ja-JP" sz="1200" kern="1200" dirty="0">
                <a:solidFill>
                  <a:schemeClr val="tx1"/>
                </a:solidFill>
                <a:effectLst/>
                <a:latin typeface="Arial" panose="020B0604020202020204" pitchFamily="34" charset="0"/>
                <a:cs typeface="Arial" panose="020B0604020202020204" pitchFamily="34" charset="0"/>
              </a:rPr>
              <a:t>Originally, the targets were those involved with specific facilities, but we drew up the project to expand the range of targets to anyone involved throughout Vietnam by taking advantage of the online system where anyone can participate regardless of location.</a:t>
            </a:r>
            <a:endParaRPr kumimoji="1" lang="ja-JP" altLang="ja-JP" sz="1200" kern="1200" dirty="0">
              <a:solidFill>
                <a:schemeClr val="tx1"/>
              </a:solidFill>
              <a:effectLst/>
              <a:latin typeface="Arial" panose="020B0604020202020204" pitchFamily="34" charset="0"/>
              <a:cs typeface="Arial" panose="020B0604020202020204" pitchFamily="34" charset="0"/>
            </a:endParaRPr>
          </a:p>
          <a:p>
            <a:r>
              <a:rPr kumimoji="1" lang="en-US" altLang="ja-JP" sz="1200" kern="1200" dirty="0">
                <a:solidFill>
                  <a:schemeClr val="tx1"/>
                </a:solidFill>
                <a:effectLst/>
                <a:latin typeface="Arial" panose="020B0604020202020204" pitchFamily="34" charset="0"/>
                <a:cs typeface="Arial" panose="020B0604020202020204" pitchFamily="34" charset="0"/>
              </a:rPr>
              <a:t>As a result, we believe that supporting these people will lead to higher-quality medical care being provided to the Vietnamese people.</a:t>
            </a:r>
            <a:endParaRPr kumimoji="1" lang="ja-JP" altLang="en-US"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fld id="{C00FD543-EFD2-4B37-B02F-9E9F955AB0D4}" type="slidenum">
              <a:rPr lang="en-US" altLang="ja-JP" smtClean="0"/>
              <a:t>4</a:t>
            </a:fld>
            <a:endParaRPr lang="ja-JP" altLang="en-US"/>
          </a:p>
        </p:txBody>
      </p:sp>
    </p:spTree>
    <p:extLst>
      <p:ext uri="{BB962C8B-B14F-4D97-AF65-F5344CB8AC3E}">
        <p14:creationId xmlns:p14="http://schemas.microsoft.com/office/powerpoint/2010/main" val="38090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Arial" panose="020B0604020202020204" pitchFamily="34" charset="0"/>
                <a:cs typeface="Arial" panose="020B0604020202020204" pitchFamily="34" charset="0"/>
              </a:rPr>
              <a:t>Now, I am going to show you the specific methods.</a:t>
            </a:r>
            <a:endParaRPr kumimoji="1" lang="ja-JP" altLang="ja-JP" sz="1200" kern="1200" dirty="0">
              <a:solidFill>
                <a:schemeClr val="tx1"/>
              </a:solidFill>
              <a:effectLst/>
              <a:latin typeface="Arial" panose="020B0604020202020204" pitchFamily="34" charset="0"/>
              <a:cs typeface="Arial" panose="020B0604020202020204" pitchFamily="34" charset="0"/>
            </a:endParaRPr>
          </a:p>
          <a:p>
            <a:r>
              <a:rPr kumimoji="1" lang="en-US" altLang="ja-JP" sz="1200" kern="1200" dirty="0">
                <a:solidFill>
                  <a:schemeClr val="tx1"/>
                </a:solidFill>
                <a:effectLst/>
                <a:latin typeface="Arial" panose="020B0604020202020204" pitchFamily="34" charset="0"/>
                <a:cs typeface="Arial" panose="020B0604020202020204" pitchFamily="34" charset="0"/>
              </a:rPr>
              <a:t>(1) Firstly, use the Zoom web conferencing service to draw up local needs and future plans.</a:t>
            </a:r>
            <a:endParaRPr kumimoji="1" lang="ja-JP" altLang="ja-JP" sz="1200" kern="1200" dirty="0">
              <a:solidFill>
                <a:schemeClr val="tx1"/>
              </a:solidFill>
              <a:effectLst/>
              <a:latin typeface="Arial" panose="020B0604020202020204" pitchFamily="34" charset="0"/>
              <a:cs typeface="Arial" panose="020B0604020202020204" pitchFamily="34" charset="0"/>
            </a:endParaRPr>
          </a:p>
          <a:p>
            <a:r>
              <a:rPr kumimoji="1" lang="en-US" altLang="ja-JP" sz="1200" kern="1200" dirty="0">
                <a:solidFill>
                  <a:schemeClr val="tx1"/>
                </a:solidFill>
                <a:effectLst/>
                <a:latin typeface="Arial" panose="020B0604020202020204" pitchFamily="34" charset="0"/>
                <a:cs typeface="Arial" panose="020B0604020202020204" pitchFamily="34" charset="0"/>
              </a:rPr>
              <a:t>(2) Based on the needs, create and share materials such as videos and PDFs available on demand.</a:t>
            </a:r>
            <a:endParaRPr kumimoji="1" lang="ja-JP" altLang="ja-JP" sz="1200" kern="1200" dirty="0">
              <a:solidFill>
                <a:schemeClr val="tx1"/>
              </a:solidFill>
              <a:effectLst/>
              <a:latin typeface="Arial" panose="020B0604020202020204" pitchFamily="34" charset="0"/>
              <a:cs typeface="Arial" panose="020B0604020202020204" pitchFamily="34" charset="0"/>
            </a:endParaRPr>
          </a:p>
          <a:p>
            <a:r>
              <a:rPr kumimoji="1" lang="en-US" altLang="ja-JP" sz="1200" kern="1200" dirty="0">
                <a:solidFill>
                  <a:schemeClr val="tx1"/>
                </a:solidFill>
                <a:effectLst/>
                <a:latin typeface="Arial" panose="020B0604020202020204" pitchFamily="34" charset="0"/>
                <a:cs typeface="Arial" panose="020B0604020202020204" pitchFamily="34" charset="0"/>
              </a:rPr>
              <a:t>(3) Use YouTube to distribute live videos for more detailed and practical training.</a:t>
            </a:r>
            <a:endParaRPr kumimoji="1" lang="ja-JP" altLang="ja-JP" sz="1200" kern="1200" dirty="0">
              <a:solidFill>
                <a:schemeClr val="tx1"/>
              </a:solidFill>
              <a:effectLst/>
              <a:latin typeface="Arial" panose="020B0604020202020204" pitchFamily="34" charset="0"/>
              <a:cs typeface="Arial" panose="020B0604020202020204" pitchFamily="34" charset="0"/>
            </a:endParaRPr>
          </a:p>
          <a:p>
            <a:r>
              <a:rPr kumimoji="1" lang="en-US" altLang="ja-JP" sz="1200" kern="1200" dirty="0">
                <a:solidFill>
                  <a:schemeClr val="tx1"/>
                </a:solidFill>
                <a:effectLst/>
                <a:latin typeface="Arial" panose="020B0604020202020204" pitchFamily="34" charset="0"/>
                <a:cs typeface="Arial" panose="020B0604020202020204" pitchFamily="34" charset="0"/>
              </a:rPr>
              <a:t>(4) Administer online tests using Google Forms to measure the effects of training.</a:t>
            </a:r>
            <a:endParaRPr kumimoji="1" lang="ja-JP" altLang="ja-JP" sz="1200" kern="1200" dirty="0">
              <a:solidFill>
                <a:schemeClr val="tx1"/>
              </a:solidFill>
              <a:effectLst/>
              <a:latin typeface="Arial" panose="020B0604020202020204" pitchFamily="34" charset="0"/>
              <a:cs typeface="Arial" panose="020B0604020202020204" pitchFamily="34" charset="0"/>
            </a:endParaRPr>
          </a:p>
          <a:p>
            <a:r>
              <a:rPr kumimoji="1" lang="en-US" altLang="ja-JP" sz="1200" kern="1200" dirty="0">
                <a:solidFill>
                  <a:schemeClr val="tx1"/>
                </a:solidFill>
                <a:effectLst/>
                <a:latin typeface="Arial" panose="020B0604020202020204" pitchFamily="34" charset="0"/>
                <a:cs typeface="Arial" panose="020B0604020202020204" pitchFamily="34" charset="0"/>
              </a:rPr>
              <a:t>These four methods were executed during the period from April 2020 to January 2021.</a:t>
            </a:r>
            <a:endParaRPr kumimoji="1" lang="ja-JP" altLang="en-US"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fld id="{C00FD543-EFD2-4B37-B02F-9E9F955AB0D4}" type="slidenum">
              <a:rPr lang="en-US" altLang="ja-JP" smtClean="0"/>
              <a:t>5</a:t>
            </a:fld>
            <a:endParaRPr lang="ja-JP" altLang="en-US"/>
          </a:p>
        </p:txBody>
      </p:sp>
    </p:spTree>
    <p:extLst>
      <p:ext uri="{BB962C8B-B14F-4D97-AF65-F5344CB8AC3E}">
        <p14:creationId xmlns:p14="http://schemas.microsoft.com/office/powerpoint/2010/main" val="3853610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Arial" panose="020B0604020202020204" pitchFamily="34" charset="0"/>
                <a:cs typeface="Arial" panose="020B0604020202020204" pitchFamily="34" charset="0"/>
              </a:rPr>
              <a:t>Here are the results.</a:t>
            </a:r>
            <a:endParaRPr kumimoji="1" lang="ja-JP" altLang="ja-JP" sz="1200" kern="1200">
              <a:solidFill>
                <a:schemeClr val="tx1"/>
              </a:solidFill>
              <a:effectLst/>
              <a:latin typeface="Arial" panose="020B0604020202020204" pitchFamily="34" charset="0"/>
              <a:cs typeface="Arial" panose="020B0604020202020204" pitchFamily="34" charset="0"/>
            </a:endParaRPr>
          </a:p>
          <a:p>
            <a:r>
              <a:rPr kumimoji="1" lang="en-US" altLang="ja-JP" sz="1200" kern="1200" dirty="0">
                <a:solidFill>
                  <a:schemeClr val="tx1"/>
                </a:solidFill>
                <a:effectLst/>
                <a:latin typeface="Arial" panose="020B0604020202020204" pitchFamily="34" charset="0"/>
                <a:cs typeface="Arial" panose="020B0604020202020204" pitchFamily="34" charset="0"/>
              </a:rPr>
              <a:t>Eight online meetings took place, and in accordance with the local needs, we set four main themes which were “Maintaining and managing dialysis water treatment”, “Maintaining and </a:t>
            </a:r>
            <a:r>
              <a:rPr kumimoji="1" lang="en-US" altLang="ja-JP" sz="1200" b="0" kern="1200" dirty="0">
                <a:solidFill>
                  <a:schemeClr val="tx1"/>
                </a:solidFill>
                <a:effectLst/>
                <a:latin typeface="Arial" panose="020B0604020202020204" pitchFamily="34" charset="0"/>
                <a:cs typeface="Arial" panose="020B0604020202020204" pitchFamily="34" charset="0"/>
              </a:rPr>
              <a:t>managing </a:t>
            </a:r>
            <a:r>
              <a:rPr kumimoji="1" lang="en-US" altLang="ja-JP" sz="1200" b="0" kern="1200" dirty="0">
                <a:solidFill>
                  <a:srgbClr val="FF0000"/>
                </a:solidFill>
                <a:effectLst/>
                <a:latin typeface="Arial" panose="020B0604020202020204" pitchFamily="34" charset="0"/>
                <a:cs typeface="Arial" panose="020B0604020202020204" pitchFamily="34" charset="0"/>
              </a:rPr>
              <a:t>mechanical ventilators</a:t>
            </a:r>
            <a:r>
              <a:rPr kumimoji="1" lang="en-US" altLang="ja-JP" sz="1200" kern="1200" dirty="0">
                <a:solidFill>
                  <a:schemeClr val="tx1"/>
                </a:solidFill>
                <a:effectLst/>
                <a:latin typeface="Arial" panose="020B0604020202020204" pitchFamily="34" charset="0"/>
                <a:cs typeface="Arial" panose="020B0604020202020204" pitchFamily="34" charset="0"/>
              </a:rPr>
              <a:t>”, “Maintaining and </a:t>
            </a:r>
            <a:r>
              <a:rPr kumimoji="1" lang="en-US" altLang="ja-JP" sz="1200" b="0" kern="1200" dirty="0">
                <a:solidFill>
                  <a:schemeClr val="tx1"/>
                </a:solidFill>
                <a:effectLst/>
                <a:latin typeface="Arial" panose="020B0604020202020204" pitchFamily="34" charset="0"/>
                <a:cs typeface="Arial" panose="020B0604020202020204" pitchFamily="34" charset="0"/>
              </a:rPr>
              <a:t>managing </a:t>
            </a:r>
            <a:r>
              <a:rPr kumimoji="1" lang="en-US" altLang="ja-JP" sz="1200" b="0" kern="1200" dirty="0">
                <a:solidFill>
                  <a:srgbClr val="FF0000"/>
                </a:solidFill>
                <a:effectLst/>
                <a:latin typeface="Arial" panose="020B0604020202020204" pitchFamily="34" charset="0"/>
                <a:cs typeface="Arial" panose="020B0604020202020204" pitchFamily="34" charset="0"/>
              </a:rPr>
              <a:t>infusion pumps</a:t>
            </a:r>
            <a:r>
              <a:rPr kumimoji="1" lang="en-US" altLang="ja-JP" sz="1200" kern="1200" dirty="0">
                <a:solidFill>
                  <a:schemeClr val="tx1"/>
                </a:solidFill>
                <a:effectLst/>
                <a:latin typeface="Arial" panose="020B0604020202020204" pitchFamily="34" charset="0"/>
                <a:cs typeface="Arial" panose="020B0604020202020204" pitchFamily="34" charset="0"/>
              </a:rPr>
              <a:t>”, and “Inspecting electrical safety”.</a:t>
            </a:r>
            <a:endParaRPr kumimoji="1" lang="ja-JP" altLang="ja-JP" sz="1200" kern="1200">
              <a:solidFill>
                <a:schemeClr val="tx1"/>
              </a:solidFill>
              <a:effectLst/>
              <a:latin typeface="Arial" panose="020B0604020202020204" pitchFamily="34" charset="0"/>
              <a:cs typeface="Arial" panose="020B0604020202020204" pitchFamily="34" charset="0"/>
            </a:endParaRPr>
          </a:p>
          <a:p>
            <a:r>
              <a:rPr kumimoji="1" lang="en-US" altLang="ja-JP" sz="1200" kern="1200" dirty="0">
                <a:solidFill>
                  <a:schemeClr val="tx1"/>
                </a:solidFill>
                <a:effectLst/>
                <a:latin typeface="Arial" panose="020B0604020202020204" pitchFamily="34" charset="0"/>
                <a:cs typeface="Arial" panose="020B0604020202020204" pitchFamily="34" charset="0"/>
              </a:rPr>
              <a:t>In addition, 25 newly created on-demand videos, including videos related to the themes, as well as videos created from materials used thus far, were viewed a total of 1,700 times.</a:t>
            </a:r>
            <a:endParaRPr kumimoji="1" lang="ja-JP" altLang="ja-JP" sz="1200" kern="1200">
              <a:solidFill>
                <a:schemeClr val="tx1"/>
              </a:solidFill>
              <a:effectLst/>
              <a:latin typeface="Arial" panose="020B0604020202020204" pitchFamily="34" charset="0"/>
              <a:cs typeface="Arial" panose="020B0604020202020204" pitchFamily="34" charset="0"/>
            </a:endParaRPr>
          </a:p>
          <a:p>
            <a:r>
              <a:rPr kumimoji="1" lang="en-US" altLang="ja-JP" sz="1200" kern="1200" dirty="0">
                <a:solidFill>
                  <a:schemeClr val="tx1"/>
                </a:solidFill>
                <a:effectLst/>
                <a:latin typeface="Arial" panose="020B0604020202020204" pitchFamily="34" charset="0"/>
                <a:cs typeface="Arial" panose="020B0604020202020204" pitchFamily="34" charset="0"/>
              </a:rPr>
              <a:t>A total of around 468 people from 41 facilities in various areas such as the northern, central, and southern parts of Vietnam participated in the training.</a:t>
            </a:r>
            <a:endParaRPr kumimoji="1" lang="ja-JP" altLang="ja-JP" sz="1200" kern="1200">
              <a:solidFill>
                <a:schemeClr val="tx1"/>
              </a:solidFill>
              <a:effectLst/>
              <a:latin typeface="Arial" panose="020B0604020202020204" pitchFamily="34" charset="0"/>
              <a:cs typeface="Arial" panose="020B0604020202020204" pitchFamily="34" charset="0"/>
            </a:endParaRPr>
          </a:p>
          <a:p>
            <a:r>
              <a:rPr kumimoji="1" lang="en-US" altLang="ja-JP" sz="1200" kern="1200" dirty="0">
                <a:solidFill>
                  <a:schemeClr val="tx1"/>
                </a:solidFill>
                <a:effectLst/>
                <a:latin typeface="Arial" panose="020B0604020202020204" pitchFamily="34" charset="0"/>
                <a:cs typeface="Arial" panose="020B0604020202020204" pitchFamily="34" charset="0"/>
              </a:rPr>
              <a:t>The picture on the right shows an example of the on-demand and live videos. You can access them by reading the QR code from a smartphone camera.</a:t>
            </a:r>
            <a:endParaRPr kumimoji="1" lang="ja-JP" altLang="en-US"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fld id="{C00FD543-EFD2-4B37-B02F-9E9F955AB0D4}" type="slidenum">
              <a:rPr lang="en-US" altLang="ja-JP" smtClean="0"/>
              <a:t>6</a:t>
            </a:fld>
            <a:endParaRPr lang="ja-JP" altLang="en-US"/>
          </a:p>
        </p:txBody>
      </p:sp>
    </p:spTree>
    <p:extLst>
      <p:ext uri="{BB962C8B-B14F-4D97-AF65-F5344CB8AC3E}">
        <p14:creationId xmlns:p14="http://schemas.microsoft.com/office/powerpoint/2010/main" val="1879819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Arial" panose="020B0604020202020204" pitchFamily="34" charset="0"/>
                <a:cs typeface="Arial" panose="020B0604020202020204" pitchFamily="34" charset="0"/>
              </a:rPr>
              <a:t>Here are the level of understanding tests and questionnaires carried out after the training was provided.</a:t>
            </a:r>
            <a:endParaRPr kumimoji="1" lang="ja-JP" altLang="ja-JP" sz="1200" kern="1200" dirty="0">
              <a:solidFill>
                <a:schemeClr val="tx1"/>
              </a:solidFill>
              <a:effectLst/>
              <a:latin typeface="Arial" panose="020B0604020202020204" pitchFamily="34" charset="0"/>
              <a:cs typeface="Arial" panose="020B0604020202020204" pitchFamily="34" charset="0"/>
            </a:endParaRPr>
          </a:p>
          <a:p>
            <a:r>
              <a:rPr kumimoji="1" lang="en-US" altLang="ja-JP" sz="1200" kern="1200" dirty="0">
                <a:solidFill>
                  <a:schemeClr val="tx1"/>
                </a:solidFill>
                <a:effectLst/>
                <a:latin typeface="Arial" panose="020B0604020202020204" pitchFamily="34" charset="0"/>
                <a:cs typeface="Arial" panose="020B0604020202020204" pitchFamily="34" charset="0"/>
              </a:rPr>
              <a:t>For the level of understanding tests, participants answered 10 questions related to the training that were created with Google Forms.</a:t>
            </a:r>
            <a:endParaRPr kumimoji="1" lang="ja-JP" altLang="ja-JP" sz="1200" kern="1200" dirty="0">
              <a:solidFill>
                <a:schemeClr val="tx1"/>
              </a:solidFill>
              <a:effectLst/>
              <a:latin typeface="Arial" panose="020B0604020202020204" pitchFamily="34" charset="0"/>
              <a:cs typeface="Arial" panose="020B0604020202020204" pitchFamily="34" charset="0"/>
            </a:endParaRPr>
          </a:p>
          <a:p>
            <a:r>
              <a:rPr kumimoji="1" lang="en-US" altLang="ja-JP" sz="1200" kern="1200" dirty="0">
                <a:solidFill>
                  <a:schemeClr val="tx1"/>
                </a:solidFill>
                <a:effectLst/>
                <a:latin typeface="Arial" panose="020B0604020202020204" pitchFamily="34" charset="0"/>
                <a:cs typeface="Arial" panose="020B0604020202020204" pitchFamily="34" charset="0"/>
              </a:rPr>
              <a:t>As a result, the average level of understanding for each training session exceeded 80 percent.</a:t>
            </a:r>
            <a:endParaRPr kumimoji="1" lang="ja-JP" altLang="ja-JP" sz="1200" kern="1200" dirty="0">
              <a:solidFill>
                <a:schemeClr val="tx1"/>
              </a:solidFill>
              <a:effectLst/>
              <a:latin typeface="Arial" panose="020B0604020202020204" pitchFamily="34" charset="0"/>
              <a:cs typeface="Arial" panose="020B0604020202020204" pitchFamily="34" charset="0"/>
            </a:endParaRPr>
          </a:p>
          <a:p>
            <a:r>
              <a:rPr kumimoji="1" lang="en-US" altLang="ja-JP" sz="1200" kern="1200" dirty="0">
                <a:solidFill>
                  <a:schemeClr val="tx1"/>
                </a:solidFill>
                <a:effectLst/>
                <a:latin typeface="Arial" panose="020B0604020202020204" pitchFamily="34" charset="0"/>
                <a:cs typeface="Arial" panose="020B0604020202020204" pitchFamily="34" charset="0"/>
              </a:rPr>
              <a:t>Regarding the evaluation questionnaire, participants evaluated the training contents on a scale from 1 to 4, and 95.7 percent of the respondents evaluated them as “good”.</a:t>
            </a:r>
            <a:endParaRPr kumimoji="1" lang="ja-JP" altLang="ja-JP" sz="1200" kern="1200" dirty="0">
              <a:solidFill>
                <a:schemeClr val="tx1"/>
              </a:solidFill>
              <a:effectLst/>
              <a:latin typeface="Arial" panose="020B0604020202020204" pitchFamily="34" charset="0"/>
              <a:cs typeface="Arial" panose="020B0604020202020204" pitchFamily="34" charset="0"/>
            </a:endParaRPr>
          </a:p>
          <a:p>
            <a:r>
              <a:rPr kumimoji="1" lang="en-US" altLang="ja-JP" sz="1200" kern="1200" dirty="0">
                <a:solidFill>
                  <a:schemeClr val="tx1"/>
                </a:solidFill>
                <a:effectLst/>
                <a:latin typeface="Arial" panose="020B0604020202020204" pitchFamily="34" charset="0"/>
                <a:cs typeface="Arial" panose="020B0604020202020204" pitchFamily="34" charset="0"/>
              </a:rPr>
              <a:t>There were points where the accuracy rate declined because the questions were inappropriate due to cultural differences. In addition, some questionnaire replies indicated that the training might be less valuable without access to equipment and inspection devices.</a:t>
            </a:r>
            <a:endParaRPr kumimoji="1" lang="ja-JP" altLang="en-US"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fld id="{C00FD543-EFD2-4B37-B02F-9E9F955AB0D4}" type="slidenum">
              <a:rPr lang="en-US" altLang="ja-JP" smtClean="0"/>
              <a:t>7</a:t>
            </a:fld>
            <a:endParaRPr lang="ja-JP" altLang="en-US"/>
          </a:p>
        </p:txBody>
      </p:sp>
    </p:spTree>
    <p:extLst>
      <p:ext uri="{BB962C8B-B14F-4D97-AF65-F5344CB8AC3E}">
        <p14:creationId xmlns:p14="http://schemas.microsoft.com/office/powerpoint/2010/main" val="1604399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Arial" panose="020B0604020202020204" pitchFamily="34" charset="0"/>
                <a:cs typeface="Arial" panose="020B0604020202020204" pitchFamily="34" charset="0"/>
              </a:rPr>
              <a:t>As many facilities throughout Vietnam participated in these efforts, and the training evaluation was favorable, we consider this to be an adequate business plan.</a:t>
            </a:r>
            <a:endParaRPr kumimoji="1" lang="ja-JP" altLang="ja-JP" sz="1200" kern="1200" dirty="0">
              <a:solidFill>
                <a:schemeClr val="tx1"/>
              </a:solidFill>
              <a:effectLst/>
              <a:latin typeface="Arial" panose="020B0604020202020204" pitchFamily="34" charset="0"/>
              <a:cs typeface="Arial" panose="020B0604020202020204" pitchFamily="34" charset="0"/>
            </a:endParaRPr>
          </a:p>
          <a:p>
            <a:r>
              <a:rPr kumimoji="1" lang="en-US" altLang="ja-JP" sz="1200" kern="1200" dirty="0">
                <a:solidFill>
                  <a:schemeClr val="tx1"/>
                </a:solidFill>
                <a:effectLst/>
                <a:latin typeface="Arial" panose="020B0604020202020204" pitchFamily="34" charset="0"/>
                <a:cs typeface="Arial" panose="020B0604020202020204" pitchFamily="34" charset="0"/>
              </a:rPr>
              <a:t>Including this project, all of our efforts thus far have produced good outcomes. And in Vietnam in 2021, the Ministry of Health started distributing official notices regarding medical device management.</a:t>
            </a:r>
            <a:endParaRPr kumimoji="1" lang="ja-JP" altLang="ja-JP" sz="1200" kern="1200" dirty="0">
              <a:solidFill>
                <a:schemeClr val="tx1"/>
              </a:solidFill>
              <a:effectLst/>
              <a:latin typeface="Arial" panose="020B0604020202020204" pitchFamily="34" charset="0"/>
              <a:cs typeface="Arial" panose="020B0604020202020204" pitchFamily="34" charset="0"/>
            </a:endParaRPr>
          </a:p>
          <a:p>
            <a:r>
              <a:rPr kumimoji="1" lang="en-US" altLang="ja-JP" sz="1200" kern="1200" dirty="0">
                <a:solidFill>
                  <a:schemeClr val="tx1"/>
                </a:solidFill>
                <a:effectLst/>
                <a:latin typeface="Arial" panose="020B0604020202020204" pitchFamily="34" charset="0"/>
                <a:cs typeface="Arial" panose="020B0604020202020204" pitchFamily="34" charset="0"/>
              </a:rPr>
              <a:t>Because of this, we are hopeful that proper medical device management will become common, and that many Vietnamese people will be able to have access to high-quality medical care services. Furthermore, we will continue to flexibly work together in various ways as much as possible.</a:t>
            </a:r>
            <a:endParaRPr kumimoji="1" lang="ja-JP" altLang="en-US"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fld id="{C00FD543-EFD2-4B37-B02F-9E9F955AB0D4}" type="slidenum">
              <a:rPr lang="en-US" altLang="ja-JP" smtClean="0"/>
              <a:t>8</a:t>
            </a:fld>
            <a:endParaRPr lang="ja-JP" altLang="en-US"/>
          </a:p>
        </p:txBody>
      </p:sp>
    </p:spTree>
    <p:extLst>
      <p:ext uri="{BB962C8B-B14F-4D97-AF65-F5344CB8AC3E}">
        <p14:creationId xmlns:p14="http://schemas.microsoft.com/office/powerpoint/2010/main" val="2662774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Arial" panose="020B0604020202020204" pitchFamily="34" charset="0"/>
                <a:cs typeface="Arial" panose="020B0604020202020204" pitchFamily="34" charset="0"/>
              </a:rPr>
              <a:t>That is all for my presentation.</a:t>
            </a:r>
            <a:endParaRPr kumimoji="1" lang="ja-JP" altLang="ja-JP" sz="1200" kern="1200" dirty="0">
              <a:solidFill>
                <a:schemeClr val="tx1"/>
              </a:solidFill>
              <a:effectLst/>
              <a:latin typeface="Arial" panose="020B0604020202020204" pitchFamily="34" charset="0"/>
              <a:cs typeface="Arial" panose="020B0604020202020204" pitchFamily="34" charset="0"/>
            </a:endParaRPr>
          </a:p>
          <a:p>
            <a:r>
              <a:rPr kumimoji="1" lang="en-US" altLang="ja-JP" sz="1200" kern="1200" dirty="0">
                <a:solidFill>
                  <a:schemeClr val="tx1"/>
                </a:solidFill>
                <a:effectLst/>
                <a:latin typeface="Arial" panose="020B0604020202020204" pitchFamily="34" charset="0"/>
                <a:cs typeface="Arial" panose="020B0604020202020204" pitchFamily="34" charset="0"/>
              </a:rPr>
              <a:t>I would like to express my appreciation to all of you involved for giving me the opportunity to make this presentation.</a:t>
            </a:r>
            <a:endParaRPr kumimoji="1" lang="ja-JP" altLang="ja-JP" sz="1200" kern="1200" dirty="0">
              <a:solidFill>
                <a:schemeClr val="tx1"/>
              </a:solidFill>
              <a:effectLst/>
              <a:latin typeface="Arial" panose="020B0604020202020204" pitchFamily="34" charset="0"/>
              <a:cs typeface="Arial" panose="020B0604020202020204" pitchFamily="34" charset="0"/>
            </a:endParaRPr>
          </a:p>
          <a:p>
            <a:r>
              <a:rPr kumimoji="1" lang="en-US" altLang="ja-JP" sz="1200" kern="1200" dirty="0">
                <a:solidFill>
                  <a:schemeClr val="tx1"/>
                </a:solidFill>
                <a:effectLst/>
                <a:latin typeface="Arial" panose="020B0604020202020204" pitchFamily="34" charset="0"/>
                <a:cs typeface="Arial" panose="020B0604020202020204" pitchFamily="34" charset="0"/>
              </a:rPr>
              <a:t>Thank you so much.</a:t>
            </a:r>
            <a:endParaRPr kumimoji="1" lang="ja-JP" altLang="en-US"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fld id="{C00FD543-EFD2-4B37-B02F-9E9F955AB0D4}" type="slidenum">
              <a:rPr lang="en-US" altLang="ja-JP" smtClean="0"/>
              <a:t>9</a:t>
            </a:fld>
            <a:endParaRPr lang="ja-JP" altLang="en-US"/>
          </a:p>
        </p:txBody>
      </p:sp>
    </p:spTree>
    <p:extLst>
      <p:ext uri="{BB962C8B-B14F-4D97-AF65-F5344CB8AC3E}">
        <p14:creationId xmlns:p14="http://schemas.microsoft.com/office/powerpoint/2010/main" val="3287807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8B0ED1-768B-0C47-8169-E96E9DCEF8D4}"/>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B7F1A172-18CD-BE4D-BD81-AEACD188C0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A4A5C318-3091-6A43-8B9D-07DB1CFFB095}"/>
              </a:ext>
            </a:extLst>
          </p:cNvPr>
          <p:cNvSpPr>
            <a:spLocks noGrp="1"/>
          </p:cNvSpPr>
          <p:nvPr>
            <p:ph type="dt" sz="half" idx="10"/>
          </p:nvPr>
        </p:nvSpPr>
        <p:spPr/>
        <p:txBody>
          <a:bodyPr/>
          <a:lstStyle/>
          <a:p>
            <a:fld id="{5922D97F-1855-7940-BD30-9CA7CE069233}" type="datetimeFigureOut">
              <a:rPr lang="es-MX" smtClean="0"/>
              <a:t>30/09/2021</a:t>
            </a:fld>
            <a:endParaRPr lang="es-MX"/>
          </a:p>
        </p:txBody>
      </p:sp>
      <p:sp>
        <p:nvSpPr>
          <p:cNvPr id="5" name="Marcador de pie de página 4">
            <a:extLst>
              <a:ext uri="{FF2B5EF4-FFF2-40B4-BE49-F238E27FC236}">
                <a16:creationId xmlns:a16="http://schemas.microsoft.com/office/drawing/2014/main" id="{2F0FC366-2E97-594D-ABB6-77A3183357F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598242A-B6D5-CE46-9354-6607AEB6092A}"/>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1240553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3B12BC-05F4-2743-865B-A567C30AD6E2}"/>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A7DE5064-9233-E945-BC86-54A956BD3DF8}"/>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187379F0-76E8-394A-A7ED-7FA3A2854377}"/>
              </a:ext>
            </a:extLst>
          </p:cNvPr>
          <p:cNvSpPr>
            <a:spLocks noGrp="1"/>
          </p:cNvSpPr>
          <p:nvPr>
            <p:ph type="dt" sz="half" idx="10"/>
          </p:nvPr>
        </p:nvSpPr>
        <p:spPr/>
        <p:txBody>
          <a:bodyPr/>
          <a:lstStyle/>
          <a:p>
            <a:fld id="{5922D97F-1855-7940-BD30-9CA7CE069233}" type="datetimeFigureOut">
              <a:rPr lang="es-MX" smtClean="0"/>
              <a:t>30/09/2021</a:t>
            </a:fld>
            <a:endParaRPr lang="es-MX"/>
          </a:p>
        </p:txBody>
      </p:sp>
      <p:sp>
        <p:nvSpPr>
          <p:cNvPr id="5" name="Marcador de pie de página 4">
            <a:extLst>
              <a:ext uri="{FF2B5EF4-FFF2-40B4-BE49-F238E27FC236}">
                <a16:creationId xmlns:a16="http://schemas.microsoft.com/office/drawing/2014/main" id="{F9222A6B-83D9-AC4E-A42A-A53C690BE52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9F21101-8F6B-4A42-AF7E-9B3AA50561EA}"/>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1359860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A2BF40B-B617-744F-A388-2A08555BBA08}"/>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2E98FCCC-680F-894C-96DB-2FA3A0D0C28E}"/>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B119397A-43C4-6C4C-9C87-4FD3D72BB521}"/>
              </a:ext>
            </a:extLst>
          </p:cNvPr>
          <p:cNvSpPr>
            <a:spLocks noGrp="1"/>
          </p:cNvSpPr>
          <p:nvPr>
            <p:ph type="dt" sz="half" idx="10"/>
          </p:nvPr>
        </p:nvSpPr>
        <p:spPr/>
        <p:txBody>
          <a:bodyPr/>
          <a:lstStyle/>
          <a:p>
            <a:fld id="{5922D97F-1855-7940-BD30-9CA7CE069233}" type="datetimeFigureOut">
              <a:rPr lang="es-MX" smtClean="0"/>
              <a:t>30/09/2021</a:t>
            </a:fld>
            <a:endParaRPr lang="es-MX"/>
          </a:p>
        </p:txBody>
      </p:sp>
      <p:sp>
        <p:nvSpPr>
          <p:cNvPr id="5" name="Marcador de pie de página 4">
            <a:extLst>
              <a:ext uri="{FF2B5EF4-FFF2-40B4-BE49-F238E27FC236}">
                <a16:creationId xmlns:a16="http://schemas.microsoft.com/office/drawing/2014/main" id="{0EB716AD-B236-BC40-BF4D-E35EFD65E8B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89F753A-F82A-764A-AB8E-989B9CCEA259}"/>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2710085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9A25E2-BA5E-3843-B28B-5F67E27EB3E9}"/>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8B388914-D38D-1A4F-BDA1-4F15F66FA054}"/>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E9097349-F444-D343-A15D-6C3679F2BA22}"/>
              </a:ext>
            </a:extLst>
          </p:cNvPr>
          <p:cNvSpPr>
            <a:spLocks noGrp="1"/>
          </p:cNvSpPr>
          <p:nvPr>
            <p:ph type="dt" sz="half" idx="10"/>
          </p:nvPr>
        </p:nvSpPr>
        <p:spPr/>
        <p:txBody>
          <a:bodyPr/>
          <a:lstStyle/>
          <a:p>
            <a:fld id="{5922D97F-1855-7940-BD30-9CA7CE069233}" type="datetimeFigureOut">
              <a:rPr lang="es-MX" smtClean="0"/>
              <a:t>30/09/2021</a:t>
            </a:fld>
            <a:endParaRPr lang="es-MX"/>
          </a:p>
        </p:txBody>
      </p:sp>
      <p:sp>
        <p:nvSpPr>
          <p:cNvPr id="5" name="Marcador de pie de página 4">
            <a:extLst>
              <a:ext uri="{FF2B5EF4-FFF2-40B4-BE49-F238E27FC236}">
                <a16:creationId xmlns:a16="http://schemas.microsoft.com/office/drawing/2014/main" id="{262F0645-1916-2941-A4EF-78E4C9771F5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207AE25-3BB5-184C-9772-CBB819406E2A}"/>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122346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57110C-2C33-3B4D-B23F-6F61ADB4C02D}"/>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4ED5981E-38AD-5B49-A167-D8B23D10F8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EB8D5648-F297-4546-A5E1-0E3DFEFC5C13}"/>
              </a:ext>
            </a:extLst>
          </p:cNvPr>
          <p:cNvSpPr>
            <a:spLocks noGrp="1"/>
          </p:cNvSpPr>
          <p:nvPr>
            <p:ph type="dt" sz="half" idx="10"/>
          </p:nvPr>
        </p:nvSpPr>
        <p:spPr/>
        <p:txBody>
          <a:bodyPr/>
          <a:lstStyle/>
          <a:p>
            <a:fld id="{5922D97F-1855-7940-BD30-9CA7CE069233}" type="datetimeFigureOut">
              <a:rPr lang="es-MX" smtClean="0"/>
              <a:t>30/09/2021</a:t>
            </a:fld>
            <a:endParaRPr lang="es-MX"/>
          </a:p>
        </p:txBody>
      </p:sp>
      <p:sp>
        <p:nvSpPr>
          <p:cNvPr id="5" name="Marcador de pie de página 4">
            <a:extLst>
              <a:ext uri="{FF2B5EF4-FFF2-40B4-BE49-F238E27FC236}">
                <a16:creationId xmlns:a16="http://schemas.microsoft.com/office/drawing/2014/main" id="{A20E0910-21CD-BE41-B51E-CB6241DCB20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66E9CED-7ACB-524E-8F02-BA31F1661212}"/>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4268605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870347-1AD8-A14B-9028-3E1619BE6FEF}"/>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C99F9A90-C2C1-334B-82A3-5BCFBB825F6C}"/>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AE3B5CE7-ABBC-CE4B-8E81-2ED799808DF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8C2B4A0C-1D3D-9A4B-BCB0-C67DB268EFE9}"/>
              </a:ext>
            </a:extLst>
          </p:cNvPr>
          <p:cNvSpPr>
            <a:spLocks noGrp="1"/>
          </p:cNvSpPr>
          <p:nvPr>
            <p:ph type="dt" sz="half" idx="10"/>
          </p:nvPr>
        </p:nvSpPr>
        <p:spPr/>
        <p:txBody>
          <a:bodyPr/>
          <a:lstStyle/>
          <a:p>
            <a:fld id="{5922D97F-1855-7940-BD30-9CA7CE069233}" type="datetimeFigureOut">
              <a:rPr lang="es-MX" smtClean="0"/>
              <a:t>30/09/2021</a:t>
            </a:fld>
            <a:endParaRPr lang="es-MX"/>
          </a:p>
        </p:txBody>
      </p:sp>
      <p:sp>
        <p:nvSpPr>
          <p:cNvPr id="6" name="Marcador de pie de página 5">
            <a:extLst>
              <a:ext uri="{FF2B5EF4-FFF2-40B4-BE49-F238E27FC236}">
                <a16:creationId xmlns:a16="http://schemas.microsoft.com/office/drawing/2014/main" id="{BB30B375-C8EA-E342-AAD5-E940A8F7020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9E715118-9732-C246-BEA5-E3FDAF7177AA}"/>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58292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5DE75-C0FB-5540-9C80-5F32A473BD36}"/>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54222D90-E245-964A-BAFF-89808BBB72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7F371311-608F-A04C-882E-6D5186B7DB31}"/>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F3CDB719-9889-904B-A01E-62C0C82ECE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AF4A7251-DBF5-7B40-8D0F-CE8223100A05}"/>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3699418D-A2B5-CC4F-B23F-26E077B623B6}"/>
              </a:ext>
            </a:extLst>
          </p:cNvPr>
          <p:cNvSpPr>
            <a:spLocks noGrp="1"/>
          </p:cNvSpPr>
          <p:nvPr>
            <p:ph type="dt" sz="half" idx="10"/>
          </p:nvPr>
        </p:nvSpPr>
        <p:spPr/>
        <p:txBody>
          <a:bodyPr/>
          <a:lstStyle/>
          <a:p>
            <a:fld id="{5922D97F-1855-7940-BD30-9CA7CE069233}" type="datetimeFigureOut">
              <a:rPr lang="es-MX" smtClean="0"/>
              <a:t>30/09/2021</a:t>
            </a:fld>
            <a:endParaRPr lang="es-MX"/>
          </a:p>
        </p:txBody>
      </p:sp>
      <p:sp>
        <p:nvSpPr>
          <p:cNvPr id="8" name="Marcador de pie de página 7">
            <a:extLst>
              <a:ext uri="{FF2B5EF4-FFF2-40B4-BE49-F238E27FC236}">
                <a16:creationId xmlns:a16="http://schemas.microsoft.com/office/drawing/2014/main" id="{7B822598-5EFB-CC41-86D6-304FF9DEB785}"/>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1D47ADA2-D615-3148-A23C-CC71FC5257E2}"/>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1563040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26CFB-4CCB-7844-8C5A-F8BE7EDA47D1}"/>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90657ABA-1D69-DE44-A76D-E763710A3BDD}"/>
              </a:ext>
            </a:extLst>
          </p:cNvPr>
          <p:cNvSpPr>
            <a:spLocks noGrp="1"/>
          </p:cNvSpPr>
          <p:nvPr>
            <p:ph type="dt" sz="half" idx="10"/>
          </p:nvPr>
        </p:nvSpPr>
        <p:spPr/>
        <p:txBody>
          <a:bodyPr/>
          <a:lstStyle/>
          <a:p>
            <a:fld id="{5922D97F-1855-7940-BD30-9CA7CE069233}" type="datetimeFigureOut">
              <a:rPr lang="es-MX" smtClean="0"/>
              <a:t>30/09/2021</a:t>
            </a:fld>
            <a:endParaRPr lang="es-MX"/>
          </a:p>
        </p:txBody>
      </p:sp>
      <p:sp>
        <p:nvSpPr>
          <p:cNvPr id="4" name="Marcador de pie de página 3">
            <a:extLst>
              <a:ext uri="{FF2B5EF4-FFF2-40B4-BE49-F238E27FC236}">
                <a16:creationId xmlns:a16="http://schemas.microsoft.com/office/drawing/2014/main" id="{27CAA2F0-8A6D-604A-93E9-701BFAD15809}"/>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43687990-F555-5942-BBDF-064E8D9EE82A}"/>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3676812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CF33EA3-DD5A-D449-99A3-EF693C160ACA}"/>
              </a:ext>
            </a:extLst>
          </p:cNvPr>
          <p:cNvSpPr>
            <a:spLocks noGrp="1"/>
          </p:cNvSpPr>
          <p:nvPr>
            <p:ph type="dt" sz="half" idx="10"/>
          </p:nvPr>
        </p:nvSpPr>
        <p:spPr/>
        <p:txBody>
          <a:bodyPr/>
          <a:lstStyle/>
          <a:p>
            <a:fld id="{5922D97F-1855-7940-BD30-9CA7CE069233}" type="datetimeFigureOut">
              <a:rPr lang="es-MX" smtClean="0"/>
              <a:t>30/09/2021</a:t>
            </a:fld>
            <a:endParaRPr lang="es-MX"/>
          </a:p>
        </p:txBody>
      </p:sp>
      <p:sp>
        <p:nvSpPr>
          <p:cNvPr id="3" name="Marcador de pie de página 2">
            <a:extLst>
              <a:ext uri="{FF2B5EF4-FFF2-40B4-BE49-F238E27FC236}">
                <a16:creationId xmlns:a16="http://schemas.microsoft.com/office/drawing/2014/main" id="{F8F21913-B779-D24C-B074-DC2054904FD0}"/>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16CB19C8-5ED1-0A49-8D88-4CFEBC36A3FC}"/>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488544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E1BD53-EAB7-1E4B-A286-D106753AC150}"/>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8DDAE8FB-BE39-6C4C-B873-C92BD02C86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F235DA41-1006-144E-A4C4-21C4C47836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BA07975B-558A-ED49-9C35-27406C10312C}"/>
              </a:ext>
            </a:extLst>
          </p:cNvPr>
          <p:cNvSpPr>
            <a:spLocks noGrp="1"/>
          </p:cNvSpPr>
          <p:nvPr>
            <p:ph type="dt" sz="half" idx="10"/>
          </p:nvPr>
        </p:nvSpPr>
        <p:spPr/>
        <p:txBody>
          <a:bodyPr/>
          <a:lstStyle/>
          <a:p>
            <a:fld id="{5922D97F-1855-7940-BD30-9CA7CE069233}" type="datetimeFigureOut">
              <a:rPr lang="es-MX" smtClean="0"/>
              <a:t>30/09/2021</a:t>
            </a:fld>
            <a:endParaRPr lang="es-MX"/>
          </a:p>
        </p:txBody>
      </p:sp>
      <p:sp>
        <p:nvSpPr>
          <p:cNvPr id="6" name="Marcador de pie de página 5">
            <a:extLst>
              <a:ext uri="{FF2B5EF4-FFF2-40B4-BE49-F238E27FC236}">
                <a16:creationId xmlns:a16="http://schemas.microsoft.com/office/drawing/2014/main" id="{C910C23C-8931-8E47-B9FD-28BB82E7008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7A3C1F6-37B5-E048-9C14-8B11A24E4C21}"/>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2247384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306654-0943-0945-A3DC-4ACEF0F00F2B}"/>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D01B6BE1-B19A-C148-BB49-BB355C751D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57A05E66-9F51-2848-BC76-1F8916962D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FBD15DF3-C1EA-634A-B0AE-50DB578F1B4E}"/>
              </a:ext>
            </a:extLst>
          </p:cNvPr>
          <p:cNvSpPr>
            <a:spLocks noGrp="1"/>
          </p:cNvSpPr>
          <p:nvPr>
            <p:ph type="dt" sz="half" idx="10"/>
          </p:nvPr>
        </p:nvSpPr>
        <p:spPr/>
        <p:txBody>
          <a:bodyPr/>
          <a:lstStyle/>
          <a:p>
            <a:fld id="{5922D97F-1855-7940-BD30-9CA7CE069233}" type="datetimeFigureOut">
              <a:rPr lang="es-MX" smtClean="0"/>
              <a:t>30/09/2021</a:t>
            </a:fld>
            <a:endParaRPr lang="es-MX"/>
          </a:p>
        </p:txBody>
      </p:sp>
      <p:sp>
        <p:nvSpPr>
          <p:cNvPr id="6" name="Marcador de pie de página 5">
            <a:extLst>
              <a:ext uri="{FF2B5EF4-FFF2-40B4-BE49-F238E27FC236}">
                <a16:creationId xmlns:a16="http://schemas.microsoft.com/office/drawing/2014/main" id="{65F86AC9-2786-654D-99A7-27ED6F3DDD9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AD1F359-7560-7643-ADA2-6A73F6EA7960}"/>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3557286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91E4233-B371-4D42-AF5D-91F49D956C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C978B424-05A9-D748-BF84-37490AF030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2900299C-4C31-5348-A4E0-798C34A601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22D97F-1855-7940-BD30-9CA7CE069233}" type="datetimeFigureOut">
              <a:rPr lang="es-MX" smtClean="0"/>
              <a:t>30/09/2021</a:t>
            </a:fld>
            <a:endParaRPr lang="es-MX"/>
          </a:p>
        </p:txBody>
      </p:sp>
      <p:sp>
        <p:nvSpPr>
          <p:cNvPr id="5" name="Marcador de pie de página 4">
            <a:extLst>
              <a:ext uri="{FF2B5EF4-FFF2-40B4-BE49-F238E27FC236}">
                <a16:creationId xmlns:a16="http://schemas.microsoft.com/office/drawing/2014/main" id="{ECB3F8D8-6848-BB43-891B-F22F265DA1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4E17FABD-0405-C04A-B8B2-F62CD8E381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29380A-8E3A-AA4F-99CA-B9F889DA3BB4}" type="slidenum">
              <a:rPr lang="es-MX" smtClean="0"/>
              <a:t>‹#›</a:t>
            </a:fld>
            <a:endParaRPr lang="es-MX"/>
          </a:p>
        </p:txBody>
      </p:sp>
    </p:spTree>
    <p:extLst>
      <p:ext uri="{BB962C8B-B14F-4D97-AF65-F5344CB8AC3E}">
        <p14:creationId xmlns:p14="http://schemas.microsoft.com/office/powerpoint/2010/main" val="4023755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png"/><Relationship Id="rId5" Type="http://schemas.openxmlformats.org/officeDocument/2006/relationships/image" Target="../media/image4.jp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7.jpg"/><Relationship Id="rId12" Type="http://schemas.openxmlformats.org/officeDocument/2006/relationships/image" Target="../media/image3.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g"/><Relationship Id="rId10" Type="http://schemas.openxmlformats.org/officeDocument/2006/relationships/image" Target="../media/image10.png"/><Relationship Id="rId4" Type="http://schemas.openxmlformats.org/officeDocument/2006/relationships/notesSlide" Target="../notesSlides/notesSlide3.xml"/><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4.mp3"/><Relationship Id="rId1" Type="http://schemas.microsoft.com/office/2007/relationships/media" Target="../media/media4.mp3"/><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4.png"/><Relationship Id="rId11" Type="http://schemas.openxmlformats.org/officeDocument/2006/relationships/image" Target="../media/image3.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notesSlide" Target="../notesSlides/notesSlide5.xml"/><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2.xml"/><Relationship Id="rId7" Type="http://schemas.openxmlformats.org/officeDocument/2006/relationships/image" Target="../media/image21.pn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6.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5" Type="http://schemas.openxmlformats.org/officeDocument/2006/relationships/image" Target="../media/image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8C3199-293F-834B-85A8-F48E3D90AF36}"/>
              </a:ext>
            </a:extLst>
          </p:cNvPr>
          <p:cNvSpPr>
            <a:spLocks noGrp="1"/>
          </p:cNvSpPr>
          <p:nvPr>
            <p:ph type="ctrTitle"/>
          </p:nvPr>
        </p:nvSpPr>
        <p:spPr>
          <a:xfrm>
            <a:off x="467977" y="3084880"/>
            <a:ext cx="11226800" cy="1468436"/>
          </a:xfrm>
        </p:spPr>
        <p:txBody>
          <a:bodyPr anchor="t">
            <a:noAutofit/>
          </a:bodyPr>
          <a:lstStyle/>
          <a:p>
            <a:r>
              <a:rPr lang="en-US" sz="4400" b="1" dirty="0">
                <a:solidFill>
                  <a:srgbClr val="002060"/>
                </a:solidFill>
                <a:latin typeface="Poppins" pitchFamily="2" charset="77"/>
                <a:cs typeface="Poppins" pitchFamily="2" charset="77"/>
              </a:rPr>
              <a:t>Technical support for medical device management in Vietnam during </a:t>
            </a:r>
            <a:br>
              <a:rPr lang="en-US" sz="4400" b="1" dirty="0">
                <a:solidFill>
                  <a:srgbClr val="002060"/>
                </a:solidFill>
                <a:latin typeface="Poppins" pitchFamily="2" charset="77"/>
                <a:cs typeface="Poppins" pitchFamily="2" charset="77"/>
              </a:rPr>
            </a:br>
            <a:r>
              <a:rPr lang="en-US" sz="4400" b="1" dirty="0">
                <a:solidFill>
                  <a:srgbClr val="002060"/>
                </a:solidFill>
                <a:latin typeface="Poppins" pitchFamily="2" charset="77"/>
                <a:cs typeface="Poppins" pitchFamily="2" charset="77"/>
              </a:rPr>
              <a:t>the COVID19 pandemic</a:t>
            </a:r>
            <a:endParaRPr lang="es-MX" sz="4400" b="1" dirty="0">
              <a:solidFill>
                <a:srgbClr val="002060"/>
              </a:solidFill>
              <a:latin typeface="Poppins" pitchFamily="2" charset="77"/>
              <a:cs typeface="Poppins" pitchFamily="2" charset="77"/>
            </a:endParaRPr>
          </a:p>
        </p:txBody>
      </p:sp>
      <p:sp>
        <p:nvSpPr>
          <p:cNvPr id="3" name="Subtítulo 2">
            <a:extLst>
              <a:ext uri="{FF2B5EF4-FFF2-40B4-BE49-F238E27FC236}">
                <a16:creationId xmlns:a16="http://schemas.microsoft.com/office/drawing/2014/main" id="{B31DB3D8-FADF-BC44-99E1-CF6CF3286AEF}"/>
              </a:ext>
            </a:extLst>
          </p:cNvPr>
          <p:cNvSpPr>
            <a:spLocks noGrp="1"/>
          </p:cNvSpPr>
          <p:nvPr>
            <p:ph type="subTitle" idx="1"/>
          </p:nvPr>
        </p:nvSpPr>
        <p:spPr>
          <a:xfrm>
            <a:off x="440267" y="5029929"/>
            <a:ext cx="11226800" cy="1131649"/>
          </a:xfrm>
        </p:spPr>
        <p:txBody>
          <a:bodyPr>
            <a:normAutofit/>
          </a:bodyPr>
          <a:lstStyle/>
          <a:p>
            <a:r>
              <a:rPr lang="en-US" altLang="ja-JP" sz="1600" dirty="0" err="1">
                <a:solidFill>
                  <a:srgbClr val="0070C0"/>
                </a:solidFill>
                <a:latin typeface="Poppins Light" pitchFamily="2" charset="77"/>
                <a:cs typeface="Poppins Light" pitchFamily="2" charset="77"/>
              </a:rPr>
              <a:t>Tatsunori</a:t>
            </a:r>
            <a:r>
              <a:rPr lang="en-US" altLang="ja-JP" sz="1600">
                <a:solidFill>
                  <a:srgbClr val="0070C0"/>
                </a:solidFill>
                <a:latin typeface="Poppins Light" pitchFamily="2" charset="77"/>
                <a:cs typeface="Poppins Light" pitchFamily="2" charset="77"/>
              </a:rPr>
              <a:t> Ogawa</a:t>
            </a:r>
            <a:endParaRPr lang="en-US" sz="1600">
              <a:solidFill>
                <a:srgbClr val="0070C0"/>
              </a:solidFill>
              <a:latin typeface="Poppins Light" pitchFamily="2" charset="77"/>
              <a:cs typeface="Poppins Light" pitchFamily="2" charset="77"/>
            </a:endParaRPr>
          </a:p>
          <a:p>
            <a:r>
              <a:rPr lang="en-US" sz="1600">
                <a:solidFill>
                  <a:srgbClr val="0070C0"/>
                </a:solidFill>
                <a:latin typeface="Poppins Light" pitchFamily="2" charset="77"/>
                <a:cs typeface="Poppins Light" pitchFamily="2" charset="77"/>
              </a:rPr>
              <a:t>Department of Clinical Engineering, </a:t>
            </a:r>
          </a:p>
          <a:p>
            <a:r>
              <a:rPr lang="en-US" sz="1600">
                <a:solidFill>
                  <a:srgbClr val="0070C0"/>
                </a:solidFill>
                <a:latin typeface="Poppins Light" pitchFamily="2" charset="77"/>
                <a:cs typeface="Poppins Light" pitchFamily="2" charset="77"/>
              </a:rPr>
              <a:t>National Center for Global Health and Medicine, Japan</a:t>
            </a:r>
          </a:p>
        </p:txBody>
      </p:sp>
      <p:pic>
        <p:nvPicPr>
          <p:cNvPr id="4" name="01-01">
            <a:hlinkClick r:id="" action="ppaction://media"/>
            <a:extLst>
              <a:ext uri="{FF2B5EF4-FFF2-40B4-BE49-F238E27FC236}">
                <a16:creationId xmlns:a16="http://schemas.microsoft.com/office/drawing/2014/main" id="{1184ED4C-8B68-4E46-BC4B-5E9A4214BB4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7000" y="6096000"/>
            <a:ext cx="609600" cy="609600"/>
          </a:xfrm>
          <a:prstGeom prst="rect">
            <a:avLst/>
          </a:prstGeom>
        </p:spPr>
      </p:pic>
    </p:spTree>
    <p:extLst>
      <p:ext uri="{BB962C8B-B14F-4D97-AF65-F5344CB8AC3E}">
        <p14:creationId xmlns:p14="http://schemas.microsoft.com/office/powerpoint/2010/main" val="857954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500"/>
                                  </p:stCondLst>
                                  <p:childTnLst>
                                    <p:cmd type="call" cmd="playFrom(0.0)">
                                      <p:cBhvr>
                                        <p:cTn id="6" dur="288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53F6AF8-A48A-4AF5-ABFF-E9F732B9283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1360475"/>
            <a:ext cx="2865120" cy="1678799"/>
          </a:xfrm>
          <a:prstGeom prst="rect">
            <a:avLst/>
          </a:prstGeom>
          <a:effectLst>
            <a:softEdge rad="635000"/>
          </a:effectLst>
        </p:spPr>
      </p:pic>
      <p:sp>
        <p:nvSpPr>
          <p:cNvPr id="2" name="Título 1">
            <a:extLst>
              <a:ext uri="{FF2B5EF4-FFF2-40B4-BE49-F238E27FC236}">
                <a16:creationId xmlns:a16="http://schemas.microsoft.com/office/drawing/2014/main" id="{CA4AAC06-1394-8343-89B4-D59498E81D03}"/>
              </a:ext>
            </a:extLst>
          </p:cNvPr>
          <p:cNvSpPr>
            <a:spLocks noGrp="1"/>
          </p:cNvSpPr>
          <p:nvPr>
            <p:ph type="title"/>
          </p:nvPr>
        </p:nvSpPr>
        <p:spPr>
          <a:xfrm>
            <a:off x="231420" y="978276"/>
            <a:ext cx="10117667" cy="914400"/>
          </a:xfrm>
        </p:spPr>
        <p:txBody>
          <a:bodyPr anchor="t">
            <a:normAutofit/>
          </a:bodyPr>
          <a:lstStyle/>
          <a:p>
            <a:r>
              <a:rPr lang="es-MX" sz="3400" b="1" dirty="0">
                <a:solidFill>
                  <a:srgbClr val="0070C0"/>
                </a:solidFill>
                <a:latin typeface="Poppins" pitchFamily="2" charset="77"/>
                <a:cs typeface="Poppins" pitchFamily="2" charset="77"/>
              </a:rPr>
              <a:t>The Team / Workgroup</a:t>
            </a:r>
            <a:endParaRPr lang="es-MX" sz="3400" dirty="0">
              <a:solidFill>
                <a:srgbClr val="0070C0"/>
              </a:solidFill>
            </a:endParaRPr>
          </a:p>
        </p:txBody>
      </p:sp>
      <p:sp>
        <p:nvSpPr>
          <p:cNvPr id="5" name="コンテンツ プレースホルダー 4">
            <a:extLst>
              <a:ext uri="{FF2B5EF4-FFF2-40B4-BE49-F238E27FC236}">
                <a16:creationId xmlns:a16="http://schemas.microsoft.com/office/drawing/2014/main" id="{A63EAFFA-0811-4388-B6ED-BF2BC5BB7D92}"/>
              </a:ext>
            </a:extLst>
          </p:cNvPr>
          <p:cNvSpPr txBox="1">
            <a:spLocks noGrp="1"/>
          </p:cNvSpPr>
          <p:nvPr>
            <p:ph idx="1"/>
          </p:nvPr>
        </p:nvSpPr>
        <p:spPr>
          <a:xfrm>
            <a:off x="410682" y="1776287"/>
            <a:ext cx="11455252" cy="4494564"/>
          </a:xfrm>
          <a:prstGeom prst="rect">
            <a:avLst/>
          </a:prstGeom>
          <a:noFill/>
        </p:spPr>
        <p:txBody>
          <a:bodyPr vert="horz" wrap="square" lIns="91440" tIns="45720" rIns="91440" bIns="45720" rtlCol="0" anchor="t">
            <a:spAutoFit/>
          </a:bodyPr>
          <a:lstStyle/>
          <a:p>
            <a:pPr marL="0" indent="0" algn="ctr">
              <a:buNone/>
            </a:pPr>
            <a:r>
              <a:rPr kumimoji="1" lang="en-US" altLang="ja-JP" sz="2400" b="1" i="1" dirty="0">
                <a:solidFill>
                  <a:schemeClr val="accent1">
                    <a:lumMod val="75000"/>
                  </a:schemeClr>
                </a:solidFill>
                <a:latin typeface="Arial"/>
                <a:ea typeface="游ゴシック"/>
                <a:cs typeface="Arial"/>
              </a:rPr>
              <a:t>National Center for Global Health and Medicine, Tokyo</a:t>
            </a:r>
          </a:p>
          <a:p>
            <a:pPr marL="0" indent="0" algn="ctr">
              <a:buNone/>
            </a:pPr>
            <a:r>
              <a:rPr kumimoji="1" lang="en-US" altLang="ja-JP" sz="2400" b="1" i="1" dirty="0">
                <a:solidFill>
                  <a:schemeClr val="accent1">
                    <a:lumMod val="75000"/>
                  </a:schemeClr>
                </a:solidFill>
                <a:latin typeface="Arial"/>
                <a:ea typeface="游ゴシック"/>
                <a:cs typeface="Arial"/>
              </a:rPr>
              <a:t>Department of Clinical Engineering</a:t>
            </a:r>
            <a:endParaRPr lang="en-US" altLang="ja-JP" sz="2400" b="1" i="1" dirty="0">
              <a:solidFill>
                <a:schemeClr val="accent1">
                  <a:lumMod val="75000"/>
                </a:schemeClr>
              </a:solidFill>
              <a:latin typeface="Arial"/>
              <a:ea typeface="游ゴシック"/>
              <a:cs typeface="Arial"/>
            </a:endParaRPr>
          </a:p>
          <a:p>
            <a:pPr marL="0" indent="0" algn="ctr">
              <a:buNone/>
            </a:pPr>
            <a:r>
              <a:rPr kumimoji="1" lang="en-US" altLang="ja-JP" sz="1600" b="1" dirty="0">
                <a:latin typeface="Arial"/>
                <a:ea typeface="游ゴシック"/>
                <a:cs typeface="Arial"/>
              </a:rPr>
              <a:t>Risa Narita, </a:t>
            </a:r>
            <a:r>
              <a:rPr kumimoji="1" lang="en-US" altLang="ja-JP" sz="1600" b="1" dirty="0" err="1">
                <a:latin typeface="Arial"/>
                <a:ea typeface="游ゴシック"/>
                <a:cs typeface="Arial"/>
              </a:rPr>
              <a:t>Kumi</a:t>
            </a:r>
            <a:r>
              <a:rPr kumimoji="1" lang="en-US" altLang="ja-JP" sz="1600" b="1" dirty="0">
                <a:latin typeface="Arial"/>
                <a:ea typeface="游ゴシック"/>
                <a:cs typeface="Arial"/>
              </a:rPr>
              <a:t> Inaba, </a:t>
            </a:r>
            <a:r>
              <a:rPr kumimoji="1" lang="en-US" altLang="ja-JP" sz="1600" b="1" dirty="0" err="1">
                <a:latin typeface="Arial"/>
                <a:ea typeface="游ゴシック"/>
                <a:cs typeface="Arial"/>
              </a:rPr>
              <a:t>Ayano</a:t>
            </a:r>
            <a:r>
              <a:rPr kumimoji="1" lang="en-US" altLang="ja-JP" sz="1600" b="1" dirty="0">
                <a:latin typeface="Arial"/>
                <a:ea typeface="游ゴシック"/>
                <a:cs typeface="Arial"/>
              </a:rPr>
              <a:t> Yokota, </a:t>
            </a:r>
            <a:r>
              <a:rPr kumimoji="1" lang="en-US" altLang="ja-JP" sz="1600" b="1" dirty="0" err="1">
                <a:latin typeface="Arial"/>
                <a:ea typeface="游ゴシック"/>
                <a:cs typeface="Arial"/>
              </a:rPr>
              <a:t>Yuiko</a:t>
            </a:r>
            <a:r>
              <a:rPr kumimoji="1" lang="en-US" altLang="ja-JP" sz="1600" b="1" dirty="0">
                <a:latin typeface="Arial"/>
                <a:ea typeface="游ゴシック"/>
                <a:cs typeface="Arial"/>
              </a:rPr>
              <a:t> Kawakami, Kent </a:t>
            </a:r>
            <a:r>
              <a:rPr kumimoji="1" lang="en-US" altLang="ja-JP" sz="1600" b="1" dirty="0" err="1">
                <a:latin typeface="Arial"/>
                <a:ea typeface="游ゴシック"/>
                <a:cs typeface="Arial"/>
              </a:rPr>
              <a:t>Torita</a:t>
            </a:r>
            <a:r>
              <a:rPr kumimoji="1" lang="en-US" altLang="ja-JP" sz="1600" b="1" dirty="0">
                <a:latin typeface="Arial"/>
                <a:ea typeface="游ゴシック"/>
                <a:cs typeface="Arial"/>
              </a:rPr>
              <a:t>, Takashi </a:t>
            </a:r>
            <a:r>
              <a:rPr kumimoji="1" lang="en-US" altLang="ja-JP" sz="1600" b="1" dirty="0" err="1">
                <a:latin typeface="Arial"/>
                <a:ea typeface="游ゴシック"/>
                <a:cs typeface="Arial"/>
              </a:rPr>
              <a:t>Fukaya</a:t>
            </a:r>
            <a:r>
              <a:rPr kumimoji="1" lang="en-US" altLang="ja-JP" sz="1600" b="1" dirty="0">
                <a:latin typeface="Arial"/>
                <a:ea typeface="游ゴシック"/>
                <a:cs typeface="Arial"/>
              </a:rPr>
              <a:t>, Shigeru Hosaka</a:t>
            </a:r>
            <a:endParaRPr lang="en-US" altLang="ja-JP" sz="1600" b="1" dirty="0">
              <a:latin typeface="Arial"/>
              <a:ea typeface="游ゴシック"/>
              <a:cs typeface="Arial"/>
            </a:endParaRPr>
          </a:p>
          <a:p>
            <a:pPr marL="0" indent="0" algn="ctr">
              <a:buNone/>
            </a:pPr>
            <a:r>
              <a:rPr kumimoji="1" lang="en-US" altLang="ja-JP" sz="2000" b="1" i="1" dirty="0">
                <a:solidFill>
                  <a:schemeClr val="accent1">
                    <a:lumMod val="75000"/>
                  </a:schemeClr>
                </a:solidFill>
                <a:latin typeface="Arial"/>
                <a:ea typeface="游ゴシック"/>
                <a:cs typeface="Arial"/>
              </a:rPr>
              <a:t>Bureau of International Health Cooperation</a:t>
            </a:r>
            <a:endParaRPr kumimoji="1" lang="en-US" altLang="ja-JP" sz="2000" dirty="0">
              <a:solidFill>
                <a:schemeClr val="accent1">
                  <a:lumMod val="75000"/>
                </a:schemeClr>
              </a:solidFill>
              <a:latin typeface="Arial"/>
              <a:ea typeface="游ゴシック"/>
              <a:cs typeface="Arial"/>
            </a:endParaRPr>
          </a:p>
          <a:p>
            <a:pPr marL="0" indent="0" algn="ctr">
              <a:buNone/>
            </a:pPr>
            <a:r>
              <a:rPr kumimoji="1" lang="en-US" altLang="ja-JP" sz="1600" b="1" dirty="0">
                <a:latin typeface="Arial"/>
                <a:ea typeface="游ゴシック"/>
                <a:cs typeface="Arial"/>
              </a:rPr>
              <a:t> Masahiko Doi, Chieko Matsubara, Noriko Fujita</a:t>
            </a:r>
            <a:endParaRPr lang="en-US" altLang="ja-JP" sz="1600" b="1" dirty="0">
              <a:latin typeface="Arial"/>
              <a:ea typeface="游ゴシック"/>
              <a:cs typeface="Arial"/>
            </a:endParaRPr>
          </a:p>
          <a:p>
            <a:pPr marL="0" indent="0" algn="ctr">
              <a:buNone/>
            </a:pPr>
            <a:r>
              <a:rPr kumimoji="1" lang="en-US" altLang="ja-JP" sz="2000" b="1" i="1" dirty="0">
                <a:solidFill>
                  <a:schemeClr val="accent1">
                    <a:lumMod val="75000"/>
                  </a:schemeClr>
                </a:solidFill>
                <a:latin typeface="Arial"/>
                <a:ea typeface="游ゴシック"/>
                <a:cs typeface="Arial"/>
              </a:rPr>
              <a:t>Department of Medical Engineering, </a:t>
            </a:r>
            <a:r>
              <a:rPr kumimoji="1" lang="en-US" altLang="ja-JP" sz="2000" b="1" i="1" dirty="0" err="1">
                <a:solidFill>
                  <a:schemeClr val="accent1">
                    <a:lumMod val="75000"/>
                  </a:schemeClr>
                </a:solidFill>
                <a:latin typeface="Arial"/>
                <a:ea typeface="游ゴシック"/>
                <a:cs typeface="Arial"/>
              </a:rPr>
              <a:t>Teikyo</a:t>
            </a:r>
            <a:r>
              <a:rPr kumimoji="1" lang="en-US" altLang="ja-JP" sz="2000" b="1" i="1" dirty="0">
                <a:solidFill>
                  <a:schemeClr val="accent1">
                    <a:lumMod val="75000"/>
                  </a:schemeClr>
                </a:solidFill>
                <a:latin typeface="Arial"/>
                <a:ea typeface="游ゴシック"/>
                <a:cs typeface="Arial"/>
              </a:rPr>
              <a:t> University Hospital, Tokyo</a:t>
            </a:r>
            <a:endParaRPr lang="en-US" altLang="ja-JP" sz="2000" b="1" i="1" dirty="0">
              <a:solidFill>
                <a:schemeClr val="accent1">
                  <a:lumMod val="75000"/>
                </a:schemeClr>
              </a:solidFill>
              <a:latin typeface="Arial"/>
              <a:ea typeface="游ゴシック"/>
              <a:cs typeface="Arial"/>
            </a:endParaRPr>
          </a:p>
          <a:p>
            <a:pPr marL="0" indent="0" algn="ctr">
              <a:buNone/>
            </a:pPr>
            <a:r>
              <a:rPr kumimoji="1" lang="en-US" altLang="ja-JP" sz="1600" b="1" dirty="0">
                <a:latin typeface="Arial" panose="020B0604020202020204" pitchFamily="34" charset="0"/>
                <a:cs typeface="Arial" panose="020B0604020202020204" pitchFamily="34" charset="0"/>
              </a:rPr>
              <a:t>Yoshitaka Kawasaki, Satoshi Watanabe, Koji </a:t>
            </a:r>
            <a:r>
              <a:rPr kumimoji="1" lang="en-US" altLang="ja-JP" sz="1600" b="1" dirty="0" err="1">
                <a:latin typeface="Arial" panose="020B0604020202020204" pitchFamily="34" charset="0"/>
                <a:cs typeface="Arial" panose="020B0604020202020204" pitchFamily="34" charset="0"/>
              </a:rPr>
              <a:t>Miyasaka</a:t>
            </a:r>
            <a:endParaRPr kumimoji="1" lang="en-US" altLang="ja-JP" sz="1600" b="1" dirty="0">
              <a:latin typeface="Arial" panose="020B0604020202020204" pitchFamily="34" charset="0"/>
              <a:cs typeface="Arial" panose="020B0604020202020204" pitchFamily="34" charset="0"/>
            </a:endParaRPr>
          </a:p>
          <a:p>
            <a:pPr marL="0" indent="0" algn="ctr">
              <a:buNone/>
            </a:pPr>
            <a:r>
              <a:rPr kumimoji="1" lang="en-US" altLang="ja-JP" sz="1400" b="1" dirty="0">
                <a:latin typeface="Arial" panose="020B0604020202020204" pitchFamily="34" charset="0"/>
                <a:cs typeface="Arial" panose="020B0604020202020204" pitchFamily="34" charset="0"/>
              </a:rPr>
              <a:t>(Cooperative partners)</a:t>
            </a:r>
            <a:endParaRPr kumimoji="1" lang="en-US" altLang="ja-JP" sz="900" dirty="0">
              <a:latin typeface="Arial" panose="020B0604020202020204" pitchFamily="34" charset="0"/>
              <a:cs typeface="Arial" panose="020B0604020202020204" pitchFamily="34" charset="0"/>
            </a:endParaRPr>
          </a:p>
          <a:p>
            <a:pPr marL="0" indent="0" algn="ctr">
              <a:buNone/>
            </a:pPr>
            <a:r>
              <a:rPr kumimoji="1" lang="en-US" altLang="ja-JP" sz="1600" b="1" i="1" dirty="0">
                <a:solidFill>
                  <a:schemeClr val="accent5"/>
                </a:solidFill>
                <a:latin typeface="Arial"/>
                <a:ea typeface="游ゴシック"/>
                <a:cs typeface="Arial"/>
              </a:rPr>
              <a:t>NIHON STERY Co., Ltd., a subsidiary of H.U. Group Holdings, Inc., Tokyo </a:t>
            </a:r>
            <a:r>
              <a:rPr kumimoji="1" lang="en-US" altLang="ja-JP" sz="1600" b="1" i="1" dirty="0">
                <a:solidFill>
                  <a:srgbClr val="000000"/>
                </a:solidFill>
                <a:latin typeface="Arial"/>
                <a:ea typeface="游ゴシック"/>
                <a:cs typeface="Arial"/>
              </a:rPr>
              <a:t> </a:t>
            </a:r>
            <a:r>
              <a:rPr kumimoji="1" lang="en-US" altLang="ja-JP" sz="1600" b="1" dirty="0">
                <a:latin typeface="Arial"/>
                <a:ea typeface="游ゴシック"/>
                <a:cs typeface="Arial"/>
              </a:rPr>
              <a:t>Hideaki </a:t>
            </a:r>
            <a:r>
              <a:rPr kumimoji="1" lang="en-US" altLang="ja-JP" sz="1600" b="1" dirty="0" err="1">
                <a:latin typeface="Arial"/>
                <a:ea typeface="游ゴシック"/>
                <a:cs typeface="Arial"/>
              </a:rPr>
              <a:t>Nakauchi</a:t>
            </a:r>
            <a:endParaRPr lang="en-US" altLang="ja-JP" sz="1100" b="1" dirty="0">
              <a:latin typeface="Arial"/>
              <a:ea typeface="游ゴシック"/>
              <a:cs typeface="Arial"/>
            </a:endParaRPr>
          </a:p>
          <a:p>
            <a:pPr marL="0" indent="0" algn="ctr">
              <a:buNone/>
            </a:pPr>
            <a:r>
              <a:rPr kumimoji="1" lang="en-US" altLang="ja-JP" sz="1600" b="1" i="1" dirty="0">
                <a:solidFill>
                  <a:schemeClr val="accent5"/>
                </a:solidFill>
                <a:latin typeface="Arial"/>
                <a:ea typeface="游ゴシック"/>
                <a:cs typeface="Arial"/>
              </a:rPr>
              <a:t>NIHON KOHDEN CORPORATION, Tokyo </a:t>
            </a:r>
            <a:r>
              <a:rPr kumimoji="1" lang="en-US" altLang="ja-JP" sz="1200" b="1" i="1" dirty="0">
                <a:solidFill>
                  <a:schemeClr val="accent5"/>
                </a:solidFill>
                <a:latin typeface="Arial"/>
                <a:ea typeface="游ゴシック"/>
                <a:cs typeface="Arial"/>
              </a:rPr>
              <a:t>  </a:t>
            </a:r>
            <a:r>
              <a:rPr kumimoji="1" lang="en-US" altLang="ja-JP" sz="1600" b="1" dirty="0">
                <a:latin typeface="Arial"/>
                <a:ea typeface="游ゴシック"/>
                <a:cs typeface="Arial"/>
              </a:rPr>
              <a:t>Hironori Iwaizumi, Hiroaki </a:t>
            </a:r>
            <a:r>
              <a:rPr kumimoji="1" lang="en-US" altLang="ja-JP" sz="1600" b="1" dirty="0" err="1">
                <a:latin typeface="Arial"/>
                <a:ea typeface="游ゴシック"/>
                <a:cs typeface="Arial"/>
              </a:rPr>
              <a:t>Motokawa</a:t>
            </a:r>
            <a:endParaRPr lang="en-US" altLang="ja-JP" sz="1100" b="1" dirty="0">
              <a:latin typeface="Arial"/>
              <a:ea typeface="游ゴシック"/>
              <a:cs typeface="Arial"/>
            </a:endParaRPr>
          </a:p>
          <a:p>
            <a:pPr marL="0" indent="0" algn="ctr">
              <a:buNone/>
            </a:pPr>
            <a:r>
              <a:rPr kumimoji="1" lang="en-US" altLang="ja-JP" sz="1600" b="1" i="1" dirty="0">
                <a:solidFill>
                  <a:schemeClr val="accent5"/>
                </a:solidFill>
                <a:latin typeface="Arial"/>
                <a:ea typeface="游ゴシック"/>
                <a:cs typeface="Arial"/>
              </a:rPr>
              <a:t>TAISHO BIOMED INSTRUMENTS Co., Ltd., Osaka</a:t>
            </a:r>
            <a:r>
              <a:rPr kumimoji="1" lang="en-US" altLang="ja-JP" sz="1600" b="1" i="1" dirty="0">
                <a:latin typeface="Arial"/>
                <a:ea typeface="游ゴシック"/>
                <a:cs typeface="Arial"/>
              </a:rPr>
              <a:t>   </a:t>
            </a:r>
            <a:r>
              <a:rPr kumimoji="1" lang="en-US" altLang="ja-JP" sz="1600" b="1" dirty="0" err="1">
                <a:latin typeface="Arial"/>
                <a:ea typeface="游ゴシック"/>
                <a:cs typeface="Arial"/>
              </a:rPr>
              <a:t>Naoya</a:t>
            </a:r>
            <a:r>
              <a:rPr kumimoji="1" lang="en-US" altLang="ja-JP" sz="1600" b="1" dirty="0">
                <a:latin typeface="Arial"/>
                <a:ea typeface="游ゴシック"/>
                <a:cs typeface="Arial"/>
              </a:rPr>
              <a:t> Kato</a:t>
            </a:r>
            <a:endParaRPr lang="en-US" altLang="ja-JP" sz="1100" b="1" dirty="0">
              <a:latin typeface="Arial"/>
              <a:ea typeface="游ゴシック"/>
              <a:cs typeface="Arial"/>
            </a:endParaRPr>
          </a:p>
          <a:p>
            <a:pPr marL="0" indent="0" algn="ctr">
              <a:buNone/>
            </a:pPr>
            <a:r>
              <a:rPr kumimoji="1" lang="en-US" altLang="ja-JP" sz="1600" b="1" i="1" dirty="0">
                <a:solidFill>
                  <a:schemeClr val="accent5"/>
                </a:solidFill>
                <a:latin typeface="Arial" panose="020B0604020202020204" pitchFamily="34" charset="0"/>
                <a:cs typeface="Arial" panose="020B0604020202020204" pitchFamily="34" charset="0"/>
              </a:rPr>
              <a:t>Dräger Medical Japan Ltd., Tokyo</a:t>
            </a:r>
            <a:r>
              <a:rPr kumimoji="1" lang="en-US" altLang="ja-JP" sz="1600" b="1" i="1" dirty="0">
                <a:latin typeface="Arial" panose="020B0604020202020204" pitchFamily="34" charset="0"/>
                <a:cs typeface="Arial" panose="020B0604020202020204" pitchFamily="34" charset="0"/>
              </a:rPr>
              <a:t> </a:t>
            </a:r>
            <a:r>
              <a:rPr kumimoji="1" lang="en-US" altLang="ja-JP" sz="1600" b="1" dirty="0">
                <a:latin typeface="Arial" panose="020B0604020202020204" pitchFamily="34" charset="0"/>
                <a:cs typeface="Arial" panose="020B0604020202020204" pitchFamily="34" charset="0"/>
              </a:rPr>
              <a:t> Kanako Takeuchi</a:t>
            </a:r>
            <a:endParaRPr kumimoji="1" lang="en-US" altLang="ja-JP" sz="1100" b="1" dirty="0">
              <a:latin typeface="Arial" panose="020B0604020202020204" pitchFamily="34" charset="0"/>
              <a:cs typeface="Arial" panose="020B0604020202020204" pitchFamily="34" charset="0"/>
            </a:endParaRPr>
          </a:p>
        </p:txBody>
      </p:sp>
      <p:pic>
        <p:nvPicPr>
          <p:cNvPr id="3" name="02-01">
            <a:hlinkClick r:id="" action="ppaction://media"/>
            <a:extLst>
              <a:ext uri="{FF2B5EF4-FFF2-40B4-BE49-F238E27FC236}">
                <a16:creationId xmlns:a16="http://schemas.microsoft.com/office/drawing/2014/main" id="{0B0DF013-BB89-4A18-A0C9-7830871BAC7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7000" y="6096000"/>
            <a:ext cx="609600" cy="609600"/>
          </a:xfrm>
          <a:prstGeom prst="rect">
            <a:avLst/>
          </a:prstGeom>
        </p:spPr>
      </p:pic>
    </p:spTree>
    <p:extLst>
      <p:ext uri="{BB962C8B-B14F-4D97-AF65-F5344CB8AC3E}">
        <p14:creationId xmlns:p14="http://schemas.microsoft.com/office/powerpoint/2010/main" val="101258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250"/>
                                  </p:stCondLst>
                                  <p:childTnLst>
                                    <p:cmd type="call" cmd="playFrom(0.0)">
                                      <p:cBhvr>
                                        <p:cTn id="6" dur="2548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C8BEB469-71F9-4490-BAD9-F0A9B18BCA19}"/>
              </a:ext>
            </a:extLst>
          </p:cNvPr>
          <p:cNvSpPr/>
          <p:nvPr/>
        </p:nvSpPr>
        <p:spPr>
          <a:xfrm>
            <a:off x="3792868" y="3950560"/>
            <a:ext cx="7890411" cy="2350647"/>
          </a:xfrm>
          <a:prstGeom prst="roundRect">
            <a:avLst>
              <a:gd name="adj" fmla="val 6294"/>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68A6704D-9F96-46E4-87F4-EC57276A81D2}"/>
              </a:ext>
            </a:extLst>
          </p:cNvPr>
          <p:cNvPicPr>
            <a:picLocks noChangeAspect="1"/>
          </p:cNvPicPr>
          <p:nvPr/>
        </p:nvPicPr>
        <p:blipFill>
          <a:blip r:embed="rId5"/>
          <a:stretch>
            <a:fillRect/>
          </a:stretch>
        </p:blipFill>
        <p:spPr>
          <a:xfrm>
            <a:off x="7233921" y="1214108"/>
            <a:ext cx="3992879" cy="2661665"/>
          </a:xfrm>
          <a:prstGeom prst="rect">
            <a:avLst/>
          </a:prstGeom>
          <a:ln>
            <a:noFill/>
          </a:ln>
          <a:effectLst>
            <a:softEdge rad="112500"/>
          </a:effectLst>
        </p:spPr>
      </p:pic>
      <p:sp>
        <p:nvSpPr>
          <p:cNvPr id="2" name="Título 1">
            <a:extLst>
              <a:ext uri="{FF2B5EF4-FFF2-40B4-BE49-F238E27FC236}">
                <a16:creationId xmlns:a16="http://schemas.microsoft.com/office/drawing/2014/main" id="{CA4AAC06-1394-8343-89B4-D59498E81D03}"/>
              </a:ext>
            </a:extLst>
          </p:cNvPr>
          <p:cNvSpPr>
            <a:spLocks noGrp="1"/>
          </p:cNvSpPr>
          <p:nvPr>
            <p:ph type="title"/>
          </p:nvPr>
        </p:nvSpPr>
        <p:spPr>
          <a:xfrm>
            <a:off x="231421" y="978276"/>
            <a:ext cx="7002500" cy="914400"/>
          </a:xfrm>
        </p:spPr>
        <p:txBody>
          <a:bodyPr anchor="t">
            <a:normAutofit/>
          </a:bodyPr>
          <a:lstStyle/>
          <a:p>
            <a:r>
              <a:rPr lang="es-MX" sz="3400" b="1" dirty="0">
                <a:solidFill>
                  <a:srgbClr val="0070C0"/>
                </a:solidFill>
                <a:latin typeface="Poppins" pitchFamily="2" charset="77"/>
                <a:cs typeface="Poppins" pitchFamily="2" charset="77"/>
              </a:rPr>
              <a:t>Description</a:t>
            </a:r>
            <a:endParaRPr lang="es-MX" sz="3400" dirty="0">
              <a:solidFill>
                <a:srgbClr val="0070C0"/>
              </a:solidFill>
            </a:endParaRPr>
          </a:p>
        </p:txBody>
      </p:sp>
      <p:sp>
        <p:nvSpPr>
          <p:cNvPr id="3" name="Marcador de contenido 2">
            <a:extLst>
              <a:ext uri="{FF2B5EF4-FFF2-40B4-BE49-F238E27FC236}">
                <a16:creationId xmlns:a16="http://schemas.microsoft.com/office/drawing/2014/main" id="{B6A5AB52-EC55-E84E-BA46-6EECB36B6ACB}"/>
              </a:ext>
            </a:extLst>
          </p:cNvPr>
          <p:cNvSpPr>
            <a:spLocks noGrp="1"/>
          </p:cNvSpPr>
          <p:nvPr>
            <p:ph idx="1"/>
          </p:nvPr>
        </p:nvSpPr>
        <p:spPr>
          <a:xfrm>
            <a:off x="247841" y="1564640"/>
            <a:ext cx="7219759" cy="2947942"/>
          </a:xfrm>
        </p:spPr>
        <p:txBody>
          <a:bodyPr/>
          <a:lstStyle/>
          <a:p>
            <a:pPr marL="0" indent="0">
              <a:buNone/>
            </a:pPr>
            <a:r>
              <a:rPr lang="en-US" altLang="ja-JP" sz="2000" dirty="0"/>
              <a:t>Our Department of Clinical Engineering has been providing technical support for medical device management at Bach Mai Hospital, a national hospital in Hanoi, Vietnam, since 2017.</a:t>
            </a:r>
          </a:p>
          <a:p>
            <a:pPr marL="0" indent="0">
              <a:buNone/>
            </a:pPr>
            <a:r>
              <a:rPr lang="en-US" altLang="ja-JP" sz="2000" dirty="0"/>
              <a:t>We planned online training as an effective support method in the COVID 19 pandemic where we cannot come and go. </a:t>
            </a:r>
          </a:p>
          <a:p>
            <a:pPr marL="0" indent="0">
              <a:buNone/>
            </a:pPr>
            <a:r>
              <a:rPr lang="en-US" altLang="ja-JP" sz="2000" dirty="0"/>
              <a:t>We conducted meetings, video distribution and e-learning online, and were able to obtain good results.</a:t>
            </a:r>
          </a:p>
        </p:txBody>
      </p:sp>
      <p:pic>
        <p:nvPicPr>
          <p:cNvPr id="8" name="図 7">
            <a:extLst>
              <a:ext uri="{FF2B5EF4-FFF2-40B4-BE49-F238E27FC236}">
                <a16:creationId xmlns:a16="http://schemas.microsoft.com/office/drawing/2014/main" id="{2BA63DFE-76AC-4687-916F-59074EECBFD4}"/>
              </a:ext>
            </a:extLst>
          </p:cNvPr>
          <p:cNvPicPr>
            <a:picLocks noChangeAspect="1"/>
          </p:cNvPicPr>
          <p:nvPr/>
        </p:nvPicPr>
        <p:blipFill>
          <a:blip r:embed="rId6"/>
          <a:stretch>
            <a:fillRect/>
          </a:stretch>
        </p:blipFill>
        <p:spPr>
          <a:xfrm>
            <a:off x="845031" y="3953824"/>
            <a:ext cx="2350647" cy="2350647"/>
          </a:xfrm>
          <a:prstGeom prst="rect">
            <a:avLst/>
          </a:prstGeom>
        </p:spPr>
      </p:pic>
      <p:pic>
        <p:nvPicPr>
          <p:cNvPr id="10" name="図 9">
            <a:extLst>
              <a:ext uri="{FF2B5EF4-FFF2-40B4-BE49-F238E27FC236}">
                <a16:creationId xmlns:a16="http://schemas.microsoft.com/office/drawing/2014/main" id="{E2356153-6FAC-45D0-85AD-32F55E5739C0}"/>
              </a:ext>
            </a:extLst>
          </p:cNvPr>
          <p:cNvPicPr>
            <a:picLocks noChangeAspect="1"/>
          </p:cNvPicPr>
          <p:nvPr/>
        </p:nvPicPr>
        <p:blipFill>
          <a:blip r:embed="rId7"/>
          <a:stretch>
            <a:fillRect/>
          </a:stretch>
        </p:blipFill>
        <p:spPr>
          <a:xfrm>
            <a:off x="4231803" y="4100133"/>
            <a:ext cx="3059840" cy="2039893"/>
          </a:xfrm>
          <a:prstGeom prst="rect">
            <a:avLst/>
          </a:prstGeom>
        </p:spPr>
      </p:pic>
      <p:pic>
        <p:nvPicPr>
          <p:cNvPr id="7" name="グラフィックス 6" descr="閉じる">
            <a:extLst>
              <a:ext uri="{FF2B5EF4-FFF2-40B4-BE49-F238E27FC236}">
                <a16:creationId xmlns:a16="http://schemas.microsoft.com/office/drawing/2014/main" id="{1689A644-E4ED-40E4-ACDA-B2C4FF3D5A3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27874" y="4881198"/>
            <a:ext cx="1584960" cy="1584960"/>
          </a:xfrm>
          <a:prstGeom prst="rect">
            <a:avLst/>
          </a:prstGeom>
        </p:spPr>
      </p:pic>
      <p:sp>
        <p:nvSpPr>
          <p:cNvPr id="5" name="矢印: 右 4">
            <a:extLst>
              <a:ext uri="{FF2B5EF4-FFF2-40B4-BE49-F238E27FC236}">
                <a16:creationId xmlns:a16="http://schemas.microsoft.com/office/drawing/2014/main" id="{84143196-60C0-49FB-977D-A01DF9F1D21D}"/>
              </a:ext>
            </a:extLst>
          </p:cNvPr>
          <p:cNvSpPr/>
          <p:nvPr/>
        </p:nvSpPr>
        <p:spPr>
          <a:xfrm>
            <a:off x="3278034" y="4737986"/>
            <a:ext cx="436880" cy="782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a:extLst>
              <a:ext uri="{FF2B5EF4-FFF2-40B4-BE49-F238E27FC236}">
                <a16:creationId xmlns:a16="http://schemas.microsoft.com/office/drawing/2014/main" id="{CABF219E-4E62-41AE-8D87-751076C3313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0325" y="4116111"/>
            <a:ext cx="4271350" cy="20423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B54DC01-B744-40C0-A38A-14F4B1294C9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09629" y="4114679"/>
            <a:ext cx="3169757" cy="2043745"/>
          </a:xfrm>
          <a:prstGeom prst="rect">
            <a:avLst/>
          </a:prstGeom>
          <a:noFill/>
          <a:extLst>
            <a:ext uri="{909E8E84-426E-40DD-AFC4-6F175D3DCCD1}">
              <a14:hiddenFill xmlns:a14="http://schemas.microsoft.com/office/drawing/2010/main">
                <a:solidFill>
                  <a:srgbClr val="FFFFFF"/>
                </a:solidFill>
              </a14:hiddenFill>
            </a:ext>
          </a:extLst>
        </p:spPr>
      </p:pic>
      <p:pic>
        <p:nvPicPr>
          <p:cNvPr id="11" name="03-01">
            <a:hlinkClick r:id="" action="ppaction://media"/>
            <a:extLst>
              <a:ext uri="{FF2B5EF4-FFF2-40B4-BE49-F238E27FC236}">
                <a16:creationId xmlns:a16="http://schemas.microsoft.com/office/drawing/2014/main" id="{28C6B220-9F3D-46F0-88FB-1F65E92C85C2}"/>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7000" y="6089879"/>
            <a:ext cx="609600" cy="609600"/>
          </a:xfrm>
          <a:prstGeom prst="rect">
            <a:avLst/>
          </a:prstGeom>
        </p:spPr>
      </p:pic>
      <p:sp>
        <p:nvSpPr>
          <p:cNvPr id="4" name="テキスト ボックス 3">
            <a:extLst>
              <a:ext uri="{FF2B5EF4-FFF2-40B4-BE49-F238E27FC236}">
                <a16:creationId xmlns:a16="http://schemas.microsoft.com/office/drawing/2014/main" id="{3CEA33D2-E981-41B0-8BD9-CDC492F8F83E}"/>
              </a:ext>
            </a:extLst>
          </p:cNvPr>
          <p:cNvSpPr txBox="1"/>
          <p:nvPr/>
        </p:nvSpPr>
        <p:spPr>
          <a:xfrm>
            <a:off x="10000915" y="4045699"/>
            <a:ext cx="1593369" cy="369332"/>
          </a:xfrm>
          <a:prstGeom prst="rect">
            <a:avLst/>
          </a:prstGeom>
          <a:noFill/>
        </p:spPr>
        <p:txBody>
          <a:bodyPr wrap="square" rtlCol="0">
            <a:spAutoFit/>
          </a:bodyPr>
          <a:lstStyle/>
          <a:p>
            <a:r>
              <a:rPr kumimoji="1" lang="en-US" altLang="ja-JP" dirty="0">
                <a:solidFill>
                  <a:srgbClr val="002060"/>
                </a:solidFill>
              </a:rPr>
              <a:t>YOUTUBE LIVE</a:t>
            </a:r>
            <a:endParaRPr kumimoji="1" lang="ja-JP" altLang="en-US" dirty="0">
              <a:solidFill>
                <a:srgbClr val="002060"/>
              </a:solidFill>
            </a:endParaRPr>
          </a:p>
        </p:txBody>
      </p:sp>
    </p:spTree>
    <p:extLst>
      <p:ext uri="{BB962C8B-B14F-4D97-AF65-F5344CB8AC3E}">
        <p14:creationId xmlns:p14="http://schemas.microsoft.com/office/powerpoint/2010/main" val="19902496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250"/>
                                  </p:stCondLst>
                                  <p:childTnLst>
                                    <p:cmd type="call" cmd="playFrom(0.0)">
                                      <p:cBhvr>
                                        <p:cTn id="6" dur="6600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963A0E7-CC9D-401C-A3E6-74EF0E5276E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7716392" y="1068017"/>
            <a:ext cx="4136517" cy="20063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CA4AAC06-1394-8343-89B4-D59498E81D03}"/>
              </a:ext>
            </a:extLst>
          </p:cNvPr>
          <p:cNvSpPr>
            <a:spLocks noGrp="1"/>
          </p:cNvSpPr>
          <p:nvPr>
            <p:ph type="title"/>
          </p:nvPr>
        </p:nvSpPr>
        <p:spPr>
          <a:xfrm>
            <a:off x="231420" y="978276"/>
            <a:ext cx="10117667" cy="914400"/>
          </a:xfrm>
        </p:spPr>
        <p:txBody>
          <a:bodyPr anchor="t">
            <a:normAutofit fontScale="90000"/>
          </a:bodyPr>
          <a:lstStyle/>
          <a:p>
            <a:r>
              <a:rPr lang="es-MX" sz="3600" b="1">
                <a:solidFill>
                  <a:srgbClr val="0070C0"/>
                </a:solidFill>
                <a:latin typeface="Poppins" pitchFamily="2" charset="77"/>
                <a:cs typeface="Poppins" pitchFamily="2" charset="77"/>
              </a:rPr>
              <a:t>Goals of the project and final users</a:t>
            </a:r>
            <a:br>
              <a:rPr lang="es-MX" sz="3600" b="1">
                <a:solidFill>
                  <a:srgbClr val="0070C0"/>
                </a:solidFill>
                <a:latin typeface="Poppins" pitchFamily="2" charset="77"/>
                <a:cs typeface="Poppins" pitchFamily="2" charset="77"/>
              </a:rPr>
            </a:br>
            <a:r>
              <a:rPr lang="es-MX" sz="3600" b="1">
                <a:solidFill>
                  <a:srgbClr val="0070C0"/>
                </a:solidFill>
                <a:latin typeface="Poppins" pitchFamily="2" charset="77"/>
                <a:cs typeface="Poppins" pitchFamily="2" charset="77"/>
              </a:rPr>
              <a:t>that will benefit</a:t>
            </a:r>
            <a:endParaRPr lang="es-MX" sz="3600">
              <a:solidFill>
                <a:srgbClr val="0070C0"/>
              </a:solidFill>
            </a:endParaRPr>
          </a:p>
        </p:txBody>
      </p:sp>
      <p:sp>
        <p:nvSpPr>
          <p:cNvPr id="4" name="Content Placeholder 2">
            <a:extLst>
              <a:ext uri="{FF2B5EF4-FFF2-40B4-BE49-F238E27FC236}">
                <a16:creationId xmlns:a16="http://schemas.microsoft.com/office/drawing/2014/main" id="{5CFB9042-1FD5-41F2-A4DE-CCAC19E5DADF}"/>
              </a:ext>
            </a:extLst>
          </p:cNvPr>
          <p:cNvSpPr>
            <a:spLocks noGrp="1"/>
          </p:cNvSpPr>
          <p:nvPr>
            <p:ph idx="1"/>
          </p:nvPr>
        </p:nvSpPr>
        <p:spPr>
          <a:xfrm>
            <a:off x="288290" y="2315821"/>
            <a:ext cx="11009629" cy="2750820"/>
          </a:xfrm>
        </p:spPr>
        <p:txBody>
          <a:bodyPr/>
          <a:lstStyle/>
          <a:p>
            <a:pPr marL="0" indent="0">
              <a:lnSpc>
                <a:spcPct val="107000"/>
              </a:lnSpc>
              <a:buNone/>
            </a:pPr>
            <a:r>
              <a:rPr lang="en-US" sz="2800" dirty="0">
                <a:solidFill>
                  <a:schemeClr val="accent5"/>
                </a:solidFill>
                <a:ea typeface="Times New Roman" panose="02020603050405020304" pitchFamily="18" charset="0"/>
              </a:rPr>
              <a:t>Goals Noted in the Abstract Submission </a:t>
            </a:r>
          </a:p>
          <a:p>
            <a:pPr marL="0" indent="0">
              <a:lnSpc>
                <a:spcPct val="107000"/>
              </a:lnSpc>
              <a:buNone/>
            </a:pPr>
            <a:r>
              <a:rPr lang="en-US" sz="2800" dirty="0">
                <a:ea typeface="Times New Roman" panose="02020603050405020304" pitchFamily="18" charset="0"/>
              </a:rPr>
              <a:t>Being able to provide effective technical support online.</a:t>
            </a:r>
          </a:p>
          <a:p>
            <a:pPr marL="0" indent="0">
              <a:lnSpc>
                <a:spcPct val="107000"/>
              </a:lnSpc>
              <a:buNone/>
            </a:pPr>
            <a:r>
              <a:rPr lang="en-US" sz="2800" dirty="0">
                <a:solidFill>
                  <a:schemeClr val="accent5"/>
                </a:solidFill>
                <a:ea typeface="Times New Roman" panose="02020603050405020304" pitchFamily="18" charset="0"/>
              </a:rPr>
              <a:t>Those who are likely to benefit from this work</a:t>
            </a:r>
          </a:p>
          <a:p>
            <a:pPr marL="0" indent="0">
              <a:buNone/>
            </a:pPr>
            <a:r>
              <a:rPr lang="en-US" dirty="0"/>
              <a:t>Biomedical engineers (BMEs), clinical engineers</a:t>
            </a:r>
            <a:r>
              <a:rPr lang="ja-JP" altLang="en-US" dirty="0"/>
              <a:t> </a:t>
            </a:r>
            <a:r>
              <a:rPr lang="en-US" dirty="0"/>
              <a:t>(CEs), and educators involved in medical device management and educational guidance.</a:t>
            </a:r>
          </a:p>
        </p:txBody>
      </p:sp>
      <p:sp>
        <p:nvSpPr>
          <p:cNvPr id="5" name="正方形/長方形 4"/>
          <p:cNvSpPr/>
          <p:nvPr/>
        </p:nvSpPr>
        <p:spPr>
          <a:xfrm>
            <a:off x="416560" y="5181316"/>
            <a:ext cx="11328400" cy="954107"/>
          </a:xfrm>
          <a:prstGeom prst="rect">
            <a:avLst/>
          </a:prstGeom>
          <a:ln>
            <a:solidFill>
              <a:schemeClr val="accent2"/>
            </a:solidFill>
          </a:ln>
        </p:spPr>
        <p:txBody>
          <a:bodyPr wrap="square">
            <a:spAutoFit/>
          </a:bodyPr>
          <a:lstStyle/>
          <a:p>
            <a:r>
              <a:rPr lang="en-US" altLang="ja-JP" sz="2800" b="1" dirty="0">
                <a:solidFill>
                  <a:srgbClr val="FFC000"/>
                </a:solidFill>
                <a:latin typeface="Arial" panose="020B0604020202020204" pitchFamily="34" charset="0"/>
                <a:cs typeface="Arial" panose="020B0604020202020204" pitchFamily="34" charset="0"/>
              </a:rPr>
              <a:t>As a result,</a:t>
            </a:r>
          </a:p>
          <a:p>
            <a:r>
              <a:rPr lang="en-US" altLang="ja-JP" sz="2800" b="1" dirty="0">
                <a:solidFill>
                  <a:srgbClr val="FFC000"/>
                </a:solidFill>
                <a:latin typeface="Arial" panose="020B0604020202020204" pitchFamily="34" charset="0"/>
                <a:cs typeface="Arial" panose="020B0604020202020204" pitchFamily="34" charset="0"/>
              </a:rPr>
              <a:t>It helps to provide better medical care to Vietnamese people.</a:t>
            </a:r>
            <a:endParaRPr lang="ja-JP" altLang="en-US" sz="2800" b="1" dirty="0">
              <a:solidFill>
                <a:srgbClr val="FFC000"/>
              </a:solidFill>
              <a:latin typeface="Arial" panose="020B0604020202020204" pitchFamily="34" charset="0"/>
              <a:cs typeface="Arial" panose="020B0604020202020204" pitchFamily="34" charset="0"/>
            </a:endParaRPr>
          </a:p>
        </p:txBody>
      </p:sp>
      <p:pic>
        <p:nvPicPr>
          <p:cNvPr id="3" name="04-01">
            <a:hlinkClick r:id="" action="ppaction://media"/>
            <a:extLst>
              <a:ext uri="{FF2B5EF4-FFF2-40B4-BE49-F238E27FC236}">
                <a16:creationId xmlns:a16="http://schemas.microsoft.com/office/drawing/2014/main" id="{20B9C2CC-07DF-481C-B81E-D494C443F65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7000" y="6096000"/>
            <a:ext cx="609600" cy="609600"/>
          </a:xfrm>
          <a:prstGeom prst="rect">
            <a:avLst/>
          </a:prstGeom>
        </p:spPr>
      </p:pic>
    </p:spTree>
    <p:extLst>
      <p:ext uri="{BB962C8B-B14F-4D97-AF65-F5344CB8AC3E}">
        <p14:creationId xmlns:p14="http://schemas.microsoft.com/office/powerpoint/2010/main" val="26950834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250"/>
                                  </p:stCondLst>
                                  <p:childTnLst>
                                    <p:cmd type="call" cmd="playFrom(0.0)">
                                      <p:cBhvr>
                                        <p:cTn id="6" dur="565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528ADF-63CE-4CE8-A8BD-EE11B32FAC10}"/>
              </a:ext>
            </a:extLst>
          </p:cNvPr>
          <p:cNvSpPr>
            <a:spLocks noGrp="1"/>
          </p:cNvSpPr>
          <p:nvPr>
            <p:ph type="title"/>
          </p:nvPr>
        </p:nvSpPr>
        <p:spPr>
          <a:xfrm>
            <a:off x="325120" y="914400"/>
            <a:ext cx="9865360" cy="741680"/>
          </a:xfrm>
        </p:spPr>
        <p:txBody>
          <a:bodyPr>
            <a:normAutofit/>
          </a:bodyPr>
          <a:lstStyle/>
          <a:p>
            <a:r>
              <a:rPr kumimoji="1" lang="en-US" altLang="ja-JP" sz="3400" b="1">
                <a:solidFill>
                  <a:schemeClr val="accent5">
                    <a:lumMod val="75000"/>
                  </a:schemeClr>
                </a:solidFill>
                <a:latin typeface="Poppins" panose="020B0502040204020203" pitchFamily="2" charset="0"/>
                <a:cs typeface="Poppins" panose="020B0502040204020203" pitchFamily="2" charset="0"/>
              </a:rPr>
              <a:t>Methods</a:t>
            </a:r>
            <a:endParaRPr kumimoji="1" lang="ja-JP" altLang="en-US" sz="3400" b="1">
              <a:solidFill>
                <a:schemeClr val="accent5">
                  <a:lumMod val="75000"/>
                </a:schemeClr>
              </a:solidFill>
              <a:latin typeface="Poppins" panose="020B0502040204020203" pitchFamily="2" charset="0"/>
              <a:cs typeface="Poppins" panose="020B0502040204020203" pitchFamily="2" charset="0"/>
            </a:endParaRPr>
          </a:p>
        </p:txBody>
      </p:sp>
      <p:pic>
        <p:nvPicPr>
          <p:cNvPr id="1026" name="Picture 2">
            <a:extLst>
              <a:ext uri="{FF2B5EF4-FFF2-40B4-BE49-F238E27FC236}">
                <a16:creationId xmlns:a16="http://schemas.microsoft.com/office/drawing/2014/main" id="{7E286A55-971F-47B5-9B65-1CE0CCF68C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7600" y="4340278"/>
            <a:ext cx="2188843" cy="18776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63AB1CF-9B96-437D-B608-98BA249204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996169" y="4284170"/>
            <a:ext cx="2306803" cy="1978830"/>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330FA1FC-575E-4309-87C2-1FFB08D9D0E5}"/>
              </a:ext>
            </a:extLst>
          </p:cNvPr>
          <p:cNvPicPr>
            <a:picLocks noChangeAspect="1"/>
          </p:cNvPicPr>
          <p:nvPr/>
        </p:nvPicPr>
        <p:blipFill>
          <a:blip r:embed="rId7"/>
          <a:stretch>
            <a:fillRect/>
          </a:stretch>
        </p:blipFill>
        <p:spPr>
          <a:xfrm>
            <a:off x="4656572" y="4337073"/>
            <a:ext cx="1935655" cy="1441156"/>
          </a:xfrm>
          <a:prstGeom prst="rect">
            <a:avLst/>
          </a:prstGeom>
        </p:spPr>
      </p:pic>
      <p:pic>
        <p:nvPicPr>
          <p:cNvPr id="9" name="図 8">
            <a:extLst>
              <a:ext uri="{FF2B5EF4-FFF2-40B4-BE49-F238E27FC236}">
                <a16:creationId xmlns:a16="http://schemas.microsoft.com/office/drawing/2014/main" id="{2BF8DD77-E865-432B-836F-AB594D72C784}"/>
              </a:ext>
            </a:extLst>
          </p:cNvPr>
          <p:cNvPicPr>
            <a:picLocks noChangeAspect="1"/>
          </p:cNvPicPr>
          <p:nvPr/>
        </p:nvPicPr>
        <p:blipFill>
          <a:blip r:embed="rId8"/>
          <a:stretch>
            <a:fillRect/>
          </a:stretch>
        </p:blipFill>
        <p:spPr>
          <a:xfrm>
            <a:off x="426236" y="5482657"/>
            <a:ext cx="925187" cy="616189"/>
          </a:xfrm>
          <a:prstGeom prst="rect">
            <a:avLst/>
          </a:prstGeom>
        </p:spPr>
      </p:pic>
      <p:pic>
        <p:nvPicPr>
          <p:cNvPr id="11" name="図 10">
            <a:extLst>
              <a:ext uri="{FF2B5EF4-FFF2-40B4-BE49-F238E27FC236}">
                <a16:creationId xmlns:a16="http://schemas.microsoft.com/office/drawing/2014/main" id="{39C71453-A170-4CD5-806D-8368D29A99B1}"/>
              </a:ext>
            </a:extLst>
          </p:cNvPr>
          <p:cNvPicPr>
            <a:picLocks noChangeAspect="1"/>
          </p:cNvPicPr>
          <p:nvPr/>
        </p:nvPicPr>
        <p:blipFill>
          <a:blip r:embed="rId9"/>
          <a:stretch>
            <a:fillRect/>
          </a:stretch>
        </p:blipFill>
        <p:spPr>
          <a:xfrm>
            <a:off x="10635914" y="5353020"/>
            <a:ext cx="1119833" cy="745826"/>
          </a:xfrm>
          <a:prstGeom prst="rect">
            <a:avLst/>
          </a:prstGeom>
          <a:ln>
            <a:solidFill>
              <a:schemeClr val="tx1"/>
            </a:solidFill>
          </a:ln>
        </p:spPr>
      </p:pic>
      <p:pic>
        <p:nvPicPr>
          <p:cNvPr id="7" name="図 6">
            <a:extLst>
              <a:ext uri="{FF2B5EF4-FFF2-40B4-BE49-F238E27FC236}">
                <a16:creationId xmlns:a16="http://schemas.microsoft.com/office/drawing/2014/main" id="{9CF78424-A328-4B51-878C-FE0DB74AB378}"/>
              </a:ext>
            </a:extLst>
          </p:cNvPr>
          <p:cNvPicPr>
            <a:picLocks noChangeAspect="1"/>
          </p:cNvPicPr>
          <p:nvPr/>
        </p:nvPicPr>
        <p:blipFill>
          <a:blip r:embed="rId10"/>
          <a:stretch>
            <a:fillRect/>
          </a:stretch>
        </p:blipFill>
        <p:spPr>
          <a:xfrm>
            <a:off x="6500781" y="4951639"/>
            <a:ext cx="1012197" cy="1330381"/>
          </a:xfrm>
          <a:prstGeom prst="rect">
            <a:avLst/>
          </a:prstGeom>
        </p:spPr>
      </p:pic>
      <p:sp>
        <p:nvSpPr>
          <p:cNvPr id="12" name="テキスト ボックス 11">
            <a:extLst>
              <a:ext uri="{FF2B5EF4-FFF2-40B4-BE49-F238E27FC236}">
                <a16:creationId xmlns:a16="http://schemas.microsoft.com/office/drawing/2014/main" id="{F3E4F0E8-5A00-4808-9CC1-10B716587917}"/>
              </a:ext>
            </a:extLst>
          </p:cNvPr>
          <p:cNvSpPr txBox="1"/>
          <p:nvPr/>
        </p:nvSpPr>
        <p:spPr>
          <a:xfrm>
            <a:off x="650240" y="1630376"/>
            <a:ext cx="10891520" cy="1938992"/>
          </a:xfrm>
          <a:prstGeom prst="rect">
            <a:avLst/>
          </a:prstGeom>
          <a:noFill/>
          <a:ln>
            <a:solidFill>
              <a:schemeClr val="accent5"/>
            </a:solidFill>
          </a:ln>
        </p:spPr>
        <p:txBody>
          <a:bodyPr wrap="square">
            <a:spAutoFit/>
          </a:bodyPr>
          <a:lstStyle/>
          <a:p>
            <a:r>
              <a:rPr kumimoji="1" lang="en-US" altLang="ja-JP" sz="2400" dirty="0">
                <a:latin typeface="Calibri" panose="020F0502020204030204" pitchFamily="34" charset="0"/>
                <a:cs typeface="Calibri" panose="020F0502020204030204" pitchFamily="34" charset="0"/>
              </a:rPr>
              <a:t>(1) Use the Zoom web conferencing service to draw up local needs and future plans.</a:t>
            </a:r>
          </a:p>
          <a:p>
            <a:r>
              <a:rPr kumimoji="1" lang="en-US" altLang="ja-JP" sz="2400" dirty="0">
                <a:latin typeface="Calibri" panose="020F0502020204030204" pitchFamily="34" charset="0"/>
                <a:cs typeface="Calibri" panose="020F0502020204030204" pitchFamily="34" charset="0"/>
              </a:rPr>
              <a:t>(2) Based on the needs, create and share materials such as videos and </a:t>
            </a:r>
          </a:p>
          <a:p>
            <a:r>
              <a:rPr kumimoji="1" lang="ja-JP" altLang="en-US" sz="2400" dirty="0">
                <a:latin typeface="Calibri" panose="020F0502020204030204" pitchFamily="34" charset="0"/>
                <a:cs typeface="Calibri" panose="020F0502020204030204" pitchFamily="34" charset="0"/>
              </a:rPr>
              <a:t>      </a:t>
            </a:r>
            <a:r>
              <a:rPr kumimoji="1" lang="en-US" altLang="ja-JP" sz="2400" dirty="0">
                <a:latin typeface="Calibri" panose="020F0502020204030204" pitchFamily="34" charset="0"/>
                <a:cs typeface="Calibri" panose="020F0502020204030204" pitchFamily="34" charset="0"/>
              </a:rPr>
              <a:t>PDFs available on demand.</a:t>
            </a:r>
          </a:p>
          <a:p>
            <a:r>
              <a:rPr kumimoji="1" lang="en-US" altLang="ja-JP" sz="2400" dirty="0">
                <a:latin typeface="Calibri" panose="020F0502020204030204" pitchFamily="34" charset="0"/>
                <a:cs typeface="Calibri" panose="020F0502020204030204" pitchFamily="34" charset="0"/>
              </a:rPr>
              <a:t>(3) Use YouTube to distribute LIVE videos for more detailed and practical training.</a:t>
            </a:r>
          </a:p>
          <a:p>
            <a:r>
              <a:rPr kumimoji="1" lang="en-US" altLang="ja-JP" sz="2400" dirty="0">
                <a:latin typeface="Calibri" panose="020F0502020204030204" pitchFamily="34" charset="0"/>
                <a:cs typeface="Calibri" panose="020F0502020204030204" pitchFamily="34" charset="0"/>
              </a:rPr>
              <a:t>(4) Administer online tests using Google Forms to measure the effects of training.</a:t>
            </a:r>
          </a:p>
        </p:txBody>
      </p:sp>
      <p:sp>
        <p:nvSpPr>
          <p:cNvPr id="13" name="テキスト ボックス 12">
            <a:extLst>
              <a:ext uri="{FF2B5EF4-FFF2-40B4-BE49-F238E27FC236}">
                <a16:creationId xmlns:a16="http://schemas.microsoft.com/office/drawing/2014/main" id="{9F0037AF-6565-4C47-8EC4-2B5F159029A9}"/>
              </a:ext>
            </a:extLst>
          </p:cNvPr>
          <p:cNvSpPr txBox="1"/>
          <p:nvPr/>
        </p:nvSpPr>
        <p:spPr>
          <a:xfrm>
            <a:off x="4441739" y="3547977"/>
            <a:ext cx="7178040" cy="369332"/>
          </a:xfrm>
          <a:prstGeom prst="rect">
            <a:avLst/>
          </a:prstGeom>
          <a:noFill/>
        </p:spPr>
        <p:txBody>
          <a:bodyPr wrap="square">
            <a:spAutoFit/>
          </a:bodyPr>
          <a:lstStyle/>
          <a:p>
            <a:pPr algn="r"/>
            <a:r>
              <a:rPr kumimoji="1" lang="en-US" altLang="ja-JP" sz="1800" dirty="0">
                <a:latin typeface="Calibri" panose="020F0502020204030204" pitchFamily="34" charset="0"/>
                <a:cs typeface="Calibri" panose="020F0502020204030204" pitchFamily="34" charset="0"/>
              </a:rPr>
              <a:t>E</a:t>
            </a:r>
            <a:r>
              <a:rPr lang="en-US" altLang="ja-JP" sz="1800" dirty="0">
                <a:effectLst/>
                <a:latin typeface="Calibri" panose="020F0502020204030204" pitchFamily="34" charset="0"/>
                <a:cs typeface="Calibri" panose="020F0502020204030204" pitchFamily="34" charset="0"/>
              </a:rPr>
              <a:t>xecuted during the period from April 2020 to January 2021</a:t>
            </a:r>
            <a:endParaRPr lang="ja-JP" altLang="en-US" sz="1800" dirty="0">
              <a:latin typeface="Calibri" panose="020F0502020204030204" pitchFamily="34" charset="0"/>
              <a:cs typeface="Calibri" panose="020F0502020204030204" pitchFamily="34" charset="0"/>
            </a:endParaRPr>
          </a:p>
        </p:txBody>
      </p:sp>
      <p:pic>
        <p:nvPicPr>
          <p:cNvPr id="3" name="05-01">
            <a:hlinkClick r:id="" action="ppaction://media"/>
            <a:extLst>
              <a:ext uri="{FF2B5EF4-FFF2-40B4-BE49-F238E27FC236}">
                <a16:creationId xmlns:a16="http://schemas.microsoft.com/office/drawing/2014/main" id="{E66C7113-C0F1-4C45-8627-D52025615EE4}"/>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7000" y="6096000"/>
            <a:ext cx="609600" cy="609600"/>
          </a:xfrm>
          <a:prstGeom prst="rect">
            <a:avLst/>
          </a:prstGeom>
        </p:spPr>
      </p:pic>
    </p:spTree>
    <p:extLst>
      <p:ext uri="{BB962C8B-B14F-4D97-AF65-F5344CB8AC3E}">
        <p14:creationId xmlns:p14="http://schemas.microsoft.com/office/powerpoint/2010/main" val="11316031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250"/>
                                  </p:stCondLst>
                                  <p:childTnLst>
                                    <p:cmd type="call" cmd="playFrom(0.0)">
                                      <p:cBhvr>
                                        <p:cTn id="6" dur="384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AAC06-1394-8343-89B4-D59498E81D03}"/>
              </a:ext>
            </a:extLst>
          </p:cNvPr>
          <p:cNvSpPr>
            <a:spLocks noGrp="1"/>
          </p:cNvSpPr>
          <p:nvPr>
            <p:ph type="title"/>
          </p:nvPr>
        </p:nvSpPr>
        <p:spPr>
          <a:xfrm>
            <a:off x="249893" y="861313"/>
            <a:ext cx="6829780" cy="544246"/>
          </a:xfrm>
        </p:spPr>
        <p:txBody>
          <a:bodyPr anchor="t">
            <a:noAutofit/>
          </a:bodyPr>
          <a:lstStyle/>
          <a:p>
            <a:r>
              <a:rPr lang="es-MX" sz="3400" b="1" dirty="0">
                <a:solidFill>
                  <a:srgbClr val="0070C0"/>
                </a:solidFill>
                <a:latin typeface="Poppins" pitchFamily="2" charset="77"/>
                <a:cs typeface="Poppins" pitchFamily="2" charset="77"/>
              </a:rPr>
              <a:t>Results</a:t>
            </a:r>
            <a:r>
              <a:rPr lang="ja-JP" altLang="en-US" sz="3400" b="1" dirty="0">
                <a:solidFill>
                  <a:srgbClr val="0070C0"/>
                </a:solidFill>
                <a:latin typeface="Poppins" pitchFamily="2" charset="77"/>
                <a:cs typeface="Poppins" pitchFamily="2" charset="77"/>
              </a:rPr>
              <a:t> </a:t>
            </a:r>
            <a:r>
              <a:rPr lang="en-US" altLang="ja-JP" sz="3400" b="1" dirty="0">
                <a:solidFill>
                  <a:srgbClr val="0070C0"/>
                </a:solidFill>
                <a:latin typeface="Poppins" pitchFamily="2" charset="77"/>
                <a:cs typeface="Poppins" pitchFamily="2" charset="77"/>
              </a:rPr>
              <a:t>1</a:t>
            </a:r>
            <a:r>
              <a:rPr lang="ja-JP" altLang="en-US" sz="3400" b="1" dirty="0">
                <a:solidFill>
                  <a:srgbClr val="0070C0"/>
                </a:solidFill>
                <a:latin typeface="Poppins" pitchFamily="2" charset="77"/>
                <a:cs typeface="Poppins" pitchFamily="2" charset="77"/>
              </a:rPr>
              <a:t>　</a:t>
            </a:r>
            <a:endParaRPr lang="es-MX" sz="3400" dirty="0">
              <a:solidFill>
                <a:srgbClr val="0070C0"/>
              </a:solidFill>
            </a:endParaRPr>
          </a:p>
        </p:txBody>
      </p:sp>
      <p:graphicFrame>
        <p:nvGraphicFramePr>
          <p:cNvPr id="5" name="表 4">
            <a:extLst>
              <a:ext uri="{FF2B5EF4-FFF2-40B4-BE49-F238E27FC236}">
                <a16:creationId xmlns:a16="http://schemas.microsoft.com/office/drawing/2014/main" id="{F71E611A-3E1D-4EFB-8B49-938EC9D4124F}"/>
              </a:ext>
            </a:extLst>
          </p:cNvPr>
          <p:cNvGraphicFramePr>
            <a:graphicFrameLocks noGrp="1"/>
          </p:cNvGraphicFramePr>
          <p:nvPr>
            <p:extLst>
              <p:ext uri="{D42A27DB-BD31-4B8C-83A1-F6EECF244321}">
                <p14:modId xmlns:p14="http://schemas.microsoft.com/office/powerpoint/2010/main" val="1287722368"/>
              </p:ext>
            </p:extLst>
          </p:nvPr>
        </p:nvGraphicFramePr>
        <p:xfrm>
          <a:off x="231421" y="2700671"/>
          <a:ext cx="7025182" cy="3657600"/>
        </p:xfrm>
        <a:graphic>
          <a:graphicData uri="http://schemas.openxmlformats.org/drawingml/2006/table">
            <a:tbl>
              <a:tblPr firstRow="1" bandRow="1">
                <a:tableStyleId>{74C1A8A3-306A-4EB7-A6B1-4F7E0EB9C5D6}</a:tableStyleId>
              </a:tblPr>
              <a:tblGrid>
                <a:gridCol w="2692532">
                  <a:extLst>
                    <a:ext uri="{9D8B030D-6E8A-4147-A177-3AD203B41FA5}">
                      <a16:colId xmlns:a16="http://schemas.microsoft.com/office/drawing/2014/main" val="4060366325"/>
                    </a:ext>
                  </a:extLst>
                </a:gridCol>
                <a:gridCol w="4332650">
                  <a:extLst>
                    <a:ext uri="{9D8B030D-6E8A-4147-A177-3AD203B41FA5}">
                      <a16:colId xmlns:a16="http://schemas.microsoft.com/office/drawing/2014/main" val="4261009834"/>
                    </a:ext>
                  </a:extLst>
                </a:gridCol>
              </a:tblGrid>
              <a:tr h="406400">
                <a:tc gridSpan="2">
                  <a:txBody>
                    <a:bodyPr/>
                    <a:lstStyle/>
                    <a:p>
                      <a:pPr algn="ctr"/>
                      <a:endParaRPr kumimoji="1" lang="ja-JP" altLang="en-US"/>
                    </a:p>
                  </a:txBody>
                  <a:tcPr>
                    <a:solidFill>
                      <a:schemeClr val="accent1">
                        <a:lumMod val="20000"/>
                        <a:lumOff val="80000"/>
                      </a:schemeClr>
                    </a:solidFill>
                  </a:tcPr>
                </a:tc>
                <a:tc hMerge="1">
                  <a:txBody>
                    <a:bodyPr/>
                    <a:lstStyle/>
                    <a:p>
                      <a:pPr algn="ctr"/>
                      <a:endParaRPr kumimoji="1" lang="ja-JP" altLang="en-US" dirty="0"/>
                    </a:p>
                  </a:txBody>
                  <a:tcPr/>
                </a:tc>
                <a:extLst>
                  <a:ext uri="{0D108BD9-81ED-4DB2-BD59-A6C34878D82A}">
                    <a16:rowId xmlns:a16="http://schemas.microsoft.com/office/drawing/2014/main" val="1324265848"/>
                  </a:ext>
                </a:extLst>
              </a:tr>
              <a:tr h="406400">
                <a:tc>
                  <a:txBody>
                    <a:bodyPr/>
                    <a:lstStyle/>
                    <a:p>
                      <a:pPr algn="ctr"/>
                      <a:r>
                        <a:rPr kumimoji="1" lang="en-US" altLang="ja-JP" dirty="0">
                          <a:solidFill>
                            <a:schemeClr val="tx1"/>
                          </a:solidFill>
                          <a:latin typeface="Calibri" panose="020F0502020204030204" pitchFamily="34" charset="0"/>
                          <a:cs typeface="Calibri" panose="020F0502020204030204" pitchFamily="34" charset="0"/>
                        </a:rPr>
                        <a:t>Web conferences</a:t>
                      </a:r>
                    </a:p>
                  </a:txBody>
                  <a:tcPr/>
                </a:tc>
                <a:tc>
                  <a:txBody>
                    <a:bodyPr/>
                    <a:lstStyle/>
                    <a:p>
                      <a:pPr algn="ctr"/>
                      <a:r>
                        <a:rPr kumimoji="1" lang="en-US" altLang="ja-JP">
                          <a:solidFill>
                            <a:schemeClr val="tx1"/>
                          </a:solidFill>
                          <a:latin typeface="Calibri" panose="020F0502020204030204" pitchFamily="34" charset="0"/>
                          <a:cs typeface="Calibri" panose="020F0502020204030204" pitchFamily="34" charset="0"/>
                        </a:rPr>
                        <a:t>8 times</a:t>
                      </a:r>
                    </a:p>
                  </a:txBody>
                  <a:tcPr/>
                </a:tc>
                <a:extLst>
                  <a:ext uri="{0D108BD9-81ED-4DB2-BD59-A6C34878D82A}">
                    <a16:rowId xmlns:a16="http://schemas.microsoft.com/office/drawing/2014/main" val="574433521"/>
                  </a:ext>
                </a:extLst>
              </a:tr>
              <a:tr h="406400">
                <a:tc>
                  <a:txBody>
                    <a:bodyPr/>
                    <a:lstStyle/>
                    <a:p>
                      <a:pPr algn="ctr"/>
                      <a:r>
                        <a:rPr kumimoji="1" lang="en-US" altLang="ja-JP">
                          <a:solidFill>
                            <a:schemeClr val="tx1"/>
                          </a:solidFill>
                          <a:latin typeface="Calibri" panose="020F0502020204030204" pitchFamily="34" charset="0"/>
                          <a:cs typeface="Calibri" panose="020F0502020204030204" pitchFamily="34" charset="0"/>
                        </a:rPr>
                        <a:t>On-demand materials</a:t>
                      </a:r>
                    </a:p>
                  </a:txBody>
                  <a:tcPr/>
                </a:tc>
                <a:tc>
                  <a:txBody>
                    <a:bodyPr/>
                    <a:lstStyle/>
                    <a:p>
                      <a:pPr algn="ctr"/>
                      <a:r>
                        <a:rPr kumimoji="1" lang="en-US" altLang="ja-JP" dirty="0">
                          <a:solidFill>
                            <a:schemeClr val="tx1"/>
                          </a:solidFill>
                          <a:latin typeface="Calibri" panose="020F0502020204030204" pitchFamily="34" charset="0"/>
                          <a:cs typeface="Calibri" panose="020F0502020204030204" pitchFamily="34" charset="0"/>
                        </a:rPr>
                        <a:t>47 materials</a:t>
                      </a:r>
                    </a:p>
                  </a:txBody>
                  <a:tcPr/>
                </a:tc>
                <a:extLst>
                  <a:ext uri="{0D108BD9-81ED-4DB2-BD59-A6C34878D82A}">
                    <a16:rowId xmlns:a16="http://schemas.microsoft.com/office/drawing/2014/main" val="1377116539"/>
                  </a:ext>
                </a:extLst>
              </a:tr>
              <a:tr h="406400">
                <a:tc>
                  <a:txBody>
                    <a:bodyPr/>
                    <a:lstStyle/>
                    <a:p>
                      <a:pPr algn="ctr"/>
                      <a:r>
                        <a:rPr kumimoji="1" lang="en-US" altLang="ja-JP">
                          <a:solidFill>
                            <a:schemeClr val="tx1"/>
                          </a:solidFill>
                          <a:latin typeface="Calibri" panose="020F0502020204030204" pitchFamily="34" charset="0"/>
                          <a:cs typeface="Calibri" panose="020F0502020204030204" pitchFamily="34" charset="0"/>
                        </a:rPr>
                        <a:t>On-demand videos</a:t>
                      </a:r>
                      <a:endParaRPr kumimoji="1" lang="ja-JP" altLang="en-US">
                        <a:solidFill>
                          <a:schemeClr val="tx1"/>
                        </a:solidFill>
                        <a:latin typeface="Calibri" panose="020F0502020204030204" pitchFamily="34" charset="0"/>
                        <a:cs typeface="Calibri" panose="020F0502020204030204" pitchFamily="34" charset="0"/>
                      </a:endParaRPr>
                    </a:p>
                  </a:txBody>
                  <a:tcPr/>
                </a:tc>
                <a:tc>
                  <a:txBody>
                    <a:bodyPr/>
                    <a:lstStyle/>
                    <a:p>
                      <a:pPr algn="ctr"/>
                      <a:r>
                        <a:rPr kumimoji="1" lang="en-US" altLang="ja-JP" dirty="0">
                          <a:solidFill>
                            <a:schemeClr val="tx1"/>
                          </a:solidFill>
                          <a:latin typeface="Calibri" panose="020F0502020204030204" pitchFamily="34" charset="0"/>
                          <a:cs typeface="Calibri" panose="020F0502020204030204" pitchFamily="34" charset="0"/>
                        </a:rPr>
                        <a:t>About 1,700 views for 25 videos</a:t>
                      </a:r>
                      <a:endParaRPr kumimoji="1" lang="ja-JP" altLang="en-US"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2743533"/>
                  </a:ext>
                </a:extLst>
              </a:tr>
              <a:tr h="406400">
                <a:tc>
                  <a:txBody>
                    <a:bodyPr/>
                    <a:lstStyle/>
                    <a:p>
                      <a:pPr algn="ctr"/>
                      <a:r>
                        <a:rPr kumimoji="1" lang="en-US" altLang="ja-JP">
                          <a:solidFill>
                            <a:schemeClr val="tx1"/>
                          </a:solidFill>
                          <a:latin typeface="Calibri" panose="020F0502020204030204" pitchFamily="34" charset="0"/>
                          <a:cs typeface="Calibri" panose="020F0502020204030204" pitchFamily="34" charset="0"/>
                        </a:rPr>
                        <a:t>LIVE</a:t>
                      </a:r>
                      <a:r>
                        <a:rPr kumimoji="1" lang="ja-JP" altLang="en-US">
                          <a:solidFill>
                            <a:schemeClr val="tx1"/>
                          </a:solidFill>
                          <a:latin typeface="Calibri" panose="020F0502020204030204" pitchFamily="34" charset="0"/>
                          <a:cs typeface="Calibri" panose="020F0502020204030204" pitchFamily="34" charset="0"/>
                        </a:rPr>
                        <a:t> </a:t>
                      </a:r>
                      <a:r>
                        <a:rPr kumimoji="1" lang="en-US" altLang="ja-JP">
                          <a:solidFill>
                            <a:schemeClr val="tx1"/>
                          </a:solidFill>
                          <a:latin typeface="Calibri" panose="020F0502020204030204" pitchFamily="34" charset="0"/>
                          <a:cs typeface="Calibri" panose="020F0502020204030204" pitchFamily="34" charset="0"/>
                        </a:rPr>
                        <a:t>video distribution</a:t>
                      </a:r>
                      <a:endParaRPr kumimoji="1" lang="ja-JP" altLang="en-US">
                        <a:solidFill>
                          <a:schemeClr val="tx1"/>
                        </a:solidFill>
                        <a:latin typeface="Calibri" panose="020F0502020204030204" pitchFamily="34" charset="0"/>
                        <a:cs typeface="Calibri" panose="020F0502020204030204" pitchFamily="34" charset="0"/>
                      </a:endParaRPr>
                    </a:p>
                  </a:txBody>
                  <a:tcPr/>
                </a:tc>
                <a:tc>
                  <a:txBody>
                    <a:bodyPr/>
                    <a:lstStyle/>
                    <a:p>
                      <a:pPr algn="ctr"/>
                      <a:r>
                        <a:rPr kumimoji="1" lang="en-US" altLang="ja-JP" dirty="0">
                          <a:solidFill>
                            <a:schemeClr val="tx1"/>
                          </a:solidFill>
                          <a:latin typeface="Calibri" panose="020F0502020204030204" pitchFamily="34" charset="0"/>
                          <a:cs typeface="Calibri" panose="020F0502020204030204" pitchFamily="34" charset="0"/>
                        </a:rPr>
                        <a:t>3 times</a:t>
                      </a:r>
                    </a:p>
                  </a:txBody>
                  <a:tcPr/>
                </a:tc>
                <a:extLst>
                  <a:ext uri="{0D108BD9-81ED-4DB2-BD59-A6C34878D82A}">
                    <a16:rowId xmlns:a16="http://schemas.microsoft.com/office/drawing/2014/main" val="736934381"/>
                  </a:ext>
                </a:extLst>
              </a:tr>
              <a:tr h="406400">
                <a:tc>
                  <a:txBody>
                    <a:bodyPr/>
                    <a:lstStyle/>
                    <a:p>
                      <a:pPr algn="ctr"/>
                      <a:r>
                        <a:rPr kumimoji="1" lang="en-US" altLang="ja-JP" sz="1700" dirty="0">
                          <a:solidFill>
                            <a:schemeClr val="tx1"/>
                          </a:solidFill>
                          <a:latin typeface="Calibri" panose="020F0502020204030204" pitchFamily="34" charset="0"/>
                          <a:cs typeface="Calibri" panose="020F0502020204030204" pitchFamily="34" charset="0"/>
                        </a:rPr>
                        <a:t>Level of understanding tests</a:t>
                      </a:r>
                    </a:p>
                  </a:txBody>
                  <a:tcPr/>
                </a:tc>
                <a:tc>
                  <a:txBody>
                    <a:bodyPr/>
                    <a:lstStyle/>
                    <a:p>
                      <a:pPr algn="ctr"/>
                      <a:r>
                        <a:rPr kumimoji="1" lang="en-US" altLang="ja-JP" dirty="0">
                          <a:solidFill>
                            <a:schemeClr val="tx1"/>
                          </a:solidFill>
                          <a:latin typeface="Calibri" panose="020F0502020204030204" pitchFamily="34" charset="0"/>
                          <a:cs typeface="Calibri" panose="020F0502020204030204" pitchFamily="34" charset="0"/>
                        </a:rPr>
                        <a:t>4 times in total : one test for each theme</a:t>
                      </a:r>
                      <a:endParaRPr kumimoji="1" lang="ja-JP" altLang="en-US"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62597279"/>
                  </a:ext>
                </a:extLst>
              </a:tr>
              <a:tr h="406400">
                <a:tc>
                  <a:txBody>
                    <a:bodyPr/>
                    <a:lstStyle/>
                    <a:p>
                      <a:pPr algn="ctr"/>
                      <a:r>
                        <a:rPr kumimoji="1" lang="en-US" altLang="ja-JP">
                          <a:solidFill>
                            <a:schemeClr val="tx1"/>
                          </a:solidFill>
                          <a:latin typeface="Calibri" panose="020F0502020204030204" pitchFamily="34" charset="0"/>
                          <a:cs typeface="Calibri" panose="020F0502020204030204" pitchFamily="34" charset="0"/>
                        </a:rPr>
                        <a:t>Total participants</a:t>
                      </a:r>
                      <a:endParaRPr kumimoji="1" lang="ja-JP" altLang="en-US">
                        <a:solidFill>
                          <a:schemeClr val="tx1"/>
                        </a:solidFill>
                        <a:latin typeface="Calibri" panose="020F0502020204030204" pitchFamily="34" charset="0"/>
                        <a:cs typeface="Calibri" panose="020F0502020204030204" pitchFamily="34" charset="0"/>
                      </a:endParaRPr>
                    </a:p>
                  </a:txBody>
                  <a:tcPr/>
                </a:tc>
                <a:tc>
                  <a:txBody>
                    <a:bodyPr/>
                    <a:lstStyle/>
                    <a:p>
                      <a:pPr algn="ctr"/>
                      <a:r>
                        <a:rPr kumimoji="1" lang="en-US" altLang="ja-JP" dirty="0">
                          <a:solidFill>
                            <a:schemeClr val="tx1"/>
                          </a:solidFill>
                          <a:latin typeface="Calibri" panose="020F0502020204030204" pitchFamily="34" charset="0"/>
                          <a:cs typeface="Calibri" panose="020F0502020204030204" pitchFamily="34" charset="0"/>
                        </a:rPr>
                        <a:t>468</a:t>
                      </a:r>
                      <a:r>
                        <a:rPr kumimoji="1" lang="ja-JP" altLang="en-US" dirty="0">
                          <a:solidFill>
                            <a:schemeClr val="tx1"/>
                          </a:solidFill>
                          <a:latin typeface="Calibri" panose="020F0502020204030204" pitchFamily="34" charset="0"/>
                          <a:cs typeface="Calibri" panose="020F0502020204030204" pitchFamily="34" charset="0"/>
                        </a:rPr>
                        <a:t> </a:t>
                      </a:r>
                      <a:r>
                        <a:rPr kumimoji="1" lang="en-US" altLang="ja-JP" dirty="0">
                          <a:solidFill>
                            <a:schemeClr val="tx1"/>
                          </a:solidFill>
                          <a:latin typeface="Calibri" panose="020F0502020204030204" pitchFamily="34" charset="0"/>
                          <a:cs typeface="Calibri" panose="020F0502020204030204" pitchFamily="34" charset="0"/>
                        </a:rPr>
                        <a:t>people</a:t>
                      </a:r>
                      <a:endParaRPr kumimoji="1" lang="ja-JP" altLang="en-US"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65669150"/>
                  </a:ext>
                </a:extLst>
              </a:tr>
              <a:tr h="406400">
                <a:tc>
                  <a:txBody>
                    <a:bodyPr/>
                    <a:lstStyle/>
                    <a:p>
                      <a:pPr algn="ctr"/>
                      <a:r>
                        <a:rPr kumimoji="1" lang="en-US" altLang="ja-JP">
                          <a:solidFill>
                            <a:schemeClr val="tx1"/>
                          </a:solidFill>
                          <a:latin typeface="Calibri" panose="020F0502020204030204" pitchFamily="34" charset="0"/>
                          <a:cs typeface="Calibri" panose="020F0502020204030204" pitchFamily="34" charset="0"/>
                        </a:rPr>
                        <a:t>Details of participants</a:t>
                      </a:r>
                      <a:endParaRPr kumimoji="1" lang="ja-JP" altLang="en-US">
                        <a:solidFill>
                          <a:schemeClr val="tx1"/>
                        </a:solidFill>
                        <a:latin typeface="Calibri" panose="020F0502020204030204" pitchFamily="34" charset="0"/>
                        <a:cs typeface="Calibri" panose="020F0502020204030204" pitchFamily="34" charset="0"/>
                      </a:endParaRPr>
                    </a:p>
                  </a:txBody>
                  <a:tcPr/>
                </a:tc>
                <a:tc>
                  <a:txBody>
                    <a:bodyPr/>
                    <a:lstStyle/>
                    <a:p>
                      <a:pPr algn="ctr"/>
                      <a:r>
                        <a:rPr kumimoji="1" lang="en-US" altLang="ja-JP" dirty="0">
                          <a:solidFill>
                            <a:schemeClr val="tx1"/>
                          </a:solidFill>
                          <a:latin typeface="Calibri" panose="020F0502020204030204" pitchFamily="34" charset="0"/>
                          <a:cs typeface="Calibri" panose="020F0502020204030204" pitchFamily="34" charset="0"/>
                        </a:rPr>
                        <a:t>303 BMEs,</a:t>
                      </a:r>
                      <a:r>
                        <a:rPr kumimoji="1" lang="ja-JP" altLang="en-US" dirty="0">
                          <a:solidFill>
                            <a:schemeClr val="tx1"/>
                          </a:solidFill>
                          <a:latin typeface="Calibri" panose="020F0502020204030204" pitchFamily="34" charset="0"/>
                          <a:cs typeface="Calibri" panose="020F0502020204030204" pitchFamily="34" charset="0"/>
                        </a:rPr>
                        <a:t> </a:t>
                      </a:r>
                      <a:r>
                        <a:rPr kumimoji="1" lang="en-US" altLang="ja-JP" dirty="0">
                          <a:solidFill>
                            <a:schemeClr val="tx1"/>
                          </a:solidFill>
                          <a:latin typeface="Calibri" panose="020F0502020204030204" pitchFamily="34" charset="0"/>
                          <a:cs typeface="Calibri" panose="020F0502020204030204" pitchFamily="34" charset="0"/>
                        </a:rPr>
                        <a:t>88</a:t>
                      </a:r>
                      <a:r>
                        <a:rPr kumimoji="1" lang="ja-JP" altLang="en-US" dirty="0">
                          <a:solidFill>
                            <a:schemeClr val="tx1"/>
                          </a:solidFill>
                          <a:latin typeface="Calibri" panose="020F0502020204030204" pitchFamily="34" charset="0"/>
                          <a:cs typeface="Calibri" panose="020F0502020204030204" pitchFamily="34" charset="0"/>
                        </a:rPr>
                        <a:t> </a:t>
                      </a:r>
                      <a:r>
                        <a:rPr kumimoji="1" lang="en-US" altLang="ja-JP" dirty="0">
                          <a:solidFill>
                            <a:schemeClr val="tx1"/>
                          </a:solidFill>
                          <a:latin typeface="Calibri" panose="020F0502020204030204" pitchFamily="34" charset="0"/>
                          <a:cs typeface="Calibri" panose="020F0502020204030204" pitchFamily="34" charset="0"/>
                        </a:rPr>
                        <a:t>educators, and</a:t>
                      </a:r>
                      <a:r>
                        <a:rPr kumimoji="1" lang="ja-JP" altLang="en-US" dirty="0">
                          <a:solidFill>
                            <a:schemeClr val="tx1"/>
                          </a:solidFill>
                          <a:latin typeface="Calibri" panose="020F0502020204030204" pitchFamily="34" charset="0"/>
                          <a:cs typeface="Calibri" panose="020F0502020204030204" pitchFamily="34" charset="0"/>
                        </a:rPr>
                        <a:t> </a:t>
                      </a:r>
                      <a:r>
                        <a:rPr kumimoji="1" lang="en-US" altLang="ja-JP" dirty="0">
                          <a:solidFill>
                            <a:schemeClr val="tx1"/>
                          </a:solidFill>
                          <a:latin typeface="Calibri" panose="020F0502020204030204" pitchFamily="34" charset="0"/>
                          <a:cs typeface="Calibri" panose="020F0502020204030204" pitchFamily="34" charset="0"/>
                        </a:rPr>
                        <a:t>33</a:t>
                      </a:r>
                      <a:r>
                        <a:rPr kumimoji="1" lang="ja-JP" altLang="en-US" dirty="0">
                          <a:solidFill>
                            <a:schemeClr val="tx1"/>
                          </a:solidFill>
                          <a:latin typeface="Calibri" panose="020F0502020204030204" pitchFamily="34" charset="0"/>
                          <a:cs typeface="Calibri" panose="020F0502020204030204" pitchFamily="34" charset="0"/>
                        </a:rPr>
                        <a:t> </a:t>
                      </a:r>
                      <a:r>
                        <a:rPr kumimoji="1" lang="en-US" altLang="ja-JP" dirty="0">
                          <a:solidFill>
                            <a:schemeClr val="tx1"/>
                          </a:solidFill>
                          <a:latin typeface="Calibri" panose="020F0502020204030204" pitchFamily="34" charset="0"/>
                          <a:cs typeface="Calibri" panose="020F0502020204030204" pitchFamily="34" charset="0"/>
                        </a:rPr>
                        <a:t>researchers</a:t>
                      </a:r>
                      <a:endParaRPr kumimoji="1" lang="ja-JP" altLang="en-US"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2860274"/>
                  </a:ext>
                </a:extLst>
              </a:tr>
              <a:tr h="406400">
                <a:tc>
                  <a:txBody>
                    <a:bodyPr/>
                    <a:lstStyle/>
                    <a:p>
                      <a:pPr algn="ctr"/>
                      <a:r>
                        <a:rPr kumimoji="1" lang="en-US" altLang="ja-JP">
                          <a:solidFill>
                            <a:schemeClr val="tx1"/>
                          </a:solidFill>
                          <a:latin typeface="Calibri" panose="020F0502020204030204" pitchFamily="34" charset="0"/>
                          <a:cs typeface="Calibri" panose="020F0502020204030204" pitchFamily="34" charset="0"/>
                        </a:rPr>
                        <a:t>Participating facilities</a:t>
                      </a:r>
                      <a:endParaRPr kumimoji="1" lang="ja-JP" altLang="en-US">
                        <a:solidFill>
                          <a:schemeClr val="tx1"/>
                        </a:solidFill>
                        <a:latin typeface="Calibri" panose="020F0502020204030204" pitchFamily="34" charset="0"/>
                        <a:cs typeface="Calibri" panose="020F0502020204030204" pitchFamily="34" charset="0"/>
                      </a:endParaRPr>
                    </a:p>
                  </a:txBody>
                  <a:tcPr/>
                </a:tc>
                <a:tc>
                  <a:txBody>
                    <a:bodyPr/>
                    <a:lstStyle/>
                    <a:p>
                      <a:pPr algn="ctr"/>
                      <a:r>
                        <a:rPr kumimoji="1" lang="en-US" altLang="ja-JP" dirty="0">
                          <a:solidFill>
                            <a:schemeClr val="tx1"/>
                          </a:solidFill>
                          <a:latin typeface="Calibri" panose="020F0502020204030204" pitchFamily="34" charset="0"/>
                          <a:cs typeface="Calibri" panose="020F0502020204030204" pitchFamily="34" charset="0"/>
                        </a:rPr>
                        <a:t>41</a:t>
                      </a:r>
                      <a:r>
                        <a:rPr kumimoji="1" lang="ja-JP" altLang="en-US" dirty="0">
                          <a:solidFill>
                            <a:schemeClr val="tx1"/>
                          </a:solidFill>
                          <a:latin typeface="Calibri" panose="020F0502020204030204" pitchFamily="34" charset="0"/>
                          <a:cs typeface="Calibri" panose="020F0502020204030204" pitchFamily="34" charset="0"/>
                        </a:rPr>
                        <a:t> </a:t>
                      </a:r>
                      <a:r>
                        <a:rPr kumimoji="1" lang="en-US" altLang="ja-JP" dirty="0">
                          <a:solidFill>
                            <a:schemeClr val="tx1"/>
                          </a:solidFill>
                          <a:latin typeface="Calibri" panose="020F0502020204030204" pitchFamily="34" charset="0"/>
                          <a:cs typeface="Calibri" panose="020F0502020204030204" pitchFamily="34" charset="0"/>
                        </a:rPr>
                        <a:t>facilities</a:t>
                      </a:r>
                      <a:endParaRPr kumimoji="1" lang="ja-JP" altLang="en-US"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58921292"/>
                  </a:ext>
                </a:extLst>
              </a:tr>
            </a:tbl>
          </a:graphicData>
        </a:graphic>
      </p:graphicFrame>
      <p:sp>
        <p:nvSpPr>
          <p:cNvPr id="6" name="テキスト ボックス 5">
            <a:extLst>
              <a:ext uri="{FF2B5EF4-FFF2-40B4-BE49-F238E27FC236}">
                <a16:creationId xmlns:a16="http://schemas.microsoft.com/office/drawing/2014/main" id="{299B8F11-6C93-4CCD-8F2E-1817862ABA27}"/>
              </a:ext>
            </a:extLst>
          </p:cNvPr>
          <p:cNvSpPr txBox="1"/>
          <p:nvPr/>
        </p:nvSpPr>
        <p:spPr>
          <a:xfrm>
            <a:off x="321012" y="1267330"/>
            <a:ext cx="6829780" cy="14388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50" dirty="0">
                <a:latin typeface="Calibri" panose="020F0502020204030204" pitchFamily="34" charset="0"/>
                <a:cs typeface="Calibri" panose="020F0502020204030204" pitchFamily="34" charset="0"/>
              </a:rPr>
              <a:t>The main themes of the </a:t>
            </a:r>
            <a:r>
              <a:rPr lang="en-US" altLang="ja-JP" sz="1750" dirty="0">
                <a:effectLst/>
                <a:latin typeface="Calibri" panose="020F0502020204030204" pitchFamily="34" charset="0"/>
                <a:ea typeface="ＭＳ ゴシック" panose="020B0609070205080204" pitchFamily="49" charset="-128"/>
                <a:cs typeface="Calibri" panose="020F0502020204030204" pitchFamily="34" charset="0"/>
              </a:rPr>
              <a:t>web conferences, were as follows : </a:t>
            </a:r>
            <a:br>
              <a:rPr lang="en-US" altLang="ja-JP" sz="1750" dirty="0">
                <a:effectLst/>
                <a:latin typeface="Calibri" panose="020F0502020204030204" pitchFamily="34" charset="0"/>
                <a:ea typeface="ＭＳ ゴシック" panose="020B0609070205080204" pitchFamily="49" charset="-128"/>
                <a:cs typeface="Calibri" panose="020F0502020204030204" pitchFamily="34" charset="0"/>
              </a:rPr>
            </a:br>
            <a:r>
              <a:rPr lang="en-US" altLang="ja-JP" sz="1750" b="1" dirty="0">
                <a:solidFill>
                  <a:srgbClr val="FFC000"/>
                </a:solidFill>
                <a:effectLst/>
                <a:latin typeface="Calibri" panose="020F0502020204030204" pitchFamily="34" charset="0"/>
                <a:ea typeface="ＭＳ ゴシック" panose="020B0609070205080204" pitchFamily="49" charset="-128"/>
                <a:cs typeface="Calibri" panose="020F0502020204030204" pitchFamily="34" charset="0"/>
              </a:rPr>
              <a:t>1) Maintaining and managing dialysis water treatment</a:t>
            </a:r>
            <a:br>
              <a:rPr lang="en-US" altLang="ja-JP" sz="1750" b="1" dirty="0">
                <a:solidFill>
                  <a:srgbClr val="FFC000"/>
                </a:solidFill>
                <a:effectLst/>
                <a:latin typeface="Calibri" panose="020F0502020204030204" pitchFamily="34" charset="0"/>
                <a:ea typeface="ＭＳ ゴシック" panose="020B0609070205080204" pitchFamily="49" charset="-128"/>
                <a:cs typeface="Calibri" panose="020F0502020204030204" pitchFamily="34" charset="0"/>
              </a:rPr>
            </a:br>
            <a:r>
              <a:rPr lang="en-US" altLang="ja-JP" sz="1750" b="1" dirty="0">
                <a:solidFill>
                  <a:srgbClr val="FFC000"/>
                </a:solidFill>
                <a:effectLst/>
                <a:latin typeface="Calibri" panose="020F0502020204030204" pitchFamily="34" charset="0"/>
                <a:ea typeface="ＭＳ ゴシック" panose="020B0609070205080204" pitchFamily="49" charset="-128"/>
                <a:cs typeface="Calibri" panose="020F0502020204030204" pitchFamily="34" charset="0"/>
              </a:rPr>
              <a:t>2) Maintaining and managing mechanical ventilators</a:t>
            </a:r>
            <a:br>
              <a:rPr lang="en-US" altLang="ja-JP" sz="1750" b="1" dirty="0">
                <a:solidFill>
                  <a:srgbClr val="FFC000"/>
                </a:solidFill>
                <a:effectLst/>
                <a:latin typeface="Calibri" panose="020F0502020204030204" pitchFamily="34" charset="0"/>
                <a:ea typeface="ＭＳ ゴシック" panose="020B0609070205080204" pitchFamily="49" charset="-128"/>
                <a:cs typeface="Calibri" panose="020F0502020204030204" pitchFamily="34" charset="0"/>
              </a:rPr>
            </a:br>
            <a:r>
              <a:rPr lang="en-US" altLang="ja-JP" sz="1750" b="1" dirty="0">
                <a:solidFill>
                  <a:srgbClr val="FFC000"/>
                </a:solidFill>
                <a:latin typeface="Calibri" panose="020F0502020204030204" pitchFamily="34" charset="0"/>
                <a:ea typeface="ＭＳ ゴシック" panose="020B0609070205080204" pitchFamily="49" charset="-128"/>
                <a:cs typeface="Calibri" panose="020F0502020204030204" pitchFamily="34" charset="0"/>
              </a:rPr>
              <a:t>3) </a:t>
            </a:r>
            <a:r>
              <a:rPr lang="en-US" altLang="ja-JP" sz="1750" b="1" dirty="0">
                <a:solidFill>
                  <a:srgbClr val="FFC000"/>
                </a:solidFill>
                <a:effectLst/>
                <a:latin typeface="Calibri" panose="020F0502020204030204" pitchFamily="34" charset="0"/>
                <a:ea typeface="ＭＳ ゴシック" panose="020B0609070205080204" pitchFamily="49" charset="-128"/>
                <a:cs typeface="Calibri" panose="020F0502020204030204" pitchFamily="34" charset="0"/>
              </a:rPr>
              <a:t>Maintaining and managing infusion pumps</a:t>
            </a:r>
            <a:br>
              <a:rPr lang="en-US" altLang="ja-JP" sz="1750" b="1" dirty="0">
                <a:solidFill>
                  <a:srgbClr val="FFC000"/>
                </a:solidFill>
                <a:effectLst/>
                <a:latin typeface="Calibri" panose="020F0502020204030204" pitchFamily="34" charset="0"/>
                <a:ea typeface="ＭＳ ゴシック" panose="020B0609070205080204" pitchFamily="49" charset="-128"/>
                <a:cs typeface="Calibri" panose="020F0502020204030204" pitchFamily="34" charset="0"/>
              </a:rPr>
            </a:br>
            <a:r>
              <a:rPr lang="en-US" altLang="ja-JP" sz="1750" b="1" dirty="0">
                <a:solidFill>
                  <a:srgbClr val="FFC000"/>
                </a:solidFill>
                <a:effectLst/>
                <a:latin typeface="Calibri" panose="020F0502020204030204" pitchFamily="34" charset="0"/>
                <a:ea typeface="ＭＳ ゴシック" panose="020B0609070205080204" pitchFamily="49" charset="-128"/>
                <a:cs typeface="Calibri" panose="020F0502020204030204" pitchFamily="34" charset="0"/>
              </a:rPr>
              <a:t>4) Inspecting electrical safety</a:t>
            </a:r>
            <a:endParaRPr kumimoji="1" lang="en-US" altLang="ja-JP" sz="1750" b="1" dirty="0">
              <a:latin typeface="Calibri" panose="020F0502020204030204" pitchFamily="34" charset="0"/>
              <a:cs typeface="Calibri" panose="020F0502020204030204" pitchFamily="34" charset="0"/>
            </a:endParaRPr>
          </a:p>
        </p:txBody>
      </p:sp>
      <p:sp>
        <p:nvSpPr>
          <p:cNvPr id="7" name="正方形/長方形 6">
            <a:extLst>
              <a:ext uri="{FF2B5EF4-FFF2-40B4-BE49-F238E27FC236}">
                <a16:creationId xmlns:a16="http://schemas.microsoft.com/office/drawing/2014/main" id="{AE85D806-E38D-4B27-9496-40A5018756F9}"/>
              </a:ext>
            </a:extLst>
          </p:cNvPr>
          <p:cNvSpPr/>
          <p:nvPr/>
        </p:nvSpPr>
        <p:spPr>
          <a:xfrm>
            <a:off x="7343676" y="1897295"/>
            <a:ext cx="4504286" cy="214345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4" name="Picture 2">
            <a:extLst>
              <a:ext uri="{FF2B5EF4-FFF2-40B4-BE49-F238E27FC236}">
                <a16:creationId xmlns:a16="http://schemas.microsoft.com/office/drawing/2014/main" id="{DD5B9AD6-E96F-4E1E-971B-5482EB12781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895" t="17282" r="8427" b="22610"/>
          <a:stretch/>
        </p:blipFill>
        <p:spPr bwMode="auto">
          <a:xfrm>
            <a:off x="7585239" y="2311354"/>
            <a:ext cx="3079042" cy="145841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A34044F8-5733-4CB4-9DA1-C3875C9590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2472" y="2566545"/>
            <a:ext cx="856104" cy="856104"/>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E627222B-6C36-4B5D-B14C-7A625CD34472}"/>
              </a:ext>
            </a:extLst>
          </p:cNvPr>
          <p:cNvSpPr txBox="1"/>
          <p:nvPr/>
        </p:nvSpPr>
        <p:spPr>
          <a:xfrm>
            <a:off x="7426960" y="3732977"/>
            <a:ext cx="2766238" cy="307777"/>
          </a:xfrm>
          <a:prstGeom prst="rect">
            <a:avLst/>
          </a:prstGeom>
          <a:noFill/>
        </p:spPr>
        <p:txBody>
          <a:bodyPr wrap="square">
            <a:spAutoFit/>
          </a:bodyPr>
          <a:lstStyle/>
          <a:p>
            <a:r>
              <a:rPr lang="en-US" altLang="ja-JP" sz="1400" b="0" i="0" dirty="0">
                <a:solidFill>
                  <a:srgbClr val="000000"/>
                </a:solidFill>
                <a:effectLst/>
                <a:latin typeface="Arial Nova Cond" panose="020B0506020202020204" pitchFamily="34" charset="0"/>
              </a:rPr>
              <a:t>https://youtu.be/qq0OuqyCfmA</a:t>
            </a:r>
            <a:endParaRPr lang="ja-JP" altLang="en-US" sz="1400" dirty="0"/>
          </a:p>
        </p:txBody>
      </p:sp>
      <p:sp>
        <p:nvSpPr>
          <p:cNvPr id="17" name="テキスト ボックス 16">
            <a:extLst>
              <a:ext uri="{FF2B5EF4-FFF2-40B4-BE49-F238E27FC236}">
                <a16:creationId xmlns:a16="http://schemas.microsoft.com/office/drawing/2014/main" id="{655340B1-734E-4803-B552-903B043AFF93}"/>
              </a:ext>
            </a:extLst>
          </p:cNvPr>
          <p:cNvSpPr txBox="1"/>
          <p:nvPr/>
        </p:nvSpPr>
        <p:spPr>
          <a:xfrm>
            <a:off x="7363161" y="1912621"/>
            <a:ext cx="4421001" cy="338554"/>
          </a:xfrm>
          <a:prstGeom prst="rect">
            <a:avLst/>
          </a:prstGeom>
          <a:noFill/>
        </p:spPr>
        <p:txBody>
          <a:bodyPr wrap="square">
            <a:spAutoFit/>
          </a:bodyPr>
          <a:lstStyle/>
          <a:p>
            <a:pPr algn="ctr" fontAlgn="base"/>
            <a:r>
              <a:rPr lang="en-US" altLang="ja-JP" sz="1600" i="0" u="none" strike="noStrike" dirty="0">
                <a:solidFill>
                  <a:srgbClr val="000000"/>
                </a:solidFill>
                <a:effectLst/>
                <a:latin typeface="Roboto" panose="02000000000000000000" pitchFamily="2" charset="0"/>
                <a:ea typeface="Meiryo UI" panose="020B0604030504040204" pitchFamily="50" charset="-128"/>
              </a:rPr>
              <a:t>  </a:t>
            </a:r>
            <a:r>
              <a:rPr lang="en-US" altLang="ja-JP" sz="1600" i="0" u="none" strike="noStrike" dirty="0">
                <a:solidFill>
                  <a:srgbClr val="000000"/>
                </a:solidFill>
                <a:effectLst/>
                <a:latin typeface="Arial Nova Cond" panose="020B0506020202020204" pitchFamily="34" charset="0"/>
                <a:ea typeface="Meiryo UI" panose="020B0604030504040204" pitchFamily="50" charset="-128"/>
              </a:rPr>
              <a:t>E.g.)</a:t>
            </a:r>
            <a:r>
              <a:rPr lang="ja-JP" altLang="en-US" sz="1600" i="1" u="none" strike="noStrike" dirty="0">
                <a:solidFill>
                  <a:srgbClr val="000000"/>
                </a:solidFill>
                <a:effectLst/>
                <a:latin typeface="Arial Nova Cond" panose="020B0506020202020204" pitchFamily="34" charset="0"/>
                <a:ea typeface="Meiryo UI" panose="020B0604030504040204" pitchFamily="50" charset="-128"/>
              </a:rPr>
              <a:t> </a:t>
            </a:r>
            <a:r>
              <a:rPr lang="en-US" altLang="ja-JP" sz="1600" i="1" u="none" strike="noStrike" dirty="0">
                <a:solidFill>
                  <a:srgbClr val="000000"/>
                </a:solidFill>
                <a:effectLst/>
                <a:latin typeface="Arial Nova Cond" panose="020B0506020202020204" pitchFamily="34" charset="0"/>
                <a:ea typeface="Meiryo UI" panose="020B0604030504040204" pitchFamily="50" charset="-128"/>
                <a:cs typeface="Times New Roman" panose="02020603050405020304" pitchFamily="18" charset="0"/>
              </a:rPr>
              <a:t>Oct 8, 2020</a:t>
            </a:r>
            <a:r>
              <a:rPr lang="en-US" altLang="ja-JP" sz="1600" i="0" dirty="0">
                <a:solidFill>
                  <a:srgbClr val="000000"/>
                </a:solidFill>
                <a:effectLst/>
                <a:latin typeface="Arial Nova Cond" panose="020B0506020202020204" pitchFamily="34" charset="0"/>
                <a:ea typeface="Meiryo UI" panose="020B0604030504040204" pitchFamily="50" charset="-128"/>
                <a:cs typeface="Times New Roman" panose="02020603050405020304" pitchFamily="18" charset="0"/>
              </a:rPr>
              <a:t>​</a:t>
            </a:r>
            <a:r>
              <a:rPr lang="ja-JP" altLang="en-US" sz="1600" dirty="0">
                <a:solidFill>
                  <a:srgbClr val="000000"/>
                </a:solidFill>
                <a:latin typeface="Arial Nova Cond" panose="020B0506020202020204" pitchFamily="34" charset="0"/>
                <a:ea typeface="Meiryo UI" panose="020B0604030504040204" pitchFamily="50" charset="-128"/>
                <a:cs typeface="Times New Roman" panose="02020603050405020304" pitchFamily="18" charset="0"/>
              </a:rPr>
              <a:t>　</a:t>
            </a:r>
            <a:r>
              <a:rPr lang="en-US" altLang="ja-JP" sz="1600" dirty="0">
                <a:solidFill>
                  <a:srgbClr val="000000"/>
                </a:solidFill>
                <a:latin typeface="Arial Nova Cond" panose="020B0506020202020204" pitchFamily="34" charset="0"/>
                <a:ea typeface="Meiryo UI" panose="020B0604030504040204" pitchFamily="50" charset="-128"/>
              </a:rPr>
              <a:t>LIVE</a:t>
            </a:r>
            <a:r>
              <a:rPr lang="en-US" altLang="ja-JP" sz="1600" dirty="0">
                <a:effectLst/>
                <a:latin typeface="Arial Nova Cond" panose="020B0506020202020204" pitchFamily="34" charset="0"/>
                <a:ea typeface="ＭＳ ゴシック" panose="020B0609070205080204" pitchFamily="49" charset="-128"/>
                <a:cs typeface="Arial" panose="020B0604020202020204" pitchFamily="34" charset="0"/>
              </a:rPr>
              <a:t> electrical safety inspection</a:t>
            </a:r>
            <a:endParaRPr lang="en-US" altLang="ja-JP" sz="1600" i="0" dirty="0">
              <a:solidFill>
                <a:srgbClr val="000000"/>
              </a:solidFill>
              <a:effectLst/>
              <a:latin typeface="Arial Nova Cond" panose="020B0506020202020204" pitchFamily="34" charset="0"/>
              <a:ea typeface="Meiryo UI" panose="020B0604030504040204" pitchFamily="50" charset="-128"/>
            </a:endParaRPr>
          </a:p>
        </p:txBody>
      </p:sp>
      <p:sp>
        <p:nvSpPr>
          <p:cNvPr id="20" name="正方形/長方形 19">
            <a:extLst>
              <a:ext uri="{FF2B5EF4-FFF2-40B4-BE49-F238E27FC236}">
                <a16:creationId xmlns:a16="http://schemas.microsoft.com/office/drawing/2014/main" id="{92B6DDF9-E204-4AD3-94FA-3FAE26409712}"/>
              </a:ext>
            </a:extLst>
          </p:cNvPr>
          <p:cNvSpPr/>
          <p:nvPr/>
        </p:nvSpPr>
        <p:spPr>
          <a:xfrm>
            <a:off x="7343675" y="4214811"/>
            <a:ext cx="4504286" cy="214345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0" i="0">
                <a:solidFill>
                  <a:srgbClr val="000000"/>
                </a:solidFill>
                <a:effectLst/>
                <a:latin typeface="Meiryo" panose="020B0604030504040204" pitchFamily="50" charset="-128"/>
                <a:ea typeface="Meiryo" panose="020B0604030504040204" pitchFamily="50" charset="-128"/>
              </a:rPr>
              <a:t> </a:t>
            </a:r>
            <a:endParaRPr kumimoji="1" lang="ja-JP" altLang="en-US"/>
          </a:p>
        </p:txBody>
      </p:sp>
      <p:pic>
        <p:nvPicPr>
          <p:cNvPr id="3078" name="Picture 6">
            <a:extLst>
              <a:ext uri="{FF2B5EF4-FFF2-40B4-BE49-F238E27FC236}">
                <a16:creationId xmlns:a16="http://schemas.microsoft.com/office/drawing/2014/main" id="{D95917C1-D946-4E2E-B0A7-73EF5C8738E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327" t="4159" r="3118" b="13355"/>
          <a:stretch/>
        </p:blipFill>
        <p:spPr bwMode="auto">
          <a:xfrm>
            <a:off x="7585548" y="4589359"/>
            <a:ext cx="3078733" cy="1537489"/>
          </a:xfrm>
          <a:prstGeom prst="rect">
            <a:avLst/>
          </a:prstGeom>
          <a:effectLst/>
          <a:extLst>
            <a:ext uri="{909E8E84-426E-40DD-AFC4-6F175D3DCCD1}">
              <a14:hiddenFill xmlns:a14="http://schemas.microsoft.com/office/drawing/2010/main">
                <a:solidFill>
                  <a:srgbClr val="FFFFFF"/>
                </a:solidFill>
              </a14:hiddenFill>
            </a:ext>
          </a:extLst>
        </p:spPr>
      </p:pic>
      <p:sp>
        <p:nvSpPr>
          <p:cNvPr id="23" name="テキスト ボックス 22">
            <a:extLst>
              <a:ext uri="{FF2B5EF4-FFF2-40B4-BE49-F238E27FC236}">
                <a16:creationId xmlns:a16="http://schemas.microsoft.com/office/drawing/2014/main" id="{1C071806-5FAE-49CB-8E28-A69B414CA69A}"/>
              </a:ext>
            </a:extLst>
          </p:cNvPr>
          <p:cNvSpPr txBox="1"/>
          <p:nvPr/>
        </p:nvSpPr>
        <p:spPr>
          <a:xfrm>
            <a:off x="7574606" y="4245053"/>
            <a:ext cx="3993617" cy="338554"/>
          </a:xfrm>
          <a:prstGeom prst="rect">
            <a:avLst/>
          </a:prstGeom>
          <a:noFill/>
        </p:spPr>
        <p:txBody>
          <a:bodyPr wrap="square">
            <a:spAutoFit/>
          </a:bodyPr>
          <a:lstStyle/>
          <a:p>
            <a:r>
              <a:rPr lang="en-US" altLang="ja-JP" sz="1600" i="0" u="none" strike="noStrike" dirty="0">
                <a:solidFill>
                  <a:srgbClr val="000000"/>
                </a:solidFill>
                <a:effectLst/>
                <a:latin typeface="Arial Nova Cond" panose="020B0506020202020204" pitchFamily="34" charset="0"/>
                <a:ea typeface="Meiryo UI" panose="020B0604030504040204" pitchFamily="50" charset="-128"/>
              </a:rPr>
              <a:t>E.g.)</a:t>
            </a:r>
            <a:r>
              <a:rPr lang="ja-JP" altLang="en-US" sz="1600" i="1" u="none" strike="noStrike" dirty="0">
                <a:solidFill>
                  <a:srgbClr val="000000"/>
                </a:solidFill>
                <a:effectLst/>
                <a:latin typeface="Arial Nova Cond" panose="020B0506020202020204" pitchFamily="34" charset="0"/>
                <a:ea typeface="Meiryo UI" panose="020B0604030504040204" pitchFamily="50" charset="-128"/>
              </a:rPr>
              <a:t> </a:t>
            </a:r>
            <a:r>
              <a:rPr lang="en-US" altLang="ja-JP" sz="1600" i="1" u="none" strike="noStrike" dirty="0">
                <a:solidFill>
                  <a:srgbClr val="000000"/>
                </a:solidFill>
                <a:effectLst/>
                <a:latin typeface="Arial Nova Cond" panose="020B0506020202020204" pitchFamily="34" charset="0"/>
                <a:ea typeface="Meiryo UI" panose="020B0604030504040204" pitchFamily="50" charset="-128"/>
              </a:rPr>
              <a:t>“</a:t>
            </a:r>
            <a:r>
              <a:rPr lang="en-US" altLang="ja-JP" sz="1600" u="none" strike="noStrike" dirty="0">
                <a:solidFill>
                  <a:srgbClr val="000000"/>
                </a:solidFill>
                <a:effectLst/>
                <a:latin typeface="Arial Nova Cond" panose="020B0506020202020204" pitchFamily="34" charset="0"/>
                <a:ea typeface="Meiryo UI" panose="020B0604030504040204" pitchFamily="50" charset="-128"/>
              </a:rPr>
              <a:t>D</a:t>
            </a:r>
            <a:r>
              <a:rPr lang="en-US" altLang="ja-JP" sz="1600" dirty="0">
                <a:effectLst/>
                <a:latin typeface="Arial Nova Cond" panose="020B0506020202020204" pitchFamily="34" charset="0"/>
                <a:ea typeface="Times New Roman" panose="02020603050405020304" pitchFamily="18" charset="0"/>
                <a:cs typeface="Arial" panose="020B0604020202020204" pitchFamily="34" charset="0"/>
              </a:rPr>
              <a:t>aily inspection of </a:t>
            </a:r>
            <a:r>
              <a:rPr lang="en-US" altLang="ja-JP" sz="1600" dirty="0">
                <a:solidFill>
                  <a:srgbClr val="000000"/>
                </a:solidFill>
                <a:latin typeface="Arial Nova Cond" panose="020B0506020202020204" pitchFamily="34" charset="0"/>
                <a:ea typeface="Meiryo UI" panose="020B0604030504040204" pitchFamily="50" charset="-128"/>
                <a:cs typeface="Arial" panose="020B0604020202020204" pitchFamily="34" charset="0"/>
              </a:rPr>
              <a:t>infusion</a:t>
            </a:r>
            <a:r>
              <a:rPr lang="en-US" altLang="ja-JP" sz="1600" dirty="0">
                <a:effectLst/>
                <a:latin typeface="Arial Nova Cond" panose="020B0506020202020204" pitchFamily="34" charset="0"/>
                <a:ea typeface="Times New Roman" panose="02020603050405020304" pitchFamily="18" charset="0"/>
                <a:cs typeface="Arial" panose="020B0604020202020204" pitchFamily="34" charset="0"/>
              </a:rPr>
              <a:t> pump</a:t>
            </a:r>
            <a:r>
              <a:rPr lang="en-US" altLang="ja-JP" sz="1600" i="1" u="none" strike="noStrike" dirty="0">
                <a:solidFill>
                  <a:srgbClr val="000000"/>
                </a:solidFill>
                <a:effectLst/>
                <a:latin typeface="Arial Nova Cond" panose="020B0506020202020204" pitchFamily="34" charset="0"/>
                <a:ea typeface="Meiryo UI" panose="020B0604030504040204" pitchFamily="50" charset="-128"/>
              </a:rPr>
              <a:t>”</a:t>
            </a:r>
            <a:endParaRPr lang="ja-JP" altLang="en-US" sz="1600" dirty="0">
              <a:latin typeface="Arial Nova Cond" panose="020B0506020202020204" pitchFamily="34" charset="0"/>
            </a:endParaRPr>
          </a:p>
        </p:txBody>
      </p:sp>
      <p:pic>
        <p:nvPicPr>
          <p:cNvPr id="3080" name="Picture 8">
            <a:extLst>
              <a:ext uri="{FF2B5EF4-FFF2-40B4-BE49-F238E27FC236}">
                <a16:creationId xmlns:a16="http://schemas.microsoft.com/office/drawing/2014/main" id="{BBDABD84-DB55-4308-98E1-77F3FB223CD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43565" y="4897708"/>
            <a:ext cx="835011" cy="850474"/>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27">
            <a:extLst>
              <a:ext uri="{FF2B5EF4-FFF2-40B4-BE49-F238E27FC236}">
                <a16:creationId xmlns:a16="http://schemas.microsoft.com/office/drawing/2014/main" id="{DF281D5C-EAD5-4F06-A789-FFE4EA2A261F}"/>
              </a:ext>
            </a:extLst>
          </p:cNvPr>
          <p:cNvSpPr txBox="1"/>
          <p:nvPr/>
        </p:nvSpPr>
        <p:spPr>
          <a:xfrm>
            <a:off x="7585239" y="6090075"/>
            <a:ext cx="3079042" cy="307777"/>
          </a:xfrm>
          <a:prstGeom prst="rect">
            <a:avLst/>
          </a:prstGeom>
          <a:noFill/>
        </p:spPr>
        <p:txBody>
          <a:bodyPr wrap="square">
            <a:spAutoFit/>
          </a:bodyPr>
          <a:lstStyle/>
          <a:p>
            <a:r>
              <a:rPr lang="en-US" altLang="ja-JP" sz="1400" b="0" i="0" dirty="0">
                <a:solidFill>
                  <a:srgbClr val="000000"/>
                </a:solidFill>
                <a:effectLst/>
                <a:latin typeface="Arial Nova Cond" panose="020B0506020202020204" pitchFamily="34" charset="0"/>
              </a:rPr>
              <a:t>https://youtu.be/lUgXhQXz6wU</a:t>
            </a:r>
            <a:endParaRPr lang="ja-JP" altLang="en-US" sz="1400" dirty="0"/>
          </a:p>
        </p:txBody>
      </p:sp>
      <p:pic>
        <p:nvPicPr>
          <p:cNvPr id="4" name="06-01">
            <a:hlinkClick r:id="" action="ppaction://media"/>
            <a:extLst>
              <a:ext uri="{FF2B5EF4-FFF2-40B4-BE49-F238E27FC236}">
                <a16:creationId xmlns:a16="http://schemas.microsoft.com/office/drawing/2014/main" id="{A64E898A-737F-4B74-A84C-75A87D66E43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7000" y="6090075"/>
            <a:ext cx="609600" cy="609600"/>
          </a:xfrm>
          <a:prstGeom prst="rect">
            <a:avLst/>
          </a:prstGeom>
        </p:spPr>
      </p:pic>
    </p:spTree>
    <p:extLst>
      <p:ext uri="{BB962C8B-B14F-4D97-AF65-F5344CB8AC3E}">
        <p14:creationId xmlns:p14="http://schemas.microsoft.com/office/powerpoint/2010/main" val="349793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250"/>
                                  </p:stCondLst>
                                  <p:childTnLst>
                                    <p:cmd type="call" cmd="playFrom(0.0)">
                                      <p:cBhvr>
                                        <p:cTn id="6" dur="547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AAC06-1394-8343-89B4-D59498E81D03}"/>
              </a:ext>
            </a:extLst>
          </p:cNvPr>
          <p:cNvSpPr>
            <a:spLocks noGrp="1"/>
          </p:cNvSpPr>
          <p:nvPr>
            <p:ph type="title"/>
          </p:nvPr>
        </p:nvSpPr>
        <p:spPr>
          <a:xfrm>
            <a:off x="249893" y="859916"/>
            <a:ext cx="6443329" cy="914400"/>
          </a:xfrm>
        </p:spPr>
        <p:txBody>
          <a:bodyPr anchor="t">
            <a:normAutofit/>
          </a:bodyPr>
          <a:lstStyle/>
          <a:p>
            <a:r>
              <a:rPr lang="es-MX" sz="3400" b="1" dirty="0">
                <a:solidFill>
                  <a:srgbClr val="0070C0"/>
                </a:solidFill>
                <a:latin typeface="Poppins" pitchFamily="2" charset="77"/>
                <a:cs typeface="Poppins" pitchFamily="2" charset="77"/>
              </a:rPr>
              <a:t>Results 2</a:t>
            </a:r>
            <a:endParaRPr lang="es-MX" sz="3400" dirty="0">
              <a:solidFill>
                <a:srgbClr val="0070C0"/>
              </a:solidFill>
            </a:endParaRPr>
          </a:p>
        </p:txBody>
      </p:sp>
      <p:graphicFrame>
        <p:nvGraphicFramePr>
          <p:cNvPr id="6" name="グラフ 5">
            <a:extLst>
              <a:ext uri="{FF2B5EF4-FFF2-40B4-BE49-F238E27FC236}">
                <a16:creationId xmlns:a16="http://schemas.microsoft.com/office/drawing/2014/main" id="{947BAE47-6914-4B23-A054-9DD283193468}"/>
              </a:ext>
            </a:extLst>
          </p:cNvPr>
          <p:cNvGraphicFramePr/>
          <p:nvPr>
            <p:extLst>
              <p:ext uri="{D42A27DB-BD31-4B8C-83A1-F6EECF244321}">
                <p14:modId xmlns:p14="http://schemas.microsoft.com/office/powerpoint/2010/main" val="1579285044"/>
              </p:ext>
            </p:extLst>
          </p:nvPr>
        </p:nvGraphicFramePr>
        <p:xfrm>
          <a:off x="435930" y="1380072"/>
          <a:ext cx="6443329" cy="3415197"/>
        </p:xfrm>
        <a:graphic>
          <a:graphicData uri="http://schemas.openxmlformats.org/drawingml/2006/chart">
            <c:chart xmlns:c="http://schemas.openxmlformats.org/drawingml/2006/chart" xmlns:r="http://schemas.openxmlformats.org/officeDocument/2006/relationships" r:id="rId5"/>
          </a:graphicData>
        </a:graphic>
      </p:graphicFrame>
      <p:sp>
        <p:nvSpPr>
          <p:cNvPr id="9" name="テキスト ボックス 8">
            <a:extLst>
              <a:ext uri="{FF2B5EF4-FFF2-40B4-BE49-F238E27FC236}">
                <a16:creationId xmlns:a16="http://schemas.microsoft.com/office/drawing/2014/main" id="{B4533F3D-3553-43B2-A099-834D586760A1}"/>
              </a:ext>
            </a:extLst>
          </p:cNvPr>
          <p:cNvSpPr txBox="1"/>
          <p:nvPr/>
        </p:nvSpPr>
        <p:spPr>
          <a:xfrm>
            <a:off x="435930" y="4824857"/>
            <a:ext cx="11386420" cy="1674817"/>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Participants’ level of understanding </a:t>
            </a:r>
            <a:r>
              <a:rPr kumimoji="0" lang="en-US" altLang="ja-JP" sz="2100" b="1" i="0" u="none" strike="noStrike" kern="1200" cap="none" spc="0" normalizeH="0" baseline="0" noProof="0" dirty="0">
                <a:ln>
                  <a:noFill/>
                </a:ln>
                <a:solidFill>
                  <a:srgbClr val="FFC000"/>
                </a:solidFill>
                <a:effectLst/>
                <a:uLnTx/>
                <a:uFillTx/>
                <a:latin typeface="Calibri" panose="020F0502020204030204"/>
                <a:ea typeface="游ゴシック" panose="020B0400000000000000" pitchFamily="50" charset="-128"/>
                <a:cs typeface="+mn-cs"/>
              </a:rPr>
              <a:t>exceeded 80% </a:t>
            </a:r>
            <a:r>
              <a:rPr kumimoji="0"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after every training session, and </a:t>
            </a:r>
            <a:r>
              <a:rPr kumimoji="0" lang="en-US" altLang="ja-JP" sz="2100" b="1" i="0" u="none" strike="noStrike" kern="1200" cap="none" spc="0" normalizeH="0" baseline="0" noProof="0" dirty="0">
                <a:ln>
                  <a:noFill/>
                </a:ln>
                <a:solidFill>
                  <a:srgbClr val="FFC000"/>
                </a:solidFill>
                <a:effectLst/>
                <a:uLnTx/>
                <a:uFillTx/>
                <a:latin typeface="Calibri" panose="020F0502020204030204"/>
                <a:ea typeface="游ゴシック" panose="020B0400000000000000" pitchFamily="50" charset="-128"/>
                <a:cs typeface="+mn-cs"/>
              </a:rPr>
              <a:t>95.7%</a:t>
            </a:r>
            <a:r>
              <a:rPr kumimoji="0"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of participants rated the training contents “</a:t>
            </a:r>
            <a:r>
              <a:rPr kumimoji="0" lang="en-US" altLang="ja-JP" sz="2100" b="1" i="0" u="none" strike="noStrike" kern="1200" cap="none" spc="0" normalizeH="0" baseline="0" noProof="0" dirty="0">
                <a:ln>
                  <a:noFill/>
                </a:ln>
                <a:solidFill>
                  <a:srgbClr val="FFC000"/>
                </a:solidFill>
                <a:effectLst/>
                <a:uLnTx/>
                <a:uFillTx/>
                <a:latin typeface="Calibri" panose="020F0502020204030204"/>
                <a:ea typeface="游ゴシック" panose="020B0400000000000000" pitchFamily="50" charset="-128"/>
                <a:cs typeface="+mn-cs"/>
              </a:rPr>
              <a:t>good</a:t>
            </a:r>
            <a:r>
              <a:rPr kumimoji="0" lang="en-US" altLang="ja-JP" sz="2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lvl="0">
              <a:lnSpc>
                <a:spcPct val="90000"/>
              </a:lnSpc>
              <a:spcBef>
                <a:spcPts val="1000"/>
              </a:spcBef>
              <a:defRPr/>
            </a:pPr>
            <a:r>
              <a:rPr lang="en-US" altLang="ja-JP" sz="2100" kern="100" dirty="0">
                <a:latin typeface="Calibri" panose="020F0502020204030204" pitchFamily="34" charset="0"/>
                <a:ea typeface="ＭＳ ゴシック" panose="020B0609070205080204" pitchFamily="49" charset="-128"/>
                <a:cs typeface="Calibri" panose="020F0502020204030204" pitchFamily="34" charset="0"/>
              </a:rPr>
              <a:t>There were points where the accuracy rate declined because the questions were inappropriate due to cultural differences. In addition, some questionnaire replies indicated that the training might be less valuable without access to equipment and inspection devices.</a:t>
            </a:r>
            <a:endParaRPr lang="ja-JP" altLang="ja-JP" sz="2100" dirty="0">
              <a:solidFill>
                <a:prstClr val="black"/>
              </a:solidFill>
              <a:latin typeface="Calibri" panose="020F0502020204030204" pitchFamily="34" charset="0"/>
              <a:ea typeface="游ゴシック" panose="020B0400000000000000" pitchFamily="50" charset="-128"/>
              <a:cs typeface="Calibri" panose="020F0502020204030204" pitchFamily="34" charset="0"/>
            </a:endParaRPr>
          </a:p>
        </p:txBody>
      </p:sp>
      <p:graphicFrame>
        <p:nvGraphicFramePr>
          <p:cNvPr id="12" name="グラフ 11">
            <a:extLst>
              <a:ext uri="{FF2B5EF4-FFF2-40B4-BE49-F238E27FC236}">
                <a16:creationId xmlns:a16="http://schemas.microsoft.com/office/drawing/2014/main" id="{2735B3E2-C5A4-4BE3-9E05-53A809AED2C9}"/>
              </a:ext>
            </a:extLst>
          </p:cNvPr>
          <p:cNvGraphicFramePr/>
          <p:nvPr>
            <p:extLst>
              <p:ext uri="{D42A27DB-BD31-4B8C-83A1-F6EECF244321}">
                <p14:modId xmlns:p14="http://schemas.microsoft.com/office/powerpoint/2010/main" val="3471649253"/>
              </p:ext>
            </p:extLst>
          </p:nvPr>
        </p:nvGraphicFramePr>
        <p:xfrm>
          <a:off x="6889892" y="1380073"/>
          <a:ext cx="4943091" cy="3415196"/>
        </p:xfrm>
        <a:graphic>
          <a:graphicData uri="http://schemas.openxmlformats.org/drawingml/2006/chart">
            <c:chart xmlns:c="http://schemas.openxmlformats.org/drawingml/2006/chart" xmlns:r="http://schemas.openxmlformats.org/officeDocument/2006/relationships" r:id="rId6"/>
          </a:graphicData>
        </a:graphic>
      </p:graphicFrame>
      <p:pic>
        <p:nvPicPr>
          <p:cNvPr id="3" name="07-01">
            <a:hlinkClick r:id="" action="ppaction://media"/>
            <a:extLst>
              <a:ext uri="{FF2B5EF4-FFF2-40B4-BE49-F238E27FC236}">
                <a16:creationId xmlns:a16="http://schemas.microsoft.com/office/drawing/2014/main" id="{8B9891DD-6B7C-4B10-9A41-F59CFECD857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7000" y="6096000"/>
            <a:ext cx="609600" cy="609600"/>
          </a:xfrm>
          <a:prstGeom prst="rect">
            <a:avLst/>
          </a:prstGeom>
        </p:spPr>
      </p:pic>
      <p:sp>
        <p:nvSpPr>
          <p:cNvPr id="4" name="テキスト ボックス 3">
            <a:extLst>
              <a:ext uri="{FF2B5EF4-FFF2-40B4-BE49-F238E27FC236}">
                <a16:creationId xmlns:a16="http://schemas.microsoft.com/office/drawing/2014/main" id="{B5B1A17C-CF43-44EA-8739-2EB27670CA2E}"/>
              </a:ext>
            </a:extLst>
          </p:cNvPr>
          <p:cNvSpPr txBox="1"/>
          <p:nvPr/>
        </p:nvSpPr>
        <p:spPr>
          <a:xfrm>
            <a:off x="6557819" y="4528900"/>
            <a:ext cx="461818" cy="369332"/>
          </a:xfrm>
          <a:prstGeom prst="rect">
            <a:avLst/>
          </a:prstGeom>
          <a:noFill/>
        </p:spPr>
        <p:txBody>
          <a:bodyPr wrap="square" rtlCol="0">
            <a:spAutoFit/>
          </a:bodyPr>
          <a:lstStyle/>
          <a:p>
            <a:r>
              <a:rPr kumimoji="1" lang="en-US" altLang="ja-JP" dirty="0">
                <a:solidFill>
                  <a:schemeClr val="tx1">
                    <a:lumMod val="50000"/>
                    <a:lumOff val="50000"/>
                  </a:schemeClr>
                </a:solidFill>
              </a:rPr>
              <a:t>%</a:t>
            </a:r>
            <a:endParaRPr kumimoji="1" lang="ja-JP" altLang="en-US" dirty="0">
              <a:solidFill>
                <a:schemeClr val="tx1">
                  <a:lumMod val="50000"/>
                  <a:lumOff val="50000"/>
                </a:schemeClr>
              </a:solidFill>
            </a:endParaRPr>
          </a:p>
        </p:txBody>
      </p:sp>
      <p:sp>
        <p:nvSpPr>
          <p:cNvPr id="8" name="テキスト ボックス 7">
            <a:extLst>
              <a:ext uri="{FF2B5EF4-FFF2-40B4-BE49-F238E27FC236}">
                <a16:creationId xmlns:a16="http://schemas.microsoft.com/office/drawing/2014/main" id="{3BF0A282-7FE4-4CB9-8A31-CC2FEF68200D}"/>
              </a:ext>
            </a:extLst>
          </p:cNvPr>
          <p:cNvSpPr txBox="1"/>
          <p:nvPr/>
        </p:nvSpPr>
        <p:spPr>
          <a:xfrm>
            <a:off x="9664931" y="4086193"/>
            <a:ext cx="775659" cy="369332"/>
          </a:xfrm>
          <a:prstGeom prst="rect">
            <a:avLst/>
          </a:prstGeom>
          <a:noFill/>
        </p:spPr>
        <p:txBody>
          <a:bodyPr wrap="square" rtlCol="0">
            <a:spAutoFit/>
          </a:bodyPr>
          <a:lstStyle/>
          <a:p>
            <a:pPr algn="r"/>
            <a:r>
              <a:rPr kumimoji="1" lang="en-US" altLang="ja-JP" dirty="0">
                <a:solidFill>
                  <a:schemeClr val="tx1">
                    <a:lumMod val="50000"/>
                    <a:lumOff val="50000"/>
                  </a:schemeClr>
                </a:solidFill>
              </a:rPr>
              <a:t>57.5%</a:t>
            </a:r>
            <a:endParaRPr kumimoji="1" lang="ja-JP" altLang="en-US" dirty="0">
              <a:solidFill>
                <a:schemeClr val="tx1">
                  <a:lumMod val="50000"/>
                  <a:lumOff val="50000"/>
                </a:schemeClr>
              </a:solidFill>
            </a:endParaRPr>
          </a:p>
        </p:txBody>
      </p:sp>
      <p:sp>
        <p:nvSpPr>
          <p:cNvPr id="10" name="テキスト ボックス 9">
            <a:extLst>
              <a:ext uri="{FF2B5EF4-FFF2-40B4-BE49-F238E27FC236}">
                <a16:creationId xmlns:a16="http://schemas.microsoft.com/office/drawing/2014/main" id="{7716EDFA-BD2B-49EE-A18A-5F583C62B7FD}"/>
              </a:ext>
            </a:extLst>
          </p:cNvPr>
          <p:cNvSpPr txBox="1"/>
          <p:nvPr/>
        </p:nvSpPr>
        <p:spPr>
          <a:xfrm>
            <a:off x="7155411" y="2604498"/>
            <a:ext cx="775659" cy="369332"/>
          </a:xfrm>
          <a:prstGeom prst="rect">
            <a:avLst/>
          </a:prstGeom>
          <a:noFill/>
        </p:spPr>
        <p:txBody>
          <a:bodyPr wrap="square" rtlCol="0">
            <a:spAutoFit/>
          </a:bodyPr>
          <a:lstStyle/>
          <a:p>
            <a:pPr algn="r"/>
            <a:r>
              <a:rPr kumimoji="1" lang="en-US" altLang="ja-JP" dirty="0">
                <a:solidFill>
                  <a:schemeClr val="tx1">
                    <a:lumMod val="50000"/>
                    <a:lumOff val="50000"/>
                  </a:schemeClr>
                </a:solidFill>
              </a:rPr>
              <a:t>40%</a:t>
            </a:r>
            <a:endParaRPr kumimoji="1" lang="ja-JP" altLang="en-US" dirty="0">
              <a:solidFill>
                <a:schemeClr val="tx1">
                  <a:lumMod val="50000"/>
                  <a:lumOff val="50000"/>
                </a:schemeClr>
              </a:solidFill>
            </a:endParaRPr>
          </a:p>
        </p:txBody>
      </p:sp>
    </p:spTree>
    <p:extLst>
      <p:ext uri="{BB962C8B-B14F-4D97-AF65-F5344CB8AC3E}">
        <p14:creationId xmlns:p14="http://schemas.microsoft.com/office/powerpoint/2010/main" val="7439687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250"/>
                                  </p:stCondLst>
                                  <p:childTnLst>
                                    <p:cmd type="call" cmd="playFrom(0.0)">
                                      <p:cBhvr>
                                        <p:cTn id="6" dur="4617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1888" y="779721"/>
            <a:ext cx="11041912" cy="910967"/>
          </a:xfrm>
        </p:spPr>
        <p:txBody>
          <a:bodyPr>
            <a:normAutofit/>
          </a:bodyPr>
          <a:lstStyle/>
          <a:p>
            <a:r>
              <a:rPr kumimoji="1" lang="en-US" altLang="ja-JP" sz="3400" b="1" dirty="0">
                <a:solidFill>
                  <a:schemeClr val="accent5">
                    <a:lumMod val="75000"/>
                  </a:schemeClr>
                </a:solidFill>
                <a:latin typeface="Segoe UI" panose="020B0502040204020203" pitchFamily="34" charset="0"/>
                <a:cs typeface="Segoe UI" panose="020B0502040204020203" pitchFamily="34" charset="0"/>
              </a:rPr>
              <a:t>Conclusions</a:t>
            </a:r>
            <a:endParaRPr kumimoji="1" lang="ja-JP" altLang="en-US" sz="3400" b="1" dirty="0">
              <a:solidFill>
                <a:schemeClr val="accent5">
                  <a:lumMod val="75000"/>
                </a:schemeClr>
              </a:solidFill>
              <a:latin typeface="Segoe UI" panose="020B0502040204020203" pitchFamily="34" charset="0"/>
              <a:cs typeface="Segoe UI" panose="020B0502040204020203" pitchFamily="34" charset="0"/>
            </a:endParaRPr>
          </a:p>
        </p:txBody>
      </p:sp>
      <p:sp>
        <p:nvSpPr>
          <p:cNvPr id="3" name="コンテンツ プレースホルダー 2"/>
          <p:cNvSpPr>
            <a:spLocks noGrp="1"/>
          </p:cNvSpPr>
          <p:nvPr>
            <p:ph idx="1"/>
          </p:nvPr>
        </p:nvSpPr>
        <p:spPr/>
        <p:txBody>
          <a:bodyPr>
            <a:noAutofit/>
          </a:bodyPr>
          <a:lstStyle/>
          <a:p>
            <a:pPr>
              <a:lnSpc>
                <a:spcPct val="95000"/>
              </a:lnSpc>
            </a:pPr>
            <a:r>
              <a:rPr kumimoji="1" lang="en-US" altLang="ja-JP" sz="2600" dirty="0"/>
              <a:t>As many facilities throughout Vietnam participated in these efforts, and the training evaluation was favorable, we consider this to be an adequate business plan. </a:t>
            </a:r>
          </a:p>
          <a:p>
            <a:pPr>
              <a:lnSpc>
                <a:spcPct val="95000"/>
              </a:lnSpc>
            </a:pPr>
            <a:r>
              <a:rPr kumimoji="1" lang="en-US" altLang="ja-JP" sz="2600" dirty="0"/>
              <a:t>Including this project, all of our efforts thus far have produced good outcomes. And in Vietnam in 2021, the Ministry of Health started distributing official notices regarding medical device management.</a:t>
            </a:r>
          </a:p>
          <a:p>
            <a:pPr>
              <a:lnSpc>
                <a:spcPct val="95000"/>
              </a:lnSpc>
            </a:pPr>
            <a:r>
              <a:rPr kumimoji="1" lang="en-US" altLang="ja-JP" sz="2600" dirty="0"/>
              <a:t>Because of this, we are hopeful that proper medical device management will become common, and that many Vietnamese people will be able to have access to high-quality medical care services. Furthermore, we will continue to flexibly work together in various ways as much as possible.</a:t>
            </a:r>
            <a:r>
              <a:rPr kumimoji="1" lang="ja-JP" altLang="en-US" sz="2600" dirty="0"/>
              <a:t> </a:t>
            </a:r>
            <a:endParaRPr kumimoji="1" lang="en-US" altLang="ja-JP" sz="2600" dirty="0"/>
          </a:p>
        </p:txBody>
      </p:sp>
      <p:pic>
        <p:nvPicPr>
          <p:cNvPr id="4" name="08-01">
            <a:hlinkClick r:id="" action="ppaction://media"/>
            <a:extLst>
              <a:ext uri="{FF2B5EF4-FFF2-40B4-BE49-F238E27FC236}">
                <a16:creationId xmlns:a16="http://schemas.microsoft.com/office/drawing/2014/main" id="{1D342057-7047-4C51-BA47-EA58E170FB2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7000" y="6096000"/>
            <a:ext cx="609600" cy="609600"/>
          </a:xfrm>
          <a:prstGeom prst="rect">
            <a:avLst/>
          </a:prstGeom>
        </p:spPr>
      </p:pic>
    </p:spTree>
    <p:extLst>
      <p:ext uri="{BB962C8B-B14F-4D97-AF65-F5344CB8AC3E}">
        <p14:creationId xmlns:p14="http://schemas.microsoft.com/office/powerpoint/2010/main" val="42288969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250"/>
                                  </p:stCondLst>
                                  <p:childTnLst>
                                    <p:cmd type="call" cmd="playFrom(0.0)">
                                      <p:cBhvr>
                                        <p:cTn id="6" dur="390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3FEF59B-EF14-654A-B961-582AAD399196}"/>
              </a:ext>
            </a:extLst>
          </p:cNvPr>
          <p:cNvSpPr>
            <a:spLocks noGrp="1"/>
          </p:cNvSpPr>
          <p:nvPr>
            <p:ph type="title"/>
          </p:nvPr>
        </p:nvSpPr>
        <p:spPr>
          <a:xfrm>
            <a:off x="826654" y="2878020"/>
            <a:ext cx="10117667" cy="550980"/>
          </a:xfrm>
        </p:spPr>
        <p:txBody>
          <a:bodyPr anchor="t">
            <a:normAutofit/>
          </a:bodyPr>
          <a:lstStyle/>
          <a:p>
            <a:pPr algn="ctr"/>
            <a:r>
              <a:rPr lang="es-MX" sz="3200" i="1">
                <a:solidFill>
                  <a:srgbClr val="0070C0"/>
                </a:solidFill>
                <a:latin typeface="Poppins Medium" pitchFamily="2" charset="77"/>
                <a:cs typeface="Poppins Medium" pitchFamily="2" charset="77"/>
              </a:rPr>
              <a:t>Tatsunori Ogawa</a:t>
            </a:r>
          </a:p>
        </p:txBody>
      </p:sp>
      <p:sp>
        <p:nvSpPr>
          <p:cNvPr id="5" name="Marcador de contenido 2">
            <a:extLst>
              <a:ext uri="{FF2B5EF4-FFF2-40B4-BE49-F238E27FC236}">
                <a16:creationId xmlns:a16="http://schemas.microsoft.com/office/drawing/2014/main" id="{EF1396C2-E5FC-884C-80FD-E888936DAB54}"/>
              </a:ext>
            </a:extLst>
          </p:cNvPr>
          <p:cNvSpPr>
            <a:spLocks noGrp="1"/>
          </p:cNvSpPr>
          <p:nvPr>
            <p:ph idx="1"/>
          </p:nvPr>
        </p:nvSpPr>
        <p:spPr>
          <a:xfrm>
            <a:off x="826654" y="3761508"/>
            <a:ext cx="10117667" cy="2389909"/>
          </a:xfrm>
        </p:spPr>
        <p:txBody>
          <a:bodyPr/>
          <a:lstStyle/>
          <a:p>
            <a:pPr marL="0" lvl="0" indent="0" algn="ctr">
              <a:buClr>
                <a:schemeClr val="dk1"/>
              </a:buClr>
              <a:buSzPct val="25000"/>
              <a:buNone/>
            </a:pPr>
            <a:r>
              <a:rPr lang="it-IT" sz="2000" i="1">
                <a:solidFill>
                  <a:srgbClr val="1F4A98"/>
                </a:solidFill>
                <a:latin typeface="Poppins" pitchFamily="2" charset="77"/>
                <a:ea typeface="Calibri"/>
                <a:cs typeface="Poppins" pitchFamily="2" charset="77"/>
                <a:sym typeface="Calibri"/>
              </a:rPr>
              <a:t>togawa@hosp.ncgm.go.jp</a:t>
            </a:r>
          </a:p>
          <a:p>
            <a:pPr marL="0" lvl="0" indent="0" algn="ctr">
              <a:buClr>
                <a:schemeClr val="dk1"/>
              </a:buClr>
              <a:buSzPct val="25000"/>
              <a:buNone/>
            </a:pPr>
            <a:r>
              <a:rPr lang="en-US" sz="2000" i="1">
                <a:solidFill>
                  <a:srgbClr val="1CA692"/>
                </a:solidFill>
                <a:latin typeface="Poppins" pitchFamily="2" charset="77"/>
                <a:ea typeface="Calibri"/>
                <a:cs typeface="Poppins" pitchFamily="2" charset="77"/>
                <a:sym typeface="Calibri"/>
              </a:rPr>
              <a:t>Department of Clinical Engineering, </a:t>
            </a:r>
          </a:p>
          <a:p>
            <a:pPr marL="0" lvl="0" indent="0" algn="ctr">
              <a:buClr>
                <a:schemeClr val="dk1"/>
              </a:buClr>
              <a:buSzPct val="25000"/>
              <a:buNone/>
            </a:pPr>
            <a:r>
              <a:rPr lang="en-US" sz="2000" i="1">
                <a:solidFill>
                  <a:srgbClr val="1CA692"/>
                </a:solidFill>
                <a:latin typeface="Poppins" pitchFamily="2" charset="77"/>
                <a:ea typeface="Calibri"/>
                <a:cs typeface="Poppins" pitchFamily="2" charset="77"/>
                <a:sym typeface="Calibri"/>
              </a:rPr>
              <a:t>National Center for Global Health and Medicine, Japan</a:t>
            </a:r>
          </a:p>
        </p:txBody>
      </p:sp>
      <p:pic>
        <p:nvPicPr>
          <p:cNvPr id="2" name="09-01">
            <a:hlinkClick r:id="" action="ppaction://media"/>
            <a:extLst>
              <a:ext uri="{FF2B5EF4-FFF2-40B4-BE49-F238E27FC236}">
                <a16:creationId xmlns:a16="http://schemas.microsoft.com/office/drawing/2014/main" id="{110615CA-E51B-412D-BF05-04274065B01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7000" y="6096000"/>
            <a:ext cx="609600" cy="609600"/>
          </a:xfrm>
          <a:prstGeom prst="rect">
            <a:avLst/>
          </a:prstGeom>
        </p:spPr>
      </p:pic>
    </p:spTree>
    <p:extLst>
      <p:ext uri="{BB962C8B-B14F-4D97-AF65-F5344CB8AC3E}">
        <p14:creationId xmlns:p14="http://schemas.microsoft.com/office/powerpoint/2010/main" val="7907211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250"/>
                                  </p:stCondLst>
                                  <p:childTnLst>
                                    <p:cmd type="call" cmd="playFrom(0.0)">
                                      <p:cBhvr>
                                        <p:cTn id="6" dur="114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1252</TotalTime>
  <Words>1755</Words>
  <Application>Microsoft Office PowerPoint</Application>
  <PresentationFormat>ワイド画面</PresentationFormat>
  <Paragraphs>122</Paragraphs>
  <Slides>9</Slides>
  <Notes>9</Notes>
  <HiddenSlides>0</HiddenSlides>
  <MMClips>9</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9</vt:i4>
      </vt:variant>
    </vt:vector>
  </HeadingPairs>
  <TitlesOfParts>
    <vt:vector size="21" baseType="lpstr">
      <vt:lpstr>Meiryo</vt:lpstr>
      <vt:lpstr>游ゴシック</vt:lpstr>
      <vt:lpstr>Arial</vt:lpstr>
      <vt:lpstr>Arial Nova Cond</vt:lpstr>
      <vt:lpstr>Calibri</vt:lpstr>
      <vt:lpstr>Calibri Light</vt:lpstr>
      <vt:lpstr>Poppins</vt:lpstr>
      <vt:lpstr>Poppins Light</vt:lpstr>
      <vt:lpstr>Poppins Medium</vt:lpstr>
      <vt:lpstr>Roboto</vt:lpstr>
      <vt:lpstr>Segoe UI</vt:lpstr>
      <vt:lpstr>Tema de Office</vt:lpstr>
      <vt:lpstr>Technical support for medical device management in Vietnam during  the COVID19 pandemic</vt:lpstr>
      <vt:lpstr>The Team / Workgroup</vt:lpstr>
      <vt:lpstr>Description</vt:lpstr>
      <vt:lpstr>Goals of the project and final users that will benefit</vt:lpstr>
      <vt:lpstr>Methods</vt:lpstr>
      <vt:lpstr>Results 1　</vt:lpstr>
      <vt:lpstr>Results 2</vt:lpstr>
      <vt:lpstr>Conclusions</vt:lpstr>
      <vt:lpstr>Tatsunori Ogawa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Estefania Cajigas</dc:creator>
  <cp:lastModifiedBy>小川 竜徳</cp:lastModifiedBy>
  <cp:revision>165</cp:revision>
  <dcterms:created xsi:type="dcterms:W3CDTF">2021-09-01T19:24:00Z</dcterms:created>
  <dcterms:modified xsi:type="dcterms:W3CDTF">2021-09-30T06:49:56Z</dcterms:modified>
</cp:coreProperties>
</file>