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57" r:id="rId7"/>
    <p:sldId id="261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9"/>
    <p:restoredTop sz="94718"/>
  </p:normalViewPr>
  <p:slideViewPr>
    <p:cSldViewPr snapToGrid="0" snapToObjects="1">
      <p:cViewPr>
        <p:scale>
          <a:sx n="70" d="100"/>
          <a:sy n="70" d="100"/>
        </p:scale>
        <p:origin x="-2292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A8B0ED1-768B-0C47-8169-E96E9DCEF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7F1A172-18CD-BE4D-BD81-AEACD188C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4A5C318-3091-6A43-8B9D-07DB1CFF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F0FC366-2E97-594D-ABB6-77A31833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598242A-B6D5-CE46-9354-6607AEB60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5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3B12BC-05F4-2743-865B-A567C30AD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7DE5064-9233-E945-BC86-54A956BD3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7379F0-76E8-394A-A7ED-7FA3A2854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222A6B-83D9-AC4E-A42A-A53C690BE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F21101-8F6B-4A42-AF7E-9B3AA50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986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A2BF40B-B617-744F-A388-2A08555BB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E98FCCC-680F-894C-96DB-2FA3A0D0C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19397A-43C4-6C4C-9C87-4FD3D72BB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EB716AD-B236-BC40-BF4D-E35EFD65E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9F753A-F82A-764A-AB8E-989B9CCE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08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9A25E2-BA5E-3843-B28B-5F67E27E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B388914-D38D-1A4F-BDA1-4F15F66FA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9097349-F444-D343-A15D-6C3679F2B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62F0645-1916-2941-A4EF-78E4C977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207AE25-3BB5-184C-9772-CBB81940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468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57110C-2C33-3B4D-B23F-6F61ADB4C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ED5981E-38AD-5B49-A167-D8B23D10F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B8D5648-F297-4546-A5E1-0E3DFEFC5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20E0910-21CD-BE41-B51E-CB6241DCB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6E9CED-7ACB-524E-8F02-BA31F1661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05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870347-1AD8-A14B-9028-3E1619BE6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99F9A90-C2C1-334B-82A3-5BCFBB825F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AE3B5CE7-ABBC-CE4B-8E81-2ED799808D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C2B4A0C-1D3D-9A4B-BCB0-C67DB268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B30B375-C8EA-E342-AAD5-E940A8F7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E715118-9732-C246-BEA5-E3FDAF717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921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45DE75-C0FB-5540-9C80-5F32A473B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4222D90-E245-964A-BAFF-89808BBB7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F371311-608F-A04C-882E-6D5186B7D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F3CDB719-9889-904B-A01E-62C0C82EC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F4A7251-DBF5-7B40-8D0F-CE8223100A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3699418D-A2B5-CC4F-B23F-26E077B62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B822598-5EFB-CC41-86D6-304FF9DE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D47ADA2-D615-3148-A23C-CC71FC525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040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5A26CFB-4CCB-7844-8C5A-F8BE7EDA4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90657ABA-1D69-DE44-A76D-E763710A3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7CAA2F0-8A6D-604A-93E9-701BFAD1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687990-F555-5942-BBDF-064E8D9E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81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CCF33EA3-DD5A-D449-99A3-EF693C160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F8F21913-B779-D24C-B074-DC205490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16CB19C8-5ED1-0A49-8D88-4CFEBC36A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854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E1BD53-EAB7-1E4B-A286-D106753AC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DDAE8FB-BE39-6C4C-B873-C92BD02C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235DA41-1006-144E-A4C4-21C4C47836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A07975B-558A-ED49-9C35-27406C103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910C23C-8931-8E47-B9FD-28BB82E7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7A3C1F6-37B5-E048-9C14-8B11A24E4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738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306654-0943-0945-A3DC-4ACEF0F00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1B6BE1-B19A-C148-BB49-BB355C751D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7A05E66-9F51-2848-BC76-1F8916962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BD15DF3-C1EA-634A-B0AE-50DB578F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5F86AC9-2786-654D-99A7-27ED6F3D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AD1F359-7560-7643-ADA2-6A73F6EA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28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391E4233-B371-4D42-AF5D-91F49D95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978B424-05A9-D748-BF84-37490AF03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00299C-4C31-5348-A4E0-798C34A60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2D97F-1855-7940-BD30-9CA7CE069233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B3F8D8-6848-BB43-891B-F22F265DA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17FABD-0405-C04A-B8B2-F62CD8E381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9380A-8E3A-AA4F-99CA-B9F889DA3BB4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375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8C3199-293F-834B-85A8-F48E3D90A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267" y="3652932"/>
            <a:ext cx="11226800" cy="1468436"/>
          </a:xfrm>
        </p:spPr>
        <p:txBody>
          <a:bodyPr anchor="t">
            <a:no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Technical Due Diligence Team </a:t>
            </a:r>
            <a:r>
              <a:rPr lang="en-GB" sz="20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/>
            </a:r>
            <a:br>
              <a:rPr lang="en-GB" sz="20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</a:br>
            <a:r>
              <a:rPr lang="en-GB" sz="2000" b="1" dirty="0" smtClean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Lessons </a:t>
            </a:r>
            <a:r>
              <a:rPr lang="en-GB" sz="2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learnt establishing the national team to evaluate 'exotic' ventilators and infusion devices at the peak of the </a:t>
            </a:r>
            <a:r>
              <a:rPr lang="en-GB" sz="2000" b="1" dirty="0" err="1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covid</a:t>
            </a:r>
            <a:r>
              <a:rPr lang="en-GB" sz="2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 pandemic in the UK </a:t>
            </a:r>
            <a:endParaRPr lang="es-MX" sz="20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31DB3D8-FADF-BC44-99E1-CF6CF3286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267" y="4867369"/>
            <a:ext cx="11226800" cy="761999"/>
          </a:xfrm>
        </p:spPr>
        <p:txBody>
          <a:bodyPr>
            <a:normAutofit/>
          </a:bodyPr>
          <a:lstStyle/>
          <a:p>
            <a:r>
              <a:rPr lang="es-MX" sz="20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Prof</a:t>
            </a:r>
            <a:r>
              <a:rPr lang="es-MX" sz="20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Dan Clark OBE</a:t>
            </a:r>
            <a:endParaRPr lang="es-MX" sz="20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  <a:p>
            <a:r>
              <a:rPr lang="es-MX" sz="16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Nottingham</a:t>
            </a:r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University </a:t>
            </a:r>
            <a:r>
              <a:rPr lang="es-MX" sz="1600" dirty="0" err="1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Hospitals</a:t>
            </a:r>
            <a:r>
              <a:rPr lang="es-MX" sz="1600" dirty="0" smtClean="0">
                <a:solidFill>
                  <a:srgbClr val="0070C0"/>
                </a:solidFill>
                <a:latin typeface="Poppins Light" pitchFamily="2" charset="77"/>
                <a:cs typeface="Poppins Light" pitchFamily="2" charset="77"/>
              </a:rPr>
              <a:t> NHS Trust, UK</a:t>
            </a:r>
            <a:endParaRPr lang="es-MX" sz="1600" dirty="0">
              <a:solidFill>
                <a:srgbClr val="0070C0"/>
              </a:solidFill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579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929" y="994855"/>
            <a:ext cx="11960580" cy="914400"/>
          </a:xfrm>
        </p:spPr>
        <p:txBody>
          <a:bodyPr anchor="t">
            <a:normAutofit fontScale="90000"/>
          </a:bodyPr>
          <a:lstStyle/>
          <a:p>
            <a:r>
              <a:rPr lang="en-GB" sz="3200" b="1" dirty="0" smtClean="0">
                <a:solidFill>
                  <a:srgbClr val="0070C0"/>
                </a:solidFill>
                <a:latin typeface="Poppins" pitchFamily="2" charset="77"/>
              </a:rPr>
              <a:t>Background – why did we need a national ventilator programme? </a:t>
            </a:r>
            <a:endParaRPr lang="en-GB" sz="3200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6" b="26244"/>
          <a:stretch/>
        </p:blipFill>
        <p:spPr bwMode="auto">
          <a:xfrm>
            <a:off x="583321" y="1892676"/>
            <a:ext cx="11059797" cy="416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2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8" y="-12380"/>
            <a:ext cx="1449932" cy="14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ircular Arrow 7"/>
          <p:cNvSpPr/>
          <p:nvPr/>
        </p:nvSpPr>
        <p:spPr>
          <a:xfrm rot="1652446">
            <a:off x="1988751" y="787953"/>
            <a:ext cx="600075" cy="50210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7" descr="Newspapers attack designers over 'new' NHS logo and identity - News -  Digital 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35" y="5215671"/>
            <a:ext cx="1164729" cy="5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1959834" y="1217857"/>
            <a:ext cx="2675994" cy="16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71645" y="4586328"/>
            <a:ext cx="1828800" cy="10466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National Ventilator Allocation Panel</a:t>
            </a: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>
            <a:off x="10396887" y="5720598"/>
            <a:ext cx="891027" cy="723014"/>
          </a:xfrm>
          <a:prstGeom prst="flowChart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SitRep</a:t>
            </a:r>
            <a:r>
              <a:rPr lang="en-GB" dirty="0" smtClean="0"/>
              <a:t> Data</a:t>
            </a:r>
            <a:endParaRPr lang="en-GB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286045" y="5632953"/>
            <a:ext cx="7110842" cy="449152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1"/>
            <a:endCxn id="24" idx="0"/>
          </p:cNvCxnSpPr>
          <p:nvPr/>
        </p:nvCxnSpPr>
        <p:spPr>
          <a:xfrm rot="10800000" flipV="1">
            <a:off x="949458" y="2036736"/>
            <a:ext cx="1010376" cy="2898653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8" y="4935390"/>
            <a:ext cx="1580519" cy="16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stCxn id="11" idx="0"/>
            <a:endCxn id="10" idx="2"/>
          </p:cNvCxnSpPr>
          <p:nvPr/>
        </p:nvCxnSpPr>
        <p:spPr>
          <a:xfrm flipV="1">
            <a:off x="3286045" y="2855617"/>
            <a:ext cx="11786" cy="173071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7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8" y="-12380"/>
            <a:ext cx="1449932" cy="14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ircular Arrow 7"/>
          <p:cNvSpPr/>
          <p:nvPr/>
        </p:nvSpPr>
        <p:spPr>
          <a:xfrm rot="1652446">
            <a:off x="1988751" y="787953"/>
            <a:ext cx="600075" cy="50210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7" descr="Newspapers attack designers over 'new' NHS logo and identity - News -  Digital 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35" y="5215671"/>
            <a:ext cx="1164729" cy="5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1959834" y="1217857"/>
            <a:ext cx="2675994" cy="16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71645" y="4586328"/>
            <a:ext cx="1828800" cy="10466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National Ventilator Allocation Panel</a:t>
            </a: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>
            <a:off x="10396887" y="5720598"/>
            <a:ext cx="891027" cy="723014"/>
          </a:xfrm>
          <a:prstGeom prst="flowChart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SitRep</a:t>
            </a:r>
            <a:r>
              <a:rPr lang="en-GB" dirty="0" smtClean="0"/>
              <a:t> Data</a:t>
            </a:r>
            <a:endParaRPr lang="en-GB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286045" y="5632953"/>
            <a:ext cx="7110842" cy="449152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10" idx="1"/>
            <a:endCxn id="24" idx="0"/>
          </p:cNvCxnSpPr>
          <p:nvPr/>
        </p:nvCxnSpPr>
        <p:spPr>
          <a:xfrm rot="10800000" flipV="1">
            <a:off x="949458" y="2036736"/>
            <a:ext cx="1010376" cy="2898653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8" y="4935390"/>
            <a:ext cx="1580519" cy="16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stCxn id="11" idx="0"/>
            <a:endCxn id="10" idx="2"/>
          </p:cNvCxnSpPr>
          <p:nvPr/>
        </p:nvCxnSpPr>
        <p:spPr>
          <a:xfrm flipV="1">
            <a:off x="3286045" y="2855617"/>
            <a:ext cx="11786" cy="173071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001" y="962237"/>
            <a:ext cx="6302763" cy="420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70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88301" y="789752"/>
            <a:ext cx="56934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Due Diligence Overview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Worldwide acquisitions &gt; RAF Donnington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Clinical Due Diligence Team – initial report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Technical Due Diligence (Nottingham)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National Ventilator Panel (NVAP)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RAF Donnington &gt; NHS distribution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38" y="-12380"/>
            <a:ext cx="1449932" cy="144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ircular Arrow 7"/>
          <p:cNvSpPr/>
          <p:nvPr/>
        </p:nvSpPr>
        <p:spPr>
          <a:xfrm rot="1652446">
            <a:off x="1988751" y="787953"/>
            <a:ext cx="600075" cy="50210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9" name="Picture 7" descr="Newspapers attack designers over 'new' NHS logo and identity - News -  Digital Ar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035" y="5215671"/>
            <a:ext cx="1164729" cy="52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7"/>
          <a:stretch/>
        </p:blipFill>
        <p:spPr bwMode="auto">
          <a:xfrm>
            <a:off x="1959834" y="1217857"/>
            <a:ext cx="2675994" cy="16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371645" y="4586328"/>
            <a:ext cx="1828800" cy="104662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National Ventilator Allocation Panel</a:t>
            </a:r>
            <a:endParaRPr lang="en-GB" dirty="0"/>
          </a:p>
        </p:txBody>
      </p:sp>
      <p:sp>
        <p:nvSpPr>
          <p:cNvPr id="12" name="Flowchart: Document 11"/>
          <p:cNvSpPr/>
          <p:nvPr/>
        </p:nvSpPr>
        <p:spPr>
          <a:xfrm>
            <a:off x="10396887" y="5720598"/>
            <a:ext cx="891027" cy="723014"/>
          </a:xfrm>
          <a:prstGeom prst="flowChartDocumen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SitRep</a:t>
            </a:r>
            <a:r>
              <a:rPr lang="en-GB" dirty="0" smtClean="0"/>
              <a:t> Data</a:t>
            </a:r>
            <a:endParaRPr lang="en-GB" dirty="0"/>
          </a:p>
        </p:txBody>
      </p:sp>
      <p:cxnSp>
        <p:nvCxnSpPr>
          <p:cNvPr id="13" name="Elbow Connector 12"/>
          <p:cNvCxnSpPr>
            <a:stCxn id="12" idx="1"/>
            <a:endCxn id="11" idx="2"/>
          </p:cNvCxnSpPr>
          <p:nvPr/>
        </p:nvCxnSpPr>
        <p:spPr>
          <a:xfrm rot="10800000">
            <a:off x="3286045" y="5632953"/>
            <a:ext cx="7110842" cy="449152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200445" y="1657918"/>
            <a:ext cx="6196443" cy="3813215"/>
            <a:chOff x="4200445" y="1657918"/>
            <a:chExt cx="6196443" cy="3813215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9142" y="3001902"/>
              <a:ext cx="3037746" cy="1594817"/>
            </a:xfrm>
            <a:prstGeom prst="rect">
              <a:avLst/>
            </a:prstGeom>
            <a:noFill/>
            <a:ln w="9525">
              <a:solidFill>
                <a:schemeClr val="accent4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Circular Arrow 15"/>
            <p:cNvSpPr/>
            <p:nvPr/>
          </p:nvSpPr>
          <p:spPr>
            <a:xfrm rot="1652446">
              <a:off x="7099164" y="2585662"/>
              <a:ext cx="600075" cy="502107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7" name="Picture 8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150"/>
            <a:stretch/>
          </p:blipFill>
          <p:spPr bwMode="auto">
            <a:xfrm>
              <a:off x="4755914" y="2075350"/>
              <a:ext cx="2409959" cy="1484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ircular Arrow 17"/>
            <p:cNvSpPr/>
            <p:nvPr/>
          </p:nvSpPr>
          <p:spPr>
            <a:xfrm rot="1652446">
              <a:off x="4717910" y="1657918"/>
              <a:ext cx="600075" cy="502107"/>
            </a:xfrm>
            <a:prstGeom prst="circular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lowchart: Document 18"/>
            <p:cNvSpPr/>
            <p:nvPr/>
          </p:nvSpPr>
          <p:spPr>
            <a:xfrm>
              <a:off x="5515379" y="3676347"/>
              <a:ext cx="891027" cy="723014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CDD Report</a:t>
              </a:r>
              <a:endParaRPr lang="en-GB" dirty="0"/>
            </a:p>
          </p:txBody>
        </p:sp>
        <p:sp>
          <p:nvSpPr>
            <p:cNvPr id="20" name="Flowchart: Document 19"/>
            <p:cNvSpPr/>
            <p:nvPr/>
          </p:nvSpPr>
          <p:spPr>
            <a:xfrm>
              <a:off x="8432501" y="4748119"/>
              <a:ext cx="891027" cy="723014"/>
            </a:xfrm>
            <a:prstGeom prst="flowChartDocumen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TDD Report</a:t>
              </a:r>
              <a:endParaRPr lang="en-GB" dirty="0"/>
            </a:p>
          </p:txBody>
        </p:sp>
        <p:cxnSp>
          <p:nvCxnSpPr>
            <p:cNvPr id="21" name="Elbow Connector 20"/>
            <p:cNvCxnSpPr>
              <a:stCxn id="20" idx="1"/>
              <a:endCxn id="11" idx="3"/>
            </p:cNvCxnSpPr>
            <p:nvPr/>
          </p:nvCxnSpPr>
          <p:spPr>
            <a:xfrm rot="10800000" flipV="1">
              <a:off x="4200445" y="5109625"/>
              <a:ext cx="4232056" cy="15"/>
            </a:xfrm>
            <a:prstGeom prst="bentConnector3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21"/>
            <p:cNvCxnSpPr>
              <a:stCxn id="19" idx="2"/>
            </p:cNvCxnSpPr>
            <p:nvPr/>
          </p:nvCxnSpPr>
          <p:spPr>
            <a:xfrm rot="5400000">
              <a:off x="5581862" y="4730593"/>
              <a:ext cx="758063" cy="1"/>
            </a:xfrm>
            <a:prstGeom prst="bentConnector3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Elbow Connector 22"/>
          <p:cNvCxnSpPr>
            <a:stCxn id="10" idx="1"/>
            <a:endCxn id="24" idx="0"/>
          </p:cNvCxnSpPr>
          <p:nvPr/>
        </p:nvCxnSpPr>
        <p:spPr>
          <a:xfrm rot="10800000" flipV="1">
            <a:off x="949458" y="2036736"/>
            <a:ext cx="1010376" cy="2898653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9" descr="C:\Program Files (x86)\Microsoft Office\MEDIA\CAGCAT10\j0235319.wmf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98" y="4935390"/>
            <a:ext cx="1580519" cy="1614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>
            <a:stCxn id="11" idx="0"/>
            <a:endCxn id="10" idx="2"/>
          </p:cNvCxnSpPr>
          <p:nvPr/>
        </p:nvCxnSpPr>
        <p:spPr>
          <a:xfrm flipV="1">
            <a:off x="3286045" y="2855617"/>
            <a:ext cx="11786" cy="1730711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45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4AAC06-1394-8343-89B4-D59498E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0" y="978276"/>
            <a:ext cx="10117667" cy="914400"/>
          </a:xfrm>
        </p:spPr>
        <p:txBody>
          <a:bodyPr anchor="t">
            <a:normAutofit/>
          </a:bodyPr>
          <a:lstStyle/>
          <a:p>
            <a:r>
              <a:rPr lang="es-MX" sz="3600" b="1" dirty="0">
                <a:solidFill>
                  <a:srgbClr val="0070C0"/>
                </a:solidFill>
                <a:latin typeface="Poppins" pitchFamily="2" charset="77"/>
                <a:cs typeface="Poppins" pitchFamily="2" charset="77"/>
              </a:rPr>
              <a:t>The Team / Workgroup</a:t>
            </a:r>
            <a:endParaRPr lang="es-MX" sz="3600" dirty="0">
              <a:solidFill>
                <a:srgbClr val="0070C0"/>
              </a:solidFill>
            </a:endParaRPr>
          </a:p>
        </p:txBody>
      </p:sp>
      <p:pic>
        <p:nvPicPr>
          <p:cNvPr id="5" name="Picture 4" descr="C:\Users\mszka4\Dropbox\Healthcare Technologies RPA\Centre launch event\Logo\NUH 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9" b="21164"/>
          <a:stretch/>
        </p:blipFill>
        <p:spPr bwMode="auto">
          <a:xfrm>
            <a:off x="340830" y="2145062"/>
            <a:ext cx="4763080" cy="9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" y="5384265"/>
            <a:ext cx="1831157" cy="59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7" t="28225" b="24380"/>
          <a:stretch/>
        </p:blipFill>
        <p:spPr bwMode="auto">
          <a:xfrm>
            <a:off x="842903" y="4174590"/>
            <a:ext cx="2484383" cy="102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" y="3145287"/>
            <a:ext cx="840164" cy="84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91" y="4686969"/>
            <a:ext cx="2861901" cy="64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92" y="3382814"/>
            <a:ext cx="1104536" cy="95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91" y="5565585"/>
            <a:ext cx="1104536" cy="662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4163" y="1840457"/>
            <a:ext cx="4696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</a:rPr>
              <a:t>Dan Clark, Clinical Engineering, NUH</a:t>
            </a:r>
            <a:endParaRPr lang="en-GB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1863" y="3382814"/>
            <a:ext cx="141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RAF Logistics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98527" y="5640605"/>
            <a:ext cx="2473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NHS Chief Scientific Officer</a:t>
            </a:r>
            <a:endParaRPr lang="en-GB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3FEF59B-EF14-654A-B961-582AAD399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54" y="2878020"/>
            <a:ext cx="10117667" cy="550980"/>
          </a:xfrm>
        </p:spPr>
        <p:txBody>
          <a:bodyPr anchor="t">
            <a:normAutofit/>
          </a:bodyPr>
          <a:lstStyle/>
          <a:p>
            <a:pPr algn="ctr"/>
            <a:r>
              <a:rPr lang="es-MX" sz="3200" b="1" i="1" dirty="0" err="1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Prof</a:t>
            </a:r>
            <a:r>
              <a:rPr lang="es-MX" sz="3200" b="1" i="1" dirty="0" smtClean="0">
                <a:solidFill>
                  <a:srgbClr val="0070C0"/>
                </a:solidFill>
                <a:latin typeface="Poppins Medium" pitchFamily="2" charset="77"/>
                <a:cs typeface="Poppins Medium" pitchFamily="2" charset="77"/>
              </a:rPr>
              <a:t> Dan Clark OBE</a:t>
            </a:r>
            <a:endParaRPr lang="es-MX" sz="3200" b="1" i="1" dirty="0">
              <a:solidFill>
                <a:srgbClr val="0070C0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EF1396C2-E5FC-884C-80FD-E888936DA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654" y="3761508"/>
            <a:ext cx="10117667" cy="2389909"/>
          </a:xfrm>
        </p:spPr>
        <p:txBody>
          <a:bodyPr/>
          <a:lstStyle/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F4A98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daniel.clark@nuh.nhs.uk</a:t>
            </a:r>
            <a:endParaRPr lang="it-IT" sz="2000" i="1" dirty="0">
              <a:solidFill>
                <a:srgbClr val="1F4A98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  <a:p>
            <a:pPr marL="0" lvl="0" indent="0" algn="ctr">
              <a:buClr>
                <a:schemeClr val="dk1"/>
              </a:buClr>
              <a:buSzPct val="25000"/>
              <a:buNone/>
            </a:pPr>
            <a:r>
              <a:rPr lang="it-IT" sz="2000" i="1" dirty="0" smtClean="0">
                <a:solidFill>
                  <a:srgbClr val="1CA692"/>
                </a:solidFill>
                <a:latin typeface="Poppins" pitchFamily="2" charset="77"/>
                <a:ea typeface="Calibri"/>
                <a:cs typeface="Poppins" pitchFamily="2" charset="77"/>
                <a:sym typeface="Calibri"/>
              </a:rPr>
              <a:t>Nottingham University Hospitals NHS Trust</a:t>
            </a:r>
            <a:endParaRPr lang="it" sz="2000" i="1" dirty="0">
              <a:solidFill>
                <a:srgbClr val="1CA692"/>
              </a:solidFill>
              <a:latin typeface="Poppins" pitchFamily="2" charset="77"/>
              <a:ea typeface="Calibri"/>
              <a:cs typeface="Poppins" pitchFamily="2" charset="77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72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107</Words>
  <Application>Microsoft Office PowerPoint</Application>
  <PresentationFormat>Custom</PresentationFormat>
  <Paragraphs>25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de Office</vt:lpstr>
      <vt:lpstr>Technical Due Diligence Team  Lessons learnt establishing the national team to evaluate 'exotic' ventilators and infusion devices at the peak of the covid pandemic in the UK </vt:lpstr>
      <vt:lpstr>Background – why did we need a national ventilator programme? </vt:lpstr>
      <vt:lpstr>PowerPoint Presentation</vt:lpstr>
      <vt:lpstr>PowerPoint Presentation</vt:lpstr>
      <vt:lpstr>PowerPoint Presentation</vt:lpstr>
      <vt:lpstr>The Team / Workgroup</vt:lpstr>
      <vt:lpstr>Prof Dan Clark OBE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 Cajigas</dc:creator>
  <cp:lastModifiedBy>dan.clark</cp:lastModifiedBy>
  <cp:revision>23</cp:revision>
  <dcterms:created xsi:type="dcterms:W3CDTF">2021-09-01T19:24:00Z</dcterms:created>
  <dcterms:modified xsi:type="dcterms:W3CDTF">2021-10-04T14:08:08Z</dcterms:modified>
</cp:coreProperties>
</file>