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70" r:id="rId6"/>
    <p:sldId id="271" r:id="rId7"/>
    <p:sldId id="265" r:id="rId8"/>
    <p:sldId id="272" r:id="rId9"/>
    <p:sldId id="268" r:id="rId10"/>
    <p:sldId id="264" r:id="rId11"/>
    <p:sldId id="261"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p:restoredTop sz="94718"/>
  </p:normalViewPr>
  <p:slideViewPr>
    <p:cSldViewPr snapToGrid="0" snapToObjects="1">
      <p:cViewPr varScale="1">
        <p:scale>
          <a:sx n="81" d="100"/>
          <a:sy n="81"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06/10/2021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‹N›</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06/10/2021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‹N›</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u-esf.org/covid-19/4513-covid-19-suspicious-certificates-for-pp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440267" y="3652932"/>
            <a:ext cx="11226800" cy="1468436"/>
          </a:xfrm>
        </p:spPr>
        <p:txBody>
          <a:bodyPr anchor="t">
            <a:noAutofit/>
          </a:bodyPr>
          <a:lstStyle/>
          <a:p>
            <a:r>
              <a:rPr lang="en-US" sz="3600" b="1" dirty="0">
                <a:solidFill>
                  <a:srgbClr val="002060"/>
                </a:solidFill>
                <a:latin typeface="Poppins" pitchFamily="2" charset="77"/>
                <a:cs typeface="Poppins" pitchFamily="2" charset="77"/>
              </a:rPr>
              <a:t>Supplying genuine devices in the context of the Covid-19 pandemic: fake certifications between scam and ignorance</a:t>
            </a:r>
            <a:endParaRPr lang="es-MX" sz="36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5338709"/>
            <a:ext cx="11226800" cy="761999"/>
          </a:xfrm>
        </p:spPr>
        <p:txBody>
          <a:bodyPr>
            <a:normAutofit/>
          </a:bodyPr>
          <a:lstStyle/>
          <a:p>
            <a:r>
              <a:rPr lang="es-MX" sz="2000" dirty="0">
                <a:solidFill>
                  <a:srgbClr val="0070C0"/>
                </a:solidFill>
                <a:latin typeface="Poppins Light" pitchFamily="2" charset="77"/>
                <a:cs typeface="Poppins Light" pitchFamily="2" charset="77"/>
              </a:rPr>
              <a:t>Stefano Bergamasco</a:t>
            </a:r>
          </a:p>
          <a:p>
            <a:r>
              <a:rPr lang="en-US" sz="1600" dirty="0">
                <a:solidFill>
                  <a:srgbClr val="0070C0"/>
                </a:solidFill>
                <a:latin typeface="Poppins Light" pitchFamily="2" charset="77"/>
                <a:cs typeface="Poppins Light" pitchFamily="2" charset="77"/>
              </a:rPr>
              <a:t>MedTech Projects Srl, CED IFMBE, AIIC, GCEA</a:t>
            </a:r>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369228"/>
          </a:xfrm>
        </p:spPr>
        <p:txBody>
          <a:bodyPr>
            <a:normAutofit fontScale="92500" lnSpcReduction="10000"/>
          </a:bodyPr>
          <a:lstStyle/>
          <a:p>
            <a:pPr marL="0" indent="0">
              <a:buNone/>
            </a:pPr>
            <a:r>
              <a:rPr lang="en-US" sz="3200" dirty="0">
                <a:solidFill>
                  <a:schemeClr val="bg2">
                    <a:lumMod val="25000"/>
                  </a:schemeClr>
                </a:solidFill>
                <a:latin typeface="Poppins Light" pitchFamily="2" charset="77"/>
                <a:cs typeface="Poppins Light" pitchFamily="2" charset="77"/>
              </a:rPr>
              <a:t>A wide compendium of </a:t>
            </a:r>
            <a:r>
              <a:rPr lang="en-US" sz="3200" b="1" dirty="0">
                <a:solidFill>
                  <a:srgbClr val="FF0000"/>
                </a:solidFill>
                <a:latin typeface="Poppins Light" pitchFamily="2" charset="77"/>
                <a:cs typeface="Poppins Light" pitchFamily="2" charset="77"/>
              </a:rPr>
              <a:t>fake or wrong certificates </a:t>
            </a:r>
            <a:r>
              <a:rPr lang="en-US" sz="3200" dirty="0">
                <a:solidFill>
                  <a:schemeClr val="bg2">
                    <a:lumMod val="25000"/>
                  </a:schemeClr>
                </a:solidFill>
                <a:latin typeface="Poppins Light" pitchFamily="2" charset="77"/>
                <a:cs typeface="Poppins Light" pitchFamily="2" charset="77"/>
              </a:rPr>
              <a:t>has been collected and categorized. Evidence was clear that </a:t>
            </a:r>
            <a:r>
              <a:rPr lang="en-US" sz="3200" b="1" dirty="0">
                <a:solidFill>
                  <a:srgbClr val="FF0000"/>
                </a:solidFill>
                <a:latin typeface="Poppins Light" pitchFamily="2" charset="77"/>
                <a:cs typeface="Poppins Light" pitchFamily="2" charset="77"/>
              </a:rPr>
              <a:t>many economic operators entered this specialized market without proper knowledge</a:t>
            </a:r>
            <a:r>
              <a:rPr lang="en-US" sz="3200" dirty="0">
                <a:solidFill>
                  <a:schemeClr val="bg2">
                    <a:lumMod val="25000"/>
                  </a:schemeClr>
                </a:solidFill>
                <a:latin typeface="Poppins Light" pitchFamily="2" charset="77"/>
                <a:cs typeface="Poppins Light" pitchFamily="2" charset="77"/>
              </a:rPr>
              <a:t> of the field; in some cases they seemed to have knowingly forged the required certifications, but in some instances they appeared to have </a:t>
            </a:r>
            <a:r>
              <a:rPr lang="en-US" sz="3200" b="1" dirty="0">
                <a:solidFill>
                  <a:srgbClr val="FF0000"/>
                </a:solidFill>
                <a:latin typeface="Poppins Light" pitchFamily="2" charset="77"/>
                <a:cs typeface="Poppins Light" pitchFamily="2" charset="77"/>
              </a:rPr>
              <a:t>acted in good faith </a:t>
            </a:r>
            <a:r>
              <a:rPr lang="en-US" sz="3200" dirty="0">
                <a:solidFill>
                  <a:schemeClr val="bg2">
                    <a:lumMod val="25000"/>
                  </a:schemeClr>
                </a:solidFill>
                <a:latin typeface="Poppins Light" pitchFamily="2" charset="77"/>
                <a:cs typeface="Poppins Light" pitchFamily="2" charset="77"/>
              </a:rPr>
              <a:t>and were </a:t>
            </a:r>
            <a:r>
              <a:rPr lang="en-US" sz="3200" b="1" dirty="0">
                <a:solidFill>
                  <a:srgbClr val="FF0000"/>
                </a:solidFill>
                <a:latin typeface="Poppins Light" pitchFamily="2" charset="77"/>
                <a:cs typeface="Poppins Light" pitchFamily="2" charset="77"/>
              </a:rPr>
              <a:t>tricked by unscrupulous suppliers or consultants</a:t>
            </a:r>
            <a:r>
              <a:rPr lang="en-US" sz="3200" dirty="0">
                <a:solidFill>
                  <a:schemeClr val="bg2">
                    <a:lumMod val="25000"/>
                  </a:schemeClr>
                </a:solidFill>
                <a:latin typeface="Poppins Light" pitchFamily="2" charset="77"/>
                <a:cs typeface="Poppins Light" pitchFamily="2" charset="77"/>
              </a:rPr>
              <a:t>. This also resulted in huge shipments being seized by the local authorities and several </a:t>
            </a:r>
            <a:r>
              <a:rPr lang="en-US" sz="3200" b="1" dirty="0">
                <a:solidFill>
                  <a:srgbClr val="FF0000"/>
                </a:solidFill>
                <a:latin typeface="Poppins Light" pitchFamily="2" charset="77"/>
                <a:cs typeface="Poppins Light" pitchFamily="2" charset="77"/>
              </a:rPr>
              <a:t>legal litigations </a:t>
            </a:r>
            <a:r>
              <a:rPr lang="en-US" sz="3200" dirty="0">
                <a:solidFill>
                  <a:schemeClr val="bg2">
                    <a:lumMod val="25000"/>
                  </a:schemeClr>
                </a:solidFill>
                <a:latin typeface="Poppins Light" pitchFamily="2" charset="77"/>
                <a:cs typeface="Poppins Light" pitchFamily="2" charset="77"/>
              </a:rPr>
              <a:t>have emerged between suppliers and their customers.</a:t>
            </a:r>
          </a:p>
        </p:txBody>
      </p:sp>
    </p:spTree>
    <p:extLst>
      <p:ext uri="{BB962C8B-B14F-4D97-AF65-F5344CB8AC3E}">
        <p14:creationId xmlns:p14="http://schemas.microsoft.com/office/powerpoint/2010/main" val="74396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a:solidFill>
                  <a:srgbClr val="0070C0"/>
                </a:solidFill>
                <a:latin typeface="Poppins Medium" pitchFamily="2" charset="77"/>
                <a:cs typeface="Poppins Medium" pitchFamily="2" charset="77"/>
              </a:rPr>
              <a:t>Stefano Bergamasco</a:t>
            </a: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rPr>
              <a:t>stefano.bergamasco@medtechprojects.com</a:t>
            </a:r>
          </a:p>
          <a:p>
            <a:pPr marL="0" lvl="0" indent="0" algn="ctr">
              <a:buClr>
                <a:schemeClr val="dk1"/>
              </a:buClr>
              <a:buSzPct val="25000"/>
              <a:buNone/>
            </a:pPr>
            <a:r>
              <a:rPr lang="it-IT" sz="2000" i="1" dirty="0">
                <a:solidFill>
                  <a:srgbClr val="1CA692"/>
                </a:solidFill>
                <a:latin typeface="Poppins" pitchFamily="2" charset="77"/>
                <a:ea typeface="Calibri"/>
                <a:cs typeface="Poppins" pitchFamily="2" charset="77"/>
                <a:sym typeface="Calibri"/>
              </a:rPr>
              <a:t>MedTech Projects Srl – Italy</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lstStyle/>
          <a:p>
            <a:pPr marL="0" indent="0">
              <a:buNone/>
            </a:pPr>
            <a:r>
              <a:rPr lang="en-US" sz="2000" dirty="0">
                <a:solidFill>
                  <a:schemeClr val="bg2">
                    <a:lumMod val="25000"/>
                  </a:schemeClr>
                </a:solidFill>
                <a:latin typeface="Poppins Light" pitchFamily="2" charset="77"/>
                <a:cs typeface="Poppins Light" pitchFamily="2" charset="77"/>
              </a:rPr>
              <a:t>Stefano Bergamasco – AIIC, MedTech Projects Srl</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dirty="0">
                <a:solidFill>
                  <a:schemeClr val="bg2">
                    <a:lumMod val="25000"/>
                  </a:schemeClr>
                </a:solidFill>
                <a:latin typeface="Poppins Light" pitchFamily="2" charset="77"/>
                <a:cs typeface="Poppins Light" pitchFamily="2" charset="77"/>
              </a:rPr>
              <a:t>Roberto Belliato – AIIC, MedTech Projects Srl</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dirty="0">
                <a:solidFill>
                  <a:schemeClr val="bg2">
                    <a:lumMod val="25000"/>
                  </a:schemeClr>
                </a:solidFill>
                <a:latin typeface="Poppins Light" pitchFamily="2" charset="77"/>
                <a:cs typeface="Poppins Light" pitchFamily="2" charset="77"/>
              </a:rPr>
              <a:t>Ilaria </a:t>
            </a:r>
            <a:r>
              <a:rPr lang="en-US" sz="2000" dirty="0" err="1">
                <a:solidFill>
                  <a:schemeClr val="bg2">
                    <a:lumMod val="25000"/>
                  </a:schemeClr>
                </a:solidFill>
                <a:latin typeface="Poppins Light" pitchFamily="2" charset="77"/>
                <a:cs typeface="Poppins Light" pitchFamily="2" charset="77"/>
              </a:rPr>
              <a:t>Sirotich</a:t>
            </a:r>
            <a:r>
              <a:rPr lang="en-US" sz="2000" dirty="0">
                <a:solidFill>
                  <a:schemeClr val="bg2">
                    <a:lumMod val="25000"/>
                  </a:schemeClr>
                </a:solidFill>
                <a:latin typeface="Poppins Light" pitchFamily="2" charset="77"/>
                <a:cs typeface="Poppins Light" pitchFamily="2" charset="77"/>
              </a:rPr>
              <a:t> – AIIC, MedTech Projects Srl</a:t>
            </a:r>
          </a:p>
          <a:p>
            <a:pPr marL="0" indent="0">
              <a:buNone/>
            </a:pPr>
            <a:endParaRPr lang="es-MX" sz="2000" dirty="0">
              <a:solidFill>
                <a:schemeClr val="bg2">
                  <a:lumMod val="25000"/>
                </a:schemeClr>
              </a:solidFill>
              <a:latin typeface="Poppins Light" pitchFamily="2" charset="77"/>
              <a:cs typeface="Poppins Light" pitchFamily="2" charset="77"/>
            </a:endParaRPr>
          </a:p>
          <a:p>
            <a:pPr marL="0" indent="0">
              <a:buNone/>
            </a:pPr>
            <a:endParaRPr lang="es-MX" dirty="0">
              <a:solidFill>
                <a:schemeClr val="bg2">
                  <a:lumMod val="25000"/>
                </a:schemeClr>
              </a:solidFill>
            </a:endParaRPr>
          </a:p>
        </p:txBody>
      </p:sp>
      <p:pic>
        <p:nvPicPr>
          <p:cNvPr id="4" name="Immagine 3" descr="Immagine che contiene segnale&#10;&#10;Descrizione generata automaticamente">
            <a:extLst>
              <a:ext uri="{FF2B5EF4-FFF2-40B4-BE49-F238E27FC236}">
                <a16:creationId xmlns:a16="http://schemas.microsoft.com/office/drawing/2014/main" id="{C9950E18-000A-4590-8F3E-5688CA3CF64D}"/>
              </a:ext>
            </a:extLst>
          </p:cNvPr>
          <p:cNvPicPr>
            <a:picLocks noChangeAspect="1"/>
          </p:cNvPicPr>
          <p:nvPr/>
        </p:nvPicPr>
        <p:blipFill>
          <a:blip r:embed="rId2"/>
          <a:stretch>
            <a:fillRect/>
          </a:stretch>
        </p:blipFill>
        <p:spPr>
          <a:xfrm>
            <a:off x="6834433" y="2691923"/>
            <a:ext cx="1601905" cy="1601905"/>
          </a:xfrm>
          <a:prstGeom prst="rect">
            <a:avLst/>
          </a:prstGeom>
          <a:ln>
            <a:solidFill>
              <a:srgbClr val="006489"/>
            </a:solidFill>
          </a:ln>
        </p:spPr>
      </p:pic>
      <p:pic>
        <p:nvPicPr>
          <p:cNvPr id="6" name="Immagine 5">
            <a:extLst>
              <a:ext uri="{FF2B5EF4-FFF2-40B4-BE49-F238E27FC236}">
                <a16:creationId xmlns:a16="http://schemas.microsoft.com/office/drawing/2014/main" id="{A3270A0B-F3ED-4F8E-92A7-A1073EE3D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537" y="1205171"/>
            <a:ext cx="1668117" cy="1601905"/>
          </a:xfrm>
          <a:prstGeom prst="rect">
            <a:avLst/>
          </a:prstGeom>
        </p:spPr>
      </p:pic>
    </p:spTree>
    <p:extLst>
      <p:ext uri="{BB962C8B-B14F-4D97-AF65-F5344CB8AC3E}">
        <p14:creationId xmlns:p14="http://schemas.microsoft.com/office/powerpoint/2010/main" val="10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normAutofit lnSpcReduction="10000"/>
          </a:bodyPr>
          <a:lstStyle/>
          <a:p>
            <a:pPr marL="0" indent="0">
              <a:buNone/>
            </a:pPr>
            <a:r>
              <a:rPr lang="en-US" sz="2400" dirty="0">
                <a:solidFill>
                  <a:schemeClr val="bg2">
                    <a:lumMod val="25000"/>
                  </a:schemeClr>
                </a:solidFill>
                <a:latin typeface="Poppins Light" pitchFamily="2" charset="77"/>
                <a:cs typeface="Poppins Light" pitchFamily="2" charset="77"/>
              </a:rPr>
              <a:t>The global health emergency determined by the Covid-19 pandemic put huge pressure on healthcare providers worldwide. The demand for some key medical technologies (oxygen equipment, intensive care ventilators, diagnostic tests, etc.) and personal protective equipment (face masks, face shields, gloves) has been huge. Due to several factors (peak of utilization, requests also from the general public, lack of local production in most western countries), the provision of these technologies has been very difficult and led to </a:t>
            </a:r>
            <a:r>
              <a:rPr lang="en-US" sz="2400" b="1" dirty="0">
                <a:solidFill>
                  <a:srgbClr val="FF0000"/>
                </a:solidFill>
                <a:latin typeface="Poppins Light" pitchFamily="2" charset="77"/>
                <a:cs typeface="Poppins Light" pitchFamily="2" charset="77"/>
              </a:rPr>
              <a:t>speculations and questionable quality </a:t>
            </a:r>
            <a:r>
              <a:rPr lang="en-US" sz="2400" dirty="0">
                <a:solidFill>
                  <a:schemeClr val="bg2">
                    <a:lumMod val="25000"/>
                  </a:schemeClr>
                </a:solidFill>
                <a:latin typeface="Poppins Light" pitchFamily="2" charset="77"/>
                <a:cs typeface="Poppins Light" pitchFamily="2" charset="77"/>
              </a:rPr>
              <a:t>levels of the items supplied.</a:t>
            </a:r>
          </a:p>
          <a:p>
            <a:pPr marL="0" indent="0">
              <a:buNone/>
            </a:pPr>
            <a:r>
              <a:rPr lang="en-US" sz="2400" dirty="0">
                <a:solidFill>
                  <a:schemeClr val="bg2">
                    <a:lumMod val="25000"/>
                  </a:schemeClr>
                </a:solidFill>
                <a:latin typeface="Poppins Light" pitchFamily="2" charset="77"/>
                <a:cs typeface="Poppins Light" pitchFamily="2" charset="77"/>
              </a:rPr>
              <a:t>This work highlights the evidence collected during the peak of the Covid-19 pandemic in 2020 regarding the questionable certifications and quality of medical technologies and personal protective equipment available across Europe.</a:t>
            </a:r>
          </a:p>
        </p:txBody>
      </p: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5"/>
            <a:ext cx="10702380" cy="4215893"/>
          </a:xfrm>
        </p:spPr>
        <p:txBody>
          <a:bodyPr>
            <a:noAutofit/>
          </a:bodyPr>
          <a:lstStyle/>
          <a:p>
            <a:pPr marL="0" indent="0">
              <a:buNone/>
            </a:pPr>
            <a:r>
              <a:rPr lang="en-US" sz="2400" dirty="0">
                <a:solidFill>
                  <a:schemeClr val="bg2">
                    <a:lumMod val="25000"/>
                  </a:schemeClr>
                </a:solidFill>
                <a:latin typeface="Poppins Light" pitchFamily="2" charset="77"/>
                <a:cs typeface="Poppins Light" pitchFamily="2" charset="77"/>
              </a:rPr>
              <a:t>The documents collected (CE certificates, database registrations) have been </a:t>
            </a:r>
            <a:r>
              <a:rPr lang="en-US" sz="2400" dirty="0" err="1">
                <a:solidFill>
                  <a:schemeClr val="bg2">
                    <a:lumMod val="25000"/>
                  </a:schemeClr>
                </a:solidFill>
                <a:latin typeface="Poppins Light" pitchFamily="2" charset="77"/>
                <a:cs typeface="Poppins Light" pitchFamily="2" charset="77"/>
              </a:rPr>
              <a:t>analysed</a:t>
            </a:r>
            <a:r>
              <a:rPr lang="en-US" sz="2400" dirty="0">
                <a:solidFill>
                  <a:schemeClr val="bg2">
                    <a:lumMod val="25000"/>
                  </a:schemeClr>
                </a:solidFill>
                <a:latin typeface="Poppins Light" pitchFamily="2" charset="77"/>
                <a:cs typeface="Poppins Light" pitchFamily="2" charset="77"/>
              </a:rPr>
              <a:t> to check whether they were genuine or fake. We checked the NANDO database (New Approach Notified and Designated Organizations - Information System) to verify if the organization that issued a Certificate is registered to do so, and we used the online verification tools of the designated organizations to check the documents. We also scrutinized the contents of these certificates to identify the hints that they may be fake or incorrect (unusual titles, strange statements, wrong signatures, improper markings, etc.)</a:t>
            </a:r>
          </a:p>
          <a:p>
            <a:pPr marL="0" indent="0">
              <a:buNone/>
            </a:pPr>
            <a:r>
              <a:rPr lang="en-US" sz="2400" dirty="0">
                <a:solidFill>
                  <a:schemeClr val="bg2">
                    <a:lumMod val="25000"/>
                  </a:schemeClr>
                </a:solidFill>
                <a:latin typeface="Poppins Light" pitchFamily="2" charset="77"/>
                <a:cs typeface="Poppins Light" pitchFamily="2" charset="77"/>
              </a:rPr>
              <a:t>With this work we tried to highlight the situation and to provide evidence to the final users of these necessary devices to increase safety and quality of care and prevention.</a:t>
            </a:r>
          </a:p>
        </p:txBody>
      </p:sp>
    </p:spTree>
    <p:extLst>
      <p:ext uri="{BB962C8B-B14F-4D97-AF65-F5344CB8AC3E}">
        <p14:creationId xmlns:p14="http://schemas.microsoft.com/office/powerpoint/2010/main" val="269508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1476671" cy="914400"/>
          </a:xfrm>
        </p:spPr>
        <p:txBody>
          <a:bodyPr anchor="t">
            <a:normAutofit/>
          </a:bodyPr>
          <a:lstStyle/>
          <a:p>
            <a:r>
              <a:rPr lang="es-MX" sz="3600" b="1" dirty="0">
                <a:solidFill>
                  <a:srgbClr val="0070C0"/>
                </a:solidFill>
                <a:latin typeface="Poppins" pitchFamily="2" charset="77"/>
                <a:cs typeface="Poppins" pitchFamily="2" charset="77"/>
              </a:rPr>
              <a:t>Results </a:t>
            </a:r>
            <a:r>
              <a:rPr lang="es-MX" sz="2000" b="1" dirty="0">
                <a:solidFill>
                  <a:srgbClr val="0070C0"/>
                </a:solidFill>
                <a:latin typeface="Poppins" pitchFamily="2" charset="77"/>
                <a:cs typeface="Poppins" pitchFamily="2" charset="77"/>
              </a:rPr>
              <a:t>(quick notes on the European regulatory framework for face masks)</a:t>
            </a:r>
            <a:endParaRPr lang="es-MX" sz="3600" dirty="0">
              <a:solidFill>
                <a:srgbClr val="0070C0"/>
              </a:solidFill>
            </a:endParaRPr>
          </a:p>
        </p:txBody>
      </p:sp>
      <p:pic>
        <p:nvPicPr>
          <p:cNvPr id="7" name="Picture 6" descr="Mascherina chirurgica certificata - CHIRICOTTO S.A.S">
            <a:extLst>
              <a:ext uri="{FF2B5EF4-FFF2-40B4-BE49-F238E27FC236}">
                <a16:creationId xmlns:a16="http://schemas.microsoft.com/office/drawing/2014/main" id="{15C4243E-78A7-40B6-AF7E-0B697F9F8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4" b="10275"/>
          <a:stretch/>
        </p:blipFill>
        <p:spPr bwMode="auto">
          <a:xfrm>
            <a:off x="5873796" y="1574065"/>
            <a:ext cx="1388077" cy="1088688"/>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DE058AAE-A94D-448D-9237-22E9D8A483FB}"/>
              </a:ext>
            </a:extLst>
          </p:cNvPr>
          <p:cNvSpPr txBox="1">
            <a:spLocks/>
          </p:cNvSpPr>
          <p:nvPr/>
        </p:nvSpPr>
        <p:spPr>
          <a:xfrm>
            <a:off x="210936" y="2295222"/>
            <a:ext cx="4743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2">
                    <a:lumMod val="25000"/>
                  </a:schemeClr>
                </a:solidFill>
                <a:latin typeface="Poppins Light" pitchFamily="2" charset="77"/>
                <a:cs typeface="Poppins Light" pitchFamily="2" charset="77"/>
              </a:rPr>
              <a:t>Medical Devices</a:t>
            </a:r>
            <a:br>
              <a:rPr lang="en-US" sz="2400" b="1" dirty="0">
                <a:solidFill>
                  <a:schemeClr val="bg2">
                    <a:lumMod val="25000"/>
                  </a:schemeClr>
                </a:solidFill>
                <a:latin typeface="Poppins Light" pitchFamily="2" charset="77"/>
                <a:cs typeface="Poppins Light" pitchFamily="2" charset="77"/>
              </a:rPr>
            </a:br>
            <a:r>
              <a:rPr lang="en-US" sz="2400" b="1" dirty="0">
                <a:solidFill>
                  <a:schemeClr val="bg2">
                    <a:lumMod val="25000"/>
                  </a:schemeClr>
                </a:solidFill>
                <a:latin typeface="Poppins Light" pitchFamily="2" charset="77"/>
                <a:cs typeface="Poppins Light" pitchFamily="2" charset="77"/>
              </a:rPr>
              <a:t>Regulation (EU) 2017/745</a:t>
            </a:r>
          </a:p>
        </p:txBody>
      </p:sp>
      <p:sp>
        <p:nvSpPr>
          <p:cNvPr id="11" name="Marcador de contenido 2">
            <a:extLst>
              <a:ext uri="{FF2B5EF4-FFF2-40B4-BE49-F238E27FC236}">
                <a16:creationId xmlns:a16="http://schemas.microsoft.com/office/drawing/2014/main" id="{934791B3-1FA7-49E8-88A0-008AA4C4BCF1}"/>
              </a:ext>
            </a:extLst>
          </p:cNvPr>
          <p:cNvSpPr txBox="1">
            <a:spLocks/>
          </p:cNvSpPr>
          <p:nvPr/>
        </p:nvSpPr>
        <p:spPr>
          <a:xfrm>
            <a:off x="231420" y="4306507"/>
            <a:ext cx="5775841"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2">
                    <a:lumMod val="25000"/>
                  </a:schemeClr>
                </a:solidFill>
                <a:latin typeface="Poppins Light" pitchFamily="2" charset="77"/>
                <a:cs typeface="Poppins Light" pitchFamily="2" charset="77"/>
              </a:rPr>
              <a:t>Personal Protective Equipment</a:t>
            </a:r>
            <a:br>
              <a:rPr lang="en-US" sz="2400" b="1" dirty="0">
                <a:solidFill>
                  <a:schemeClr val="bg2">
                    <a:lumMod val="25000"/>
                  </a:schemeClr>
                </a:solidFill>
                <a:latin typeface="Poppins Light" pitchFamily="2" charset="77"/>
                <a:cs typeface="Poppins Light" pitchFamily="2" charset="77"/>
              </a:rPr>
            </a:br>
            <a:r>
              <a:rPr lang="en-US" sz="2400" b="1" dirty="0">
                <a:solidFill>
                  <a:schemeClr val="bg2">
                    <a:lumMod val="25000"/>
                  </a:schemeClr>
                </a:solidFill>
                <a:latin typeface="Poppins Light" pitchFamily="2" charset="77"/>
                <a:cs typeface="Poppins Light" pitchFamily="2" charset="77"/>
              </a:rPr>
              <a:t>Regulation (EU) 2016/425</a:t>
            </a:r>
          </a:p>
        </p:txBody>
      </p:sp>
      <p:sp>
        <p:nvSpPr>
          <p:cNvPr id="12" name="Marcador de contenido 2">
            <a:extLst>
              <a:ext uri="{FF2B5EF4-FFF2-40B4-BE49-F238E27FC236}">
                <a16:creationId xmlns:a16="http://schemas.microsoft.com/office/drawing/2014/main" id="{0F486E29-228F-417D-8CB6-390A24ACF0FA}"/>
              </a:ext>
            </a:extLst>
          </p:cNvPr>
          <p:cNvSpPr txBox="1">
            <a:spLocks/>
          </p:cNvSpPr>
          <p:nvPr/>
        </p:nvSpPr>
        <p:spPr>
          <a:xfrm>
            <a:off x="4482622" y="1923048"/>
            <a:ext cx="1637216" cy="438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70C0"/>
                </a:solidFill>
                <a:latin typeface="Poppins Light" pitchFamily="2" charset="77"/>
                <a:cs typeface="Poppins Light" pitchFamily="2" charset="77"/>
              </a:rPr>
              <a:t>Class I</a:t>
            </a:r>
          </a:p>
        </p:txBody>
      </p:sp>
      <p:sp>
        <p:nvSpPr>
          <p:cNvPr id="13" name="Marcador de contenido 2">
            <a:extLst>
              <a:ext uri="{FF2B5EF4-FFF2-40B4-BE49-F238E27FC236}">
                <a16:creationId xmlns:a16="http://schemas.microsoft.com/office/drawing/2014/main" id="{1A3405C2-3F6B-420E-8691-28D94CEC33DA}"/>
              </a:ext>
            </a:extLst>
          </p:cNvPr>
          <p:cNvSpPr txBox="1">
            <a:spLocks/>
          </p:cNvSpPr>
          <p:nvPr/>
        </p:nvSpPr>
        <p:spPr>
          <a:xfrm>
            <a:off x="4482622" y="2894565"/>
            <a:ext cx="2582480" cy="438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70C0"/>
                </a:solidFill>
                <a:latin typeface="Poppins Light" pitchFamily="2" charset="77"/>
                <a:cs typeface="Poppins Light" pitchFamily="2" charset="77"/>
              </a:rPr>
              <a:t>Class </a:t>
            </a:r>
            <a:r>
              <a:rPr lang="en-US" sz="2400" b="1" dirty="0" err="1">
                <a:solidFill>
                  <a:srgbClr val="0070C0"/>
                </a:solidFill>
                <a:latin typeface="Poppins Light" pitchFamily="2" charset="77"/>
                <a:cs typeface="Poppins Light" pitchFamily="2" charset="77"/>
              </a:rPr>
              <a:t>IIa</a:t>
            </a:r>
            <a:r>
              <a:rPr lang="en-US" sz="2400" b="1" dirty="0">
                <a:solidFill>
                  <a:srgbClr val="0070C0"/>
                </a:solidFill>
                <a:latin typeface="Poppins Light" pitchFamily="2" charset="77"/>
                <a:cs typeface="Poppins Light" pitchFamily="2" charset="77"/>
              </a:rPr>
              <a:t>, IIb, III</a:t>
            </a:r>
          </a:p>
        </p:txBody>
      </p:sp>
      <p:sp>
        <p:nvSpPr>
          <p:cNvPr id="14" name="Marcador de contenido 2">
            <a:extLst>
              <a:ext uri="{FF2B5EF4-FFF2-40B4-BE49-F238E27FC236}">
                <a16:creationId xmlns:a16="http://schemas.microsoft.com/office/drawing/2014/main" id="{BCF542CB-D955-4B67-8DC4-E64064163F1C}"/>
              </a:ext>
            </a:extLst>
          </p:cNvPr>
          <p:cNvSpPr txBox="1">
            <a:spLocks/>
          </p:cNvSpPr>
          <p:nvPr/>
        </p:nvSpPr>
        <p:spPr>
          <a:xfrm>
            <a:off x="7412704" y="1661209"/>
            <a:ext cx="4743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Declaration of Conformity </a:t>
            </a:r>
            <a:r>
              <a:rPr lang="en-US" sz="1600" dirty="0">
                <a:solidFill>
                  <a:schemeClr val="bg2">
                    <a:lumMod val="25000"/>
                  </a:schemeClr>
                </a:solidFill>
                <a:latin typeface="Poppins Light" pitchFamily="2" charset="77"/>
                <a:cs typeface="Poppins Light" pitchFamily="2" charset="77"/>
              </a:rPr>
              <a:t>(from the manufacturer)</a:t>
            </a:r>
          </a:p>
          <a:p>
            <a:pPr marL="0" indent="0">
              <a:buFont typeface="Arial" panose="020B0604020202020204" pitchFamily="34" charset="0"/>
              <a:buNone/>
            </a:pPr>
            <a:r>
              <a:rPr lang="en-US" sz="1600" b="1" dirty="0">
                <a:solidFill>
                  <a:srgbClr val="FF0000"/>
                </a:solidFill>
                <a:latin typeface="Poppins Light" pitchFamily="2" charset="77"/>
                <a:cs typeface="Poppins Light" pitchFamily="2" charset="77"/>
              </a:rPr>
              <a:t>NO EU Certificate </a:t>
            </a:r>
            <a:r>
              <a:rPr lang="en-US" sz="1600" dirty="0">
                <a:solidFill>
                  <a:schemeClr val="bg2">
                    <a:lumMod val="25000"/>
                  </a:schemeClr>
                </a:solidFill>
                <a:latin typeface="Poppins Light" pitchFamily="2" charset="77"/>
                <a:cs typeface="Poppins Light" pitchFamily="2" charset="77"/>
              </a:rPr>
              <a:t>(from Notified Body)</a:t>
            </a:r>
          </a:p>
        </p:txBody>
      </p:sp>
      <p:sp>
        <p:nvSpPr>
          <p:cNvPr id="15" name="Marcador de contenido 2">
            <a:extLst>
              <a:ext uri="{FF2B5EF4-FFF2-40B4-BE49-F238E27FC236}">
                <a16:creationId xmlns:a16="http://schemas.microsoft.com/office/drawing/2014/main" id="{A5BDE285-C3E9-46F9-B954-2DE16DFCD152}"/>
              </a:ext>
            </a:extLst>
          </p:cNvPr>
          <p:cNvSpPr txBox="1">
            <a:spLocks/>
          </p:cNvSpPr>
          <p:nvPr/>
        </p:nvSpPr>
        <p:spPr>
          <a:xfrm>
            <a:off x="7423699" y="2728009"/>
            <a:ext cx="4743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Declaration of Conformity </a:t>
            </a:r>
            <a:r>
              <a:rPr lang="en-US" sz="1600" dirty="0">
                <a:solidFill>
                  <a:schemeClr val="bg2">
                    <a:lumMod val="25000"/>
                  </a:schemeClr>
                </a:solidFill>
                <a:latin typeface="Poppins Light" pitchFamily="2" charset="77"/>
                <a:cs typeface="Poppins Light" pitchFamily="2" charset="77"/>
              </a:rPr>
              <a:t>(from the manufacturer)</a:t>
            </a:r>
          </a:p>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EU Certificate </a:t>
            </a:r>
            <a:r>
              <a:rPr lang="en-US" sz="1600" dirty="0">
                <a:solidFill>
                  <a:schemeClr val="bg2">
                    <a:lumMod val="25000"/>
                  </a:schemeClr>
                </a:solidFill>
                <a:latin typeface="Poppins Light" pitchFamily="2" charset="77"/>
                <a:cs typeface="Poppins Light" pitchFamily="2" charset="77"/>
              </a:rPr>
              <a:t>(from Notified Body)</a:t>
            </a:r>
          </a:p>
        </p:txBody>
      </p:sp>
      <p:sp>
        <p:nvSpPr>
          <p:cNvPr id="16" name="Marcador de contenido 2">
            <a:extLst>
              <a:ext uri="{FF2B5EF4-FFF2-40B4-BE49-F238E27FC236}">
                <a16:creationId xmlns:a16="http://schemas.microsoft.com/office/drawing/2014/main" id="{C68B4A8C-3BEE-4775-94D5-B132E7750EFC}"/>
              </a:ext>
            </a:extLst>
          </p:cNvPr>
          <p:cNvSpPr txBox="1">
            <a:spLocks/>
          </p:cNvSpPr>
          <p:nvPr/>
        </p:nvSpPr>
        <p:spPr>
          <a:xfrm>
            <a:off x="5134643" y="4215333"/>
            <a:ext cx="1637216" cy="4386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70C0"/>
                </a:solidFill>
                <a:latin typeface="Poppins Light" pitchFamily="2" charset="77"/>
                <a:cs typeface="Poppins Light" pitchFamily="2" charset="77"/>
              </a:rPr>
              <a:t>Category I</a:t>
            </a:r>
          </a:p>
        </p:txBody>
      </p:sp>
      <p:sp>
        <p:nvSpPr>
          <p:cNvPr id="17" name="Marcador de contenido 2">
            <a:extLst>
              <a:ext uri="{FF2B5EF4-FFF2-40B4-BE49-F238E27FC236}">
                <a16:creationId xmlns:a16="http://schemas.microsoft.com/office/drawing/2014/main" id="{6678071D-D209-4452-8A9A-22BEE1E7CE33}"/>
              </a:ext>
            </a:extLst>
          </p:cNvPr>
          <p:cNvSpPr txBox="1">
            <a:spLocks/>
          </p:cNvSpPr>
          <p:nvPr/>
        </p:nvSpPr>
        <p:spPr>
          <a:xfrm>
            <a:off x="7433127" y="4057189"/>
            <a:ext cx="4743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Declaration of Conformity </a:t>
            </a:r>
            <a:r>
              <a:rPr lang="en-US" sz="1600" dirty="0">
                <a:solidFill>
                  <a:schemeClr val="bg2">
                    <a:lumMod val="25000"/>
                  </a:schemeClr>
                </a:solidFill>
                <a:latin typeface="Poppins Light" pitchFamily="2" charset="77"/>
                <a:cs typeface="Poppins Light" pitchFamily="2" charset="77"/>
              </a:rPr>
              <a:t>(from the manufacturer)</a:t>
            </a:r>
          </a:p>
          <a:p>
            <a:pPr marL="0" indent="0">
              <a:buFont typeface="Arial" panose="020B0604020202020204" pitchFamily="34" charset="0"/>
              <a:buNone/>
            </a:pPr>
            <a:r>
              <a:rPr lang="en-US" sz="1600" b="1" dirty="0">
                <a:solidFill>
                  <a:srgbClr val="FF0000"/>
                </a:solidFill>
                <a:latin typeface="Poppins Light" pitchFamily="2" charset="77"/>
                <a:cs typeface="Poppins Light" pitchFamily="2" charset="77"/>
              </a:rPr>
              <a:t>NO EU Certificate </a:t>
            </a:r>
            <a:r>
              <a:rPr lang="en-US" sz="1600" dirty="0">
                <a:solidFill>
                  <a:schemeClr val="bg2">
                    <a:lumMod val="25000"/>
                  </a:schemeClr>
                </a:solidFill>
                <a:latin typeface="Poppins Light" pitchFamily="2" charset="77"/>
                <a:cs typeface="Poppins Light" pitchFamily="2" charset="77"/>
              </a:rPr>
              <a:t>(from Notified Body)</a:t>
            </a:r>
          </a:p>
        </p:txBody>
      </p:sp>
      <p:sp>
        <p:nvSpPr>
          <p:cNvPr id="18" name="Marcador de contenido 2">
            <a:extLst>
              <a:ext uri="{FF2B5EF4-FFF2-40B4-BE49-F238E27FC236}">
                <a16:creationId xmlns:a16="http://schemas.microsoft.com/office/drawing/2014/main" id="{FD1001D7-4AC9-4796-9A04-141C57677E3B}"/>
              </a:ext>
            </a:extLst>
          </p:cNvPr>
          <p:cNvSpPr txBox="1">
            <a:spLocks/>
          </p:cNvSpPr>
          <p:nvPr/>
        </p:nvSpPr>
        <p:spPr>
          <a:xfrm>
            <a:off x="7444122" y="5123989"/>
            <a:ext cx="4743029"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Declaration of Conformity </a:t>
            </a:r>
            <a:r>
              <a:rPr lang="en-US" sz="1600" dirty="0">
                <a:solidFill>
                  <a:schemeClr val="bg2">
                    <a:lumMod val="25000"/>
                  </a:schemeClr>
                </a:solidFill>
                <a:latin typeface="Poppins Light" pitchFamily="2" charset="77"/>
                <a:cs typeface="Poppins Light" pitchFamily="2" charset="77"/>
              </a:rPr>
              <a:t>(from the manufacturer)</a:t>
            </a:r>
          </a:p>
          <a:p>
            <a:pPr marL="0" indent="0">
              <a:buFont typeface="Arial" panose="020B0604020202020204" pitchFamily="34" charset="0"/>
              <a:buNone/>
            </a:pPr>
            <a:r>
              <a:rPr lang="en-US" sz="1600" b="1" dirty="0">
                <a:solidFill>
                  <a:srgbClr val="00B050"/>
                </a:solidFill>
                <a:latin typeface="Poppins Light" pitchFamily="2" charset="77"/>
                <a:cs typeface="Poppins Light" pitchFamily="2" charset="77"/>
              </a:rPr>
              <a:t>YES EU Certificate </a:t>
            </a:r>
            <a:r>
              <a:rPr lang="en-US" sz="1600" dirty="0">
                <a:solidFill>
                  <a:schemeClr val="bg2">
                    <a:lumMod val="25000"/>
                  </a:schemeClr>
                </a:solidFill>
                <a:latin typeface="Poppins Light" pitchFamily="2" charset="77"/>
                <a:cs typeface="Poppins Light" pitchFamily="2" charset="77"/>
              </a:rPr>
              <a:t>(from Notified Body)</a:t>
            </a:r>
          </a:p>
        </p:txBody>
      </p:sp>
      <p:sp>
        <p:nvSpPr>
          <p:cNvPr id="19" name="Marcador de contenido 2">
            <a:extLst>
              <a:ext uri="{FF2B5EF4-FFF2-40B4-BE49-F238E27FC236}">
                <a16:creationId xmlns:a16="http://schemas.microsoft.com/office/drawing/2014/main" id="{2D02AD40-E487-4829-B6D9-A82FD0A46357}"/>
              </a:ext>
            </a:extLst>
          </p:cNvPr>
          <p:cNvSpPr txBox="1">
            <a:spLocks/>
          </p:cNvSpPr>
          <p:nvPr/>
        </p:nvSpPr>
        <p:spPr>
          <a:xfrm>
            <a:off x="5134643" y="5220907"/>
            <a:ext cx="2127230" cy="4386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70C0"/>
                </a:solidFill>
                <a:latin typeface="Poppins Light" pitchFamily="2" charset="77"/>
                <a:cs typeface="Poppins Light" pitchFamily="2" charset="77"/>
              </a:rPr>
              <a:t>Category II, III</a:t>
            </a:r>
          </a:p>
        </p:txBody>
      </p:sp>
      <p:pic>
        <p:nvPicPr>
          <p:cNvPr id="1026" name="Picture 2" descr="Mascherine FFP2 COVID certificate KN95 BSENKN95, imballi 10 pezzi – NON  ADATTO AD USO PROFESSIONALE | Bybrand Roma">
            <a:extLst>
              <a:ext uri="{FF2B5EF4-FFF2-40B4-BE49-F238E27FC236}">
                <a16:creationId xmlns:a16="http://schemas.microsoft.com/office/drawing/2014/main" id="{81335386-E61E-440E-B408-B01C12F022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760"/>
          <a:stretch/>
        </p:blipFill>
        <p:spPr bwMode="auto">
          <a:xfrm>
            <a:off x="5991856" y="5566503"/>
            <a:ext cx="1331566" cy="116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8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pic>
        <p:nvPicPr>
          <p:cNvPr id="4" name="Immagine 3">
            <a:extLst>
              <a:ext uri="{FF2B5EF4-FFF2-40B4-BE49-F238E27FC236}">
                <a16:creationId xmlns:a16="http://schemas.microsoft.com/office/drawing/2014/main" id="{5FDAE1D4-77C2-44FA-84D5-568ABFD0888A}"/>
              </a:ext>
            </a:extLst>
          </p:cNvPr>
          <p:cNvPicPr>
            <a:picLocks noChangeAspect="1"/>
          </p:cNvPicPr>
          <p:nvPr/>
        </p:nvPicPr>
        <p:blipFill>
          <a:blip r:embed="rId2"/>
          <a:stretch>
            <a:fillRect/>
          </a:stretch>
        </p:blipFill>
        <p:spPr>
          <a:xfrm>
            <a:off x="6154604" y="1706253"/>
            <a:ext cx="3281249" cy="4666268"/>
          </a:xfrm>
          <a:prstGeom prst="rect">
            <a:avLst/>
          </a:prstGeom>
        </p:spPr>
      </p:pic>
      <p:pic>
        <p:nvPicPr>
          <p:cNvPr id="6" name="Immagine 5">
            <a:extLst>
              <a:ext uri="{FF2B5EF4-FFF2-40B4-BE49-F238E27FC236}">
                <a16:creationId xmlns:a16="http://schemas.microsoft.com/office/drawing/2014/main" id="{AB012FFC-EF2C-4D86-A39E-8B264EEDE2C2}"/>
              </a:ext>
            </a:extLst>
          </p:cNvPr>
          <p:cNvPicPr>
            <a:picLocks noChangeAspect="1"/>
          </p:cNvPicPr>
          <p:nvPr/>
        </p:nvPicPr>
        <p:blipFill>
          <a:blip r:embed="rId3"/>
          <a:stretch>
            <a:fillRect/>
          </a:stretch>
        </p:blipFill>
        <p:spPr>
          <a:xfrm>
            <a:off x="350727" y="1706252"/>
            <a:ext cx="3148104" cy="4491872"/>
          </a:xfrm>
          <a:prstGeom prst="rect">
            <a:avLst/>
          </a:prstGeom>
        </p:spPr>
      </p:pic>
      <p:sp>
        <p:nvSpPr>
          <p:cNvPr id="20" name="Marcador de contenido 2">
            <a:extLst>
              <a:ext uri="{FF2B5EF4-FFF2-40B4-BE49-F238E27FC236}">
                <a16:creationId xmlns:a16="http://schemas.microsoft.com/office/drawing/2014/main" id="{50864BD8-7D24-4D9A-8DD5-5858A94F643D}"/>
              </a:ext>
            </a:extLst>
          </p:cNvPr>
          <p:cNvSpPr txBox="1">
            <a:spLocks/>
          </p:cNvSpPr>
          <p:nvPr/>
        </p:nvSpPr>
        <p:spPr>
          <a:xfrm>
            <a:off x="2888148" y="1187918"/>
            <a:ext cx="8197774" cy="495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2">
                    <a:lumMod val="25000"/>
                  </a:schemeClr>
                </a:solidFill>
                <a:latin typeface="Poppins Light" pitchFamily="2" charset="77"/>
                <a:cs typeface="Poppins Light" pitchFamily="2" charset="77"/>
              </a:rPr>
              <a:t>Example of genuine documents for PPE Face Mask</a:t>
            </a:r>
          </a:p>
        </p:txBody>
      </p:sp>
      <p:sp>
        <p:nvSpPr>
          <p:cNvPr id="21" name="Marcador de contenido 2">
            <a:extLst>
              <a:ext uri="{FF2B5EF4-FFF2-40B4-BE49-F238E27FC236}">
                <a16:creationId xmlns:a16="http://schemas.microsoft.com/office/drawing/2014/main" id="{77E0F477-1EC3-4FEA-B7E1-151382D09136}"/>
              </a:ext>
            </a:extLst>
          </p:cNvPr>
          <p:cNvSpPr txBox="1">
            <a:spLocks/>
          </p:cNvSpPr>
          <p:nvPr/>
        </p:nvSpPr>
        <p:spPr>
          <a:xfrm>
            <a:off x="3389340" y="2292427"/>
            <a:ext cx="2540120" cy="2889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2">
                    <a:lumMod val="25000"/>
                  </a:schemeClr>
                </a:solidFill>
                <a:latin typeface="Poppins Light" pitchFamily="2" charset="77"/>
                <a:cs typeface="Poppins Light" pitchFamily="2" charset="77"/>
              </a:rPr>
              <a:t>Declaration of Conformity</a:t>
            </a:r>
          </a:p>
          <a:p>
            <a:pPr>
              <a:buFontTx/>
              <a:buChar char="-"/>
            </a:pPr>
            <a:r>
              <a:rPr lang="en-US" sz="2000" dirty="0">
                <a:solidFill>
                  <a:schemeClr val="bg2">
                    <a:lumMod val="25000"/>
                  </a:schemeClr>
                </a:solidFill>
                <a:latin typeface="Poppins Light" pitchFamily="2" charset="77"/>
                <a:cs typeface="Poppins Light" pitchFamily="2" charset="77"/>
              </a:rPr>
              <a:t>Proper contents according to Reg. 2016/425</a:t>
            </a:r>
          </a:p>
          <a:p>
            <a:pPr>
              <a:buFontTx/>
              <a:buChar char="-"/>
            </a:pPr>
            <a:r>
              <a:rPr lang="en-US" sz="2000" dirty="0">
                <a:solidFill>
                  <a:schemeClr val="bg2">
                    <a:lumMod val="25000"/>
                  </a:schemeClr>
                </a:solidFill>
                <a:latin typeface="Poppins Light" pitchFamily="2" charset="77"/>
                <a:cs typeface="Poppins Light" pitchFamily="2" charset="77"/>
              </a:rPr>
              <a:t>Signed by the manufacturer</a:t>
            </a:r>
          </a:p>
        </p:txBody>
      </p:sp>
      <p:sp>
        <p:nvSpPr>
          <p:cNvPr id="22" name="Marcador de contenido 2">
            <a:extLst>
              <a:ext uri="{FF2B5EF4-FFF2-40B4-BE49-F238E27FC236}">
                <a16:creationId xmlns:a16="http://schemas.microsoft.com/office/drawing/2014/main" id="{5FE8A417-E607-4AB2-A6A1-9A5EF74C79BC}"/>
              </a:ext>
            </a:extLst>
          </p:cNvPr>
          <p:cNvSpPr txBox="1">
            <a:spLocks/>
          </p:cNvSpPr>
          <p:nvPr/>
        </p:nvSpPr>
        <p:spPr>
          <a:xfrm>
            <a:off x="9472770" y="2291398"/>
            <a:ext cx="2540120" cy="2889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2">
                    <a:lumMod val="25000"/>
                  </a:schemeClr>
                </a:solidFill>
                <a:latin typeface="Poppins Light" pitchFamily="2" charset="77"/>
                <a:cs typeface="Poppins Light" pitchFamily="2" charset="77"/>
              </a:rPr>
              <a:t>EU Certificate</a:t>
            </a:r>
          </a:p>
          <a:p>
            <a:pPr>
              <a:buFontTx/>
              <a:buChar char="-"/>
            </a:pPr>
            <a:r>
              <a:rPr lang="en-US" sz="2000" dirty="0">
                <a:solidFill>
                  <a:schemeClr val="bg2">
                    <a:lumMod val="25000"/>
                  </a:schemeClr>
                </a:solidFill>
                <a:latin typeface="Poppins Light" pitchFamily="2" charset="77"/>
                <a:cs typeface="Poppins Light" pitchFamily="2" charset="77"/>
              </a:rPr>
              <a:t>Signed by the Notified Body</a:t>
            </a:r>
          </a:p>
          <a:p>
            <a:pPr>
              <a:buFontTx/>
              <a:buChar char="-"/>
            </a:pPr>
            <a:r>
              <a:rPr lang="en-US" sz="2000" dirty="0">
                <a:solidFill>
                  <a:schemeClr val="bg2">
                    <a:lumMod val="25000"/>
                  </a:schemeClr>
                </a:solidFill>
                <a:latin typeface="Poppins Light" pitchFamily="2" charset="77"/>
                <a:cs typeface="Poppins Light" pitchFamily="2" charset="77"/>
              </a:rPr>
              <a:t>Notified Body listed in NANDO and approved for PPE Face Masks</a:t>
            </a:r>
          </a:p>
        </p:txBody>
      </p:sp>
    </p:spTree>
    <p:extLst>
      <p:ext uri="{BB962C8B-B14F-4D97-AF65-F5344CB8AC3E}">
        <p14:creationId xmlns:p14="http://schemas.microsoft.com/office/powerpoint/2010/main" val="302431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7976933" y="3649895"/>
            <a:ext cx="2925200" cy="1719245"/>
          </a:xfrm>
        </p:spPr>
        <p:txBody>
          <a:bodyPr>
            <a:normAutofit/>
          </a:bodyPr>
          <a:lstStyle/>
          <a:p>
            <a:pPr marL="0" indent="0">
              <a:buNone/>
            </a:pPr>
            <a:r>
              <a:rPr lang="en-US" sz="2000" b="1" dirty="0">
                <a:solidFill>
                  <a:schemeClr val="bg2">
                    <a:lumMod val="25000"/>
                  </a:schemeClr>
                </a:solidFill>
                <a:latin typeface="Poppins Light" pitchFamily="2" charset="77"/>
                <a:cs typeface="Poppins Light" pitchFamily="2" charset="77"/>
                <a:hlinkClick r:id="rId2"/>
              </a:rPr>
              <a:t>https://www.eu-esf.org/covid-19/4513-covid-19-suspicious-certificates-for-ppe</a:t>
            </a:r>
            <a:r>
              <a:rPr lang="en-US" sz="2000" b="1" dirty="0">
                <a:solidFill>
                  <a:schemeClr val="bg2">
                    <a:lumMod val="25000"/>
                  </a:schemeClr>
                </a:solidFill>
                <a:latin typeface="Poppins Light" pitchFamily="2" charset="77"/>
                <a:cs typeface="Poppins Light" pitchFamily="2" charset="77"/>
              </a:rPr>
              <a:t> </a:t>
            </a:r>
          </a:p>
        </p:txBody>
      </p:sp>
      <p:pic>
        <p:nvPicPr>
          <p:cNvPr id="4" name="Immagine 3">
            <a:extLst>
              <a:ext uri="{FF2B5EF4-FFF2-40B4-BE49-F238E27FC236}">
                <a16:creationId xmlns:a16="http://schemas.microsoft.com/office/drawing/2014/main" id="{96C84F21-60FB-4F94-914D-85E9380F717D}"/>
              </a:ext>
            </a:extLst>
          </p:cNvPr>
          <p:cNvPicPr>
            <a:picLocks noChangeAspect="1"/>
          </p:cNvPicPr>
          <p:nvPr/>
        </p:nvPicPr>
        <p:blipFill>
          <a:blip r:embed="rId3"/>
          <a:stretch>
            <a:fillRect/>
          </a:stretch>
        </p:blipFill>
        <p:spPr>
          <a:xfrm>
            <a:off x="1032174" y="1671664"/>
            <a:ext cx="5949099" cy="4642326"/>
          </a:xfrm>
          <a:prstGeom prst="rect">
            <a:avLst/>
          </a:prstGeom>
        </p:spPr>
      </p:pic>
      <p:sp>
        <p:nvSpPr>
          <p:cNvPr id="5" name="Marcador de contenido 2">
            <a:extLst>
              <a:ext uri="{FF2B5EF4-FFF2-40B4-BE49-F238E27FC236}">
                <a16:creationId xmlns:a16="http://schemas.microsoft.com/office/drawing/2014/main" id="{AA11B045-F501-40F5-9CA6-B7A7454AFE3C}"/>
              </a:ext>
            </a:extLst>
          </p:cNvPr>
          <p:cNvSpPr txBox="1">
            <a:spLocks/>
          </p:cNvSpPr>
          <p:nvPr/>
        </p:nvSpPr>
        <p:spPr>
          <a:xfrm>
            <a:off x="7152861" y="1610389"/>
            <a:ext cx="4743029" cy="1632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2">
                    <a:lumMod val="25000"/>
                  </a:schemeClr>
                </a:solidFill>
                <a:latin typeface="Poppins Light" pitchFamily="2" charset="77"/>
                <a:cs typeface="Poppins Light" pitchFamily="2" charset="77"/>
              </a:rPr>
              <a:t>Website of the European Safety Federation with a huge list of fake or suspicious certificates for PPE</a:t>
            </a:r>
          </a:p>
        </p:txBody>
      </p:sp>
    </p:spTree>
    <p:extLst>
      <p:ext uri="{BB962C8B-B14F-4D97-AF65-F5344CB8AC3E}">
        <p14:creationId xmlns:p14="http://schemas.microsoft.com/office/powerpoint/2010/main" val="366593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5" name="Marcador de contenido 2">
            <a:extLst>
              <a:ext uri="{FF2B5EF4-FFF2-40B4-BE49-F238E27FC236}">
                <a16:creationId xmlns:a16="http://schemas.microsoft.com/office/drawing/2014/main" id="{AA11B045-F501-40F5-9CA6-B7A7454AFE3C}"/>
              </a:ext>
            </a:extLst>
          </p:cNvPr>
          <p:cNvSpPr txBox="1">
            <a:spLocks/>
          </p:cNvSpPr>
          <p:nvPr/>
        </p:nvSpPr>
        <p:spPr>
          <a:xfrm>
            <a:off x="231421" y="1610389"/>
            <a:ext cx="11664470" cy="46584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2">
                    <a:lumMod val="25000"/>
                  </a:schemeClr>
                </a:solidFill>
                <a:latin typeface="Poppins Light" pitchFamily="2" charset="77"/>
                <a:cs typeface="Poppins Light" pitchFamily="2" charset="77"/>
              </a:rPr>
              <a:t>Different situations were detected:</a:t>
            </a:r>
          </a:p>
          <a:p>
            <a:pPr>
              <a:buFontTx/>
              <a:buChar char="-"/>
            </a:pPr>
            <a:r>
              <a:rPr lang="en-US" sz="2000" dirty="0">
                <a:solidFill>
                  <a:schemeClr val="bg2">
                    <a:lumMod val="25000"/>
                  </a:schemeClr>
                </a:solidFill>
                <a:latin typeface="Poppins Light" pitchFamily="2" charset="77"/>
                <a:cs typeface="Poppins Light" pitchFamily="2" charset="77"/>
              </a:rPr>
              <a:t>certificates on letterhead (or using their logo and/or name) of institutes based in Europe </a:t>
            </a:r>
            <a:r>
              <a:rPr lang="en-US" sz="2000" b="1" u="sng" dirty="0">
                <a:solidFill>
                  <a:schemeClr val="bg2">
                    <a:lumMod val="25000"/>
                  </a:schemeClr>
                </a:solidFill>
                <a:latin typeface="Poppins Light" pitchFamily="2" charset="77"/>
                <a:cs typeface="Poppins Light" pitchFamily="2" charset="77"/>
              </a:rPr>
              <a:t>that are not a notified body competent for PPE </a:t>
            </a:r>
            <a:r>
              <a:rPr lang="en-US" sz="2000" dirty="0">
                <a:solidFill>
                  <a:schemeClr val="bg2">
                    <a:lumMod val="25000"/>
                  </a:schemeClr>
                </a:solidFill>
                <a:latin typeface="Poppins Light" pitchFamily="2" charset="77"/>
                <a:cs typeface="Poppins Light" pitchFamily="2" charset="77"/>
              </a:rPr>
              <a:t>mentioned in the document or the documents are fake</a:t>
            </a:r>
          </a:p>
          <a:p>
            <a:pPr>
              <a:buFontTx/>
              <a:buChar char="-"/>
            </a:pPr>
            <a:r>
              <a:rPr lang="en-US" sz="2000" b="1" u="sng" dirty="0">
                <a:solidFill>
                  <a:schemeClr val="bg2">
                    <a:lumMod val="25000"/>
                  </a:schemeClr>
                </a:solidFill>
                <a:latin typeface="Poppins Light" pitchFamily="2" charset="77"/>
                <a:cs typeface="Poppins Light" pitchFamily="2" charset="77"/>
              </a:rPr>
              <a:t>falsified certificates using the name, logo and/or layout Notified Bodies for PPE</a:t>
            </a:r>
            <a:r>
              <a:rPr lang="en-US" sz="2000" dirty="0">
                <a:solidFill>
                  <a:schemeClr val="bg2">
                    <a:lumMod val="25000"/>
                  </a:schemeClr>
                </a:solidFill>
                <a:latin typeface="Poppins Light" pitchFamily="2" charset="77"/>
                <a:cs typeface="Poppins Light" pitchFamily="2" charset="77"/>
              </a:rPr>
              <a:t>. These are not issued by themselves, so they are a victim of </a:t>
            </a:r>
            <a:r>
              <a:rPr lang="en-US" sz="2000" dirty="0" err="1">
                <a:solidFill>
                  <a:schemeClr val="bg2">
                    <a:lumMod val="25000"/>
                  </a:schemeClr>
                </a:solidFill>
                <a:latin typeface="Poppins Light" pitchFamily="2" charset="77"/>
                <a:cs typeface="Poppins Light" pitchFamily="2" charset="77"/>
              </a:rPr>
              <a:t>fraude</a:t>
            </a:r>
            <a:r>
              <a:rPr lang="en-US" sz="2000" dirty="0">
                <a:solidFill>
                  <a:schemeClr val="bg2">
                    <a:lumMod val="25000"/>
                  </a:schemeClr>
                </a:solidFill>
                <a:latin typeface="Poppins Light" pitchFamily="2" charset="77"/>
                <a:cs typeface="Poppins Light" pitchFamily="2" charset="77"/>
              </a:rPr>
              <a:t> and can not be blamed for this abuse</a:t>
            </a:r>
          </a:p>
          <a:p>
            <a:pPr>
              <a:buFontTx/>
              <a:buChar char="-"/>
            </a:pPr>
            <a:r>
              <a:rPr lang="en-US" sz="2000" dirty="0">
                <a:solidFill>
                  <a:schemeClr val="bg2">
                    <a:lumMod val="25000"/>
                  </a:schemeClr>
                </a:solidFill>
                <a:latin typeface="Poppins Light" pitchFamily="2" charset="77"/>
                <a:cs typeface="Poppins Light" pitchFamily="2" charset="77"/>
              </a:rPr>
              <a:t>certificates on letterhead (or using their logo and/or name) of </a:t>
            </a:r>
            <a:r>
              <a:rPr lang="en-US" sz="2000" b="1" u="sng" dirty="0">
                <a:solidFill>
                  <a:schemeClr val="bg2">
                    <a:lumMod val="25000"/>
                  </a:schemeClr>
                </a:solidFill>
                <a:latin typeface="Poppins Light" pitchFamily="2" charset="77"/>
                <a:cs typeface="Poppins Light" pitchFamily="2" charset="77"/>
              </a:rPr>
              <a:t>institutes based outside Europe </a:t>
            </a:r>
            <a:r>
              <a:rPr lang="en-US" sz="2000" dirty="0">
                <a:solidFill>
                  <a:schemeClr val="bg2">
                    <a:lumMod val="25000"/>
                  </a:schemeClr>
                </a:solidFill>
                <a:latin typeface="Poppins Light" pitchFamily="2" charset="77"/>
                <a:cs typeface="Poppins Light" pitchFamily="2" charset="77"/>
              </a:rPr>
              <a:t>(India, Canada, China, …). In any case, a certificate issued by an institute outside Europe is not a legally valid type examination certificate as these can only be issued by a Notified Body with the type of PPE concerned in their scope. So the 'certificates' by such </a:t>
            </a:r>
            <a:r>
              <a:rPr lang="en-US" sz="2000" dirty="0" err="1">
                <a:solidFill>
                  <a:schemeClr val="bg2">
                    <a:lumMod val="25000"/>
                  </a:schemeClr>
                </a:solidFill>
                <a:latin typeface="Poppins Light" pitchFamily="2" charset="77"/>
                <a:cs typeface="Poppins Light" pitchFamily="2" charset="77"/>
              </a:rPr>
              <a:t>organisations</a:t>
            </a:r>
            <a:r>
              <a:rPr lang="en-US" sz="2000" dirty="0">
                <a:solidFill>
                  <a:schemeClr val="bg2">
                    <a:lumMod val="25000"/>
                  </a:schemeClr>
                </a:solidFill>
                <a:latin typeface="Poppins Light" pitchFamily="2" charset="77"/>
                <a:cs typeface="Poppins Light" pitchFamily="2" charset="77"/>
              </a:rPr>
              <a:t> are no legal basis for CE marking nor for placing the PPE on the EU market</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r>
              <a:rPr lang="en-US" sz="2000" i="1" dirty="0">
                <a:solidFill>
                  <a:schemeClr val="bg2">
                    <a:lumMod val="25000"/>
                  </a:schemeClr>
                </a:solidFill>
                <a:latin typeface="Poppins Light" pitchFamily="2" charset="77"/>
                <a:cs typeface="Poppins Light" pitchFamily="2" charset="77"/>
              </a:rPr>
              <a:t>We have the impression that manufacturers outside the EU (and probably even ‘newcomers’ and importers in the EU) are not entirely familiar with the EU Legislation on PPE and thus believe that by paying the ‘certificate’ from such an </a:t>
            </a:r>
            <a:r>
              <a:rPr lang="en-US" sz="2000" i="1" dirty="0" err="1">
                <a:solidFill>
                  <a:schemeClr val="bg2">
                    <a:lumMod val="25000"/>
                  </a:schemeClr>
                </a:solidFill>
                <a:latin typeface="Poppins Light" pitchFamily="2" charset="77"/>
                <a:cs typeface="Poppins Light" pitchFamily="2" charset="77"/>
              </a:rPr>
              <a:t>organisation</a:t>
            </a:r>
            <a:r>
              <a:rPr lang="en-US" sz="2000" i="1" dirty="0">
                <a:solidFill>
                  <a:schemeClr val="bg2">
                    <a:lumMod val="25000"/>
                  </a:schemeClr>
                </a:solidFill>
                <a:latin typeface="Poppins Light" pitchFamily="2" charset="77"/>
                <a:cs typeface="Poppins Light" pitchFamily="2" charset="77"/>
              </a:rPr>
              <a:t>,  they are fully in compliance with the EU legislation. And most likely, also on the side of the customers (including health authorities), the knowledge about the exact requirements of the EU legislation is lacking and thus they judge those documents as accurate. </a:t>
            </a:r>
          </a:p>
        </p:txBody>
      </p:sp>
    </p:spTree>
    <p:extLst>
      <p:ext uri="{BB962C8B-B14F-4D97-AF65-F5344CB8AC3E}">
        <p14:creationId xmlns:p14="http://schemas.microsoft.com/office/powerpoint/2010/main" val="262563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Marcador de contenido 2">
            <a:extLst>
              <a:ext uri="{FF2B5EF4-FFF2-40B4-BE49-F238E27FC236}">
                <a16:creationId xmlns:a16="http://schemas.microsoft.com/office/drawing/2014/main" id="{81486BB2-CF4C-4065-9993-B3F7A108B4D3}"/>
              </a:ext>
            </a:extLst>
          </p:cNvPr>
          <p:cNvSpPr>
            <a:spLocks noGrp="1"/>
          </p:cNvSpPr>
          <p:nvPr>
            <p:ph idx="1"/>
          </p:nvPr>
        </p:nvSpPr>
        <p:spPr>
          <a:xfrm>
            <a:off x="3771128" y="1591019"/>
            <a:ext cx="7861547" cy="2874685"/>
          </a:xfrm>
        </p:spPr>
        <p:txBody>
          <a:bodyPr>
            <a:normAutofit/>
          </a:bodyPr>
          <a:lstStyle/>
          <a:p>
            <a:pPr marL="0" indent="0">
              <a:buNone/>
            </a:pPr>
            <a:r>
              <a:rPr lang="en-US" sz="1800" dirty="0">
                <a:solidFill>
                  <a:schemeClr val="bg2">
                    <a:lumMod val="25000"/>
                  </a:schemeClr>
                </a:solidFill>
                <a:latin typeface="Poppins Light" pitchFamily="2" charset="77"/>
                <a:cs typeface="Poppins Light" pitchFamily="2" charset="77"/>
              </a:rPr>
              <a:t>Many incorrect documents we have detected were “certificates of compliance” that are not a Declaration of Conformity and are not a EU Certificate.</a:t>
            </a:r>
          </a:p>
          <a:p>
            <a:pPr marL="0" indent="0">
              <a:buNone/>
            </a:pPr>
            <a:r>
              <a:rPr lang="en-US" sz="1800" dirty="0">
                <a:solidFill>
                  <a:schemeClr val="bg2">
                    <a:lumMod val="25000"/>
                  </a:schemeClr>
                </a:solidFill>
                <a:latin typeface="Poppins Light" pitchFamily="2" charset="77"/>
                <a:cs typeface="Poppins Light" pitchFamily="2" charset="77"/>
              </a:rPr>
              <a:t>These documents are issued to manufacturers “on voluntary basis” by entities that are not a Notified Body for PPEs</a:t>
            </a:r>
          </a:p>
          <a:p>
            <a:pPr marL="0" indent="0">
              <a:buNone/>
            </a:pPr>
            <a:r>
              <a:rPr lang="en-US" sz="1800" dirty="0">
                <a:solidFill>
                  <a:schemeClr val="bg2">
                    <a:lumMod val="25000"/>
                  </a:schemeClr>
                </a:solidFill>
                <a:latin typeface="Poppins Light" pitchFamily="2" charset="77"/>
                <a:cs typeface="Poppins Light" pitchFamily="2" charset="77"/>
              </a:rPr>
              <a:t>They are not “fake” but are useless from the regulatory standpoint</a:t>
            </a:r>
          </a:p>
          <a:p>
            <a:pPr marL="0" indent="0">
              <a:buNone/>
            </a:pPr>
            <a:r>
              <a:rPr lang="en-US" sz="1800" dirty="0">
                <a:solidFill>
                  <a:schemeClr val="bg2">
                    <a:lumMod val="25000"/>
                  </a:schemeClr>
                </a:solidFill>
                <a:latin typeface="Poppins Light" pitchFamily="2" charset="77"/>
                <a:cs typeface="Poppins Light" pitchFamily="2" charset="77"/>
              </a:rPr>
              <a:t>Many manufacturers or importers paid a lot of money to get these useless “certificates” and believed they were sufficient for placing these PPEs on the European market</a:t>
            </a:r>
          </a:p>
        </p:txBody>
      </p:sp>
      <p:pic>
        <p:nvPicPr>
          <p:cNvPr id="5" name="Immagine 4">
            <a:extLst>
              <a:ext uri="{FF2B5EF4-FFF2-40B4-BE49-F238E27FC236}">
                <a16:creationId xmlns:a16="http://schemas.microsoft.com/office/drawing/2014/main" id="{00A9DE8A-C237-4C7B-BC57-787ACD1D66B9}"/>
              </a:ext>
            </a:extLst>
          </p:cNvPr>
          <p:cNvPicPr>
            <a:picLocks noChangeAspect="1"/>
          </p:cNvPicPr>
          <p:nvPr/>
        </p:nvPicPr>
        <p:blipFill>
          <a:blip r:embed="rId2"/>
          <a:stretch>
            <a:fillRect/>
          </a:stretch>
        </p:blipFill>
        <p:spPr>
          <a:xfrm>
            <a:off x="107503" y="1489435"/>
            <a:ext cx="3511672" cy="5018828"/>
          </a:xfrm>
          <a:prstGeom prst="rect">
            <a:avLst/>
          </a:prstGeom>
        </p:spPr>
      </p:pic>
      <p:pic>
        <p:nvPicPr>
          <p:cNvPr id="6" name="Picture 2">
            <a:extLst>
              <a:ext uri="{FF2B5EF4-FFF2-40B4-BE49-F238E27FC236}">
                <a16:creationId xmlns:a16="http://schemas.microsoft.com/office/drawing/2014/main" id="{79FD6747-3EBD-431C-8414-DC786EE91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450" y="4575207"/>
            <a:ext cx="2655150" cy="17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2">
            <a:extLst>
              <a:ext uri="{FF2B5EF4-FFF2-40B4-BE49-F238E27FC236}">
                <a16:creationId xmlns:a16="http://schemas.microsoft.com/office/drawing/2014/main" id="{081F5E6F-DA7E-4C98-86A0-3A52FF8A8045}"/>
              </a:ext>
            </a:extLst>
          </p:cNvPr>
          <p:cNvSpPr txBox="1">
            <a:spLocks/>
          </p:cNvSpPr>
          <p:nvPr/>
        </p:nvSpPr>
        <p:spPr>
          <a:xfrm>
            <a:off x="8145683" y="4732256"/>
            <a:ext cx="3222151" cy="14215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err="1">
                <a:solidFill>
                  <a:schemeClr val="bg2">
                    <a:lumMod val="25000"/>
                  </a:schemeClr>
                </a:solidFill>
                <a:latin typeface="Poppins Light" pitchFamily="2" charset="77"/>
                <a:cs typeface="Poppins Light" pitchFamily="2" charset="77"/>
              </a:rPr>
              <a:t>Accredia</a:t>
            </a:r>
            <a:r>
              <a:rPr lang="en-US" sz="1800" dirty="0">
                <a:solidFill>
                  <a:schemeClr val="bg2">
                    <a:lumMod val="25000"/>
                  </a:schemeClr>
                </a:solidFill>
                <a:latin typeface="Poppins Light" pitchFamily="2" charset="77"/>
                <a:cs typeface="Poppins Light" pitchFamily="2" charset="77"/>
              </a:rPr>
              <a:t>, the Italian national accreditation agency, published a letter to discourage certification bodies from releasing this kind of “</a:t>
            </a:r>
            <a:r>
              <a:rPr lang="en-US" sz="1800" dirty="0" err="1">
                <a:solidFill>
                  <a:schemeClr val="bg2">
                    <a:lumMod val="25000"/>
                  </a:schemeClr>
                </a:solidFill>
                <a:latin typeface="Poppins Light" pitchFamily="2" charset="77"/>
                <a:cs typeface="Poppins Light" pitchFamily="2" charset="77"/>
              </a:rPr>
              <a:t>certficates</a:t>
            </a:r>
            <a:r>
              <a:rPr lang="en-US" sz="1800" dirty="0">
                <a:solidFill>
                  <a:schemeClr val="bg2">
                    <a:lumMod val="25000"/>
                  </a:schemeClr>
                </a:solidFill>
                <a:latin typeface="Poppins Light" pitchFamily="2" charset="77"/>
                <a:cs typeface="Poppins Light" pitchFamily="2" charset="77"/>
              </a:rPr>
              <a:t>”</a:t>
            </a:r>
          </a:p>
        </p:txBody>
      </p:sp>
    </p:spTree>
    <p:extLst>
      <p:ext uri="{BB962C8B-B14F-4D97-AF65-F5344CB8AC3E}">
        <p14:creationId xmlns:p14="http://schemas.microsoft.com/office/powerpoint/2010/main" val="30222086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997</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Calibri Light</vt:lpstr>
      <vt:lpstr>Poppins</vt:lpstr>
      <vt:lpstr>Poppins Light</vt:lpstr>
      <vt:lpstr>Poppins Medium</vt:lpstr>
      <vt:lpstr>Tema de Office</vt:lpstr>
      <vt:lpstr>Supplying genuine devices in the context of the Covid-19 pandemic: fake certifications between scam and ignorance</vt:lpstr>
      <vt:lpstr>The Team / Workgroup</vt:lpstr>
      <vt:lpstr>Description</vt:lpstr>
      <vt:lpstr>Goals of the project and final users that will benefit</vt:lpstr>
      <vt:lpstr>Results (quick notes on the European regulatory framework for face masks)</vt:lpstr>
      <vt:lpstr>Results</vt:lpstr>
      <vt:lpstr>Results</vt:lpstr>
      <vt:lpstr>Results</vt:lpstr>
      <vt:lpstr>Results</vt:lpstr>
      <vt:lpstr>Results</vt:lpstr>
      <vt:lpstr>Stefano Bergamasco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Stefano Bergamasco</cp:lastModifiedBy>
  <cp:revision>31</cp:revision>
  <dcterms:created xsi:type="dcterms:W3CDTF">2021-09-01T19:24:00Z</dcterms:created>
  <dcterms:modified xsi:type="dcterms:W3CDTF">2021-10-06T21:41:36Z</dcterms:modified>
</cp:coreProperties>
</file>