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68" r:id="rId4"/>
    <p:sldId id="269" r:id="rId5"/>
    <p:sldId id="264" r:id="rId6"/>
    <p:sldId id="265" r:id="rId7"/>
    <p:sldId id="266" r:id="rId8"/>
    <p:sldId id="26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0070C0"/>
    <a:srgbClr val="BF9000"/>
    <a:srgbClr val="4472C4"/>
    <a:srgbClr val="7E7E7E"/>
    <a:srgbClr val="ED7E30"/>
    <a:srgbClr val="447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9"/>
    <p:restoredTop sz="93420" autoAdjust="0"/>
  </p:normalViewPr>
  <p:slideViewPr>
    <p:cSldViewPr snapToGrid="0" snapToObjects="1">
      <p:cViewPr varScale="1">
        <p:scale>
          <a:sx n="64" d="100"/>
          <a:sy n="64" d="100"/>
        </p:scale>
        <p:origin x="5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zy91\ICEHTMC\202011%20&#20934;&#22791;\&#25968;&#2545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y91\ICEHTMC\202011%20&#20934;&#22791;\&#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y91\ICEHTMC\202011%20&#20934;&#22791;\&#25968;&#2545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y91\ICEHTMC\202011%20&#20934;&#22791;\&#25968;&#25454;.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00" b="0" i="0" u="none" strike="noStrike" kern="1200" spc="0" baseline="0">
                <a:solidFill>
                  <a:schemeClr val="tx1">
                    <a:lumMod val="65000"/>
                    <a:lumOff val="35000"/>
                  </a:schemeClr>
                </a:solidFill>
                <a:latin typeface="+mn-lt"/>
                <a:ea typeface="+mn-ea"/>
                <a:cs typeface="+mn-cs"/>
              </a:defRPr>
            </a:pPr>
            <a:r>
              <a:rPr lang="en-US" altLang="zh-CN" sz="1800"/>
              <a:t>clinical engineers</a:t>
            </a:r>
            <a:endParaRPr lang="zh-CN" altLang="en-US" sz="1800"/>
          </a:p>
        </c:rich>
      </c:tx>
      <c:layout/>
      <c:overlay val="0"/>
      <c:spPr>
        <a:noFill/>
        <a:ln>
          <a:noFill/>
        </a:ln>
        <a:effectLst/>
      </c:spPr>
      <c:txPr>
        <a:bodyPr rot="0" spcFirstLastPara="1" vertOverflow="ellipsis" vert="horz" wrap="square" anchor="ctr" anchorCtr="1"/>
        <a:lstStyle/>
        <a:p>
          <a:pPr>
            <a:defRPr lang="zh-CN" sz="18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ED7E30"/>
              </a:solidFill>
              <a:ln>
                <a:noFill/>
              </a:ln>
              <a:effectLst/>
              <a:sp3d/>
            </c:spPr>
            <c:extLst>
              <c:ext xmlns:c16="http://schemas.microsoft.com/office/drawing/2014/chart" uri="{C3380CC4-5D6E-409C-BE32-E72D297353CC}">
                <c16:uniqueId val="{00000001-8439-4754-ACBF-E038BA54B62C}"/>
              </c:ext>
            </c:extLst>
          </c:dPt>
          <c:dPt>
            <c:idx val="2"/>
            <c:invertIfNegative val="0"/>
            <c:bubble3D val="0"/>
            <c:spPr>
              <a:solidFill>
                <a:srgbClr val="7E7E7E"/>
              </a:solidFill>
              <a:ln>
                <a:noFill/>
              </a:ln>
              <a:effectLst/>
              <a:sp3d/>
            </c:spPr>
            <c:extLst>
              <c:ext xmlns:c16="http://schemas.microsoft.com/office/drawing/2014/chart" uri="{C3380CC4-5D6E-409C-BE32-E72D297353CC}">
                <c16:uniqueId val="{00000003-8439-4754-ACBF-E038BA54B62C}"/>
              </c:ext>
            </c:extLst>
          </c:dPt>
          <c:dLbls>
            <c:dLbl>
              <c:idx val="0"/>
              <c:layout>
                <c:manualLayout>
                  <c:x val="2.5000000000000001E-2"/>
                  <c:y val="-3.240740740740739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439-4754-ACBF-E038BA54B62C}"/>
                </c:ext>
              </c:extLst>
            </c:dLbl>
            <c:dLbl>
              <c:idx val="1"/>
              <c:layout>
                <c:manualLayout>
                  <c:x val="1.6666666666666601E-2"/>
                  <c:y val="-4.16664843977836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777777777777802E-2"/>
                      <c:h val="6.4745552639253398E-2"/>
                    </c:manualLayout>
                  </c15:layout>
                </c:ext>
                <c:ext xmlns:c16="http://schemas.microsoft.com/office/drawing/2014/chart" uri="{C3380CC4-5D6E-409C-BE32-E72D297353CC}">
                  <c16:uniqueId val="{00000001-8439-4754-ACBF-E038BA54B62C}"/>
                </c:ext>
              </c:extLst>
            </c:dLbl>
            <c:dLbl>
              <c:idx val="2"/>
              <c:layout>
                <c:manualLayout>
                  <c:x val="1.38888888888889E-2"/>
                  <c:y val="-3.703703703703709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439-4754-ACBF-E038BA54B62C}"/>
                </c:ext>
              </c:extLst>
            </c:dLbl>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tertiary hospitals</c:v>
                </c:pt>
                <c:pt idx="1">
                  <c:v>secondary hospitals</c:v>
                </c:pt>
                <c:pt idx="2">
                  <c:v>primary hospitals</c:v>
                </c:pt>
              </c:strCache>
            </c:strRef>
          </c:cat>
          <c:val>
            <c:numRef>
              <c:f>Sheet1!$B$7:$B$9</c:f>
              <c:numCache>
                <c:formatCode>General</c:formatCode>
                <c:ptCount val="3"/>
                <c:pt idx="0">
                  <c:v>11.5</c:v>
                </c:pt>
                <c:pt idx="1">
                  <c:v>5</c:v>
                </c:pt>
                <c:pt idx="2">
                  <c:v>2.7</c:v>
                </c:pt>
              </c:numCache>
            </c:numRef>
          </c:val>
          <c:extLst>
            <c:ext xmlns:c16="http://schemas.microsoft.com/office/drawing/2014/chart" uri="{C3380CC4-5D6E-409C-BE32-E72D297353CC}">
              <c16:uniqueId val="{00000005-8439-4754-ACBF-E038BA54B62C}"/>
            </c:ext>
          </c:extLst>
        </c:ser>
        <c:dLbls>
          <c:showLegendKey val="0"/>
          <c:showVal val="0"/>
          <c:showCatName val="0"/>
          <c:showSerName val="0"/>
          <c:showPercent val="0"/>
          <c:showBubbleSize val="0"/>
        </c:dLbls>
        <c:gapWidth val="150"/>
        <c:axId val="2096845024"/>
        <c:axId val="2096845440"/>
      </c:barChart>
      <c:catAx>
        <c:axId val="2096845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2096845440"/>
        <c:crosses val="autoZero"/>
        <c:auto val="1"/>
        <c:lblAlgn val="ctr"/>
        <c:lblOffset val="100"/>
        <c:noMultiLvlLbl val="0"/>
      </c:catAx>
      <c:valAx>
        <c:axId val="209684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r>
                  <a:rPr lang="en-US" altLang="zh-CN" sz="1600"/>
                  <a:t>average</a:t>
                </a:r>
                <a:r>
                  <a:rPr lang="en-US" altLang="zh-CN" sz="1600" baseline="0"/>
                  <a:t> number</a:t>
                </a:r>
                <a:endParaRPr lang="zh-CN" altLang="en-US" sz="1600"/>
              </a:p>
            </c:rich>
          </c:tx>
          <c:layout/>
          <c:overlay val="0"/>
          <c:spPr>
            <a:noFill/>
            <a:ln>
              <a:noFill/>
            </a:ln>
            <a:effectLst/>
          </c:spPr>
          <c:txPr>
            <a:bodyPr rot="-54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0968450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Preventive maintenance of several types of mainstream equipment</a:t>
            </a:r>
            <a:endParaRPr lang="zh-CN" altLang="en-US"/>
          </a:p>
        </c:rich>
      </c:tx>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tertiary hospitals</c:f>
              <c:strCache>
                <c:ptCount val="1"/>
                <c:pt idx="0">
                  <c:v>tertiary hospitals</c:v>
                </c:pt>
              </c:strCache>
            </c:strRef>
          </c:tx>
          <c:spPr>
            <a:solidFill>
              <a:schemeClr val="accent1"/>
            </a:solidFill>
            <a:ln>
              <a:noFill/>
            </a:ln>
            <a:effectLst/>
          </c:spPr>
          <c:invertIfNegative val="0"/>
          <c:cat>
            <c:strRef>
              <c:f>Sheet2!$A$25:$A$31</c:f>
              <c:strCache>
                <c:ptCount val="7"/>
                <c:pt idx="0">
                  <c:v>ventilator</c:v>
                </c:pt>
                <c:pt idx="1">
                  <c:v>monitor</c:v>
                </c:pt>
                <c:pt idx="2">
                  <c:v>defibrillator</c:v>
                </c:pt>
                <c:pt idx="3">
                  <c:v>electrosurgical generator</c:v>
                </c:pt>
                <c:pt idx="4">
                  <c:v>infusion pump</c:v>
                </c:pt>
                <c:pt idx="5">
                  <c:v>hemodialysisi machine</c:v>
                </c:pt>
                <c:pt idx="6">
                  <c:v>baby incubator</c:v>
                </c:pt>
              </c:strCache>
            </c:strRef>
          </c:cat>
          <c:val>
            <c:numRef>
              <c:f>Sheet2!$B$25:$B$31</c:f>
              <c:numCache>
                <c:formatCode>0.00%</c:formatCode>
                <c:ptCount val="7"/>
                <c:pt idx="0">
                  <c:v>0.94666666666666699</c:v>
                </c:pt>
                <c:pt idx="1">
                  <c:v>0.93333333333333302</c:v>
                </c:pt>
                <c:pt idx="2">
                  <c:v>0.94666666666666699</c:v>
                </c:pt>
                <c:pt idx="3">
                  <c:v>0.89333333333333298</c:v>
                </c:pt>
                <c:pt idx="4">
                  <c:v>0.57333333333333303</c:v>
                </c:pt>
                <c:pt idx="5">
                  <c:v>0.8</c:v>
                </c:pt>
                <c:pt idx="6">
                  <c:v>0.68</c:v>
                </c:pt>
              </c:numCache>
            </c:numRef>
          </c:val>
          <c:extLst>
            <c:ext xmlns:c16="http://schemas.microsoft.com/office/drawing/2014/chart" uri="{C3380CC4-5D6E-409C-BE32-E72D297353CC}">
              <c16:uniqueId val="{00000000-7D24-4258-8A64-F09D388B14D0}"/>
            </c:ext>
          </c:extLst>
        </c:ser>
        <c:ser>
          <c:idx val="1"/>
          <c:order val="1"/>
          <c:tx>
            <c:strRef>
              <c:f>secondary hospitals</c:f>
              <c:strCache>
                <c:ptCount val="1"/>
                <c:pt idx="0">
                  <c:v>secondary hospitals</c:v>
                </c:pt>
              </c:strCache>
            </c:strRef>
          </c:tx>
          <c:spPr>
            <a:solidFill>
              <a:schemeClr val="accent2"/>
            </a:solidFill>
            <a:ln>
              <a:noFill/>
            </a:ln>
            <a:effectLst/>
          </c:spPr>
          <c:invertIfNegative val="0"/>
          <c:val>
            <c:numRef>
              <c:f>Sheet2!$C$25:$C$31</c:f>
              <c:numCache>
                <c:formatCode>0.00%</c:formatCode>
                <c:ptCount val="7"/>
                <c:pt idx="0">
                  <c:v>0.83333333333333304</c:v>
                </c:pt>
                <c:pt idx="1">
                  <c:v>0.73809523809523803</c:v>
                </c:pt>
                <c:pt idx="2">
                  <c:v>0.83333333333333304</c:v>
                </c:pt>
                <c:pt idx="3">
                  <c:v>0.73809523809523803</c:v>
                </c:pt>
                <c:pt idx="4">
                  <c:v>0.452380952380952</c:v>
                </c:pt>
                <c:pt idx="5">
                  <c:v>0.59523809523809501</c:v>
                </c:pt>
                <c:pt idx="6">
                  <c:v>0.35714285714285698</c:v>
                </c:pt>
              </c:numCache>
            </c:numRef>
          </c:val>
          <c:extLst>
            <c:ext xmlns:c16="http://schemas.microsoft.com/office/drawing/2014/chart" uri="{C3380CC4-5D6E-409C-BE32-E72D297353CC}">
              <c16:uniqueId val="{00000001-7D24-4258-8A64-F09D388B14D0}"/>
            </c:ext>
          </c:extLst>
        </c:ser>
        <c:ser>
          <c:idx val="2"/>
          <c:order val="2"/>
          <c:tx>
            <c:strRef>
              <c:f>primary hospitals</c:f>
              <c:strCache>
                <c:ptCount val="1"/>
                <c:pt idx="0">
                  <c:v>primary hospitals</c:v>
                </c:pt>
              </c:strCache>
            </c:strRef>
          </c:tx>
          <c:spPr>
            <a:solidFill>
              <a:schemeClr val="accent3"/>
            </a:solidFill>
            <a:ln>
              <a:noFill/>
            </a:ln>
            <a:effectLst/>
          </c:spPr>
          <c:invertIfNegative val="0"/>
          <c:val>
            <c:numRef>
              <c:f>Sheet2!$D$25:$D$31</c:f>
              <c:numCache>
                <c:formatCode>0.00%</c:formatCode>
                <c:ptCount val="7"/>
                <c:pt idx="0">
                  <c:v>0.33333333333333298</c:v>
                </c:pt>
                <c:pt idx="1">
                  <c:v>0.79166666666666696</c:v>
                </c:pt>
                <c:pt idx="2">
                  <c:v>0.66666666666666696</c:v>
                </c:pt>
                <c:pt idx="3">
                  <c:v>0.29166666666666702</c:v>
                </c:pt>
                <c:pt idx="4">
                  <c:v>0.41666666666666702</c:v>
                </c:pt>
                <c:pt idx="5">
                  <c:v>8.3333333333333301E-2</c:v>
                </c:pt>
                <c:pt idx="6">
                  <c:v>8.3333333333333301E-2</c:v>
                </c:pt>
              </c:numCache>
            </c:numRef>
          </c:val>
          <c:extLst>
            <c:ext xmlns:c16="http://schemas.microsoft.com/office/drawing/2014/chart" uri="{C3380CC4-5D6E-409C-BE32-E72D297353CC}">
              <c16:uniqueId val="{00000002-7D24-4258-8A64-F09D388B14D0}"/>
            </c:ext>
          </c:extLst>
        </c:ser>
        <c:dLbls>
          <c:showLegendKey val="0"/>
          <c:showVal val="0"/>
          <c:showCatName val="0"/>
          <c:showSerName val="0"/>
          <c:showPercent val="0"/>
          <c:showBubbleSize val="0"/>
        </c:dLbls>
        <c:gapWidth val="219"/>
        <c:overlap val="-27"/>
        <c:axId val="1630053551"/>
        <c:axId val="1630062287"/>
      </c:barChart>
      <c:catAx>
        <c:axId val="163005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630062287"/>
        <c:crosses val="autoZero"/>
        <c:auto val="1"/>
        <c:lblAlgn val="ctr"/>
        <c:lblOffset val="100"/>
        <c:noMultiLvlLbl val="0"/>
      </c:catAx>
      <c:valAx>
        <c:axId val="16300622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6300535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zh-CN"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sz="1800" dirty="0"/>
              <a:t>quality</a:t>
            </a:r>
            <a:r>
              <a:rPr lang="en-US" altLang="zh-CN" sz="1800" baseline="0" dirty="0"/>
              <a:t> control</a:t>
            </a:r>
            <a:endParaRPr lang="zh-CN" altLang="en-US" sz="1800" dirty="0"/>
          </a:p>
        </c:rich>
      </c:tx>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ED7D31"/>
              </a:solidFill>
              <a:ln>
                <a:noFill/>
              </a:ln>
              <a:effectLst/>
              <a:sp3d/>
            </c:spPr>
            <c:extLst>
              <c:ext xmlns:c16="http://schemas.microsoft.com/office/drawing/2014/chart" uri="{C3380CC4-5D6E-409C-BE32-E72D297353CC}">
                <c16:uniqueId val="{00000001-D031-41EB-A902-240F44ECA7E9}"/>
              </c:ext>
            </c:extLst>
          </c:dPt>
          <c:dPt>
            <c:idx val="2"/>
            <c:invertIfNegative val="0"/>
            <c:bubble3D val="0"/>
            <c:spPr>
              <a:solidFill>
                <a:srgbClr val="A5A5A5"/>
              </a:solidFill>
              <a:ln>
                <a:noFill/>
              </a:ln>
              <a:effectLst/>
              <a:sp3d/>
            </c:spPr>
            <c:extLst>
              <c:ext xmlns:c16="http://schemas.microsoft.com/office/drawing/2014/chart" uri="{C3380CC4-5D6E-409C-BE32-E72D297353CC}">
                <c16:uniqueId val="{00000003-D031-41EB-A902-240F44ECA7E9}"/>
              </c:ext>
            </c:extLst>
          </c:dPt>
          <c:dLbls>
            <c:dLbl>
              <c:idx val="0"/>
              <c:layout>
                <c:manualLayout>
                  <c:x val="1.94444444444444E-2"/>
                  <c:y val="-3.240740740740739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031-41EB-A902-240F44ECA7E9}"/>
                </c:ext>
              </c:extLst>
            </c:dLbl>
            <c:dLbl>
              <c:idx val="1"/>
              <c:layout>
                <c:manualLayout>
                  <c:x val="2.2222222222222199E-2"/>
                  <c:y val="-4.629629629629630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31-41EB-A902-240F44ECA7E9}"/>
                </c:ext>
              </c:extLst>
            </c:dLbl>
            <c:dLbl>
              <c:idx val="2"/>
              <c:layout>
                <c:manualLayout>
                  <c:x val="1.6666666666666601E-2"/>
                  <c:y val="-3.703703703703709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31-41EB-A902-240F44ECA7E9}"/>
                </c:ext>
              </c:extLst>
            </c:dLbl>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Sheet2!$A$8:$A$10</c:f>
              <c:strCache>
                <c:ptCount val="3"/>
                <c:pt idx="0">
                  <c:v>tertiary hospitals</c:v>
                </c:pt>
                <c:pt idx="1">
                  <c:v>secondary hospitals</c:v>
                </c:pt>
                <c:pt idx="2">
                  <c:v>primary hospitals</c:v>
                </c:pt>
              </c:strCache>
            </c:strRef>
          </c:cat>
          <c:val>
            <c:numRef>
              <c:f>Sheet2!$B$8:$B$10</c:f>
              <c:numCache>
                <c:formatCode>0.00%</c:formatCode>
                <c:ptCount val="3"/>
                <c:pt idx="0">
                  <c:v>0.96199999999999997</c:v>
                </c:pt>
                <c:pt idx="1">
                  <c:v>0.78800000000000003</c:v>
                </c:pt>
                <c:pt idx="2">
                  <c:v>0.25</c:v>
                </c:pt>
              </c:numCache>
            </c:numRef>
          </c:val>
          <c:extLst>
            <c:ext xmlns:c16="http://schemas.microsoft.com/office/drawing/2014/chart" uri="{C3380CC4-5D6E-409C-BE32-E72D297353CC}">
              <c16:uniqueId val="{00000005-D031-41EB-A902-240F44ECA7E9}"/>
            </c:ext>
          </c:extLst>
        </c:ser>
        <c:dLbls>
          <c:showLegendKey val="0"/>
          <c:showVal val="0"/>
          <c:showCatName val="0"/>
          <c:showSerName val="0"/>
          <c:showPercent val="0"/>
          <c:showBubbleSize val="0"/>
        </c:dLbls>
        <c:gapWidth val="150"/>
        <c:axId val="1712863103"/>
        <c:axId val="1712866015"/>
      </c:barChart>
      <c:catAx>
        <c:axId val="17128631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1712866015"/>
        <c:crosses val="autoZero"/>
        <c:auto val="1"/>
        <c:lblAlgn val="ctr"/>
        <c:lblOffset val="100"/>
        <c:noMultiLvlLbl val="0"/>
      </c:catAx>
      <c:valAx>
        <c:axId val="1712866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r>
                  <a:rPr lang="en-US" altLang="zh-CN" sz="1200"/>
                  <a:t>proportion</a:t>
                </a:r>
                <a:endParaRPr lang="zh-CN" altLang="en-US" sz="1200"/>
              </a:p>
            </c:rich>
          </c:tx>
          <c:layout/>
          <c:overlay val="0"/>
          <c:spPr>
            <a:noFill/>
            <a:ln>
              <a:noFill/>
            </a:ln>
            <a:effectLst/>
          </c:spPr>
          <c:txPr>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7128631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Obstacles of PM</a:t>
            </a:r>
            <a:endParaRPr lang="zh-CN" altLang="en-US"/>
          </a:p>
        </c:rich>
      </c:tx>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tertiary hospitals</c:f>
              <c:strCache>
                <c:ptCount val="1"/>
                <c:pt idx="0">
                  <c:v>tertiary hospitals</c:v>
                </c:pt>
              </c:strCache>
            </c:strRef>
          </c:tx>
          <c:spPr>
            <a:solidFill>
              <a:schemeClr val="accent1"/>
            </a:solidFill>
            <a:ln>
              <a:noFill/>
            </a:ln>
            <a:effectLst/>
          </c:spPr>
          <c:invertIfNegative val="0"/>
          <c:cat>
            <c:strRef>
              <c:f>Sheet2!$A$48:$A$52</c:f>
              <c:strCache>
                <c:ptCount val="5"/>
                <c:pt idx="0">
                  <c:v>lack of spare parts</c:v>
                </c:pt>
                <c:pt idx="1">
                  <c:v>lack of professional tools</c:v>
                </c:pt>
                <c:pt idx="2">
                  <c:v>high equipment integration</c:v>
                </c:pt>
                <c:pt idx="3">
                  <c:v>lack of formal maintenance training</c:v>
                </c:pt>
                <c:pt idx="4">
                  <c:v>lack of the confidential core technology</c:v>
                </c:pt>
              </c:strCache>
            </c:strRef>
          </c:cat>
          <c:val>
            <c:numRef>
              <c:f>Sheet2!$B$48:$B$52</c:f>
              <c:numCache>
                <c:formatCode>0.00%</c:formatCode>
                <c:ptCount val="5"/>
                <c:pt idx="0">
                  <c:v>0.92207792207792205</c:v>
                </c:pt>
                <c:pt idx="1">
                  <c:v>0.67532467532467499</c:v>
                </c:pt>
                <c:pt idx="2">
                  <c:v>0.88311688311688297</c:v>
                </c:pt>
                <c:pt idx="3">
                  <c:v>0.68831168831168799</c:v>
                </c:pt>
                <c:pt idx="4">
                  <c:v>0.62337662337662303</c:v>
                </c:pt>
              </c:numCache>
            </c:numRef>
          </c:val>
          <c:extLst>
            <c:ext xmlns:c16="http://schemas.microsoft.com/office/drawing/2014/chart" uri="{C3380CC4-5D6E-409C-BE32-E72D297353CC}">
              <c16:uniqueId val="{00000000-9D01-41D8-B468-A92DC3F9989F}"/>
            </c:ext>
          </c:extLst>
        </c:ser>
        <c:ser>
          <c:idx val="1"/>
          <c:order val="1"/>
          <c:tx>
            <c:strRef>
              <c:f>secondary hospitals</c:f>
              <c:strCache>
                <c:ptCount val="1"/>
                <c:pt idx="0">
                  <c:v>secondary hospitals</c:v>
                </c:pt>
              </c:strCache>
            </c:strRef>
          </c:tx>
          <c:spPr>
            <a:solidFill>
              <a:schemeClr val="accent2"/>
            </a:solidFill>
            <a:ln>
              <a:noFill/>
            </a:ln>
            <a:effectLst/>
          </c:spPr>
          <c:invertIfNegative val="0"/>
          <c:val>
            <c:numRef>
              <c:f>Sheet2!$C$48:$C$52</c:f>
              <c:numCache>
                <c:formatCode>0.00%</c:formatCode>
                <c:ptCount val="5"/>
                <c:pt idx="0">
                  <c:v>0.90476190476190499</c:v>
                </c:pt>
                <c:pt idx="1">
                  <c:v>0.73809523809523803</c:v>
                </c:pt>
                <c:pt idx="2">
                  <c:v>0.83333333333333304</c:v>
                </c:pt>
                <c:pt idx="3">
                  <c:v>0.71428571428571397</c:v>
                </c:pt>
                <c:pt idx="4">
                  <c:v>0.59523809523809501</c:v>
                </c:pt>
              </c:numCache>
            </c:numRef>
          </c:val>
          <c:extLst>
            <c:ext xmlns:c16="http://schemas.microsoft.com/office/drawing/2014/chart" uri="{C3380CC4-5D6E-409C-BE32-E72D297353CC}">
              <c16:uniqueId val="{00000001-9D01-41D8-B468-A92DC3F9989F}"/>
            </c:ext>
          </c:extLst>
        </c:ser>
        <c:ser>
          <c:idx val="2"/>
          <c:order val="2"/>
          <c:tx>
            <c:strRef>
              <c:f>primary hospitals</c:f>
              <c:strCache>
                <c:ptCount val="1"/>
                <c:pt idx="0">
                  <c:v>primary hospitals</c:v>
                </c:pt>
              </c:strCache>
            </c:strRef>
          </c:tx>
          <c:spPr>
            <a:solidFill>
              <a:schemeClr val="accent3"/>
            </a:solidFill>
            <a:ln>
              <a:noFill/>
            </a:ln>
            <a:effectLst/>
          </c:spPr>
          <c:invertIfNegative val="0"/>
          <c:val>
            <c:numRef>
              <c:f>Sheet2!$D$48:$D$52</c:f>
              <c:numCache>
                <c:formatCode>0.00%</c:formatCode>
                <c:ptCount val="5"/>
                <c:pt idx="0">
                  <c:v>0.58333333333333304</c:v>
                </c:pt>
                <c:pt idx="1">
                  <c:v>0.5</c:v>
                </c:pt>
                <c:pt idx="2">
                  <c:v>0.54166666666666696</c:v>
                </c:pt>
                <c:pt idx="3">
                  <c:v>0.5</c:v>
                </c:pt>
                <c:pt idx="4">
                  <c:v>0.375</c:v>
                </c:pt>
              </c:numCache>
            </c:numRef>
          </c:val>
          <c:extLst>
            <c:ext xmlns:c16="http://schemas.microsoft.com/office/drawing/2014/chart" uri="{C3380CC4-5D6E-409C-BE32-E72D297353CC}">
              <c16:uniqueId val="{00000002-9D01-41D8-B468-A92DC3F9989F}"/>
            </c:ext>
          </c:extLst>
        </c:ser>
        <c:dLbls>
          <c:showLegendKey val="0"/>
          <c:showVal val="0"/>
          <c:showCatName val="0"/>
          <c:showSerName val="0"/>
          <c:showPercent val="0"/>
          <c:showBubbleSize val="0"/>
        </c:dLbls>
        <c:gapWidth val="219"/>
        <c:overlap val="-27"/>
        <c:axId val="1630063119"/>
        <c:axId val="1630058959"/>
      </c:barChart>
      <c:catAx>
        <c:axId val="163006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630058959"/>
        <c:crosses val="autoZero"/>
        <c:auto val="1"/>
        <c:lblAlgn val="ctr"/>
        <c:lblOffset val="100"/>
        <c:noMultiLvlLbl val="0"/>
      </c:catAx>
      <c:valAx>
        <c:axId val="163005895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16300631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zh-CN" sz="12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5697D-10A6-42B7-BFC9-D8011672376A}" type="datetimeFigureOut">
              <a:rPr lang="zh-CN" altLang="en-US" smtClean="0"/>
              <a:t>2021/10/9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6A8D9-D7F5-47C2-A897-A864A14A862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B6A8D9-D7F5-47C2-A897-A864A14A862B}"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es-MX"/>
              <a:t>Haz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p>
        </p:txBody>
      </p:sp>
      <p:sp>
        <p:nvSpPr>
          <p:cNvPr id="3" name="Marcador de contenido 2"/>
          <p:cNvSpPr>
            <a:spLocks noGrp="1"/>
          </p:cNvSpPr>
          <p:nvPr>
            <p:ph idx="1" hasCustomPrompt="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p:cNvSpPr>
            <a:spLocks noGrp="1"/>
          </p:cNvSpPr>
          <p:nvPr>
            <p:ph type="dt" sz="half" idx="10"/>
          </p:nvPr>
        </p:nvSpPr>
        <p:spPr/>
        <p:txBody>
          <a:bodyPr/>
          <a:lstStyle/>
          <a:p>
            <a:fld id="{5922D97F-1855-7940-BD30-9CA7CE069233}" type="datetimeFigureOut">
              <a:rPr lang="es-MX" smtClean="0"/>
              <a:t>09/10/2021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MX"/>
              <a:t>Haz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p:cNvSpPr>
            <a:spLocks noGrp="1"/>
          </p:cNvSpPr>
          <p:nvPr>
            <p:ph type="dt" sz="half" idx="10"/>
          </p:nvPr>
        </p:nvSpPr>
        <p:spPr/>
        <p:txBody>
          <a:bodyPr/>
          <a:lstStyle/>
          <a:p>
            <a:fld id="{5922D97F-1855-7940-BD30-9CA7CE069233}" type="datetimeFigureOut">
              <a:rPr lang="es-MX" smtClean="0"/>
              <a:t>09/10/2021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p>
        </p:txBody>
      </p:sp>
      <p:sp>
        <p:nvSpPr>
          <p:cNvPr id="3" name="Marcador de fecha 2"/>
          <p:cNvSpPr>
            <a:spLocks noGrp="1"/>
          </p:cNvSpPr>
          <p:nvPr>
            <p:ph type="dt" sz="half" idx="10"/>
          </p:nvPr>
        </p:nvSpPr>
        <p:spPr/>
        <p:txBody>
          <a:bodyPr/>
          <a:lstStyle/>
          <a:p>
            <a:fld id="{5922D97F-1855-7940-BD30-9CA7CE069233}" type="datetimeFigureOut">
              <a:rPr lang="es-MX" smtClean="0"/>
              <a:t>09/10/2021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22D97F-1855-7940-BD30-9CA7CE069233}" type="datetimeFigureOut">
              <a:rPr lang="es-MX" smtClean="0"/>
              <a:t>09/10/2021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p:cNvSpPr>
            <a:spLocks noGrp="1"/>
          </p:cNvSpPr>
          <p:nvPr>
            <p:ph type="dt" sz="half" idx="10"/>
          </p:nvPr>
        </p:nvSpPr>
        <p:spPr/>
        <p:txBody>
          <a:bodyPr/>
          <a:lstStyle/>
          <a:p>
            <a:fld id="{5922D97F-1855-7940-BD30-9CA7CE069233}" type="datetimeFigureOut">
              <a:rPr lang="es-MX" smtClean="0"/>
              <a:t>09/10/2021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p:cNvSpPr>
            <a:spLocks noGrp="1"/>
          </p:cNvSpPr>
          <p:nvPr>
            <p:ph type="dt" sz="half" idx="10"/>
          </p:nvPr>
        </p:nvSpPr>
        <p:spPr/>
        <p:txBody>
          <a:bodyPr/>
          <a:lstStyle/>
          <a:p>
            <a:fld id="{5922D97F-1855-7940-BD30-9CA7CE069233}" type="datetimeFigureOut">
              <a:rPr lang="es-MX" smtClean="0"/>
              <a:t>09/10/2021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229380A-8E3A-AA4F-99CA-B9F889DA3BB4}" type="slidenum">
              <a:rPr lang="es-MX" smtClean="0"/>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09/10/2021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9513" y="3523717"/>
            <a:ext cx="12016409" cy="1468436"/>
          </a:xfrm>
        </p:spPr>
        <p:txBody>
          <a:bodyPr anchor="t">
            <a:noAutofit/>
          </a:bodyPr>
          <a:lstStyle/>
          <a:p>
            <a:r>
              <a:rPr lang="en-US" sz="4400" b="1" dirty="0">
                <a:solidFill>
                  <a:srgbClr val="002060"/>
                </a:solidFill>
                <a:latin typeface="Poppins" pitchFamily="2" charset="77"/>
                <a:cs typeface="Poppins" pitchFamily="2" charset="77"/>
              </a:rPr>
              <a:t>Research on after-sales service of medical devices in 148 medical institutions in Zhejiang Province, China</a:t>
            </a:r>
          </a:p>
        </p:txBody>
      </p:sp>
      <p:sp>
        <p:nvSpPr>
          <p:cNvPr id="3" name="Subtítulo 2"/>
          <p:cNvSpPr>
            <a:spLocks noGrp="1"/>
          </p:cNvSpPr>
          <p:nvPr>
            <p:ph type="subTitle" idx="1"/>
          </p:nvPr>
        </p:nvSpPr>
        <p:spPr>
          <a:xfrm>
            <a:off x="440267" y="5463718"/>
            <a:ext cx="11226800" cy="761999"/>
          </a:xfrm>
        </p:spPr>
        <p:txBody>
          <a:bodyPr>
            <a:normAutofit/>
          </a:bodyPr>
          <a:lstStyle/>
          <a:p>
            <a:r>
              <a:rPr lang="es-MX" sz="2000" dirty="0">
                <a:solidFill>
                  <a:srgbClr val="0070C0"/>
                </a:solidFill>
                <a:latin typeface="Poppins Light" pitchFamily="2" charset="77"/>
                <a:cs typeface="Poppins Light" pitchFamily="2" charset="77"/>
              </a:rPr>
              <a:t>Jingyi Feng, Wei Xiong, Jing Sun, Yingying Lv, Jin Pan</a:t>
            </a:r>
          </a:p>
          <a:p>
            <a:r>
              <a:rPr lang="en-US" sz="1600" dirty="0">
                <a:solidFill>
                  <a:srgbClr val="0070C0"/>
                </a:solidFill>
                <a:latin typeface="Poppins Light" pitchFamily="2" charset="77"/>
                <a:cs typeface="Poppins Light" pitchFamily="2" charset="77"/>
              </a:rPr>
              <a:t>First Affiliated Hospital, Zhejiang University School of Medicine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67139" y="1877038"/>
            <a:ext cx="3796748" cy="4036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ítulo 1"/>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Team / Workgroup</a:t>
            </a:r>
            <a:endParaRPr lang="es-MX" sz="3600" dirty="0">
              <a:solidFill>
                <a:srgbClr val="0070C0"/>
              </a:solidFill>
            </a:endParaRPr>
          </a:p>
        </p:txBody>
      </p:sp>
      <p:sp>
        <p:nvSpPr>
          <p:cNvPr id="3" name="Marcador de contenido 2"/>
          <p:cNvSpPr>
            <a:spLocks noGrp="1"/>
          </p:cNvSpPr>
          <p:nvPr>
            <p:ph idx="1"/>
          </p:nvPr>
        </p:nvSpPr>
        <p:spPr>
          <a:xfrm>
            <a:off x="4651513" y="1877038"/>
            <a:ext cx="7315136" cy="4258742"/>
          </a:xfrm>
        </p:spPr>
        <p:txBody>
          <a:bodyPr>
            <a:normAutofit/>
          </a:bodyPr>
          <a:lstStyle/>
          <a:p>
            <a:r>
              <a:rPr lang="en-US" sz="2400" dirty="0">
                <a:solidFill>
                  <a:schemeClr val="bg2">
                    <a:lumMod val="25000"/>
                  </a:schemeClr>
                </a:solidFill>
              </a:rPr>
              <a:t>The team leader is the head director of Clinical Engineering and Information Technology Department, </a:t>
            </a:r>
            <a:r>
              <a:rPr lang="en-US" sz="2400" dirty="0" err="1">
                <a:solidFill>
                  <a:srgbClr val="FF0000"/>
                </a:solidFill>
              </a:rPr>
              <a:t>Jingyi</a:t>
            </a:r>
            <a:r>
              <a:rPr lang="en-US" sz="2400" dirty="0">
                <a:solidFill>
                  <a:srgbClr val="FF0000"/>
                </a:solidFill>
              </a:rPr>
              <a:t> Feng</a:t>
            </a:r>
            <a:r>
              <a:rPr lang="en-US" sz="2400" dirty="0">
                <a:solidFill>
                  <a:schemeClr val="bg2">
                    <a:lumMod val="25000"/>
                  </a:schemeClr>
                </a:solidFill>
              </a:rPr>
              <a:t>, who is also a member of China Medical Association, Clinical Engineering Department. </a:t>
            </a:r>
          </a:p>
          <a:p>
            <a:r>
              <a:rPr lang="en-US" altLang="zh-CN" sz="2400" dirty="0">
                <a:solidFill>
                  <a:schemeClr val="bg2">
                    <a:lumMod val="25000"/>
                  </a:schemeClr>
                </a:solidFill>
              </a:rPr>
              <a:t>The t</a:t>
            </a:r>
            <a:r>
              <a:rPr lang="en-US" sz="2400" dirty="0">
                <a:solidFill>
                  <a:schemeClr val="bg2">
                    <a:lumMod val="25000"/>
                  </a:schemeClr>
                </a:solidFill>
              </a:rPr>
              <a:t>eam built </a:t>
            </a:r>
            <a:r>
              <a:rPr lang="en-US" sz="2400" dirty="0">
                <a:solidFill>
                  <a:srgbClr val="0070C0"/>
                </a:solidFill>
              </a:rPr>
              <a:t>Key Laboratory of Clinical Evaluation Technology for Medical Devices of Zhejiang Province</a:t>
            </a:r>
            <a:r>
              <a:rPr lang="en-US" sz="2400" dirty="0">
                <a:solidFill>
                  <a:schemeClr val="bg2">
                    <a:lumMod val="25000"/>
                  </a:schemeClr>
                </a:solidFill>
              </a:rPr>
              <a:t> to develop evaluation system for healthcare technologies. The laboratory is a research platform for the clinical evaluation of medical devices and promote collaboration among medical institutions, universities, and medical device companies.</a:t>
            </a:r>
          </a:p>
          <a:p>
            <a:pPr marL="0" indent="0">
              <a:buNone/>
            </a:pPr>
            <a:endParaRPr lang="es-MX" dirty="0">
              <a:solidFill>
                <a:schemeClr val="bg2">
                  <a:lumMod val="25000"/>
                </a:schemeClr>
              </a:solidFill>
            </a:endParaRPr>
          </a:p>
        </p:txBody>
      </p:sp>
      <p:sp>
        <p:nvSpPr>
          <p:cNvPr id="4" name="矩形 3"/>
          <p:cNvSpPr/>
          <p:nvPr/>
        </p:nvSpPr>
        <p:spPr>
          <a:xfrm>
            <a:off x="2630323" y="3483315"/>
            <a:ext cx="1372289" cy="421654"/>
          </a:xfrm>
          <a:prstGeom prst="rect">
            <a:avLst/>
          </a:prstGeom>
        </p:spPr>
        <p:txBody>
          <a:bodyPr wrap="square">
            <a:spAutoFit/>
          </a:bodyPr>
          <a:lstStyle/>
          <a:p>
            <a:pPr>
              <a:lnSpc>
                <a:spcPct val="107000"/>
              </a:lnSpc>
            </a:pPr>
            <a:r>
              <a:rPr lang="en-US" altLang="zh-CN" sz="2000" dirty="0" err="1">
                <a:solidFill>
                  <a:srgbClr val="202124"/>
                </a:solidFill>
                <a:latin typeface="Calibri" panose="020F0502020204030204" pitchFamily="34" charset="0"/>
                <a:ea typeface="Calibri" panose="020F0502020204030204" pitchFamily="34" charset="0"/>
                <a:cs typeface="Calibri" panose="020F0502020204030204" pitchFamily="34" charset="0"/>
              </a:rPr>
              <a:t>Yingying</a:t>
            </a:r>
            <a:r>
              <a:rPr lang="en-US" altLang="zh-CN" sz="20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err="1">
                <a:solidFill>
                  <a:srgbClr val="202124"/>
                </a:solidFill>
                <a:latin typeface="Calibri" panose="020F0502020204030204" pitchFamily="34" charset="0"/>
                <a:ea typeface="Calibri" panose="020F0502020204030204" pitchFamily="34" charset="0"/>
                <a:cs typeface="Calibri" panose="020F0502020204030204" pitchFamily="34" charset="0"/>
              </a:rPr>
              <a:t>Lv</a:t>
            </a:r>
            <a:endParaRPr lang="en-US" altLang="zh-CN" sz="2000" dirty="0">
              <a:solidFill>
                <a:srgbClr val="202124"/>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028" y="4118263"/>
            <a:ext cx="746441" cy="1085210"/>
          </a:xfrm>
          <a:prstGeom prst="rect">
            <a:avLst/>
          </a:prstGeom>
        </p:spPr>
      </p:pic>
      <p:pic>
        <p:nvPicPr>
          <p:cNvPr id="6" name="Picture 7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864"/>
          <a:stretch>
            <a:fillRect/>
          </a:stretch>
        </p:blipFill>
        <p:spPr bwMode="auto">
          <a:xfrm>
            <a:off x="1145697" y="2246495"/>
            <a:ext cx="837764" cy="121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6" descr="G:\孙静资料\证件照 - 护照 - 小2寸 - 孙静.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252" y="4118263"/>
            <a:ext cx="717250" cy="1081983"/>
          </a:xfrm>
          <a:prstGeom prst="rect">
            <a:avLst/>
          </a:prstGeom>
          <a:noFill/>
          <a:ln>
            <a:noFill/>
          </a:ln>
        </p:spPr>
      </p:pic>
      <p:sp>
        <p:nvSpPr>
          <p:cNvPr id="8" name="矩形 7"/>
          <p:cNvSpPr/>
          <p:nvPr/>
        </p:nvSpPr>
        <p:spPr>
          <a:xfrm>
            <a:off x="644967" y="3503361"/>
            <a:ext cx="1710220" cy="407035"/>
          </a:xfrm>
          <a:prstGeom prst="rect">
            <a:avLst/>
          </a:prstGeom>
        </p:spPr>
        <p:txBody>
          <a:bodyPr wrap="square">
            <a:spAutoFit/>
          </a:bodyPr>
          <a:lstStyle/>
          <a:p>
            <a:pPr>
              <a:lnSpc>
                <a:spcPct val="107000"/>
              </a:lnSpc>
            </a:pPr>
            <a:r>
              <a:rPr lang="en-US" altLang="zh-CN" sz="2000" dirty="0" err="1">
                <a:solidFill>
                  <a:srgbClr val="202124"/>
                </a:solidFill>
                <a:latin typeface="Calibri" panose="020F0502020204030204" pitchFamily="34" charset="0"/>
                <a:ea typeface="Calibri" panose="020F0502020204030204" pitchFamily="34" charset="0"/>
                <a:cs typeface="Calibri" panose="020F0502020204030204" pitchFamily="34" charset="0"/>
              </a:rPr>
              <a:t>Jingyi</a:t>
            </a:r>
            <a:r>
              <a:rPr lang="en-US" altLang="zh-CN" sz="2000" dirty="0">
                <a:solidFill>
                  <a:srgbClr val="202124"/>
                </a:solidFill>
                <a:latin typeface="Calibri" panose="020F0502020204030204" pitchFamily="34" charset="0"/>
                <a:ea typeface="Calibri" panose="020F0502020204030204" pitchFamily="34" charset="0"/>
                <a:cs typeface="Calibri" panose="020F0502020204030204" pitchFamily="34" charset="0"/>
              </a:rPr>
              <a:t> Feng, PI</a:t>
            </a:r>
          </a:p>
        </p:txBody>
      </p:sp>
      <p:sp>
        <p:nvSpPr>
          <p:cNvPr id="9" name="矩形 8"/>
          <p:cNvSpPr/>
          <p:nvPr/>
        </p:nvSpPr>
        <p:spPr>
          <a:xfrm>
            <a:off x="1832055" y="5217847"/>
            <a:ext cx="1128386" cy="388696"/>
          </a:xfrm>
          <a:prstGeom prst="rect">
            <a:avLst/>
          </a:prstGeom>
        </p:spPr>
        <p:txBody>
          <a:bodyPr wrap="none">
            <a:spAutoFit/>
          </a:bodyPr>
          <a:lstStyle/>
          <a:p>
            <a:pPr>
              <a:lnSpc>
                <a:spcPct val="107000"/>
              </a:lnSpc>
            </a:pPr>
            <a:r>
              <a:rPr lang="en-US" altLang="zh-CN" dirty="0">
                <a:solidFill>
                  <a:srgbClr val="202124"/>
                </a:solidFill>
                <a:latin typeface="Calibri" panose="020F0502020204030204" pitchFamily="34" charset="0"/>
                <a:ea typeface="Calibri" panose="020F0502020204030204" pitchFamily="34" charset="0"/>
                <a:cs typeface="Calibri" panose="020F0502020204030204" pitchFamily="34" charset="0"/>
              </a:rPr>
              <a:t>Wei </a:t>
            </a:r>
            <a:r>
              <a:rPr lang="en-US" altLang="zh-CN" dirty="0" err="1">
                <a:solidFill>
                  <a:srgbClr val="202124"/>
                </a:solidFill>
                <a:latin typeface="Calibri" panose="020F0502020204030204" pitchFamily="34" charset="0"/>
                <a:ea typeface="Calibri" panose="020F0502020204030204" pitchFamily="34" charset="0"/>
                <a:cs typeface="Calibri" panose="020F0502020204030204" pitchFamily="34" charset="0"/>
              </a:rPr>
              <a:t>Xiong</a:t>
            </a:r>
            <a:endParaRPr lang="en-US" altLang="zh-CN" dirty="0">
              <a:solidFill>
                <a:srgbClr val="202124"/>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矩形 9"/>
          <p:cNvSpPr/>
          <p:nvPr/>
        </p:nvSpPr>
        <p:spPr>
          <a:xfrm>
            <a:off x="688786" y="5217847"/>
            <a:ext cx="944489" cy="388696"/>
          </a:xfrm>
          <a:prstGeom prst="rect">
            <a:avLst/>
          </a:prstGeom>
        </p:spPr>
        <p:txBody>
          <a:bodyPr wrap="none">
            <a:spAutoFit/>
          </a:bodyPr>
          <a:lstStyle/>
          <a:p>
            <a:pPr>
              <a:lnSpc>
                <a:spcPct val="107000"/>
              </a:lnSpc>
            </a:pPr>
            <a:r>
              <a:rPr lang="en-US" altLang="zh-CN" dirty="0">
                <a:solidFill>
                  <a:srgbClr val="202124"/>
                </a:solidFill>
                <a:latin typeface="Calibri" panose="020F0502020204030204" pitchFamily="34" charset="0"/>
                <a:ea typeface="Calibri" panose="020F0502020204030204" pitchFamily="34" charset="0"/>
                <a:cs typeface="Calibri" panose="020F0502020204030204" pitchFamily="34" charset="0"/>
              </a:rPr>
              <a:t>Jing Sun</a:t>
            </a:r>
          </a:p>
        </p:txBody>
      </p:sp>
      <p:sp>
        <p:nvSpPr>
          <p:cNvPr id="11" name="矩形 10"/>
          <p:cNvSpPr/>
          <p:nvPr/>
        </p:nvSpPr>
        <p:spPr>
          <a:xfrm>
            <a:off x="3211268" y="5217847"/>
            <a:ext cx="832151" cy="388696"/>
          </a:xfrm>
          <a:prstGeom prst="rect">
            <a:avLst/>
          </a:prstGeom>
        </p:spPr>
        <p:txBody>
          <a:bodyPr wrap="none">
            <a:spAutoFit/>
          </a:bodyPr>
          <a:lstStyle/>
          <a:p>
            <a:pPr>
              <a:lnSpc>
                <a:spcPct val="107000"/>
              </a:lnSpc>
            </a:pPr>
            <a:r>
              <a:rPr lang="en-US" altLang="zh-CN" dirty="0" err="1">
                <a:solidFill>
                  <a:srgbClr val="202124"/>
                </a:solidFill>
                <a:latin typeface="Calibri" panose="020F0502020204030204" pitchFamily="34" charset="0"/>
                <a:ea typeface="Calibri" panose="020F0502020204030204" pitchFamily="34" charset="0"/>
                <a:cs typeface="Calibri" panose="020F0502020204030204" pitchFamily="34" charset="0"/>
              </a:rPr>
              <a:t>Jin</a:t>
            </a:r>
            <a:r>
              <a:rPr lang="en-US" altLang="zh-CN" dirty="0">
                <a:solidFill>
                  <a:srgbClr val="202124"/>
                </a:solidFill>
                <a:latin typeface="Calibri" panose="020F0502020204030204" pitchFamily="34" charset="0"/>
                <a:ea typeface="Calibri" panose="020F0502020204030204" pitchFamily="34" charset="0"/>
                <a:cs typeface="Calibri" panose="020F0502020204030204" pitchFamily="34" charset="0"/>
              </a:rPr>
              <a:t> Pan</a:t>
            </a: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503" y="2246495"/>
            <a:ext cx="847567" cy="1236820"/>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02" y="4118263"/>
            <a:ext cx="733056" cy="1099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5" name="矩形 4"/>
          <p:cNvSpPr/>
          <p:nvPr/>
        </p:nvSpPr>
        <p:spPr>
          <a:xfrm>
            <a:off x="795130" y="1867100"/>
            <a:ext cx="4820479" cy="4050924"/>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47530" y="2019500"/>
            <a:ext cx="4820479" cy="40509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bg2">
                  <a:lumMod val="25000"/>
                </a:schemeClr>
              </a:solidFill>
              <a:latin typeface="Poppins Light"/>
              <a:cs typeface="Poppins Light" pitchFamily="2" charset="77"/>
            </a:endParaRPr>
          </a:p>
        </p:txBody>
      </p:sp>
      <p:sp>
        <p:nvSpPr>
          <p:cNvPr id="7" name="矩形 6"/>
          <p:cNvSpPr/>
          <p:nvPr/>
        </p:nvSpPr>
        <p:spPr>
          <a:xfrm>
            <a:off x="6304724" y="1892676"/>
            <a:ext cx="4820479" cy="405092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57124" y="2045076"/>
            <a:ext cx="4820479" cy="40509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bg2">
                  <a:lumMod val="25000"/>
                </a:schemeClr>
              </a:solidFill>
              <a:latin typeface="Poppins Light"/>
              <a:cs typeface="Poppins Light" pitchFamily="2" charset="77"/>
            </a:endParaRPr>
          </a:p>
        </p:txBody>
      </p:sp>
      <p:sp>
        <p:nvSpPr>
          <p:cNvPr id="9" name="文本框 8"/>
          <p:cNvSpPr txBox="1"/>
          <p:nvPr/>
        </p:nvSpPr>
        <p:spPr>
          <a:xfrm>
            <a:off x="1169505" y="2132372"/>
            <a:ext cx="4522304" cy="3415030"/>
          </a:xfrm>
          <a:prstGeom prst="rect">
            <a:avLst/>
          </a:prstGeom>
          <a:noFill/>
        </p:spPr>
        <p:txBody>
          <a:bodyPr wrap="square" rtlCol="0">
            <a:spAutoFit/>
          </a:bodyPr>
          <a:lstStyle/>
          <a:p>
            <a:r>
              <a:rPr lang="en-US" altLang="zh-CN" sz="2400" dirty="0">
                <a:solidFill>
                  <a:schemeClr val="bg2">
                    <a:lumMod val="25000"/>
                  </a:schemeClr>
                </a:solidFill>
                <a:latin typeface="Poppins Light"/>
                <a:cs typeface="Poppins Light" pitchFamily="2" charset="77"/>
              </a:rPr>
              <a:t>The hierarchy structure of medical system in Zhejiang Province leads to the diverse medical device management  in hospital of different levels. But what the difference is, where the similarity lies and how to deal with </a:t>
            </a:r>
            <a:r>
              <a:rPr lang="en-US" altLang="zh-CN" sz="2400" dirty="0">
                <a:solidFill>
                  <a:schemeClr val="bg2">
                    <a:lumMod val="25000"/>
                  </a:schemeClr>
                </a:solidFill>
                <a:latin typeface="Poppins Light" charset="0"/>
                <a:cs typeface="Poppins Light" pitchFamily="2" charset="77"/>
              </a:rPr>
              <a:t>related</a:t>
            </a:r>
            <a:r>
              <a:rPr lang="en-US" altLang="zh-CN" sz="2400" dirty="0">
                <a:solidFill>
                  <a:schemeClr val="bg2">
                    <a:lumMod val="25000"/>
                  </a:schemeClr>
                </a:solidFill>
                <a:latin typeface="Poppins Light"/>
                <a:cs typeface="Poppins Light" pitchFamily="2" charset="77"/>
              </a:rPr>
              <a:t> problems are hardly studied. </a:t>
            </a:r>
          </a:p>
        </p:txBody>
      </p:sp>
      <p:sp>
        <p:nvSpPr>
          <p:cNvPr id="3" name="文本框 2"/>
          <p:cNvSpPr txBox="1"/>
          <p:nvPr/>
        </p:nvSpPr>
        <p:spPr>
          <a:xfrm>
            <a:off x="6700911" y="2196672"/>
            <a:ext cx="4335119" cy="3476625"/>
          </a:xfrm>
          <a:prstGeom prst="rect">
            <a:avLst/>
          </a:prstGeom>
          <a:noFill/>
        </p:spPr>
        <p:txBody>
          <a:bodyPr wrap="square" rtlCol="0">
            <a:spAutoFit/>
          </a:bodyPr>
          <a:lstStyle/>
          <a:p>
            <a:r>
              <a:rPr lang="en-US" altLang="zh-CN" sz="2200" dirty="0">
                <a:solidFill>
                  <a:schemeClr val="bg2">
                    <a:lumMod val="25000"/>
                  </a:schemeClr>
                </a:solidFill>
                <a:latin typeface="Poppins Light" charset="0"/>
                <a:cs typeface="Poppins Light" pitchFamily="2" charset="77"/>
              </a:rPr>
              <a:t>To dig into the </a:t>
            </a:r>
            <a:r>
              <a:rPr lang="en-US" altLang="zh-CN" sz="2200" dirty="0" smtClean="0">
                <a:solidFill>
                  <a:schemeClr val="bg2">
                    <a:lumMod val="25000"/>
                  </a:schemeClr>
                </a:solidFill>
                <a:latin typeface="Poppins Light" charset="0"/>
                <a:cs typeface="Poppins Light" pitchFamily="2" charset="77"/>
              </a:rPr>
              <a:t>situation</a:t>
            </a:r>
            <a:r>
              <a:rPr lang="en-US" altLang="zh-CN" sz="2200" dirty="0" smtClean="0">
                <a:solidFill>
                  <a:schemeClr val="bg2">
                    <a:lumMod val="25000"/>
                  </a:schemeClr>
                </a:solidFill>
                <a:latin typeface="Poppins Light"/>
                <a:cs typeface="Poppins Light" pitchFamily="2" charset="77"/>
              </a:rPr>
              <a:t> </a:t>
            </a:r>
            <a:r>
              <a:rPr lang="en-US" altLang="zh-CN" sz="2200" dirty="0">
                <a:solidFill>
                  <a:schemeClr val="bg2">
                    <a:lumMod val="25000"/>
                  </a:schemeClr>
                </a:solidFill>
                <a:latin typeface="Poppins Light"/>
                <a:cs typeface="Poppins Light" pitchFamily="2" charset="77"/>
              </a:rPr>
              <a:t>of after-sales service for medical device in Zhejiang Province, we surveyed </a:t>
            </a:r>
            <a:r>
              <a:rPr lang="en-US" altLang="zh-CN" sz="2200" dirty="0">
                <a:solidFill>
                  <a:srgbClr val="FF0000"/>
                </a:solidFill>
                <a:latin typeface="Poppins Light"/>
                <a:cs typeface="Poppins Light" pitchFamily="2" charset="77"/>
              </a:rPr>
              <a:t>148</a:t>
            </a:r>
            <a:r>
              <a:rPr lang="en-US" altLang="zh-CN" sz="2200" dirty="0">
                <a:solidFill>
                  <a:schemeClr val="bg2">
                    <a:lumMod val="25000"/>
                  </a:schemeClr>
                </a:solidFill>
                <a:latin typeface="Poppins Light"/>
                <a:cs typeface="Poppins Light" pitchFamily="2" charset="77"/>
              </a:rPr>
              <a:t> medical institutions (81 tertiary hospitals,43 secondary hospitals and 24 primary hospitals) about after</a:t>
            </a:r>
            <a:r>
              <a:rPr lang="zh-CN" altLang="en-US" sz="2200" dirty="0">
                <a:solidFill>
                  <a:schemeClr val="bg2">
                    <a:lumMod val="25000"/>
                  </a:schemeClr>
                </a:solidFill>
                <a:latin typeface="Poppins Light"/>
                <a:cs typeface="Poppins Light" pitchFamily="2" charset="77"/>
              </a:rPr>
              <a:t>-</a:t>
            </a:r>
            <a:r>
              <a:rPr lang="en-US" altLang="zh-CN" sz="2200" dirty="0">
                <a:solidFill>
                  <a:schemeClr val="bg2">
                    <a:lumMod val="25000"/>
                  </a:schemeClr>
                </a:solidFill>
                <a:latin typeface="Poppins Light"/>
                <a:cs typeface="Poppins Light" pitchFamily="2" charset="77"/>
              </a:rPr>
              <a:t>sales service </a:t>
            </a:r>
            <a:r>
              <a:rPr lang="en-US" altLang="zh-CN" sz="2200" dirty="0">
                <a:solidFill>
                  <a:schemeClr val="bg2">
                    <a:lumMod val="25000"/>
                  </a:schemeClr>
                </a:solidFill>
                <a:latin typeface="Poppins Light" charset="0"/>
                <a:cs typeface="Poppins Light" pitchFamily="2" charset="77"/>
              </a:rPr>
              <a:t>performers, and collect the main problems disturbing hospital engineers</a:t>
            </a:r>
            <a:r>
              <a:rPr lang="en-US" altLang="zh-CN" sz="2200" dirty="0">
                <a:solidFill>
                  <a:schemeClr val="bg2">
                    <a:lumMod val="25000"/>
                  </a:schemeClr>
                </a:solidFill>
                <a:latin typeface="Poppins Light"/>
                <a:cs typeface="Poppins Light" pitchFamily="2" charset="77"/>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420" y="978276"/>
            <a:ext cx="11884380" cy="914400"/>
          </a:xfrm>
        </p:spPr>
        <p:txBody>
          <a:bodyPr anchor="t">
            <a:normAutofit/>
          </a:bodyPr>
          <a:lstStyle/>
          <a:p>
            <a:r>
              <a:rPr lang="es-MX" sz="3200" b="1" dirty="0">
                <a:solidFill>
                  <a:srgbClr val="0070C0"/>
                </a:solidFill>
                <a:latin typeface="Poppins" pitchFamily="2" charset="77"/>
                <a:cs typeface="Poppins" pitchFamily="2" charset="77"/>
              </a:rPr>
              <a:t>Goals of the project and final users that will benefit</a:t>
            </a:r>
            <a:endParaRPr lang="es-MX" sz="3200" dirty="0">
              <a:solidFill>
                <a:srgbClr val="0070C0"/>
              </a:solidFill>
            </a:endParaRPr>
          </a:p>
        </p:txBody>
      </p:sp>
      <p:sp>
        <p:nvSpPr>
          <p:cNvPr id="5" name="Freeform 5"/>
          <p:cNvSpPr>
            <a:spLocks noEditPoints="1"/>
          </p:cNvSpPr>
          <p:nvPr/>
        </p:nvSpPr>
        <p:spPr bwMode="auto">
          <a:xfrm>
            <a:off x="4863277" y="3055944"/>
            <a:ext cx="1411902" cy="1411902"/>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prstClr val="black"/>
              </a:solidFill>
              <a:ea typeface="微软雅黑"/>
            </a:endParaRPr>
          </a:p>
        </p:txBody>
      </p:sp>
      <p:sp>
        <p:nvSpPr>
          <p:cNvPr id="6" name="Freeform 6"/>
          <p:cNvSpPr/>
          <p:nvPr/>
        </p:nvSpPr>
        <p:spPr bwMode="auto">
          <a:xfrm>
            <a:off x="4147184" y="2333678"/>
            <a:ext cx="1358107" cy="1358107"/>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7"/>
          <p:cNvSpPr/>
          <p:nvPr/>
        </p:nvSpPr>
        <p:spPr bwMode="auto">
          <a:xfrm>
            <a:off x="4147184" y="3825831"/>
            <a:ext cx="1358107" cy="135810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8"/>
          <p:cNvSpPr/>
          <p:nvPr/>
        </p:nvSpPr>
        <p:spPr bwMode="auto">
          <a:xfrm>
            <a:off x="5639338" y="2333678"/>
            <a:ext cx="1351933" cy="1358107"/>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4">
              <a:lumMod val="75000"/>
            </a:schemeClr>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Freeform 9"/>
          <p:cNvSpPr/>
          <p:nvPr/>
        </p:nvSpPr>
        <p:spPr bwMode="auto">
          <a:xfrm>
            <a:off x="5639338" y="3825831"/>
            <a:ext cx="1351933" cy="135810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3"/>
          <p:cNvSpPr>
            <a:spLocks noChangeArrowheads="1"/>
          </p:cNvSpPr>
          <p:nvPr/>
        </p:nvSpPr>
        <p:spPr bwMode="auto">
          <a:xfrm>
            <a:off x="4988341" y="3510353"/>
            <a:ext cx="1213165" cy="523220"/>
          </a:xfrm>
          <a:prstGeom prst="rect">
            <a:avLst/>
          </a:prstGeom>
        </p:spPr>
        <p:txBody>
          <a:bodyPr wrap="square">
            <a:spAutoFit/>
          </a:bodyPr>
          <a:lstStyle/>
          <a:p>
            <a:pPr algn="ctr"/>
            <a:r>
              <a:rPr lang="en-US" alt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itchFamily="34" charset="0"/>
              </a:rPr>
              <a:t>Goals</a:t>
            </a:r>
            <a:endParaRPr lang="zh-CN" altLang="en-US"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itchFamily="34" charset="0"/>
            </a:endParaRPr>
          </a:p>
        </p:txBody>
      </p:sp>
      <p:sp>
        <p:nvSpPr>
          <p:cNvPr id="11" name="TextBox 17"/>
          <p:cNvSpPr txBox="1"/>
          <p:nvPr/>
        </p:nvSpPr>
        <p:spPr>
          <a:xfrm>
            <a:off x="4498784" y="2697616"/>
            <a:ext cx="47787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A</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2" name="TextBox 18"/>
          <p:cNvSpPr txBox="1"/>
          <p:nvPr/>
        </p:nvSpPr>
        <p:spPr>
          <a:xfrm>
            <a:off x="6187923" y="2697617"/>
            <a:ext cx="442605"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B</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4504149" y="4211694"/>
            <a:ext cx="46184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C</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TextBox 19"/>
          <p:cNvSpPr txBox="1"/>
          <p:nvPr/>
        </p:nvSpPr>
        <p:spPr>
          <a:xfrm>
            <a:off x="6157376" y="4211694"/>
            <a:ext cx="503519"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D</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76574" y="2026722"/>
            <a:ext cx="3739964" cy="1569660"/>
          </a:xfrm>
          <a:prstGeom prst="rect">
            <a:avLst/>
          </a:prstGeom>
        </p:spPr>
        <p:txBody>
          <a:bodyPr wrap="square">
            <a:spAutoFit/>
          </a:bodyPr>
          <a:lstStyle/>
          <a:p>
            <a:r>
              <a:rPr lang="en-US" altLang="zh-CN" sz="2400" dirty="0">
                <a:solidFill>
                  <a:schemeClr val="bg2">
                    <a:lumMod val="25000"/>
                  </a:schemeClr>
                </a:solidFill>
                <a:latin typeface="Poppins Light"/>
                <a:cs typeface="Poppins Light" pitchFamily="2" charset="77"/>
              </a:rPr>
              <a:t>Learn the </a:t>
            </a:r>
            <a:r>
              <a:rPr lang="en-US" altLang="zh-CN" sz="2400" dirty="0" smtClean="0">
                <a:solidFill>
                  <a:schemeClr val="bg2">
                    <a:lumMod val="25000"/>
                  </a:schemeClr>
                </a:solidFill>
                <a:latin typeface="Poppins Light"/>
                <a:cs typeface="Poppins Light" pitchFamily="2" charset="77"/>
              </a:rPr>
              <a:t>situation </a:t>
            </a:r>
            <a:r>
              <a:rPr lang="en-US" altLang="zh-CN" sz="2400" dirty="0">
                <a:solidFill>
                  <a:schemeClr val="bg2">
                    <a:lumMod val="25000"/>
                  </a:schemeClr>
                </a:solidFill>
                <a:latin typeface="Poppins Light"/>
                <a:cs typeface="Poppins Light" pitchFamily="2" charset="77"/>
              </a:rPr>
              <a:t>of after-sales service for medical device in Zhejiang Province</a:t>
            </a:r>
          </a:p>
        </p:txBody>
      </p:sp>
      <p:sp>
        <p:nvSpPr>
          <p:cNvPr id="18" name="矩形 17"/>
          <p:cNvSpPr/>
          <p:nvPr/>
        </p:nvSpPr>
        <p:spPr>
          <a:xfrm>
            <a:off x="7092532" y="2056961"/>
            <a:ext cx="4108870" cy="1200329"/>
          </a:xfrm>
          <a:prstGeom prst="rect">
            <a:avLst/>
          </a:prstGeom>
        </p:spPr>
        <p:txBody>
          <a:bodyPr wrap="square">
            <a:spAutoFit/>
          </a:bodyPr>
          <a:lstStyle/>
          <a:p>
            <a:r>
              <a:rPr lang="en-US" altLang="zh-CN" sz="2400" dirty="0">
                <a:solidFill>
                  <a:schemeClr val="bg2">
                    <a:lumMod val="25000"/>
                  </a:schemeClr>
                </a:solidFill>
                <a:latin typeface="Poppins Light"/>
                <a:cs typeface="Poppins Light" pitchFamily="2" charset="77"/>
              </a:rPr>
              <a:t>Establish a method for medical device management evaluation</a:t>
            </a:r>
          </a:p>
        </p:txBody>
      </p:sp>
      <p:sp>
        <p:nvSpPr>
          <p:cNvPr id="20" name="矩形 19"/>
          <p:cNvSpPr/>
          <p:nvPr/>
        </p:nvSpPr>
        <p:spPr>
          <a:xfrm>
            <a:off x="479897" y="4388100"/>
            <a:ext cx="3739963" cy="1200329"/>
          </a:xfrm>
          <a:prstGeom prst="rect">
            <a:avLst/>
          </a:prstGeom>
        </p:spPr>
        <p:txBody>
          <a:bodyPr wrap="square">
            <a:spAutoFit/>
          </a:bodyPr>
          <a:lstStyle/>
          <a:p>
            <a:r>
              <a:rPr lang="en-US" altLang="zh-CN" sz="2400" dirty="0">
                <a:solidFill>
                  <a:schemeClr val="bg2">
                    <a:lumMod val="25000"/>
                  </a:schemeClr>
                </a:solidFill>
                <a:latin typeface="Poppins Light"/>
                <a:cs typeface="Poppins Light" pitchFamily="2" charset="77"/>
              </a:rPr>
              <a:t>Provide solution to the problems exists in primary medical institution</a:t>
            </a:r>
          </a:p>
        </p:txBody>
      </p:sp>
      <p:sp>
        <p:nvSpPr>
          <p:cNvPr id="22" name="矩形 21"/>
          <p:cNvSpPr/>
          <p:nvPr/>
        </p:nvSpPr>
        <p:spPr>
          <a:xfrm>
            <a:off x="7092532" y="4388100"/>
            <a:ext cx="4108870" cy="1568450"/>
          </a:xfrm>
          <a:prstGeom prst="rect">
            <a:avLst/>
          </a:prstGeom>
        </p:spPr>
        <p:txBody>
          <a:bodyPr wrap="square">
            <a:spAutoFit/>
          </a:bodyPr>
          <a:lstStyle/>
          <a:p>
            <a:r>
              <a:rPr lang="en-US" altLang="zh-CN" sz="2400" dirty="0">
                <a:solidFill>
                  <a:schemeClr val="bg2">
                    <a:lumMod val="25000"/>
                  </a:schemeClr>
                </a:solidFill>
                <a:latin typeface="Poppins Light"/>
                <a:cs typeface="Poppins Light" pitchFamily="2" charset="77"/>
              </a:rPr>
              <a:t>Enhance the after-sales service quality for </a:t>
            </a:r>
            <a:r>
              <a:rPr lang="en-US" altLang="zh-CN" sz="2400" dirty="0">
                <a:solidFill>
                  <a:schemeClr val="bg2">
                    <a:lumMod val="25000"/>
                  </a:schemeClr>
                </a:solidFill>
                <a:latin typeface="Poppins Light" charset="0"/>
                <a:cs typeface="Poppins Light" pitchFamily="2" charset="77"/>
              </a:rPr>
              <a:t>healthcare facilities</a:t>
            </a:r>
            <a:r>
              <a:rPr lang="en-US" altLang="zh-CN" sz="2400" dirty="0">
                <a:solidFill>
                  <a:schemeClr val="bg2">
                    <a:lumMod val="25000"/>
                  </a:schemeClr>
                </a:solidFill>
                <a:latin typeface="Poppins Light"/>
                <a:cs typeface="Poppins Light" pitchFamily="2" charset="77"/>
              </a:rPr>
              <a:t> in Zhejiang Province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p:cNvSpPr>
            <a:spLocks noGrp="1"/>
          </p:cNvSpPr>
          <p:nvPr>
            <p:ph idx="1"/>
          </p:nvPr>
        </p:nvSpPr>
        <p:spPr>
          <a:xfrm>
            <a:off x="247840" y="1674018"/>
            <a:ext cx="11758629" cy="4258742"/>
          </a:xfrm>
        </p:spPr>
        <p:txBody>
          <a:bodyPr/>
          <a:lstStyle/>
          <a:p>
            <a:pPr>
              <a:buFont typeface="Wingdings" panose="05000000000000000000" pitchFamily="2" charset="2"/>
              <a:buChar char="l"/>
            </a:pPr>
            <a:r>
              <a:rPr lang="en-US" sz="2000" dirty="0">
                <a:solidFill>
                  <a:schemeClr val="bg2">
                    <a:lumMod val="25000"/>
                  </a:schemeClr>
                </a:solidFill>
                <a:latin typeface="Poppins Light" pitchFamily="2" charset="77"/>
                <a:cs typeface="Poppins Light" pitchFamily="2" charset="77"/>
              </a:rPr>
              <a:t>Average number of clinical engineers in different levels of medical institution shows a significant quality difference in management department.</a:t>
            </a:r>
          </a:p>
        </p:txBody>
      </p:sp>
      <p:graphicFrame>
        <p:nvGraphicFramePr>
          <p:cNvPr id="7" name="图表 6"/>
          <p:cNvGraphicFramePr/>
          <p:nvPr/>
        </p:nvGraphicFramePr>
        <p:xfrm>
          <a:off x="259868" y="2820365"/>
          <a:ext cx="562927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格 7"/>
          <p:cNvGraphicFramePr>
            <a:graphicFrameLocks noGrp="1"/>
          </p:cNvGraphicFramePr>
          <p:nvPr/>
        </p:nvGraphicFramePr>
        <p:xfrm>
          <a:off x="6056798" y="3234998"/>
          <a:ext cx="5664200" cy="2192227"/>
        </p:xfrm>
        <a:graphic>
          <a:graphicData uri="http://schemas.openxmlformats.org/drawingml/2006/table">
            <a:tbl>
              <a:tblPr>
                <a:tableStyleId>{5C22544A-7EE6-4342-B048-85BDC9FD1C3A}</a:tableStyleId>
              </a:tblPr>
              <a:tblGrid>
                <a:gridCol w="21082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77800">
                <a:tc>
                  <a:txBody>
                    <a:bodyPr/>
                    <a:lstStyle/>
                    <a:p>
                      <a:pPr algn="l" fontAlgn="b"/>
                      <a:r>
                        <a:rPr lang="en-US" altLang="zh-CN" sz="1800" b="0" i="0">
                          <a:solidFill>
                            <a:srgbClr val="000000"/>
                          </a:solidFill>
                          <a:effectLst/>
                          <a:latin typeface="等线" panose="02010600030101010101" pitchFamily="2" charset="-122"/>
                          <a:ea typeface="等线" panose="02010600030101010101" pitchFamily="2" charset="-122"/>
                        </a:rPr>
                        <a:t>Background of engineers</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sz="1800" u="none" strike="noStrike" dirty="0">
                          <a:solidFill>
                            <a:srgbClr val="4472C5"/>
                          </a:solidFill>
                          <a:effectLst/>
                        </a:rPr>
                        <a:t>tertiary hospitals</a:t>
                      </a:r>
                      <a:endParaRPr lang="en-US" sz="1800" b="0" i="0" u="none" strike="noStrike" dirty="0">
                        <a:solidFill>
                          <a:srgbClr val="4472C5"/>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sz="1800" u="none" strike="noStrike" dirty="0">
                          <a:solidFill>
                            <a:srgbClr val="ED7E30"/>
                          </a:solidFill>
                          <a:effectLst/>
                        </a:rPr>
                        <a:t>secondary hospitals</a:t>
                      </a:r>
                      <a:endParaRPr lang="en-US" sz="1800" b="0" i="0" u="none" strike="noStrike" dirty="0">
                        <a:solidFill>
                          <a:srgbClr val="ED7E3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sz="1800" u="none" strike="noStrike" dirty="0">
                          <a:solidFill>
                            <a:srgbClr val="7E7E7E"/>
                          </a:solidFill>
                          <a:effectLst/>
                        </a:rPr>
                        <a:t>primary hospitals</a:t>
                      </a:r>
                      <a:endParaRPr lang="en-US" sz="1800" b="0" i="0" u="none" strike="noStrike" dirty="0">
                        <a:solidFill>
                          <a:srgbClr val="7E7E7E"/>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10000"/>
                  </a:ext>
                </a:extLst>
              </a:tr>
              <a:tr h="527257">
                <a:tc>
                  <a:txBody>
                    <a:bodyPr/>
                    <a:lstStyle/>
                    <a:p>
                      <a:pPr algn="l" fontAlgn="b"/>
                      <a:r>
                        <a:rPr lang="en-US" sz="1800" u="none" strike="noStrike" dirty="0">
                          <a:effectLst/>
                        </a:rPr>
                        <a:t>Graduated from BME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4472C5"/>
                          </a:solidFill>
                          <a:effectLst/>
                        </a:rPr>
                        <a:t>48.80%</a:t>
                      </a:r>
                      <a:endParaRPr lang="en-US" altLang="zh-CN" sz="1800" b="0" i="0" u="none" strike="noStrike" dirty="0">
                        <a:solidFill>
                          <a:srgbClr val="4472C5"/>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ED7E30"/>
                          </a:solidFill>
                          <a:effectLst/>
                        </a:rPr>
                        <a:t>35.90%</a:t>
                      </a:r>
                      <a:endParaRPr lang="en-US" altLang="zh-CN" sz="1800" b="0" i="0" u="none" strike="noStrike" dirty="0">
                        <a:solidFill>
                          <a:srgbClr val="ED7E3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7E7E7E"/>
                          </a:solidFill>
                          <a:effectLst/>
                        </a:rPr>
                        <a:t>13.20%</a:t>
                      </a:r>
                      <a:endParaRPr lang="en-US" altLang="zh-CN" sz="1800" b="0" i="0" u="none" strike="noStrike" dirty="0">
                        <a:solidFill>
                          <a:srgbClr val="7E7E7E"/>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10001"/>
                  </a:ext>
                </a:extLst>
              </a:tr>
              <a:tr h="177800">
                <a:tc>
                  <a:txBody>
                    <a:bodyPr/>
                    <a:lstStyle/>
                    <a:p>
                      <a:pPr algn="l" fontAlgn="b"/>
                      <a:r>
                        <a:rPr lang="en-US" sz="1800" u="none" strike="noStrike">
                          <a:effectLst/>
                        </a:rPr>
                        <a:t>Bachelor's degree and above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4472C5"/>
                          </a:solidFill>
                          <a:effectLst/>
                        </a:rPr>
                        <a:t>78.50%</a:t>
                      </a:r>
                      <a:endParaRPr lang="en-US" altLang="zh-CN" sz="1800" b="0" i="0" u="none" strike="noStrike" dirty="0">
                        <a:solidFill>
                          <a:srgbClr val="4472C5"/>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ED7E30"/>
                          </a:solidFill>
                          <a:effectLst/>
                        </a:rPr>
                        <a:t>63.60%</a:t>
                      </a:r>
                      <a:endParaRPr lang="en-US" altLang="zh-CN" sz="1800" b="0" i="0" u="none" strike="noStrike" dirty="0">
                        <a:solidFill>
                          <a:srgbClr val="ED7E3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7E7E7E"/>
                          </a:solidFill>
                          <a:effectLst/>
                        </a:rPr>
                        <a:t>68.80%</a:t>
                      </a:r>
                      <a:endParaRPr lang="en-US" altLang="zh-CN" sz="1800" b="0" i="0" u="none" strike="noStrike" dirty="0">
                        <a:solidFill>
                          <a:srgbClr val="7E7E7E"/>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10002"/>
                  </a:ext>
                </a:extLst>
              </a:tr>
              <a:tr h="177800">
                <a:tc>
                  <a:txBody>
                    <a:bodyPr/>
                    <a:lstStyle/>
                    <a:p>
                      <a:pPr algn="l" fontAlgn="b"/>
                      <a:r>
                        <a:rPr lang="en-US" sz="1800" u="none" strike="noStrike" dirty="0">
                          <a:effectLst/>
                        </a:rPr>
                        <a:t>Senior engineer and above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4472C5"/>
                          </a:solidFill>
                          <a:effectLst/>
                        </a:rPr>
                        <a:t>12.60%</a:t>
                      </a:r>
                      <a:endParaRPr lang="en-US" altLang="zh-CN" sz="1800" b="0" i="0" u="none" strike="noStrike" dirty="0">
                        <a:solidFill>
                          <a:srgbClr val="4472C5"/>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ED7E30"/>
                          </a:solidFill>
                          <a:effectLst/>
                        </a:rPr>
                        <a:t>9.70%</a:t>
                      </a:r>
                      <a:endParaRPr lang="en-US" altLang="zh-CN" sz="1800" b="0" i="0" u="none" strike="noStrike" dirty="0">
                        <a:solidFill>
                          <a:srgbClr val="ED7E30"/>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tc>
                  <a:txBody>
                    <a:bodyPr/>
                    <a:lstStyle/>
                    <a:p>
                      <a:pPr algn="ctr" fontAlgn="b"/>
                      <a:r>
                        <a:rPr lang="en-US" altLang="zh-CN" sz="1800" u="none" strike="noStrike" dirty="0">
                          <a:solidFill>
                            <a:srgbClr val="7E7E7E"/>
                          </a:solidFill>
                          <a:effectLst/>
                        </a:rPr>
                        <a:t>9.20%</a:t>
                      </a:r>
                      <a:endParaRPr lang="en-US" altLang="zh-CN" sz="1800" b="0" i="0" u="none" strike="noStrike" dirty="0">
                        <a:solidFill>
                          <a:srgbClr val="7E7E7E"/>
                        </a:solidFill>
                        <a:effectLst/>
                        <a:latin typeface="等线" panose="02010600030101010101" pitchFamily="2" charset="-122"/>
                        <a:ea typeface="等线" panose="02010600030101010101" pitchFamily="2" charset="-122"/>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p:cNvSpPr>
            <a:spLocks noGrp="1"/>
          </p:cNvSpPr>
          <p:nvPr>
            <p:ph idx="1"/>
          </p:nvPr>
        </p:nvSpPr>
        <p:spPr>
          <a:xfrm>
            <a:off x="247841" y="1664079"/>
            <a:ext cx="10702380" cy="4258742"/>
          </a:xfrm>
        </p:spPr>
        <p:txBody>
          <a:bodyPr/>
          <a:lstStyle/>
          <a:p>
            <a:pPr>
              <a:buFont typeface="Wingdings" panose="05000000000000000000" pitchFamily="2" charset="2"/>
              <a:buChar char="l"/>
            </a:pPr>
            <a:r>
              <a:rPr lang="en-US" sz="2000" dirty="0">
                <a:solidFill>
                  <a:schemeClr val="bg2">
                    <a:lumMod val="25000"/>
                  </a:schemeClr>
                </a:solidFill>
                <a:latin typeface="Poppins Light" pitchFamily="2" charset="77"/>
                <a:cs typeface="Poppins Light" pitchFamily="2" charset="77"/>
              </a:rPr>
              <a:t>Quality control work of medical devices </a:t>
            </a:r>
          </a:p>
          <a:p>
            <a:pPr lvl="1"/>
            <a:r>
              <a:rPr lang="en-US" sz="1600" dirty="0">
                <a:solidFill>
                  <a:schemeClr val="bg2">
                    <a:lumMod val="25000"/>
                  </a:schemeClr>
                </a:solidFill>
                <a:latin typeface="Poppins Light" pitchFamily="2" charset="77"/>
                <a:cs typeface="Poppins Light" pitchFamily="2" charset="77"/>
              </a:rPr>
              <a:t>tertiary hospitals - hospital engineers</a:t>
            </a:r>
          </a:p>
          <a:p>
            <a:pPr lvl="1"/>
            <a:r>
              <a:rPr lang="en-US" sz="1600" dirty="0">
                <a:solidFill>
                  <a:schemeClr val="bg2">
                    <a:lumMod val="25000"/>
                  </a:schemeClr>
                </a:solidFill>
                <a:latin typeface="Poppins Light" pitchFamily="2" charset="77"/>
                <a:cs typeface="Poppins Light" pitchFamily="2" charset="77"/>
              </a:rPr>
              <a:t>secondary hospitals - hospital engineers + factory engineers</a:t>
            </a:r>
          </a:p>
          <a:p>
            <a:pPr lvl="1"/>
            <a:r>
              <a:rPr lang="en-US" sz="1600" dirty="0">
                <a:solidFill>
                  <a:schemeClr val="bg2">
                    <a:lumMod val="25000"/>
                  </a:schemeClr>
                </a:solidFill>
                <a:latin typeface="Poppins Light" pitchFamily="2" charset="77"/>
                <a:cs typeface="Poppins Light" pitchFamily="2" charset="77"/>
              </a:rPr>
              <a:t>primary hospitals - factory engineers</a:t>
            </a:r>
          </a:p>
        </p:txBody>
      </p:sp>
      <p:graphicFrame>
        <p:nvGraphicFramePr>
          <p:cNvPr id="4" name="图表 3"/>
          <p:cNvGraphicFramePr/>
          <p:nvPr/>
        </p:nvGraphicFramePr>
        <p:xfrm>
          <a:off x="5208099" y="3010656"/>
          <a:ext cx="6784907" cy="2912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nvGraphicFramePr>
        <p:xfrm>
          <a:off x="198464" y="3083932"/>
          <a:ext cx="5059013" cy="27656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p:cNvSpPr>
            <a:spLocks noGrp="1"/>
          </p:cNvSpPr>
          <p:nvPr>
            <p:ph idx="1"/>
          </p:nvPr>
        </p:nvSpPr>
        <p:spPr>
          <a:xfrm>
            <a:off x="247841" y="1594506"/>
            <a:ext cx="10702380" cy="4258742"/>
          </a:xfrm>
        </p:spPr>
        <p:txBody>
          <a:bodyPr/>
          <a:lstStyle/>
          <a:p>
            <a:pPr>
              <a:buFont typeface="Wingdings" panose="05000000000000000000" pitchFamily="2" charset="2"/>
              <a:buChar char="l"/>
            </a:pPr>
            <a:r>
              <a:rPr lang="en-US" sz="2000" dirty="0">
                <a:solidFill>
                  <a:schemeClr val="bg2">
                    <a:lumMod val="25000"/>
                  </a:schemeClr>
                </a:solidFill>
                <a:latin typeface="Poppins Light" pitchFamily="2" charset="77"/>
                <a:cs typeface="Poppins Light" pitchFamily="2" charset="77"/>
              </a:rPr>
              <a:t>Problems that make hospital engineers unable to complete  maintenance on their own:</a:t>
            </a:r>
          </a:p>
          <a:p>
            <a:pPr marL="0" indent="0">
              <a:buNone/>
            </a:pPr>
            <a:r>
              <a:rPr lang="en-US" sz="2000" dirty="0">
                <a:solidFill>
                  <a:schemeClr val="bg2">
                    <a:lumMod val="25000"/>
                  </a:schemeClr>
                </a:solidFill>
                <a:latin typeface="Poppins Light" pitchFamily="2" charset="77"/>
                <a:cs typeface="Poppins Light" pitchFamily="2" charset="77"/>
              </a:rPr>
              <a:t>Lack of spare parts; Lack of professional tools; High equipment integration; Lack of formal maintenance training and </a:t>
            </a:r>
            <a:r>
              <a:rPr lang="en-US" altLang="zh-CN" sz="2000" dirty="0">
                <a:solidFill>
                  <a:schemeClr val="bg2">
                    <a:lumMod val="25000"/>
                  </a:schemeClr>
                </a:solidFill>
                <a:latin typeface="Poppins Light" pitchFamily="2" charset="77"/>
                <a:cs typeface="Poppins Light" pitchFamily="2" charset="77"/>
              </a:rPr>
              <a:t>knowledge of </a:t>
            </a:r>
            <a:r>
              <a:rPr lang="en-US" sz="2000" dirty="0">
                <a:solidFill>
                  <a:schemeClr val="bg2">
                    <a:lumMod val="25000"/>
                  </a:schemeClr>
                </a:solidFill>
                <a:latin typeface="Poppins Light" pitchFamily="2" charset="77"/>
                <a:cs typeface="Poppins Light" pitchFamily="2" charset="77"/>
              </a:rPr>
              <a:t>confidential core technology</a:t>
            </a:r>
          </a:p>
        </p:txBody>
      </p:sp>
      <p:graphicFrame>
        <p:nvGraphicFramePr>
          <p:cNvPr id="4" name="图表 3"/>
          <p:cNvGraphicFramePr/>
          <p:nvPr/>
        </p:nvGraphicFramePr>
        <p:xfrm>
          <a:off x="566531" y="2812774"/>
          <a:ext cx="10383690" cy="33296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26654" y="3514124"/>
            <a:ext cx="10117667" cy="550980"/>
          </a:xfrm>
        </p:spPr>
        <p:txBody>
          <a:bodyPr anchor="t">
            <a:normAutofit/>
          </a:bodyPr>
          <a:lstStyle/>
          <a:p>
            <a:pPr algn="ctr"/>
            <a:r>
              <a:rPr lang="es-MX" sz="3200" i="1" dirty="0">
                <a:solidFill>
                  <a:srgbClr val="0070C0"/>
                </a:solidFill>
                <a:latin typeface="Poppins Medium" pitchFamily="2" charset="77"/>
                <a:cs typeface="Poppins Medium" pitchFamily="2" charset="77"/>
              </a:rPr>
              <a:t>Wei Xiong</a:t>
            </a:r>
          </a:p>
        </p:txBody>
      </p:sp>
      <p:sp>
        <p:nvSpPr>
          <p:cNvPr id="5" name="Marcador de contenido 2"/>
          <p:cNvSpPr>
            <a:spLocks noGrp="1"/>
          </p:cNvSpPr>
          <p:nvPr>
            <p:ph idx="1"/>
          </p:nvPr>
        </p:nvSpPr>
        <p:spPr>
          <a:xfrm>
            <a:off x="826654" y="4258466"/>
            <a:ext cx="10117667" cy="1267693"/>
          </a:xfrm>
        </p:spPr>
        <p:txBody>
          <a:bodyPr>
            <a:normAutofit/>
          </a:bodyPr>
          <a:lstStyle/>
          <a:p>
            <a:pPr marL="0" lvl="0" indent="0" algn="ctr">
              <a:buClr>
                <a:schemeClr val="dk1"/>
              </a:buClr>
              <a:buSzPct val="25000"/>
              <a:buNone/>
            </a:pPr>
            <a:r>
              <a:rPr lang="it-IT" sz="2000" i="1" dirty="0">
                <a:solidFill>
                  <a:srgbClr val="1F4A98"/>
                </a:solidFill>
                <a:latin typeface="Poppins" pitchFamily="2" charset="77"/>
                <a:ea typeface="Calibri"/>
                <a:cs typeface="Poppins" pitchFamily="2" charset="77"/>
                <a:sym typeface="Calibri"/>
              </a:rPr>
              <a:t>xwsoberpower@163.com</a:t>
            </a:r>
          </a:p>
          <a:p>
            <a:pPr marL="0" lvl="0" indent="0" algn="ctr">
              <a:buClr>
                <a:schemeClr val="dk1"/>
              </a:buClr>
              <a:buSzPct val="25000"/>
              <a:buNone/>
            </a:pPr>
            <a:r>
              <a:rPr lang="en-US" sz="2000" i="1" dirty="0">
                <a:solidFill>
                  <a:srgbClr val="1CA692"/>
                </a:solidFill>
                <a:latin typeface="Poppins" pitchFamily="2" charset="77"/>
                <a:ea typeface="Calibri"/>
                <a:cs typeface="Poppins" pitchFamily="2" charset="77"/>
                <a:sym typeface="Calibri"/>
              </a:rPr>
              <a:t>Department of Clinical Engineering and Information Technology, The First Affiliated Hospital</a:t>
            </a:r>
            <a:r>
              <a:rPr lang="en-US" sz="2000" i="1" dirty="0" smtClean="0">
                <a:solidFill>
                  <a:srgbClr val="1CA692"/>
                </a:solidFill>
                <a:latin typeface="Poppins" pitchFamily="2" charset="77"/>
                <a:ea typeface="Calibri"/>
                <a:cs typeface="Poppins" pitchFamily="2" charset="77"/>
                <a:sym typeface="Calibri"/>
              </a:rPr>
              <a:t>, </a:t>
            </a:r>
            <a:r>
              <a:rPr lang="en-US" sz="2000" i="1" dirty="0">
                <a:solidFill>
                  <a:srgbClr val="1CA692"/>
                </a:solidFill>
                <a:latin typeface="Poppins" pitchFamily="2" charset="77"/>
                <a:ea typeface="Calibri"/>
                <a:cs typeface="Poppins" pitchFamily="2" charset="77"/>
                <a:sym typeface="Calibri"/>
              </a:rPr>
              <a:t>Zhejiang </a:t>
            </a:r>
            <a:r>
              <a:rPr lang="en-US" sz="2000" i="1" dirty="0" smtClean="0">
                <a:solidFill>
                  <a:srgbClr val="1CA692"/>
                </a:solidFill>
                <a:latin typeface="Poppins" pitchFamily="2" charset="77"/>
                <a:ea typeface="Calibri"/>
                <a:cs typeface="Poppins" pitchFamily="2" charset="77"/>
                <a:sym typeface="Calibri"/>
              </a:rPr>
              <a:t>University School of Medicine, </a:t>
            </a:r>
            <a:r>
              <a:rPr lang="en-US" sz="2000" i="1" dirty="0">
                <a:solidFill>
                  <a:srgbClr val="1CA692"/>
                </a:solidFill>
                <a:latin typeface="Poppins" pitchFamily="2" charset="77"/>
                <a:ea typeface="Calibri"/>
                <a:cs typeface="Poppins" pitchFamily="2" charset="77"/>
                <a:sym typeface="Calibri"/>
              </a:rPr>
              <a:t>Hangzhou Zhejiang 310003, China</a:t>
            </a:r>
          </a:p>
        </p:txBody>
      </p:sp>
      <p:sp>
        <p:nvSpPr>
          <p:cNvPr id="6" name="矩形 5"/>
          <p:cNvSpPr/>
          <p:nvPr/>
        </p:nvSpPr>
        <p:spPr>
          <a:xfrm>
            <a:off x="2522242" y="1614312"/>
            <a:ext cx="6748963" cy="1569660"/>
          </a:xfrm>
          <a:prstGeom prst="rect">
            <a:avLst/>
          </a:prstGeom>
        </p:spPr>
        <p:txBody>
          <a:bodyPr wrap="none">
            <a:spAutoFit/>
          </a:bodyPr>
          <a:lstStyle/>
          <a:p>
            <a:r>
              <a:rPr lang="en-US" altLang="zh-CN" sz="9600" b="1" i="1" dirty="0">
                <a:solidFill>
                  <a:srgbClr val="00619E"/>
                </a:solidFill>
                <a:effectLst>
                  <a:outerShdw blurRad="38100" dist="38100" dir="2700000" algn="tl">
                    <a:srgbClr val="000000">
                      <a:alpha val="43137"/>
                    </a:srgbClr>
                  </a:outerShdw>
                </a:effectLst>
                <a:latin typeface="Arial" panose="020B0604020202020204" pitchFamily="34" charset="0"/>
              </a:rPr>
              <a:t>Thank you!</a:t>
            </a:r>
            <a:endParaRPr lang="zh-CN" altLang="en-US" sz="9600" b="1" i="1" dirty="0">
              <a:solidFill>
                <a:srgbClr val="00619E"/>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462</Words>
  <Application>Microsoft Office PowerPoint</Application>
  <PresentationFormat>宽屏</PresentationFormat>
  <Paragraphs>67</Paragraphs>
  <Slides>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Poppins</vt:lpstr>
      <vt:lpstr>Poppins Light</vt:lpstr>
      <vt:lpstr>Poppins Medium</vt:lpstr>
      <vt:lpstr>等线</vt:lpstr>
      <vt:lpstr>微软雅黑</vt:lpstr>
      <vt:lpstr>Arial</vt:lpstr>
      <vt:lpstr>Calibri</vt:lpstr>
      <vt:lpstr>Calibri Light</vt:lpstr>
      <vt:lpstr>Impact</vt:lpstr>
      <vt:lpstr>Times New Roman</vt:lpstr>
      <vt:lpstr>Wingdings</vt:lpstr>
      <vt:lpstr>Tema de Office</vt:lpstr>
      <vt:lpstr>Research on after-sales service of medical devices in 148 medical institutions in Zhejiang Province, China</vt:lpstr>
      <vt:lpstr>The Team / Workgroup</vt:lpstr>
      <vt:lpstr>Description</vt:lpstr>
      <vt:lpstr>Goals of the project and final users that will benefit</vt:lpstr>
      <vt:lpstr>Results</vt:lpstr>
      <vt:lpstr>Results</vt:lpstr>
      <vt:lpstr>Results</vt:lpstr>
      <vt:lpstr>Wei Xiong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after-sales service of medical devices in 148 medical institutions in Zhejiang Province, China</dc:title>
  <dc:creator>Estefania Cajigas</dc:creator>
  <cp:lastModifiedBy>CEMD</cp:lastModifiedBy>
  <cp:revision>4</cp:revision>
  <dcterms:created xsi:type="dcterms:W3CDTF">2021-10-07T12:02:23Z</dcterms:created>
  <dcterms:modified xsi:type="dcterms:W3CDTF">2021-10-09T09:11:46Z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