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2" r:id="rId4"/>
    <p:sldId id="265" r:id="rId5"/>
    <p:sldId id="263" r:id="rId6"/>
    <p:sldId id="267" r:id="rId7"/>
    <p:sldId id="266" r:id="rId8"/>
    <p:sldId id="264" r:id="rId9"/>
    <p:sldId id="268" r:id="rId10"/>
    <p:sldId id="271" r:id="rId11"/>
    <p:sldId id="272" r:id="rId12"/>
    <p:sldId id="261" r:id="rId1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59"/>
    <p:restoredTop sz="94718"/>
  </p:normalViewPr>
  <p:slideViewPr>
    <p:cSldViewPr snapToGrid="0" snapToObjects="1">
      <p:cViewPr varScale="1">
        <p:scale>
          <a:sx n="75" d="100"/>
          <a:sy n="75" d="100"/>
        </p:scale>
        <p:origin x="2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9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1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FF6FF3-ECEA-473C-8DF4-54C4A6509678}" type="doc">
      <dgm:prSet loTypeId="urn:microsoft.com/office/officeart/2005/8/layout/vList3" loCatId="list" qsTypeId="urn:microsoft.com/office/officeart/2005/8/quickstyle/simple1#9" qsCatId="simple" csTypeId="urn:microsoft.com/office/officeart/2005/8/colors/accent1_2#9" csCatId="accent1" phldr="1"/>
      <dgm:spPr/>
      <dgm:t>
        <a:bodyPr/>
        <a:lstStyle/>
        <a:p>
          <a:endParaRPr lang="en-US"/>
        </a:p>
      </dgm:t>
    </dgm:pt>
    <dgm:pt modelId="{FB68856B-5182-43E9-A45A-36719858D3B4}">
      <dgm:prSet/>
      <dgm:spPr/>
      <dgm:t>
        <a:bodyPr/>
        <a:lstStyle/>
        <a:p>
          <a:pPr rtl="0"/>
          <a:r>
            <a:rPr lang="en-US" baseline="0" dirty="0"/>
            <a:t>PROPOSED SOLUTION</a:t>
          </a:r>
          <a:endParaRPr lang="en-US" dirty="0"/>
        </a:p>
      </dgm:t>
    </dgm:pt>
    <dgm:pt modelId="{8BBACB26-E9EA-4A19-A530-C2854923F8E8}" type="parTrans" cxnId="{0348E89B-180B-4BD7-AF54-274BB139C00A}">
      <dgm:prSet/>
      <dgm:spPr/>
      <dgm:t>
        <a:bodyPr/>
        <a:lstStyle/>
        <a:p>
          <a:endParaRPr lang="en-US"/>
        </a:p>
      </dgm:t>
    </dgm:pt>
    <dgm:pt modelId="{F9964F27-8B2F-4C04-8FEB-6845F90B821C}" type="sibTrans" cxnId="{0348E89B-180B-4BD7-AF54-274BB139C00A}">
      <dgm:prSet/>
      <dgm:spPr/>
      <dgm:t>
        <a:bodyPr/>
        <a:lstStyle/>
        <a:p>
          <a:endParaRPr lang="en-US"/>
        </a:p>
      </dgm:t>
    </dgm:pt>
    <dgm:pt modelId="{9D938A04-FD27-4DD7-9998-1B5D2C6D23BE}" type="pres">
      <dgm:prSet presAssocID="{ADFF6FF3-ECEA-473C-8DF4-54C4A6509678}" presName="linearFlow" presStyleCnt="0">
        <dgm:presLayoutVars>
          <dgm:dir/>
          <dgm:resizeHandles val="exact"/>
        </dgm:presLayoutVars>
      </dgm:prSet>
      <dgm:spPr/>
    </dgm:pt>
    <dgm:pt modelId="{225DBA5A-1C1D-45F1-9D4C-2E217D5DDCEF}" type="pres">
      <dgm:prSet presAssocID="{FB68856B-5182-43E9-A45A-36719858D3B4}" presName="composite" presStyleCnt="0"/>
      <dgm:spPr/>
    </dgm:pt>
    <dgm:pt modelId="{F7A803B7-171C-488F-8599-CE46B32C64FE}" type="pres">
      <dgm:prSet presAssocID="{FB68856B-5182-43E9-A45A-36719858D3B4}" presName="imgShp" presStyleLbl="fgImgPlace1" presStyleIdx="0" presStyleCnt="1" custScaleX="112681" custLinFactNeighborX="-9973" custLinFactNeighborY="-5699"/>
      <dgm:spPr/>
    </dgm:pt>
    <dgm:pt modelId="{C9D876AC-7AFB-4B25-94A5-13160B2FEF06}" type="pres">
      <dgm:prSet presAssocID="{FB68856B-5182-43E9-A45A-36719858D3B4}" presName="txShp" presStyleLbl="node1" presStyleIdx="0" presStyleCnt="1" custScaleX="124003" custLinFactNeighborX="15888">
        <dgm:presLayoutVars>
          <dgm:bulletEnabled val="1"/>
        </dgm:presLayoutVars>
      </dgm:prSet>
      <dgm:spPr/>
    </dgm:pt>
  </dgm:ptLst>
  <dgm:cxnLst>
    <dgm:cxn modelId="{0348E89B-180B-4BD7-AF54-274BB139C00A}" srcId="{ADFF6FF3-ECEA-473C-8DF4-54C4A6509678}" destId="{FB68856B-5182-43E9-A45A-36719858D3B4}" srcOrd="0" destOrd="0" parTransId="{8BBACB26-E9EA-4A19-A530-C2854923F8E8}" sibTransId="{F9964F27-8B2F-4C04-8FEB-6845F90B821C}"/>
    <dgm:cxn modelId="{E0E49BBB-1722-4E4D-BF0B-E3227B2ECCC4}" type="presOf" srcId="{ADFF6FF3-ECEA-473C-8DF4-54C4A6509678}" destId="{9D938A04-FD27-4DD7-9998-1B5D2C6D23BE}" srcOrd="0" destOrd="0" presId="urn:microsoft.com/office/officeart/2005/8/layout/vList3"/>
    <dgm:cxn modelId="{FBC63CE5-A09C-4107-91EF-80352CE0BDD3}" type="presOf" srcId="{FB68856B-5182-43E9-A45A-36719858D3B4}" destId="{C9D876AC-7AFB-4B25-94A5-13160B2FEF06}" srcOrd="0" destOrd="0" presId="urn:microsoft.com/office/officeart/2005/8/layout/vList3"/>
    <dgm:cxn modelId="{C75C8DF1-9678-451F-8AD6-387C9D364C98}" type="presParOf" srcId="{9D938A04-FD27-4DD7-9998-1B5D2C6D23BE}" destId="{225DBA5A-1C1D-45F1-9D4C-2E217D5DDCEF}" srcOrd="0" destOrd="0" presId="urn:microsoft.com/office/officeart/2005/8/layout/vList3"/>
    <dgm:cxn modelId="{4A6CB1E1-937C-47BD-820C-C233EB3569BC}" type="presParOf" srcId="{225DBA5A-1C1D-45F1-9D4C-2E217D5DDCEF}" destId="{F7A803B7-171C-488F-8599-CE46B32C64FE}" srcOrd="0" destOrd="0" presId="urn:microsoft.com/office/officeart/2005/8/layout/vList3"/>
    <dgm:cxn modelId="{0AB0444E-5FFB-4FFE-8658-DC09CADCFD78}" type="presParOf" srcId="{225DBA5A-1C1D-45F1-9D4C-2E217D5DDCEF}" destId="{C9D876AC-7AFB-4B25-94A5-13160B2FEF0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FF6FF3-ECEA-473C-8DF4-54C4A6509678}" type="doc">
      <dgm:prSet loTypeId="urn:microsoft.com/office/officeart/2005/8/layout/vList3" loCatId="list" qsTypeId="urn:microsoft.com/office/officeart/2005/8/quickstyle/simple1#12" qsCatId="simple" csTypeId="urn:microsoft.com/office/officeart/2005/8/colors/accent1_2#12" csCatId="accent1" phldr="1"/>
      <dgm:spPr/>
      <dgm:t>
        <a:bodyPr/>
        <a:lstStyle/>
        <a:p>
          <a:endParaRPr lang="en-US"/>
        </a:p>
      </dgm:t>
    </dgm:pt>
    <dgm:pt modelId="{FB68856B-5182-43E9-A45A-36719858D3B4}">
      <dgm:prSet/>
      <dgm:spPr/>
      <dgm:t>
        <a:bodyPr/>
        <a:lstStyle/>
        <a:p>
          <a:pPr rtl="0"/>
          <a:r>
            <a:rPr lang="en-US" dirty="0"/>
            <a:t>STRENGTH OF THE PROPOSED SOLUTION</a:t>
          </a:r>
        </a:p>
      </dgm:t>
    </dgm:pt>
    <dgm:pt modelId="{8BBACB26-E9EA-4A19-A530-C2854923F8E8}" type="parTrans" cxnId="{0348E89B-180B-4BD7-AF54-274BB139C00A}">
      <dgm:prSet/>
      <dgm:spPr/>
      <dgm:t>
        <a:bodyPr/>
        <a:lstStyle/>
        <a:p>
          <a:endParaRPr lang="en-US"/>
        </a:p>
      </dgm:t>
    </dgm:pt>
    <dgm:pt modelId="{F9964F27-8B2F-4C04-8FEB-6845F90B821C}" type="sibTrans" cxnId="{0348E89B-180B-4BD7-AF54-274BB139C00A}">
      <dgm:prSet/>
      <dgm:spPr/>
      <dgm:t>
        <a:bodyPr/>
        <a:lstStyle/>
        <a:p>
          <a:endParaRPr lang="en-US"/>
        </a:p>
      </dgm:t>
    </dgm:pt>
    <dgm:pt modelId="{9D938A04-FD27-4DD7-9998-1B5D2C6D23BE}" type="pres">
      <dgm:prSet presAssocID="{ADFF6FF3-ECEA-473C-8DF4-54C4A6509678}" presName="linearFlow" presStyleCnt="0">
        <dgm:presLayoutVars>
          <dgm:dir/>
          <dgm:resizeHandles val="exact"/>
        </dgm:presLayoutVars>
      </dgm:prSet>
      <dgm:spPr/>
    </dgm:pt>
    <dgm:pt modelId="{225DBA5A-1C1D-45F1-9D4C-2E217D5DDCEF}" type="pres">
      <dgm:prSet presAssocID="{FB68856B-5182-43E9-A45A-36719858D3B4}" presName="composite" presStyleCnt="0"/>
      <dgm:spPr/>
    </dgm:pt>
    <dgm:pt modelId="{F7A803B7-171C-488F-8599-CE46B32C64FE}" type="pres">
      <dgm:prSet presAssocID="{FB68856B-5182-43E9-A45A-36719858D3B4}" presName="imgShp" presStyleLbl="fgImgPlace1" presStyleIdx="0" presStyleCnt="1" custLinFactNeighborX="-88156"/>
      <dgm:spPr/>
    </dgm:pt>
    <dgm:pt modelId="{C9D876AC-7AFB-4B25-94A5-13160B2FEF06}" type="pres">
      <dgm:prSet presAssocID="{FB68856B-5182-43E9-A45A-36719858D3B4}" presName="txShp" presStyleLbl="node1" presStyleIdx="0" presStyleCnt="1" custScaleX="116605" custLinFactNeighborX="3603" custLinFactNeighborY="3095">
        <dgm:presLayoutVars>
          <dgm:bulletEnabled val="1"/>
        </dgm:presLayoutVars>
      </dgm:prSet>
      <dgm:spPr/>
    </dgm:pt>
  </dgm:ptLst>
  <dgm:cxnLst>
    <dgm:cxn modelId="{0348E89B-180B-4BD7-AF54-274BB139C00A}" srcId="{ADFF6FF3-ECEA-473C-8DF4-54C4A6509678}" destId="{FB68856B-5182-43E9-A45A-36719858D3B4}" srcOrd="0" destOrd="0" parTransId="{8BBACB26-E9EA-4A19-A530-C2854923F8E8}" sibTransId="{F9964F27-8B2F-4C04-8FEB-6845F90B821C}"/>
    <dgm:cxn modelId="{E0E49BBB-1722-4E4D-BF0B-E3227B2ECCC4}" type="presOf" srcId="{ADFF6FF3-ECEA-473C-8DF4-54C4A6509678}" destId="{9D938A04-FD27-4DD7-9998-1B5D2C6D23BE}" srcOrd="0" destOrd="0" presId="urn:microsoft.com/office/officeart/2005/8/layout/vList3"/>
    <dgm:cxn modelId="{FBC63CE5-A09C-4107-91EF-80352CE0BDD3}" type="presOf" srcId="{FB68856B-5182-43E9-A45A-36719858D3B4}" destId="{C9D876AC-7AFB-4B25-94A5-13160B2FEF06}" srcOrd="0" destOrd="0" presId="urn:microsoft.com/office/officeart/2005/8/layout/vList3"/>
    <dgm:cxn modelId="{C75C8DF1-9678-451F-8AD6-387C9D364C98}" type="presParOf" srcId="{9D938A04-FD27-4DD7-9998-1B5D2C6D23BE}" destId="{225DBA5A-1C1D-45F1-9D4C-2E217D5DDCEF}" srcOrd="0" destOrd="0" presId="urn:microsoft.com/office/officeart/2005/8/layout/vList3"/>
    <dgm:cxn modelId="{4A6CB1E1-937C-47BD-820C-C233EB3569BC}" type="presParOf" srcId="{225DBA5A-1C1D-45F1-9D4C-2E217D5DDCEF}" destId="{F7A803B7-171C-488F-8599-CE46B32C64FE}" srcOrd="0" destOrd="0" presId="urn:microsoft.com/office/officeart/2005/8/layout/vList3"/>
    <dgm:cxn modelId="{0AB0444E-5FFB-4FFE-8658-DC09CADCFD78}" type="presParOf" srcId="{225DBA5A-1C1D-45F1-9D4C-2E217D5DDCEF}" destId="{C9D876AC-7AFB-4B25-94A5-13160B2FEF0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4713B0-3170-4B06-BC20-EFAD3088DD52}" type="doc">
      <dgm:prSet loTypeId="urn:microsoft.com/office/officeart/2005/8/layout/venn1" loCatId="relationship" qsTypeId="urn:microsoft.com/office/officeart/2005/8/quickstyle/simple1#16" qsCatId="simple" csTypeId="urn:microsoft.com/office/officeart/2005/8/colors/accent1_2#16" csCatId="accent1" phldr="1"/>
      <dgm:spPr/>
      <dgm:t>
        <a:bodyPr/>
        <a:lstStyle/>
        <a:p>
          <a:endParaRPr lang="en-US"/>
        </a:p>
      </dgm:t>
    </dgm:pt>
    <dgm:pt modelId="{737639D5-1831-4806-A1A9-1B995B8BF485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en-US" dirty="0">
              <a:solidFill>
                <a:schemeClr val="bg1"/>
              </a:solidFill>
            </a:rPr>
            <a:t>Big Picture</a:t>
          </a:r>
        </a:p>
      </dgm:t>
    </dgm:pt>
    <dgm:pt modelId="{E035F98D-C29E-4ED9-8825-AF29E591E754}" type="parTrans" cxnId="{3023F463-D631-4FD7-BD0F-47292212174A}">
      <dgm:prSet/>
      <dgm:spPr/>
      <dgm:t>
        <a:bodyPr/>
        <a:lstStyle/>
        <a:p>
          <a:endParaRPr lang="en-US"/>
        </a:p>
      </dgm:t>
    </dgm:pt>
    <dgm:pt modelId="{0DCF68DD-5142-4A01-ADCA-BA2388E65A5D}" type="sibTrans" cxnId="{3023F463-D631-4FD7-BD0F-47292212174A}">
      <dgm:prSet/>
      <dgm:spPr/>
      <dgm:t>
        <a:bodyPr/>
        <a:lstStyle/>
        <a:p>
          <a:endParaRPr lang="en-US"/>
        </a:p>
      </dgm:t>
    </dgm:pt>
    <dgm:pt modelId="{DDA1CCC7-E817-4465-93B1-5B46D7B28C8D}" type="pres">
      <dgm:prSet presAssocID="{3B4713B0-3170-4B06-BC20-EFAD3088DD52}" presName="compositeShape" presStyleCnt="0">
        <dgm:presLayoutVars>
          <dgm:chMax val="7"/>
          <dgm:dir/>
          <dgm:resizeHandles val="exact"/>
        </dgm:presLayoutVars>
      </dgm:prSet>
      <dgm:spPr/>
    </dgm:pt>
    <dgm:pt modelId="{063468AB-5ED9-41AC-97B9-0C1BB605E3D9}" type="pres">
      <dgm:prSet presAssocID="{737639D5-1831-4806-A1A9-1B995B8BF485}" presName="circ1TxSh" presStyleLbl="vennNode1" presStyleIdx="0" presStyleCnt="1" custScaleX="153228" custScaleY="95922" custLinFactNeighborX="10427" custLinFactNeighborY="10154"/>
      <dgm:spPr/>
    </dgm:pt>
  </dgm:ptLst>
  <dgm:cxnLst>
    <dgm:cxn modelId="{3023F463-D631-4FD7-BD0F-47292212174A}" srcId="{3B4713B0-3170-4B06-BC20-EFAD3088DD52}" destId="{737639D5-1831-4806-A1A9-1B995B8BF485}" srcOrd="0" destOrd="0" parTransId="{E035F98D-C29E-4ED9-8825-AF29E591E754}" sibTransId="{0DCF68DD-5142-4A01-ADCA-BA2388E65A5D}"/>
    <dgm:cxn modelId="{77EDB18B-6483-429D-BFA6-8A0E0CC8C299}" type="presOf" srcId="{3B4713B0-3170-4B06-BC20-EFAD3088DD52}" destId="{DDA1CCC7-E817-4465-93B1-5B46D7B28C8D}" srcOrd="0" destOrd="0" presId="urn:microsoft.com/office/officeart/2005/8/layout/venn1"/>
    <dgm:cxn modelId="{2218E0B9-B3C0-4F2D-B3F0-72C8AEA083FA}" type="presOf" srcId="{737639D5-1831-4806-A1A9-1B995B8BF485}" destId="{063468AB-5ED9-41AC-97B9-0C1BB605E3D9}" srcOrd="0" destOrd="0" presId="urn:microsoft.com/office/officeart/2005/8/layout/venn1"/>
    <dgm:cxn modelId="{961FFCD0-47FE-44DB-9007-05E331E99BC6}" type="presParOf" srcId="{DDA1CCC7-E817-4465-93B1-5B46D7B28C8D}" destId="{063468AB-5ED9-41AC-97B9-0C1BB605E3D9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D876AC-7AFB-4B25-94A5-13160B2FEF06}">
      <dsp:nvSpPr>
        <dsp:cNvPr id="0" name=""/>
        <dsp:cNvSpPr/>
      </dsp:nvSpPr>
      <dsp:spPr>
        <a:xfrm rot="10800000">
          <a:off x="694926" y="0"/>
          <a:ext cx="3267474" cy="64720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399" tIns="87630" rIns="163576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baseline="0" dirty="0"/>
            <a:t>PROPOSED SOLUTION</a:t>
          </a:r>
          <a:endParaRPr lang="en-US" sz="2300" kern="1200" dirty="0"/>
        </a:p>
      </dsp:txBody>
      <dsp:txXfrm rot="10800000">
        <a:off x="856727" y="0"/>
        <a:ext cx="3105673" cy="647205"/>
      </dsp:txXfrm>
    </dsp:sp>
    <dsp:sp modelId="{F7A803B7-171C-488F-8599-CE46B32C64FE}">
      <dsp:nvSpPr>
        <dsp:cNvPr id="0" name=""/>
        <dsp:cNvSpPr/>
      </dsp:nvSpPr>
      <dsp:spPr>
        <a:xfrm>
          <a:off x="258717" y="0"/>
          <a:ext cx="729277" cy="64720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D876AC-7AFB-4B25-94A5-13160B2FEF06}">
      <dsp:nvSpPr>
        <dsp:cNvPr id="0" name=""/>
        <dsp:cNvSpPr/>
      </dsp:nvSpPr>
      <dsp:spPr>
        <a:xfrm rot="10800000">
          <a:off x="1219966" y="0"/>
          <a:ext cx="6943136" cy="64720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399" tIns="110490" rIns="206248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STRENGTH OF THE PROPOSED SOLUTION</a:t>
          </a:r>
        </a:p>
      </dsp:txBody>
      <dsp:txXfrm rot="10800000">
        <a:off x="1381767" y="0"/>
        <a:ext cx="6781335" cy="647205"/>
      </dsp:txXfrm>
    </dsp:sp>
    <dsp:sp modelId="{F7A803B7-171C-488F-8599-CE46B32C64FE}">
      <dsp:nvSpPr>
        <dsp:cNvPr id="0" name=""/>
        <dsp:cNvSpPr/>
      </dsp:nvSpPr>
      <dsp:spPr>
        <a:xfrm>
          <a:off x="605641" y="0"/>
          <a:ext cx="647205" cy="64720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468AB-5ED9-41AC-97B9-0C1BB605E3D9}">
      <dsp:nvSpPr>
        <dsp:cNvPr id="0" name=""/>
        <dsp:cNvSpPr/>
      </dsp:nvSpPr>
      <dsp:spPr>
        <a:xfrm>
          <a:off x="343858" y="50899"/>
          <a:ext cx="1912504" cy="1197243"/>
        </a:xfrm>
        <a:prstGeom prst="ellipse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bg1"/>
              </a:solidFill>
            </a:rPr>
            <a:t>Big Picture</a:t>
          </a:r>
        </a:p>
      </dsp:txBody>
      <dsp:txXfrm>
        <a:off x="623938" y="226231"/>
        <a:ext cx="1352344" cy="8465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8B0ED1-768B-0C47-8169-E96E9DCEF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F1A172-18CD-BE4D-BD81-AEACD188C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A5C318-3091-6A43-8B9D-07DB1CFFB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27/09/2021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0FC366-2E97-594D-ABB6-77A318335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98242A-B6D5-CE46-9354-6607AEB60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0553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3B12BC-05F4-2743-865B-A567C30AD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7DE5064-9233-E945-BC86-54A956BD3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7379F0-76E8-394A-A7ED-7FA3A2854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27/09/2021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222A6B-83D9-AC4E-A42A-A53C690BE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F21101-8F6B-4A42-AF7E-9B3AA5056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9860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A2BF40B-B617-744F-A388-2A08555BB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E98FCCC-680F-894C-96DB-2FA3A0D0C2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19397A-43C4-6C4C-9C87-4FD3D72BB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27/09/2021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B716AD-B236-BC40-BF4D-E35EFD65E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9F753A-F82A-764A-AB8E-989B9CCEA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0085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9A25E2-BA5E-3843-B28B-5F67E27EB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388914-D38D-1A4F-BDA1-4F15F66FA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097349-F444-D343-A15D-6C3679F2B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27/09/2021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2F0645-1916-2941-A4EF-78E4C9771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07AE25-3BB5-184C-9772-CBB819406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3468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57110C-2C33-3B4D-B23F-6F61ADB4C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D5981E-38AD-5B49-A167-D8B23D10F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8D5648-F297-4546-A5E1-0E3DFEFC5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27/09/2021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0E0910-21CD-BE41-B51E-CB6241DCB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6E9CED-7ACB-524E-8F02-BA31F166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8605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870347-1AD8-A14B-9028-3E1619BE6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9F9A90-C2C1-334B-82A3-5BCFBB825F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E3B5CE7-ABBC-CE4B-8E81-2ED799808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B4A0C-1D3D-9A4B-BCB0-C67DB268E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27/09/2021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30B375-C8EA-E342-AAD5-E940A8F70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715118-9732-C246-BEA5-E3FDAF71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2921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5DE75-C0FB-5540-9C80-5F32A473B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4222D90-E245-964A-BAFF-89808BBB7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F371311-608F-A04C-882E-6D5186B7D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3CDB719-9889-904B-A01E-62C0C82ECE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F4A7251-DBF5-7B40-8D0F-CE8223100A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699418D-A2B5-CC4F-B23F-26E077B62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27/09/2021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B822598-5EFB-CC41-86D6-304FF9DE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D47ADA2-D615-3148-A23C-CC71FC525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3040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A26CFB-4CCB-7844-8C5A-F8BE7EDA4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0657ABA-1D69-DE44-A76D-E763710A3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27/09/2021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7CAA2F0-8A6D-604A-93E9-701BFAD15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3687990-F555-5942-BBDF-064E8D9EE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6812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CF33EA3-DD5A-D449-99A3-EF693C160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27/09/2021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8F21913-B779-D24C-B074-DC2054904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6CB19C8-5ED1-0A49-8D88-4CFEBC36A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8544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E1BD53-EAB7-1E4B-A286-D106753AC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DAE8FB-BE39-6C4C-B873-C92BD02C8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5DA41-1006-144E-A4C4-21C4C4783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07975B-558A-ED49-9C35-27406C103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27/09/2021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10C23C-8931-8E47-B9FD-28BB82E70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7A3C1F6-37B5-E048-9C14-8B11A24E4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7384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306654-0943-0945-A3DC-4ACEF0F00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01B6BE1-B19A-C148-BB49-BB355C751D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7A05E66-9F51-2848-BC76-1F8916962D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D15DF3-C1EA-634A-B0AE-50DB578F1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27/09/2021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F86AC9-2786-654D-99A7-27ED6F3DD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D1F359-7560-7643-ADA2-6A73F6EA7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7286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91E4233-B371-4D42-AF5D-91F49D956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78B424-05A9-D748-BF84-37490AF03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00299C-4C31-5348-A4E0-798C34A601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2D97F-1855-7940-BD30-9CA7CE069233}" type="datetimeFigureOut">
              <a:rPr lang="es-MX" smtClean="0"/>
              <a:t>27/09/2021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B3F8D8-6848-BB43-891B-F22F265DA1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17FABD-0405-C04A-B8B2-F62CD8E38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375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0.wmf"/><Relationship Id="rId7" Type="http://schemas.openxmlformats.org/officeDocument/2006/relationships/diagramColors" Target="../diagrams/colors2.xml"/><Relationship Id="rId2" Type="http://schemas.openxmlformats.org/officeDocument/2006/relationships/oleObject" Target="file:///D:\datareport_Kenya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3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2.png"/><Relationship Id="rId4" Type="http://schemas.openxmlformats.org/officeDocument/2006/relationships/diagramData" Target="../diagrams/data2.xm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3mFTlt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theant.co.ke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8C3199-293F-834B-85A8-F48E3D90A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6" y="3538632"/>
            <a:ext cx="11446933" cy="1328737"/>
          </a:xfrm>
        </p:spPr>
        <p:txBody>
          <a:bodyPr anchor="t">
            <a:no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RECALLS,Q&amp;A PLATFORM FOR BME AND CLINICIANS FOR KENYAN HEALTHCARE</a:t>
            </a:r>
            <a:endParaRPr lang="es-MX" sz="3600" b="1" dirty="0">
              <a:solidFill>
                <a:srgbClr val="00206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31DB3D8-FADF-BC44-99E1-CF6CF3286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267" y="4867369"/>
            <a:ext cx="11226800" cy="1076231"/>
          </a:xfrm>
        </p:spPr>
        <p:txBody>
          <a:bodyPr>
            <a:normAutofit/>
          </a:bodyPr>
          <a:lstStyle/>
          <a:p>
            <a:r>
              <a:rPr lang="es-MX" sz="2000" dirty="0">
                <a:solidFill>
                  <a:srgbClr val="0070C0"/>
                </a:solidFill>
                <a:latin typeface="Poppins Light" pitchFamily="2" charset="77"/>
                <a:cs typeface="Poppins Light" pitchFamily="2" charset="77"/>
              </a:rPr>
              <a:t>Kevin </a:t>
            </a:r>
            <a:r>
              <a:rPr lang="es-MX" sz="2000" dirty="0" err="1">
                <a:solidFill>
                  <a:srgbClr val="0070C0"/>
                </a:solidFill>
                <a:latin typeface="Poppins Light" pitchFamily="2" charset="77"/>
                <a:cs typeface="Poppins Light" pitchFamily="2" charset="77"/>
              </a:rPr>
              <a:t>Koech</a:t>
            </a:r>
            <a:endParaRPr lang="es-MX" sz="2000" dirty="0">
              <a:solidFill>
                <a:srgbClr val="0070C0"/>
              </a:solidFill>
              <a:latin typeface="Poppins Light" pitchFamily="2" charset="77"/>
              <a:cs typeface="Poppins Light" pitchFamily="2" charset="77"/>
            </a:endParaRPr>
          </a:p>
          <a:p>
            <a:r>
              <a:rPr lang="es-MX" sz="1600" dirty="0">
                <a:solidFill>
                  <a:srgbClr val="0070C0"/>
                </a:solidFill>
                <a:latin typeface="Poppins Light" pitchFamily="2" charset="77"/>
                <a:cs typeface="Poppins Light" pitchFamily="2" charset="77"/>
              </a:rPr>
              <a:t>Nyeri </a:t>
            </a:r>
            <a:r>
              <a:rPr lang="es-MX" sz="1600" dirty="0" err="1">
                <a:solidFill>
                  <a:srgbClr val="0070C0"/>
                </a:solidFill>
                <a:latin typeface="Poppins Light" pitchFamily="2" charset="77"/>
                <a:cs typeface="Poppins Light" pitchFamily="2" charset="77"/>
              </a:rPr>
              <a:t>National</a:t>
            </a:r>
            <a:r>
              <a:rPr lang="es-MX" sz="1600" dirty="0">
                <a:solidFill>
                  <a:srgbClr val="0070C0"/>
                </a:solidFill>
                <a:latin typeface="Poppins Light" pitchFamily="2" charset="77"/>
                <a:cs typeface="Poppins Light" pitchFamily="2" charset="77"/>
              </a:rPr>
              <a:t> </a:t>
            </a:r>
            <a:r>
              <a:rPr lang="es-MX" sz="1600" dirty="0" err="1">
                <a:solidFill>
                  <a:srgbClr val="0070C0"/>
                </a:solidFill>
                <a:latin typeface="Poppins Light" pitchFamily="2" charset="77"/>
                <a:cs typeface="Poppins Light" pitchFamily="2" charset="77"/>
              </a:rPr>
              <a:t>Polytechnic</a:t>
            </a:r>
            <a:endParaRPr lang="es-MX" sz="1600" dirty="0">
              <a:solidFill>
                <a:srgbClr val="0070C0"/>
              </a:solidFill>
              <a:latin typeface="Poppins Light" pitchFamily="2" charset="77"/>
              <a:cs typeface="Poppins Light" pitchFamily="2" charset="77"/>
            </a:endParaRPr>
          </a:p>
          <a:p>
            <a:r>
              <a:rPr lang="es-MX" sz="1600" dirty="0">
                <a:solidFill>
                  <a:srgbClr val="0070C0"/>
                </a:solidFill>
                <a:latin typeface="Poppins Light" pitchFamily="2" charset="77"/>
                <a:cs typeface="Poppins Light" pitchFamily="2" charset="77"/>
              </a:rPr>
              <a:t>AMEK- </a:t>
            </a:r>
            <a:r>
              <a:rPr lang="es-MX" sz="1600" dirty="0" err="1">
                <a:solidFill>
                  <a:srgbClr val="0070C0"/>
                </a:solidFill>
                <a:latin typeface="Poppins Light" pitchFamily="2" charset="77"/>
                <a:cs typeface="Poppins Light" pitchFamily="2" charset="77"/>
              </a:rPr>
              <a:t>Member</a:t>
            </a:r>
            <a:endParaRPr lang="es-MX" sz="1600" dirty="0">
              <a:solidFill>
                <a:srgbClr val="0070C0"/>
              </a:solidFill>
              <a:latin typeface="Poppins Light" pitchFamily="2" charset="77"/>
              <a:cs typeface="Poppi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5795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036530"/>
              </p:ext>
            </p:extLst>
          </p:nvPr>
        </p:nvGraphicFramePr>
        <p:xfrm>
          <a:off x="8824561" y="6335487"/>
          <a:ext cx="853829" cy="52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showAsIcon="1" r:id="rId2" imgW="914400" imgH="771480" progId="FoxitReader.Document">
                  <p:link updateAutomatic="1"/>
                </p:oleObj>
              </mc:Choice>
              <mc:Fallback>
                <p:oleObj name="PDF" showAsIcon="1" r:id="rId2" imgW="914400" imgH="771480" progId="FoxitReader.Document">
                  <p:link updateAutomatic="1"/>
                  <p:pic>
                    <p:nvPicPr>
                      <p:cNvPr id="4" name="Content Placeholder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824561" y="6335487"/>
                        <a:ext cx="853829" cy="522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-605643" y="6210795"/>
          <a:ext cx="8953996" cy="647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3873" y="799590"/>
            <a:ext cx="3918421" cy="2441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63" y="3012644"/>
            <a:ext cx="3879144" cy="3017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7069" y="3355295"/>
            <a:ext cx="3354984" cy="256024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36599"/>
            <a:ext cx="12052300" cy="5982855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651767406"/>
              </p:ext>
            </p:extLst>
          </p:nvPr>
        </p:nvGraphicFramePr>
        <p:xfrm>
          <a:off x="-320633" y="4114799"/>
          <a:ext cx="2339933" cy="1248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3FEF59B-EF14-654A-B961-582AAD399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54" y="2878020"/>
            <a:ext cx="10117667" cy="550980"/>
          </a:xfrm>
        </p:spPr>
        <p:txBody>
          <a:bodyPr anchor="t">
            <a:normAutofit/>
          </a:bodyPr>
          <a:lstStyle/>
          <a:p>
            <a:pPr algn="ctr"/>
            <a:r>
              <a:rPr lang="es-MX" sz="3200" i="1" dirty="0">
                <a:solidFill>
                  <a:srgbClr val="0070C0"/>
                </a:solidFill>
                <a:latin typeface="Poppins Medium" pitchFamily="2" charset="77"/>
                <a:cs typeface="Poppins Medium" pitchFamily="2" charset="77"/>
              </a:rPr>
              <a:t>Kevin Koech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EF1396C2-E5FC-884C-80FD-E888936DA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654" y="3761508"/>
            <a:ext cx="10117667" cy="2389909"/>
          </a:xfrm>
        </p:spPr>
        <p:txBody>
          <a:bodyPr/>
          <a:lstStyle/>
          <a:p>
            <a:pPr marL="0" lvl="0" indent="0" algn="ctr">
              <a:buClr>
                <a:schemeClr val="dk1"/>
              </a:buClr>
              <a:buSzPct val="25000"/>
              <a:buNone/>
            </a:pPr>
            <a:r>
              <a:rPr lang="it-IT" sz="2000" i="1" dirty="0">
                <a:solidFill>
                  <a:srgbClr val="1F4A98"/>
                </a:solidFill>
                <a:latin typeface="Poppins" pitchFamily="2" charset="77"/>
                <a:ea typeface="Calibri"/>
                <a:cs typeface="Poppins" pitchFamily="2" charset="77"/>
                <a:sym typeface="Calibri"/>
              </a:rPr>
              <a:t>kevkokip@gmail.com</a:t>
            </a:r>
          </a:p>
          <a:p>
            <a:pPr marL="0" lvl="0" indent="0" algn="ctr">
              <a:buClr>
                <a:schemeClr val="dk1"/>
              </a:buClr>
              <a:buSzPct val="25000"/>
              <a:buNone/>
            </a:pPr>
            <a:r>
              <a:rPr lang="it-IT" sz="2000" i="1" dirty="0">
                <a:solidFill>
                  <a:srgbClr val="1CA692"/>
                </a:solidFill>
                <a:latin typeface="Poppins" pitchFamily="2" charset="77"/>
                <a:ea typeface="Calibri"/>
                <a:cs typeface="Poppins" pitchFamily="2" charset="77"/>
                <a:sym typeface="Calibri"/>
              </a:rPr>
              <a:t>The Nyeri National Polytechnic,Kenya</a:t>
            </a:r>
            <a:endParaRPr lang="it" sz="2000" i="1" dirty="0">
              <a:solidFill>
                <a:srgbClr val="1CA692"/>
              </a:solidFill>
              <a:latin typeface="Poppins" pitchFamily="2" charset="77"/>
              <a:ea typeface="Calibri"/>
              <a:cs typeface="Poppins" pitchFamily="2" charset="77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0721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The Team / Workgroup</a:t>
            </a:r>
            <a:endParaRPr lang="es-MX" sz="3600" dirty="0">
              <a:solidFill>
                <a:srgbClr val="0070C0"/>
              </a:solidFill>
            </a:endParaRPr>
          </a:p>
        </p:txBody>
      </p:sp>
      <p:grpSp>
        <p:nvGrpSpPr>
          <p:cNvPr id="4" name="object 10">
            <a:extLst>
              <a:ext uri="{FF2B5EF4-FFF2-40B4-BE49-F238E27FC236}">
                <a16:creationId xmlns:a16="http://schemas.microsoft.com/office/drawing/2014/main" id="{33424116-015B-4F5B-A85D-4A94D3234E20}"/>
              </a:ext>
            </a:extLst>
          </p:cNvPr>
          <p:cNvGrpSpPr/>
          <p:nvPr/>
        </p:nvGrpSpPr>
        <p:grpSpPr>
          <a:xfrm>
            <a:off x="4457446" y="1811782"/>
            <a:ext cx="1710689" cy="1631314"/>
            <a:chOff x="4457446" y="1811782"/>
            <a:chExt cx="1710689" cy="1631314"/>
          </a:xfrm>
        </p:grpSpPr>
        <p:sp>
          <p:nvSpPr>
            <p:cNvPr id="5" name="object 11">
              <a:extLst>
                <a:ext uri="{FF2B5EF4-FFF2-40B4-BE49-F238E27FC236}">
                  <a16:creationId xmlns:a16="http://schemas.microsoft.com/office/drawing/2014/main" id="{4C5255A8-57CB-493B-8F63-4E6A95C5A13F}"/>
                </a:ext>
              </a:extLst>
            </p:cNvPr>
            <p:cNvSpPr/>
            <p:nvPr/>
          </p:nvSpPr>
          <p:spPr>
            <a:xfrm>
              <a:off x="4463796" y="1818132"/>
              <a:ext cx="1697736" cy="16184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2">
              <a:extLst>
                <a:ext uri="{FF2B5EF4-FFF2-40B4-BE49-F238E27FC236}">
                  <a16:creationId xmlns:a16="http://schemas.microsoft.com/office/drawing/2014/main" id="{6EDADC04-1F65-49CD-8E41-0E6B0B97389B}"/>
                </a:ext>
              </a:extLst>
            </p:cNvPr>
            <p:cNvSpPr/>
            <p:nvPr/>
          </p:nvSpPr>
          <p:spPr>
            <a:xfrm>
              <a:off x="4463796" y="1818132"/>
              <a:ext cx="1697989" cy="1618615"/>
            </a:xfrm>
            <a:custGeom>
              <a:avLst/>
              <a:gdLst/>
              <a:ahLst/>
              <a:cxnLst/>
              <a:rect l="l" t="t" r="r" b="b"/>
              <a:pathLst>
                <a:path w="1697989" h="1618614">
                  <a:moveTo>
                    <a:pt x="0" y="809243"/>
                  </a:moveTo>
                  <a:lnTo>
                    <a:pt x="1441" y="761696"/>
                  </a:lnTo>
                  <a:lnTo>
                    <a:pt x="5711" y="714872"/>
                  </a:lnTo>
                  <a:lnTo>
                    <a:pt x="12732" y="668847"/>
                  </a:lnTo>
                  <a:lnTo>
                    <a:pt x="22422" y="623698"/>
                  </a:lnTo>
                  <a:lnTo>
                    <a:pt x="34702" y="579499"/>
                  </a:lnTo>
                  <a:lnTo>
                    <a:pt x="49494" y="536327"/>
                  </a:lnTo>
                  <a:lnTo>
                    <a:pt x="66716" y="494258"/>
                  </a:lnTo>
                  <a:lnTo>
                    <a:pt x="86290" y="453367"/>
                  </a:lnTo>
                  <a:lnTo>
                    <a:pt x="108135" y="413731"/>
                  </a:lnTo>
                  <a:lnTo>
                    <a:pt x="132173" y="375426"/>
                  </a:lnTo>
                  <a:lnTo>
                    <a:pt x="158323" y="338527"/>
                  </a:lnTo>
                  <a:lnTo>
                    <a:pt x="186505" y="303111"/>
                  </a:lnTo>
                  <a:lnTo>
                    <a:pt x="216641" y="269253"/>
                  </a:lnTo>
                  <a:lnTo>
                    <a:pt x="248650" y="237029"/>
                  </a:lnTo>
                  <a:lnTo>
                    <a:pt x="282452" y="206515"/>
                  </a:lnTo>
                  <a:lnTo>
                    <a:pt x="317969" y="177788"/>
                  </a:lnTo>
                  <a:lnTo>
                    <a:pt x="355120" y="150922"/>
                  </a:lnTo>
                  <a:lnTo>
                    <a:pt x="393826" y="125994"/>
                  </a:lnTo>
                  <a:lnTo>
                    <a:pt x="434007" y="103080"/>
                  </a:lnTo>
                  <a:lnTo>
                    <a:pt x="475583" y="82256"/>
                  </a:lnTo>
                  <a:lnTo>
                    <a:pt x="518475" y="63597"/>
                  </a:lnTo>
                  <a:lnTo>
                    <a:pt x="562603" y="47179"/>
                  </a:lnTo>
                  <a:lnTo>
                    <a:pt x="607888" y="33080"/>
                  </a:lnTo>
                  <a:lnTo>
                    <a:pt x="654249" y="21373"/>
                  </a:lnTo>
                  <a:lnTo>
                    <a:pt x="701607" y="12136"/>
                  </a:lnTo>
                  <a:lnTo>
                    <a:pt x="749883" y="5444"/>
                  </a:lnTo>
                  <a:lnTo>
                    <a:pt x="798996" y="1373"/>
                  </a:lnTo>
                  <a:lnTo>
                    <a:pt x="848867" y="0"/>
                  </a:lnTo>
                  <a:lnTo>
                    <a:pt x="898739" y="1373"/>
                  </a:lnTo>
                  <a:lnTo>
                    <a:pt x="947852" y="5444"/>
                  </a:lnTo>
                  <a:lnTo>
                    <a:pt x="996128" y="12136"/>
                  </a:lnTo>
                  <a:lnTo>
                    <a:pt x="1043486" y="21373"/>
                  </a:lnTo>
                  <a:lnTo>
                    <a:pt x="1089847" y="33080"/>
                  </a:lnTo>
                  <a:lnTo>
                    <a:pt x="1135132" y="47179"/>
                  </a:lnTo>
                  <a:lnTo>
                    <a:pt x="1179260" y="63597"/>
                  </a:lnTo>
                  <a:lnTo>
                    <a:pt x="1222152" y="82256"/>
                  </a:lnTo>
                  <a:lnTo>
                    <a:pt x="1263728" y="103080"/>
                  </a:lnTo>
                  <a:lnTo>
                    <a:pt x="1303909" y="125994"/>
                  </a:lnTo>
                  <a:lnTo>
                    <a:pt x="1342615" y="150922"/>
                  </a:lnTo>
                  <a:lnTo>
                    <a:pt x="1379766" y="177788"/>
                  </a:lnTo>
                  <a:lnTo>
                    <a:pt x="1415283" y="206515"/>
                  </a:lnTo>
                  <a:lnTo>
                    <a:pt x="1449085" y="237029"/>
                  </a:lnTo>
                  <a:lnTo>
                    <a:pt x="1481094" y="269253"/>
                  </a:lnTo>
                  <a:lnTo>
                    <a:pt x="1511230" y="303111"/>
                  </a:lnTo>
                  <a:lnTo>
                    <a:pt x="1539412" y="338527"/>
                  </a:lnTo>
                  <a:lnTo>
                    <a:pt x="1565562" y="375426"/>
                  </a:lnTo>
                  <a:lnTo>
                    <a:pt x="1589600" y="413731"/>
                  </a:lnTo>
                  <a:lnTo>
                    <a:pt x="1611445" y="453367"/>
                  </a:lnTo>
                  <a:lnTo>
                    <a:pt x="1631019" y="494258"/>
                  </a:lnTo>
                  <a:lnTo>
                    <a:pt x="1648241" y="536327"/>
                  </a:lnTo>
                  <a:lnTo>
                    <a:pt x="1663033" y="579499"/>
                  </a:lnTo>
                  <a:lnTo>
                    <a:pt x="1675313" y="623698"/>
                  </a:lnTo>
                  <a:lnTo>
                    <a:pt x="1685003" y="668847"/>
                  </a:lnTo>
                  <a:lnTo>
                    <a:pt x="1692024" y="714872"/>
                  </a:lnTo>
                  <a:lnTo>
                    <a:pt x="1696294" y="761696"/>
                  </a:lnTo>
                  <a:lnTo>
                    <a:pt x="1697736" y="809243"/>
                  </a:lnTo>
                  <a:lnTo>
                    <a:pt x="1696294" y="856791"/>
                  </a:lnTo>
                  <a:lnTo>
                    <a:pt x="1692024" y="903615"/>
                  </a:lnTo>
                  <a:lnTo>
                    <a:pt x="1685003" y="949640"/>
                  </a:lnTo>
                  <a:lnTo>
                    <a:pt x="1675313" y="994789"/>
                  </a:lnTo>
                  <a:lnTo>
                    <a:pt x="1663033" y="1038988"/>
                  </a:lnTo>
                  <a:lnTo>
                    <a:pt x="1648241" y="1082160"/>
                  </a:lnTo>
                  <a:lnTo>
                    <a:pt x="1631019" y="1124229"/>
                  </a:lnTo>
                  <a:lnTo>
                    <a:pt x="1611445" y="1165120"/>
                  </a:lnTo>
                  <a:lnTo>
                    <a:pt x="1589600" y="1204756"/>
                  </a:lnTo>
                  <a:lnTo>
                    <a:pt x="1565562" y="1243061"/>
                  </a:lnTo>
                  <a:lnTo>
                    <a:pt x="1539412" y="1279960"/>
                  </a:lnTo>
                  <a:lnTo>
                    <a:pt x="1511230" y="1315376"/>
                  </a:lnTo>
                  <a:lnTo>
                    <a:pt x="1481094" y="1349234"/>
                  </a:lnTo>
                  <a:lnTo>
                    <a:pt x="1449085" y="1381458"/>
                  </a:lnTo>
                  <a:lnTo>
                    <a:pt x="1415283" y="1411972"/>
                  </a:lnTo>
                  <a:lnTo>
                    <a:pt x="1379766" y="1440699"/>
                  </a:lnTo>
                  <a:lnTo>
                    <a:pt x="1342615" y="1467565"/>
                  </a:lnTo>
                  <a:lnTo>
                    <a:pt x="1303909" y="1492493"/>
                  </a:lnTo>
                  <a:lnTo>
                    <a:pt x="1263728" y="1515407"/>
                  </a:lnTo>
                  <a:lnTo>
                    <a:pt x="1222152" y="1536231"/>
                  </a:lnTo>
                  <a:lnTo>
                    <a:pt x="1179260" y="1554890"/>
                  </a:lnTo>
                  <a:lnTo>
                    <a:pt x="1135132" y="1571308"/>
                  </a:lnTo>
                  <a:lnTo>
                    <a:pt x="1089847" y="1585407"/>
                  </a:lnTo>
                  <a:lnTo>
                    <a:pt x="1043486" y="1597114"/>
                  </a:lnTo>
                  <a:lnTo>
                    <a:pt x="996128" y="1606351"/>
                  </a:lnTo>
                  <a:lnTo>
                    <a:pt x="947852" y="1613043"/>
                  </a:lnTo>
                  <a:lnTo>
                    <a:pt x="898739" y="1617114"/>
                  </a:lnTo>
                  <a:lnTo>
                    <a:pt x="848867" y="1618488"/>
                  </a:lnTo>
                  <a:lnTo>
                    <a:pt x="798996" y="1617114"/>
                  </a:lnTo>
                  <a:lnTo>
                    <a:pt x="749883" y="1613043"/>
                  </a:lnTo>
                  <a:lnTo>
                    <a:pt x="701607" y="1606351"/>
                  </a:lnTo>
                  <a:lnTo>
                    <a:pt x="654249" y="1597114"/>
                  </a:lnTo>
                  <a:lnTo>
                    <a:pt x="607888" y="1585407"/>
                  </a:lnTo>
                  <a:lnTo>
                    <a:pt x="562603" y="1571308"/>
                  </a:lnTo>
                  <a:lnTo>
                    <a:pt x="518475" y="1554890"/>
                  </a:lnTo>
                  <a:lnTo>
                    <a:pt x="475583" y="1536231"/>
                  </a:lnTo>
                  <a:lnTo>
                    <a:pt x="434007" y="1515407"/>
                  </a:lnTo>
                  <a:lnTo>
                    <a:pt x="393826" y="1492493"/>
                  </a:lnTo>
                  <a:lnTo>
                    <a:pt x="355120" y="1467565"/>
                  </a:lnTo>
                  <a:lnTo>
                    <a:pt x="317969" y="1440699"/>
                  </a:lnTo>
                  <a:lnTo>
                    <a:pt x="282452" y="1411972"/>
                  </a:lnTo>
                  <a:lnTo>
                    <a:pt x="248650" y="1381458"/>
                  </a:lnTo>
                  <a:lnTo>
                    <a:pt x="216641" y="1349234"/>
                  </a:lnTo>
                  <a:lnTo>
                    <a:pt x="186505" y="1315376"/>
                  </a:lnTo>
                  <a:lnTo>
                    <a:pt x="158323" y="1279960"/>
                  </a:lnTo>
                  <a:lnTo>
                    <a:pt x="132173" y="1243061"/>
                  </a:lnTo>
                  <a:lnTo>
                    <a:pt x="108135" y="1204756"/>
                  </a:lnTo>
                  <a:lnTo>
                    <a:pt x="86290" y="1165120"/>
                  </a:lnTo>
                  <a:lnTo>
                    <a:pt x="66716" y="1124229"/>
                  </a:lnTo>
                  <a:lnTo>
                    <a:pt x="49494" y="1082160"/>
                  </a:lnTo>
                  <a:lnTo>
                    <a:pt x="34702" y="1038988"/>
                  </a:lnTo>
                  <a:lnTo>
                    <a:pt x="22422" y="994789"/>
                  </a:lnTo>
                  <a:lnTo>
                    <a:pt x="12732" y="949640"/>
                  </a:lnTo>
                  <a:lnTo>
                    <a:pt x="5711" y="903615"/>
                  </a:lnTo>
                  <a:lnTo>
                    <a:pt x="1441" y="856791"/>
                  </a:lnTo>
                  <a:lnTo>
                    <a:pt x="0" y="809243"/>
                  </a:lnTo>
                  <a:close/>
                </a:path>
              </a:pathLst>
            </a:custGeom>
            <a:ln w="12699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3">
            <a:extLst>
              <a:ext uri="{FF2B5EF4-FFF2-40B4-BE49-F238E27FC236}">
                <a16:creationId xmlns:a16="http://schemas.microsoft.com/office/drawing/2014/main" id="{305250FC-2488-4C99-9084-B892D2C6FE72}"/>
              </a:ext>
            </a:extLst>
          </p:cNvPr>
          <p:cNvSpPr txBox="1"/>
          <p:nvPr/>
        </p:nvSpPr>
        <p:spPr>
          <a:xfrm>
            <a:off x="6553201" y="2523490"/>
            <a:ext cx="2689606" cy="8694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rlito"/>
                <a:cs typeface="Carlito"/>
              </a:rPr>
              <a:t>Kevin </a:t>
            </a:r>
            <a:r>
              <a:rPr sz="1800" spc="-10" dirty="0" err="1">
                <a:latin typeface="Carlito"/>
                <a:cs typeface="Carlito"/>
              </a:rPr>
              <a:t>Koech</a:t>
            </a:r>
            <a:r>
              <a:rPr sz="1800" spc="-10" dirty="0">
                <a:latin typeface="Carlito"/>
                <a:cs typeface="Carlito"/>
              </a:rPr>
              <a:t> </a:t>
            </a:r>
            <a:endParaRPr lang="en-US" sz="1800" spc="-10" dirty="0">
              <a:latin typeface="Carlito"/>
              <a:cs typeface="Carlito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rlito"/>
                <a:cs typeface="Carlito"/>
              </a:rPr>
              <a:t> </a:t>
            </a:r>
            <a:r>
              <a:rPr lang="en-US" sz="1800" spc="-10" dirty="0">
                <a:latin typeface="Carlito"/>
                <a:cs typeface="Carlito"/>
              </a:rPr>
              <a:t>Biomedical Engineer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arlito"/>
                <a:cs typeface="Carlito"/>
              </a:rPr>
              <a:t>Trainer</a:t>
            </a:r>
            <a:endParaRPr sz="1800" dirty="0">
              <a:latin typeface="Carlito"/>
              <a:cs typeface="Carlito"/>
            </a:endParaRPr>
          </a:p>
        </p:txBody>
      </p:sp>
      <p:grpSp>
        <p:nvGrpSpPr>
          <p:cNvPr id="11" name="object 4">
            <a:extLst>
              <a:ext uri="{FF2B5EF4-FFF2-40B4-BE49-F238E27FC236}">
                <a16:creationId xmlns:a16="http://schemas.microsoft.com/office/drawing/2014/main" id="{FDDFA290-5F19-4AFF-AB74-03572EB6683E}"/>
              </a:ext>
            </a:extLst>
          </p:cNvPr>
          <p:cNvGrpSpPr/>
          <p:nvPr/>
        </p:nvGrpSpPr>
        <p:grpSpPr>
          <a:xfrm>
            <a:off x="945260" y="4382394"/>
            <a:ext cx="1520190" cy="1497330"/>
            <a:chOff x="1699005" y="4314190"/>
            <a:chExt cx="1520190" cy="1497330"/>
          </a:xfrm>
        </p:grpSpPr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994B3AFE-38DE-43A6-AECC-F25120CA9671}"/>
                </a:ext>
              </a:extLst>
            </p:cNvPr>
            <p:cNvSpPr/>
            <p:nvPr/>
          </p:nvSpPr>
          <p:spPr>
            <a:xfrm>
              <a:off x="1705355" y="4320540"/>
              <a:ext cx="1507236" cy="148437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12B59E45-4834-4607-9764-7575915F8747}"/>
                </a:ext>
              </a:extLst>
            </p:cNvPr>
            <p:cNvSpPr/>
            <p:nvPr/>
          </p:nvSpPr>
          <p:spPr>
            <a:xfrm>
              <a:off x="1705355" y="4320540"/>
              <a:ext cx="1507490" cy="1484630"/>
            </a:xfrm>
            <a:custGeom>
              <a:avLst/>
              <a:gdLst/>
              <a:ahLst/>
              <a:cxnLst/>
              <a:rect l="l" t="t" r="r" b="b"/>
              <a:pathLst>
                <a:path w="1507489" h="1484629">
                  <a:moveTo>
                    <a:pt x="0" y="742188"/>
                  </a:moveTo>
                  <a:lnTo>
                    <a:pt x="1482" y="695244"/>
                  </a:lnTo>
                  <a:lnTo>
                    <a:pt x="5872" y="649078"/>
                  </a:lnTo>
                  <a:lnTo>
                    <a:pt x="13080" y="603775"/>
                  </a:lnTo>
                  <a:lnTo>
                    <a:pt x="23018" y="559423"/>
                  </a:lnTo>
                  <a:lnTo>
                    <a:pt x="35597" y="516108"/>
                  </a:lnTo>
                  <a:lnTo>
                    <a:pt x="50731" y="473917"/>
                  </a:lnTo>
                  <a:lnTo>
                    <a:pt x="68329" y="432937"/>
                  </a:lnTo>
                  <a:lnTo>
                    <a:pt x="88304" y="393256"/>
                  </a:lnTo>
                  <a:lnTo>
                    <a:pt x="110568" y="354959"/>
                  </a:lnTo>
                  <a:lnTo>
                    <a:pt x="135032" y="318135"/>
                  </a:lnTo>
                  <a:lnTo>
                    <a:pt x="161607" y="282869"/>
                  </a:lnTo>
                  <a:lnTo>
                    <a:pt x="190207" y="249248"/>
                  </a:lnTo>
                  <a:lnTo>
                    <a:pt x="220741" y="217360"/>
                  </a:lnTo>
                  <a:lnTo>
                    <a:pt x="253123" y="187291"/>
                  </a:lnTo>
                  <a:lnTo>
                    <a:pt x="287263" y="159129"/>
                  </a:lnTo>
                  <a:lnTo>
                    <a:pt x="323074" y="132959"/>
                  </a:lnTo>
                  <a:lnTo>
                    <a:pt x="360466" y="108870"/>
                  </a:lnTo>
                  <a:lnTo>
                    <a:pt x="399352" y="86947"/>
                  </a:lnTo>
                  <a:lnTo>
                    <a:pt x="439644" y="67278"/>
                  </a:lnTo>
                  <a:lnTo>
                    <a:pt x="481253" y="49950"/>
                  </a:lnTo>
                  <a:lnTo>
                    <a:pt x="524090" y="35050"/>
                  </a:lnTo>
                  <a:lnTo>
                    <a:pt x="568068" y="22663"/>
                  </a:lnTo>
                  <a:lnTo>
                    <a:pt x="613098" y="12878"/>
                  </a:lnTo>
                  <a:lnTo>
                    <a:pt x="659092" y="5781"/>
                  </a:lnTo>
                  <a:lnTo>
                    <a:pt x="705961" y="1459"/>
                  </a:lnTo>
                  <a:lnTo>
                    <a:pt x="753618" y="0"/>
                  </a:lnTo>
                  <a:lnTo>
                    <a:pt x="801274" y="1459"/>
                  </a:lnTo>
                  <a:lnTo>
                    <a:pt x="848143" y="5781"/>
                  </a:lnTo>
                  <a:lnTo>
                    <a:pt x="894137" y="12878"/>
                  </a:lnTo>
                  <a:lnTo>
                    <a:pt x="939167" y="22663"/>
                  </a:lnTo>
                  <a:lnTo>
                    <a:pt x="983145" y="35050"/>
                  </a:lnTo>
                  <a:lnTo>
                    <a:pt x="1025982" y="49950"/>
                  </a:lnTo>
                  <a:lnTo>
                    <a:pt x="1067591" y="67278"/>
                  </a:lnTo>
                  <a:lnTo>
                    <a:pt x="1107883" y="86947"/>
                  </a:lnTo>
                  <a:lnTo>
                    <a:pt x="1146769" y="108870"/>
                  </a:lnTo>
                  <a:lnTo>
                    <a:pt x="1184161" y="132959"/>
                  </a:lnTo>
                  <a:lnTo>
                    <a:pt x="1219972" y="159129"/>
                  </a:lnTo>
                  <a:lnTo>
                    <a:pt x="1254112" y="187291"/>
                  </a:lnTo>
                  <a:lnTo>
                    <a:pt x="1286494" y="217360"/>
                  </a:lnTo>
                  <a:lnTo>
                    <a:pt x="1317028" y="249248"/>
                  </a:lnTo>
                  <a:lnTo>
                    <a:pt x="1345628" y="282869"/>
                  </a:lnTo>
                  <a:lnTo>
                    <a:pt x="1372203" y="318135"/>
                  </a:lnTo>
                  <a:lnTo>
                    <a:pt x="1396667" y="354959"/>
                  </a:lnTo>
                  <a:lnTo>
                    <a:pt x="1418931" y="393256"/>
                  </a:lnTo>
                  <a:lnTo>
                    <a:pt x="1438906" y="432937"/>
                  </a:lnTo>
                  <a:lnTo>
                    <a:pt x="1456504" y="473917"/>
                  </a:lnTo>
                  <a:lnTo>
                    <a:pt x="1471638" y="516108"/>
                  </a:lnTo>
                  <a:lnTo>
                    <a:pt x="1484217" y="559423"/>
                  </a:lnTo>
                  <a:lnTo>
                    <a:pt x="1494155" y="603775"/>
                  </a:lnTo>
                  <a:lnTo>
                    <a:pt x="1501363" y="649078"/>
                  </a:lnTo>
                  <a:lnTo>
                    <a:pt x="1505753" y="695244"/>
                  </a:lnTo>
                  <a:lnTo>
                    <a:pt x="1507236" y="742188"/>
                  </a:lnTo>
                  <a:lnTo>
                    <a:pt x="1505753" y="789131"/>
                  </a:lnTo>
                  <a:lnTo>
                    <a:pt x="1501363" y="835297"/>
                  </a:lnTo>
                  <a:lnTo>
                    <a:pt x="1494155" y="880600"/>
                  </a:lnTo>
                  <a:lnTo>
                    <a:pt x="1484217" y="924952"/>
                  </a:lnTo>
                  <a:lnTo>
                    <a:pt x="1471638" y="968267"/>
                  </a:lnTo>
                  <a:lnTo>
                    <a:pt x="1456504" y="1010458"/>
                  </a:lnTo>
                  <a:lnTo>
                    <a:pt x="1438906" y="1051438"/>
                  </a:lnTo>
                  <a:lnTo>
                    <a:pt x="1418931" y="1091119"/>
                  </a:lnTo>
                  <a:lnTo>
                    <a:pt x="1396667" y="1129416"/>
                  </a:lnTo>
                  <a:lnTo>
                    <a:pt x="1372203" y="1166240"/>
                  </a:lnTo>
                  <a:lnTo>
                    <a:pt x="1345628" y="1201506"/>
                  </a:lnTo>
                  <a:lnTo>
                    <a:pt x="1317028" y="1235127"/>
                  </a:lnTo>
                  <a:lnTo>
                    <a:pt x="1286494" y="1267015"/>
                  </a:lnTo>
                  <a:lnTo>
                    <a:pt x="1254112" y="1297084"/>
                  </a:lnTo>
                  <a:lnTo>
                    <a:pt x="1219972" y="1325246"/>
                  </a:lnTo>
                  <a:lnTo>
                    <a:pt x="1184161" y="1351416"/>
                  </a:lnTo>
                  <a:lnTo>
                    <a:pt x="1146769" y="1375505"/>
                  </a:lnTo>
                  <a:lnTo>
                    <a:pt x="1107883" y="1397428"/>
                  </a:lnTo>
                  <a:lnTo>
                    <a:pt x="1067591" y="1417097"/>
                  </a:lnTo>
                  <a:lnTo>
                    <a:pt x="1025982" y="1434425"/>
                  </a:lnTo>
                  <a:lnTo>
                    <a:pt x="983145" y="1449325"/>
                  </a:lnTo>
                  <a:lnTo>
                    <a:pt x="939167" y="1461712"/>
                  </a:lnTo>
                  <a:lnTo>
                    <a:pt x="894137" y="1471497"/>
                  </a:lnTo>
                  <a:lnTo>
                    <a:pt x="848143" y="1478594"/>
                  </a:lnTo>
                  <a:lnTo>
                    <a:pt x="801274" y="1482916"/>
                  </a:lnTo>
                  <a:lnTo>
                    <a:pt x="753618" y="1484376"/>
                  </a:lnTo>
                  <a:lnTo>
                    <a:pt x="705961" y="1482916"/>
                  </a:lnTo>
                  <a:lnTo>
                    <a:pt x="659092" y="1478594"/>
                  </a:lnTo>
                  <a:lnTo>
                    <a:pt x="613098" y="1471497"/>
                  </a:lnTo>
                  <a:lnTo>
                    <a:pt x="568068" y="1461712"/>
                  </a:lnTo>
                  <a:lnTo>
                    <a:pt x="524090" y="1449325"/>
                  </a:lnTo>
                  <a:lnTo>
                    <a:pt x="481253" y="1434425"/>
                  </a:lnTo>
                  <a:lnTo>
                    <a:pt x="439644" y="1417097"/>
                  </a:lnTo>
                  <a:lnTo>
                    <a:pt x="399352" y="1397428"/>
                  </a:lnTo>
                  <a:lnTo>
                    <a:pt x="360466" y="1375505"/>
                  </a:lnTo>
                  <a:lnTo>
                    <a:pt x="323074" y="1351416"/>
                  </a:lnTo>
                  <a:lnTo>
                    <a:pt x="287263" y="1325246"/>
                  </a:lnTo>
                  <a:lnTo>
                    <a:pt x="253123" y="1297084"/>
                  </a:lnTo>
                  <a:lnTo>
                    <a:pt x="220741" y="1267015"/>
                  </a:lnTo>
                  <a:lnTo>
                    <a:pt x="190207" y="1235127"/>
                  </a:lnTo>
                  <a:lnTo>
                    <a:pt x="161607" y="1201506"/>
                  </a:lnTo>
                  <a:lnTo>
                    <a:pt x="135032" y="1166240"/>
                  </a:lnTo>
                  <a:lnTo>
                    <a:pt x="110568" y="1129416"/>
                  </a:lnTo>
                  <a:lnTo>
                    <a:pt x="88304" y="1091119"/>
                  </a:lnTo>
                  <a:lnTo>
                    <a:pt x="68329" y="1051438"/>
                  </a:lnTo>
                  <a:lnTo>
                    <a:pt x="50731" y="1010458"/>
                  </a:lnTo>
                  <a:lnTo>
                    <a:pt x="35597" y="968267"/>
                  </a:lnTo>
                  <a:lnTo>
                    <a:pt x="23018" y="924952"/>
                  </a:lnTo>
                  <a:lnTo>
                    <a:pt x="13080" y="880600"/>
                  </a:lnTo>
                  <a:lnTo>
                    <a:pt x="5872" y="835297"/>
                  </a:lnTo>
                  <a:lnTo>
                    <a:pt x="1482" y="789131"/>
                  </a:lnTo>
                  <a:lnTo>
                    <a:pt x="0" y="742188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>
            <a:extLst>
              <a:ext uri="{FF2B5EF4-FFF2-40B4-BE49-F238E27FC236}">
                <a16:creationId xmlns:a16="http://schemas.microsoft.com/office/drawing/2014/main" id="{9E908998-1ACD-4C83-A729-A4F2338816E5}"/>
              </a:ext>
            </a:extLst>
          </p:cNvPr>
          <p:cNvSpPr txBox="1"/>
          <p:nvPr/>
        </p:nvSpPr>
        <p:spPr>
          <a:xfrm>
            <a:off x="2559558" y="5386832"/>
            <a:ext cx="7080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rlito"/>
                <a:cs typeface="Carlito"/>
              </a:rPr>
              <a:t>Salome</a:t>
            </a:r>
            <a:endParaRPr sz="1800" dirty="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800" spc="-40" dirty="0">
                <a:latin typeface="Carlito"/>
                <a:cs typeface="Carlito"/>
              </a:rPr>
              <a:t>Team</a:t>
            </a:r>
            <a:r>
              <a:rPr sz="1800" spc="-95" dirty="0">
                <a:latin typeface="Carlito"/>
                <a:cs typeface="Carlito"/>
              </a:rPr>
              <a:t> </a:t>
            </a:r>
            <a:endParaRPr sz="1800" dirty="0">
              <a:latin typeface="Carlito"/>
              <a:cs typeface="Carlito"/>
            </a:endParaRPr>
          </a:p>
        </p:txBody>
      </p:sp>
      <p:grpSp>
        <p:nvGrpSpPr>
          <p:cNvPr id="15" name="object 7">
            <a:extLst>
              <a:ext uri="{FF2B5EF4-FFF2-40B4-BE49-F238E27FC236}">
                <a16:creationId xmlns:a16="http://schemas.microsoft.com/office/drawing/2014/main" id="{08E9C61D-A5D0-4CD8-98F2-3B9E0B42FA64}"/>
              </a:ext>
            </a:extLst>
          </p:cNvPr>
          <p:cNvGrpSpPr/>
          <p:nvPr/>
        </p:nvGrpSpPr>
        <p:grpSpPr>
          <a:xfrm>
            <a:off x="7313930" y="4424177"/>
            <a:ext cx="1422400" cy="1413510"/>
            <a:chOff x="7491730" y="4554982"/>
            <a:chExt cx="1422400" cy="1413510"/>
          </a:xfrm>
        </p:grpSpPr>
        <p:sp>
          <p:nvSpPr>
            <p:cNvPr id="16" name="object 8">
              <a:extLst>
                <a:ext uri="{FF2B5EF4-FFF2-40B4-BE49-F238E27FC236}">
                  <a16:creationId xmlns:a16="http://schemas.microsoft.com/office/drawing/2014/main" id="{565ABE0F-9593-47D2-97B8-AA0DF562816C}"/>
                </a:ext>
              </a:extLst>
            </p:cNvPr>
            <p:cNvSpPr/>
            <p:nvPr/>
          </p:nvSpPr>
          <p:spPr>
            <a:xfrm>
              <a:off x="7498080" y="4561332"/>
              <a:ext cx="1409700" cy="14005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9">
              <a:extLst>
                <a:ext uri="{FF2B5EF4-FFF2-40B4-BE49-F238E27FC236}">
                  <a16:creationId xmlns:a16="http://schemas.microsoft.com/office/drawing/2014/main" id="{73A0BCA7-7694-4603-995D-F252874C797B}"/>
                </a:ext>
              </a:extLst>
            </p:cNvPr>
            <p:cNvSpPr/>
            <p:nvPr/>
          </p:nvSpPr>
          <p:spPr>
            <a:xfrm>
              <a:off x="7498080" y="4561332"/>
              <a:ext cx="1409700" cy="1400810"/>
            </a:xfrm>
            <a:custGeom>
              <a:avLst/>
              <a:gdLst/>
              <a:ahLst/>
              <a:cxnLst/>
              <a:rect l="l" t="t" r="r" b="b"/>
              <a:pathLst>
                <a:path w="1409700" h="1400810">
                  <a:moveTo>
                    <a:pt x="0" y="700278"/>
                  </a:moveTo>
                  <a:lnTo>
                    <a:pt x="1626" y="652337"/>
                  </a:lnTo>
                  <a:lnTo>
                    <a:pt x="6434" y="605262"/>
                  </a:lnTo>
                  <a:lnTo>
                    <a:pt x="14320" y="559158"/>
                  </a:lnTo>
                  <a:lnTo>
                    <a:pt x="25179" y="514129"/>
                  </a:lnTo>
                  <a:lnTo>
                    <a:pt x="38905" y="470279"/>
                  </a:lnTo>
                  <a:lnTo>
                    <a:pt x="55393" y="427714"/>
                  </a:lnTo>
                  <a:lnTo>
                    <a:pt x="74539" y="386536"/>
                  </a:lnTo>
                  <a:lnTo>
                    <a:pt x="96237" y="346851"/>
                  </a:lnTo>
                  <a:lnTo>
                    <a:pt x="120383" y="308762"/>
                  </a:lnTo>
                  <a:lnTo>
                    <a:pt x="146871" y="272375"/>
                  </a:lnTo>
                  <a:lnTo>
                    <a:pt x="175596" y="237793"/>
                  </a:lnTo>
                  <a:lnTo>
                    <a:pt x="206454" y="205120"/>
                  </a:lnTo>
                  <a:lnTo>
                    <a:pt x="239339" y="174462"/>
                  </a:lnTo>
                  <a:lnTo>
                    <a:pt x="274146" y="145923"/>
                  </a:lnTo>
                  <a:lnTo>
                    <a:pt x="310771" y="119606"/>
                  </a:lnTo>
                  <a:lnTo>
                    <a:pt x="349108" y="95616"/>
                  </a:lnTo>
                  <a:lnTo>
                    <a:pt x="389053" y="74058"/>
                  </a:lnTo>
                  <a:lnTo>
                    <a:pt x="430500" y="55036"/>
                  </a:lnTo>
                  <a:lnTo>
                    <a:pt x="473344" y="38654"/>
                  </a:lnTo>
                  <a:lnTo>
                    <a:pt x="517480" y="25017"/>
                  </a:lnTo>
                  <a:lnTo>
                    <a:pt x="562804" y="14228"/>
                  </a:lnTo>
                  <a:lnTo>
                    <a:pt x="609210" y="6393"/>
                  </a:lnTo>
                  <a:lnTo>
                    <a:pt x="656594" y="1615"/>
                  </a:lnTo>
                  <a:lnTo>
                    <a:pt x="704850" y="0"/>
                  </a:lnTo>
                  <a:lnTo>
                    <a:pt x="753105" y="1615"/>
                  </a:lnTo>
                  <a:lnTo>
                    <a:pt x="800489" y="6393"/>
                  </a:lnTo>
                  <a:lnTo>
                    <a:pt x="846895" y="14228"/>
                  </a:lnTo>
                  <a:lnTo>
                    <a:pt x="892219" y="25017"/>
                  </a:lnTo>
                  <a:lnTo>
                    <a:pt x="936355" y="38654"/>
                  </a:lnTo>
                  <a:lnTo>
                    <a:pt x="979199" y="55036"/>
                  </a:lnTo>
                  <a:lnTo>
                    <a:pt x="1020646" y="74058"/>
                  </a:lnTo>
                  <a:lnTo>
                    <a:pt x="1060591" y="95616"/>
                  </a:lnTo>
                  <a:lnTo>
                    <a:pt x="1098928" y="119606"/>
                  </a:lnTo>
                  <a:lnTo>
                    <a:pt x="1135553" y="145923"/>
                  </a:lnTo>
                  <a:lnTo>
                    <a:pt x="1170360" y="174462"/>
                  </a:lnTo>
                  <a:lnTo>
                    <a:pt x="1203245" y="205120"/>
                  </a:lnTo>
                  <a:lnTo>
                    <a:pt x="1234103" y="237793"/>
                  </a:lnTo>
                  <a:lnTo>
                    <a:pt x="1262828" y="272375"/>
                  </a:lnTo>
                  <a:lnTo>
                    <a:pt x="1289316" y="308762"/>
                  </a:lnTo>
                  <a:lnTo>
                    <a:pt x="1313462" y="346851"/>
                  </a:lnTo>
                  <a:lnTo>
                    <a:pt x="1335160" y="386536"/>
                  </a:lnTo>
                  <a:lnTo>
                    <a:pt x="1354306" y="427714"/>
                  </a:lnTo>
                  <a:lnTo>
                    <a:pt x="1370794" y="470279"/>
                  </a:lnTo>
                  <a:lnTo>
                    <a:pt x="1384520" y="514129"/>
                  </a:lnTo>
                  <a:lnTo>
                    <a:pt x="1395379" y="559158"/>
                  </a:lnTo>
                  <a:lnTo>
                    <a:pt x="1403265" y="605262"/>
                  </a:lnTo>
                  <a:lnTo>
                    <a:pt x="1408073" y="652337"/>
                  </a:lnTo>
                  <a:lnTo>
                    <a:pt x="1409700" y="700278"/>
                  </a:lnTo>
                  <a:lnTo>
                    <a:pt x="1408073" y="748223"/>
                  </a:lnTo>
                  <a:lnTo>
                    <a:pt x="1403265" y="795301"/>
                  </a:lnTo>
                  <a:lnTo>
                    <a:pt x="1395379" y="841408"/>
                  </a:lnTo>
                  <a:lnTo>
                    <a:pt x="1384520" y="886439"/>
                  </a:lnTo>
                  <a:lnTo>
                    <a:pt x="1370794" y="930290"/>
                  </a:lnTo>
                  <a:lnTo>
                    <a:pt x="1354306" y="972857"/>
                  </a:lnTo>
                  <a:lnTo>
                    <a:pt x="1335160" y="1014036"/>
                  </a:lnTo>
                  <a:lnTo>
                    <a:pt x="1313462" y="1053721"/>
                  </a:lnTo>
                  <a:lnTo>
                    <a:pt x="1289316" y="1091810"/>
                  </a:lnTo>
                  <a:lnTo>
                    <a:pt x="1262828" y="1128197"/>
                  </a:lnTo>
                  <a:lnTo>
                    <a:pt x="1234103" y="1162778"/>
                  </a:lnTo>
                  <a:lnTo>
                    <a:pt x="1203245" y="1195449"/>
                  </a:lnTo>
                  <a:lnTo>
                    <a:pt x="1170360" y="1226106"/>
                  </a:lnTo>
                  <a:lnTo>
                    <a:pt x="1135553" y="1254644"/>
                  </a:lnTo>
                  <a:lnTo>
                    <a:pt x="1098928" y="1280959"/>
                  </a:lnTo>
                  <a:lnTo>
                    <a:pt x="1060591" y="1304947"/>
                  </a:lnTo>
                  <a:lnTo>
                    <a:pt x="1020646" y="1326504"/>
                  </a:lnTo>
                  <a:lnTo>
                    <a:pt x="979199" y="1345524"/>
                  </a:lnTo>
                  <a:lnTo>
                    <a:pt x="936355" y="1361905"/>
                  </a:lnTo>
                  <a:lnTo>
                    <a:pt x="892219" y="1375541"/>
                  </a:lnTo>
                  <a:lnTo>
                    <a:pt x="846895" y="1386328"/>
                  </a:lnTo>
                  <a:lnTo>
                    <a:pt x="800489" y="1394163"/>
                  </a:lnTo>
                  <a:lnTo>
                    <a:pt x="753105" y="1398940"/>
                  </a:lnTo>
                  <a:lnTo>
                    <a:pt x="704850" y="1400556"/>
                  </a:lnTo>
                  <a:lnTo>
                    <a:pt x="656594" y="1398940"/>
                  </a:lnTo>
                  <a:lnTo>
                    <a:pt x="609210" y="1394163"/>
                  </a:lnTo>
                  <a:lnTo>
                    <a:pt x="562804" y="1386328"/>
                  </a:lnTo>
                  <a:lnTo>
                    <a:pt x="517480" y="1375541"/>
                  </a:lnTo>
                  <a:lnTo>
                    <a:pt x="473344" y="1361905"/>
                  </a:lnTo>
                  <a:lnTo>
                    <a:pt x="430500" y="1345524"/>
                  </a:lnTo>
                  <a:lnTo>
                    <a:pt x="389053" y="1326504"/>
                  </a:lnTo>
                  <a:lnTo>
                    <a:pt x="349108" y="1304947"/>
                  </a:lnTo>
                  <a:lnTo>
                    <a:pt x="310771" y="1280959"/>
                  </a:lnTo>
                  <a:lnTo>
                    <a:pt x="274146" y="1254644"/>
                  </a:lnTo>
                  <a:lnTo>
                    <a:pt x="239339" y="1226106"/>
                  </a:lnTo>
                  <a:lnTo>
                    <a:pt x="206454" y="1195449"/>
                  </a:lnTo>
                  <a:lnTo>
                    <a:pt x="175596" y="1162778"/>
                  </a:lnTo>
                  <a:lnTo>
                    <a:pt x="146871" y="1128197"/>
                  </a:lnTo>
                  <a:lnTo>
                    <a:pt x="120383" y="1091810"/>
                  </a:lnTo>
                  <a:lnTo>
                    <a:pt x="96237" y="1053721"/>
                  </a:lnTo>
                  <a:lnTo>
                    <a:pt x="74539" y="1014036"/>
                  </a:lnTo>
                  <a:lnTo>
                    <a:pt x="55393" y="972857"/>
                  </a:lnTo>
                  <a:lnTo>
                    <a:pt x="38905" y="930290"/>
                  </a:lnTo>
                  <a:lnTo>
                    <a:pt x="25179" y="886439"/>
                  </a:lnTo>
                  <a:lnTo>
                    <a:pt x="14320" y="841408"/>
                  </a:lnTo>
                  <a:lnTo>
                    <a:pt x="6434" y="795301"/>
                  </a:lnTo>
                  <a:lnTo>
                    <a:pt x="1626" y="748223"/>
                  </a:lnTo>
                  <a:lnTo>
                    <a:pt x="0" y="700278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5">
            <a:extLst>
              <a:ext uri="{FF2B5EF4-FFF2-40B4-BE49-F238E27FC236}">
                <a16:creationId xmlns:a16="http://schemas.microsoft.com/office/drawing/2014/main" id="{9C7601BE-CD10-4342-8963-495E08DC801D}"/>
              </a:ext>
            </a:extLst>
          </p:cNvPr>
          <p:cNvSpPr txBox="1"/>
          <p:nvPr/>
        </p:nvSpPr>
        <p:spPr>
          <a:xfrm>
            <a:off x="9242806" y="5335016"/>
            <a:ext cx="5238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rlito"/>
                <a:cs typeface="Carlito"/>
              </a:rPr>
              <a:t>Calet</a:t>
            </a:r>
            <a:endParaRPr sz="1800" dirty="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800" spc="-160" dirty="0">
                <a:latin typeface="Carlito"/>
                <a:cs typeface="Carlito"/>
              </a:rPr>
              <a:t>T</a:t>
            </a:r>
            <a:r>
              <a:rPr sz="1800" dirty="0">
                <a:latin typeface="Carlito"/>
                <a:cs typeface="Carlito"/>
              </a:rPr>
              <a:t>eam</a:t>
            </a:r>
          </a:p>
        </p:txBody>
      </p:sp>
    </p:spTree>
    <p:extLst>
      <p:ext uri="{BB962C8B-B14F-4D97-AF65-F5344CB8AC3E}">
        <p14:creationId xmlns:p14="http://schemas.microsoft.com/office/powerpoint/2010/main" val="10125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20" y="813176"/>
            <a:ext cx="10117667" cy="558424"/>
          </a:xfrm>
        </p:spPr>
        <p:txBody>
          <a:bodyPr anchor="t">
            <a:normAutofit fontScale="90000"/>
          </a:bodyPr>
          <a:lstStyle/>
          <a:p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Description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2626CAE2-77C4-44F5-BFCF-DA365AC4784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39534" y="1409700"/>
            <a:ext cx="11952465" cy="453290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79705">
              <a:lnSpc>
                <a:spcPct val="107100"/>
              </a:lnSpc>
              <a:spcBef>
                <a:spcPts val="95"/>
              </a:spcBef>
            </a:pPr>
            <a:r>
              <a:rPr sz="1800" spc="-5" dirty="0">
                <a:latin typeface="Carlito"/>
                <a:cs typeface="Carlito"/>
              </a:rPr>
              <a:t>The current trend of </a:t>
            </a:r>
            <a:r>
              <a:rPr sz="1800" dirty="0">
                <a:latin typeface="Carlito"/>
                <a:cs typeface="Carlito"/>
              </a:rPr>
              <a:t>Medical </a:t>
            </a:r>
            <a:r>
              <a:rPr sz="1800" spc="-20" dirty="0">
                <a:latin typeface="Carlito"/>
                <a:cs typeface="Carlito"/>
              </a:rPr>
              <a:t>Technology </a:t>
            </a:r>
            <a:r>
              <a:rPr sz="1800" dirty="0">
                <a:latin typeface="Carlito"/>
                <a:cs typeface="Carlito"/>
              </a:rPr>
              <a:t>is the </a:t>
            </a:r>
            <a:r>
              <a:rPr sz="1800" spc="-5" dirty="0">
                <a:latin typeface="Carlito"/>
                <a:cs typeface="Carlito"/>
              </a:rPr>
              <a:t>disruptive use of </a:t>
            </a:r>
            <a:r>
              <a:rPr sz="1800" spc="5" dirty="0">
                <a:latin typeface="Carlito"/>
                <a:cs typeface="Carlito"/>
              </a:rPr>
              <a:t>ICT </a:t>
            </a:r>
            <a:r>
              <a:rPr sz="1800" dirty="0">
                <a:latin typeface="Carlito"/>
                <a:cs typeface="Carlito"/>
              </a:rPr>
              <a:t>as an enabler </a:t>
            </a:r>
            <a:r>
              <a:rPr sz="1800" spc="-5" dirty="0">
                <a:latin typeface="Carlito"/>
                <a:cs typeface="Carlito"/>
              </a:rPr>
              <a:t>specifically </a:t>
            </a:r>
            <a:r>
              <a:rPr sz="1800" dirty="0">
                <a:latin typeface="Carlito"/>
                <a:cs typeface="Carlito"/>
              </a:rPr>
              <a:t>5G Wireless and </a:t>
            </a:r>
            <a:r>
              <a:rPr sz="1800" spc="-5" dirty="0">
                <a:latin typeface="Carlito"/>
                <a:cs typeface="Carlito"/>
              </a:rPr>
              <a:t>wire Network </a:t>
            </a:r>
            <a:r>
              <a:rPr sz="1800" spc="-20" dirty="0">
                <a:latin typeface="Carlito"/>
                <a:cs typeface="Carlito"/>
              </a:rPr>
              <a:t>for  </a:t>
            </a:r>
            <a:r>
              <a:rPr sz="1800" dirty="0">
                <a:latin typeface="Carlito"/>
                <a:cs typeface="Carlito"/>
              </a:rPr>
              <a:t>the </a:t>
            </a:r>
            <a:r>
              <a:rPr sz="1800" spc="-5" dirty="0">
                <a:latin typeface="Carlito"/>
                <a:cs typeface="Carlito"/>
              </a:rPr>
              <a:t>implementation of </a:t>
            </a:r>
            <a:r>
              <a:rPr sz="1800" spc="-45" dirty="0">
                <a:latin typeface="Carlito"/>
                <a:cs typeface="Carlito"/>
              </a:rPr>
              <a:t>IoT, </a:t>
            </a:r>
            <a:r>
              <a:rPr sz="1800" dirty="0">
                <a:latin typeface="Carlito"/>
                <a:cs typeface="Carlito"/>
              </a:rPr>
              <a:t>AI, BC and ML. </a:t>
            </a:r>
            <a:r>
              <a:rPr sz="1800" spc="-5" dirty="0">
                <a:latin typeface="Carlito"/>
                <a:cs typeface="Carlito"/>
              </a:rPr>
              <a:t>The </a:t>
            </a:r>
            <a:r>
              <a:rPr sz="1800" dirty="0">
                <a:latin typeface="Carlito"/>
                <a:cs typeface="Carlito"/>
              </a:rPr>
              <a:t>use </a:t>
            </a:r>
            <a:r>
              <a:rPr sz="1800" spc="-5" dirty="0">
                <a:latin typeface="Carlito"/>
                <a:cs typeface="Carlito"/>
              </a:rPr>
              <a:t>of </a:t>
            </a:r>
            <a:r>
              <a:rPr sz="1800" spc="-10" dirty="0">
                <a:latin typeface="Carlito"/>
                <a:cs typeface="Carlito"/>
              </a:rPr>
              <a:t>collaborative </a:t>
            </a:r>
            <a:r>
              <a:rPr sz="1800" dirty="0">
                <a:latin typeface="Carlito"/>
                <a:cs typeface="Carlito"/>
              </a:rPr>
              <a:t>and </a:t>
            </a:r>
            <a:r>
              <a:rPr sz="1800" spc="-5" dirty="0">
                <a:latin typeface="Carlito"/>
                <a:cs typeface="Carlito"/>
              </a:rPr>
              <a:t>predictive platforms by </a:t>
            </a:r>
            <a:r>
              <a:rPr sz="1800" dirty="0">
                <a:latin typeface="Carlito"/>
                <a:cs typeface="Carlito"/>
              </a:rPr>
              <a:t>Medics has enhanced the  </a:t>
            </a:r>
            <a:r>
              <a:rPr sz="1800" spc="-15" dirty="0">
                <a:latin typeface="Carlito"/>
                <a:cs typeface="Carlito"/>
              </a:rPr>
              <a:t>Telemedicine </a:t>
            </a:r>
            <a:r>
              <a:rPr sz="1800" dirty="0">
                <a:latin typeface="Carlito"/>
                <a:cs typeface="Carlito"/>
              </a:rPr>
              <a:t>and </a:t>
            </a:r>
            <a:r>
              <a:rPr sz="1800" spc="-5" dirty="0">
                <a:latin typeface="Carlito"/>
                <a:cs typeface="Carlito"/>
              </a:rPr>
              <a:t>improved service delivery </a:t>
            </a:r>
            <a:r>
              <a:rPr sz="1800" dirty="0">
                <a:latin typeface="Carlito"/>
                <a:cs typeface="Carlito"/>
              </a:rPr>
              <a:t>in </a:t>
            </a:r>
            <a:r>
              <a:rPr sz="1800" spc="-5" dirty="0">
                <a:latin typeface="Carlito"/>
                <a:cs typeface="Carlito"/>
              </a:rPr>
              <a:t>Healthcare </a:t>
            </a:r>
            <a:r>
              <a:rPr sz="1800" dirty="0">
                <a:latin typeface="Carlito"/>
                <a:cs typeface="Carlito"/>
              </a:rPr>
              <a:t>especially </a:t>
            </a:r>
            <a:r>
              <a:rPr sz="1800" spc="-5" dirty="0">
                <a:latin typeface="Carlito"/>
                <a:cs typeface="Carlito"/>
              </a:rPr>
              <a:t>UHC </a:t>
            </a:r>
            <a:r>
              <a:rPr sz="1800" dirty="0">
                <a:latin typeface="Carlito"/>
                <a:cs typeface="Carlito"/>
              </a:rPr>
              <a:t>a Big 4 agenda </a:t>
            </a:r>
            <a:r>
              <a:rPr sz="1800" spc="-25" dirty="0">
                <a:latin typeface="Carlito"/>
                <a:cs typeface="Carlito"/>
              </a:rPr>
              <a:t>pillar. </a:t>
            </a:r>
            <a:r>
              <a:rPr sz="1800" spc="-5" dirty="0">
                <a:latin typeface="Carlito"/>
                <a:cs typeface="Carlito"/>
              </a:rPr>
              <a:t>The purpose of </a:t>
            </a:r>
            <a:r>
              <a:rPr sz="1800" dirty="0">
                <a:latin typeface="Carlito"/>
                <a:cs typeface="Carlito"/>
              </a:rPr>
              <a:t>this </a:t>
            </a:r>
            <a:r>
              <a:rPr sz="1800" spc="-10" dirty="0">
                <a:latin typeface="Carlito"/>
                <a:cs typeface="Carlito"/>
              </a:rPr>
              <a:t>abstract </a:t>
            </a:r>
            <a:r>
              <a:rPr sz="1800" spc="30" dirty="0">
                <a:latin typeface="Carlito"/>
                <a:cs typeface="Carlito"/>
              </a:rPr>
              <a:t>is </a:t>
            </a:r>
            <a:r>
              <a:rPr sz="1800" spc="-5" dirty="0">
                <a:latin typeface="Carlito"/>
                <a:cs typeface="Carlito"/>
              </a:rPr>
              <a:t>to  introduce </a:t>
            </a:r>
            <a:r>
              <a:rPr sz="1800" dirty="0">
                <a:latin typeface="Carlito"/>
                <a:cs typeface="Carlito"/>
              </a:rPr>
              <a:t>a </a:t>
            </a:r>
            <a:r>
              <a:rPr sz="1800" spc="-10" dirty="0">
                <a:latin typeface="Carlito"/>
                <a:cs typeface="Carlito"/>
              </a:rPr>
              <a:t>Platform </a:t>
            </a:r>
            <a:r>
              <a:rPr sz="1800" spc="-15" dirty="0">
                <a:latin typeface="Carlito"/>
                <a:cs typeface="Carlito"/>
              </a:rPr>
              <a:t>for </a:t>
            </a:r>
            <a:r>
              <a:rPr sz="1800" spc="-5" dirty="0">
                <a:latin typeface="Carlito"/>
                <a:cs typeface="Carlito"/>
              </a:rPr>
              <a:t>BME </a:t>
            </a:r>
            <a:r>
              <a:rPr sz="1800" dirty="0">
                <a:latin typeface="Carlito"/>
                <a:cs typeface="Carlito"/>
              </a:rPr>
              <a:t>and </a:t>
            </a:r>
            <a:r>
              <a:rPr sz="1800" spc="-5" dirty="0">
                <a:latin typeface="Carlito"/>
                <a:cs typeface="Carlito"/>
              </a:rPr>
              <a:t>HealthCare </a:t>
            </a:r>
            <a:r>
              <a:rPr sz="1800" spc="-10" dirty="0">
                <a:latin typeface="Carlito"/>
                <a:cs typeface="Carlito"/>
              </a:rPr>
              <a:t>professionals, </a:t>
            </a:r>
            <a:r>
              <a:rPr sz="1800" spc="-5" dirty="0">
                <a:latin typeface="Carlito"/>
                <a:cs typeface="Carlito"/>
              </a:rPr>
              <a:t>interns, </a:t>
            </a:r>
            <a:r>
              <a:rPr sz="1800" spc="-10" dirty="0" err="1">
                <a:latin typeface="Carlito"/>
                <a:cs typeface="Carlito"/>
              </a:rPr>
              <a:t>attache</a:t>
            </a:r>
            <a:r>
              <a:rPr lang="en-US" sz="1800" spc="-10" dirty="0" err="1">
                <a:latin typeface="Carlito"/>
                <a:cs typeface="Carlito"/>
              </a:rPr>
              <a:t>e</a:t>
            </a:r>
            <a:r>
              <a:rPr sz="1800" spc="-10" dirty="0" err="1">
                <a:latin typeface="Carlito"/>
                <a:cs typeface="Carlito"/>
              </a:rPr>
              <a:t>s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and </a:t>
            </a:r>
            <a:r>
              <a:rPr sz="1800" spc="-10" dirty="0">
                <a:latin typeface="Carlito"/>
                <a:cs typeface="Carlito"/>
              </a:rPr>
              <a:t>any </a:t>
            </a:r>
            <a:r>
              <a:rPr sz="1800" dirty="0">
                <a:latin typeface="Carlito"/>
                <a:cs typeface="Carlito"/>
              </a:rPr>
              <a:t>Medical </a:t>
            </a:r>
            <a:r>
              <a:rPr sz="1800" spc="-5" dirty="0">
                <a:latin typeface="Carlito"/>
                <a:cs typeface="Carlito"/>
              </a:rPr>
              <a:t>Device </a:t>
            </a:r>
            <a:r>
              <a:rPr sz="1800" dirty="0">
                <a:latin typeface="Carlito"/>
                <a:cs typeface="Carlito"/>
              </a:rPr>
              <a:t>user which is a  </a:t>
            </a:r>
            <a:r>
              <a:rPr sz="1800" spc="-10" dirty="0">
                <a:latin typeface="Carlito"/>
                <a:cs typeface="Carlito"/>
              </a:rPr>
              <a:t>collaborative </a:t>
            </a:r>
            <a:r>
              <a:rPr sz="1800" dirty="0">
                <a:latin typeface="Carlito"/>
                <a:cs typeface="Carlito"/>
              </a:rPr>
              <a:t>Q &amp; A.I </a:t>
            </a:r>
            <a:r>
              <a:rPr sz="1800" spc="-5" dirty="0">
                <a:latin typeface="Carlito"/>
                <a:cs typeface="Carlito"/>
              </a:rPr>
              <a:t>was inspired </a:t>
            </a:r>
            <a:r>
              <a:rPr sz="1800" spc="-10" dirty="0">
                <a:latin typeface="Carlito"/>
                <a:cs typeface="Carlito"/>
              </a:rPr>
              <a:t>by </a:t>
            </a:r>
            <a:r>
              <a:rPr sz="1800" spc="-5" dirty="0">
                <a:solidFill>
                  <a:srgbClr val="FF0000"/>
                </a:solidFill>
                <a:latin typeface="Carlito"/>
                <a:cs typeface="Carlito"/>
              </a:rPr>
              <a:t>Quora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and </a:t>
            </a:r>
            <a:r>
              <a:rPr sz="1800" spc="-5" dirty="0" err="1">
                <a:solidFill>
                  <a:srgbClr val="FF0000"/>
                </a:solidFill>
                <a:latin typeface="Carlito"/>
                <a:cs typeface="Carlito"/>
              </a:rPr>
              <a:t>StackOverflow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way </a:t>
            </a:r>
            <a:r>
              <a:rPr sz="1800" dirty="0">
                <a:latin typeface="Carlito"/>
                <a:cs typeface="Carlito"/>
              </a:rPr>
              <a:t>and </a:t>
            </a:r>
            <a:r>
              <a:rPr sz="1800" spc="-5" dirty="0">
                <a:latin typeface="Carlito"/>
                <a:cs typeface="Carlito"/>
              </a:rPr>
              <a:t>saw </a:t>
            </a:r>
            <a:r>
              <a:rPr sz="1800" dirty="0">
                <a:latin typeface="Carlito"/>
                <a:cs typeface="Carlito"/>
              </a:rPr>
              <a:t>a need </a:t>
            </a:r>
            <a:r>
              <a:rPr sz="1800" spc="-5" dirty="0">
                <a:latin typeface="Carlito"/>
                <a:cs typeface="Carlito"/>
              </a:rPr>
              <a:t>to </a:t>
            </a:r>
            <a:r>
              <a:rPr sz="1800" dirty="0">
                <a:latin typeface="Carlito"/>
                <a:cs typeface="Carlito"/>
              </a:rPr>
              <a:t>segment </a:t>
            </a:r>
            <a:r>
              <a:rPr sz="1800" spc="-5" dirty="0">
                <a:latin typeface="Carlito"/>
                <a:cs typeface="Carlito"/>
              </a:rPr>
              <a:t>completely </a:t>
            </a:r>
            <a:r>
              <a:rPr sz="1800" spc="-10" dirty="0">
                <a:latin typeface="Carlito"/>
                <a:cs typeface="Carlito"/>
              </a:rPr>
              <a:t>to have </a:t>
            </a:r>
            <a:r>
              <a:rPr sz="1800" dirty="0">
                <a:latin typeface="Carlito"/>
                <a:cs typeface="Carlito"/>
              </a:rPr>
              <a:t>a sole  </a:t>
            </a:r>
            <a:r>
              <a:rPr sz="1800" spc="-10" dirty="0">
                <a:latin typeface="Carlito"/>
                <a:cs typeface="Carlito"/>
              </a:rPr>
              <a:t>platform </a:t>
            </a:r>
            <a:r>
              <a:rPr sz="1800" spc="-15" dirty="0">
                <a:latin typeface="Carlito"/>
                <a:cs typeface="Carlito"/>
              </a:rPr>
              <a:t>for </a:t>
            </a:r>
            <a:r>
              <a:rPr sz="1800" spc="-5" dirty="0">
                <a:latin typeface="Carlito"/>
                <a:cs typeface="Carlito"/>
              </a:rPr>
              <a:t>BME </a:t>
            </a:r>
            <a:r>
              <a:rPr sz="1800" dirty="0">
                <a:latin typeface="Carlito"/>
                <a:cs typeface="Carlito"/>
              </a:rPr>
              <a:t>in </a:t>
            </a:r>
            <a:r>
              <a:rPr sz="1800" spc="-10" dirty="0">
                <a:latin typeface="Carlito"/>
                <a:cs typeface="Carlito"/>
              </a:rPr>
              <a:t>Kenya.Also </a:t>
            </a:r>
            <a:r>
              <a:rPr sz="1800" dirty="0">
                <a:latin typeface="Carlito"/>
                <a:cs typeface="Carlito"/>
              </a:rPr>
              <a:t>a </a:t>
            </a:r>
            <a:r>
              <a:rPr sz="1800" spc="-5" dirty="0">
                <a:latin typeface="Carlito"/>
                <a:cs typeface="Carlito"/>
              </a:rPr>
              <a:t>Dashboard </a:t>
            </a:r>
            <a:r>
              <a:rPr sz="1800" spc="-15" dirty="0">
                <a:latin typeface="Carlito"/>
                <a:cs typeface="Carlito"/>
              </a:rPr>
              <a:t>for </a:t>
            </a:r>
            <a:r>
              <a:rPr sz="1800" dirty="0">
                <a:latin typeface="Carlito"/>
                <a:cs typeface="Carlito"/>
              </a:rPr>
              <a:t>real-time </a:t>
            </a:r>
            <a:r>
              <a:rPr sz="1800" spc="-5" dirty="0">
                <a:latin typeface="Carlito"/>
                <a:cs typeface="Carlito"/>
              </a:rPr>
              <a:t>remotely </a:t>
            </a:r>
            <a:r>
              <a:rPr sz="1800" spc="-10" dirty="0">
                <a:latin typeface="Carlito"/>
                <a:cs typeface="Carlito"/>
              </a:rPr>
              <a:t>centralized </a:t>
            </a:r>
            <a:r>
              <a:rPr sz="1800" dirty="0">
                <a:latin typeface="Carlito"/>
                <a:cs typeface="Carlito"/>
              </a:rPr>
              <a:t>in </a:t>
            </a:r>
            <a:r>
              <a:rPr sz="1800" spc="-5" dirty="0">
                <a:latin typeface="Carlito"/>
                <a:cs typeface="Carlito"/>
              </a:rPr>
              <a:t>HQ </a:t>
            </a:r>
            <a:r>
              <a:rPr sz="1800" dirty="0">
                <a:latin typeface="Carlito"/>
                <a:cs typeface="Carlito"/>
              </a:rPr>
              <a:t>Medical </a:t>
            </a:r>
            <a:r>
              <a:rPr sz="1800" spc="-5" dirty="0">
                <a:latin typeface="Carlito"/>
                <a:cs typeface="Carlito"/>
              </a:rPr>
              <a:t>equipment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5" dirty="0">
                <a:latin typeface="Carlito"/>
                <a:cs typeface="Carlito"/>
              </a:rPr>
              <a:t>management.</a:t>
            </a:r>
            <a:endParaRPr sz="1800" dirty="0">
              <a:latin typeface="Carlito"/>
              <a:cs typeface="Carlito"/>
            </a:endParaRPr>
          </a:p>
          <a:p>
            <a:pPr marL="12700" marR="5080">
              <a:lnSpc>
                <a:spcPct val="107100"/>
              </a:lnSpc>
              <a:spcBef>
                <a:spcPts val="994"/>
              </a:spcBef>
            </a:pPr>
            <a:r>
              <a:rPr sz="1800" spc="-5" dirty="0">
                <a:latin typeface="Carlito"/>
                <a:cs typeface="Carlito"/>
              </a:rPr>
              <a:t>The current </a:t>
            </a:r>
            <a:r>
              <a:rPr sz="1800" spc="-20" dirty="0">
                <a:latin typeface="Carlito"/>
                <a:cs typeface="Carlito"/>
              </a:rPr>
              <a:t>way for </a:t>
            </a:r>
            <a:r>
              <a:rPr sz="1800" dirty="0">
                <a:latin typeface="Carlito"/>
                <a:cs typeface="Carlito"/>
              </a:rPr>
              <a:t>which </a:t>
            </a:r>
            <a:r>
              <a:rPr sz="1800" spc="-5" dirty="0">
                <a:latin typeface="Carlito"/>
                <a:cs typeface="Carlito"/>
              </a:rPr>
              <a:t>BME </a:t>
            </a:r>
            <a:r>
              <a:rPr sz="1800" dirty="0">
                <a:latin typeface="Carlito"/>
                <a:cs typeface="Carlito"/>
              </a:rPr>
              <a:t>ask </a:t>
            </a:r>
            <a:r>
              <a:rPr sz="1800" spc="-5" dirty="0">
                <a:latin typeface="Carlito"/>
                <a:cs typeface="Carlito"/>
              </a:rPr>
              <a:t>questions </a:t>
            </a:r>
            <a:r>
              <a:rPr sz="1800" spc="-10" dirty="0">
                <a:latin typeface="Carlito"/>
                <a:cs typeface="Carlito"/>
              </a:rPr>
              <a:t>from </a:t>
            </a:r>
            <a:r>
              <a:rPr sz="1800" dirty="0">
                <a:latin typeface="Carlito"/>
                <a:cs typeface="Carlito"/>
              </a:rPr>
              <a:t>a </a:t>
            </a:r>
            <a:r>
              <a:rPr sz="1800" spc="-10" dirty="0">
                <a:latin typeface="Carlito"/>
                <a:cs typeface="Carlito"/>
              </a:rPr>
              <a:t>fellow </a:t>
            </a:r>
            <a:r>
              <a:rPr sz="1800" spc="-5" dirty="0">
                <a:latin typeface="Carlito"/>
                <a:cs typeface="Carlito"/>
              </a:rPr>
              <a:t>expert </a:t>
            </a:r>
            <a:r>
              <a:rPr sz="1800" dirty="0">
                <a:latin typeface="Carlito"/>
                <a:cs typeface="Carlito"/>
              </a:rPr>
              <a:t>is </a:t>
            </a:r>
            <a:r>
              <a:rPr sz="1800" spc="-5" dirty="0">
                <a:latin typeface="Carlito"/>
                <a:cs typeface="Carlito"/>
              </a:rPr>
              <a:t>through Whatsapp4 </a:t>
            </a:r>
            <a:r>
              <a:rPr sz="1800" spc="-10" dirty="0">
                <a:latin typeface="Carlito"/>
                <a:cs typeface="Carlito"/>
              </a:rPr>
              <a:t>Groups, </a:t>
            </a:r>
            <a:r>
              <a:rPr sz="1800" spc="-20" dirty="0">
                <a:latin typeface="Carlito"/>
                <a:cs typeface="Carlito"/>
              </a:rPr>
              <a:t>Telegram5 </a:t>
            </a:r>
            <a:r>
              <a:rPr sz="1800" dirty="0">
                <a:latin typeface="Carlito"/>
                <a:cs typeface="Carlito"/>
              </a:rPr>
              <a:t>, </a:t>
            </a:r>
            <a:r>
              <a:rPr sz="1800" spc="-5" dirty="0">
                <a:latin typeface="Carlito"/>
                <a:cs typeface="Carlito"/>
              </a:rPr>
              <a:t>SMS6 or </a:t>
            </a:r>
            <a:r>
              <a:rPr sz="1800" dirty="0">
                <a:latin typeface="Carlito"/>
                <a:cs typeface="Carlito"/>
              </a:rPr>
              <a:t>Phone  </a:t>
            </a:r>
            <a:r>
              <a:rPr sz="1800" spc="-5" dirty="0">
                <a:latin typeface="Carlito"/>
                <a:cs typeface="Carlito"/>
              </a:rPr>
              <a:t>calls </a:t>
            </a:r>
            <a:r>
              <a:rPr sz="1800" dirty="0">
                <a:latin typeface="Carlito"/>
                <a:cs typeface="Carlito"/>
              </a:rPr>
              <a:t>which </a:t>
            </a:r>
            <a:r>
              <a:rPr sz="1800" spc="-5" dirty="0">
                <a:latin typeface="Carlito"/>
                <a:cs typeface="Carlito"/>
              </a:rPr>
              <a:t>are </a:t>
            </a:r>
            <a:r>
              <a:rPr sz="1800" spc="-10" dirty="0">
                <a:latin typeface="Carlito"/>
                <a:cs typeface="Carlito"/>
              </a:rPr>
              <a:t>easy </a:t>
            </a:r>
            <a:r>
              <a:rPr sz="1800" spc="-5" dirty="0">
                <a:latin typeface="Carlito"/>
                <a:cs typeface="Carlito"/>
              </a:rPr>
              <a:t>and </a:t>
            </a:r>
            <a:r>
              <a:rPr sz="1800" dirty="0">
                <a:latin typeface="Carlito"/>
                <a:cs typeface="Carlito"/>
              </a:rPr>
              <a:t>very much </a:t>
            </a:r>
            <a:r>
              <a:rPr sz="1800" spc="-10" dirty="0">
                <a:latin typeface="Carlito"/>
                <a:cs typeface="Carlito"/>
              </a:rPr>
              <a:t>available </a:t>
            </a:r>
            <a:r>
              <a:rPr sz="1800" dirty="0">
                <a:latin typeface="Carlito"/>
                <a:cs typeface="Carlito"/>
              </a:rPr>
              <a:t>channels </a:t>
            </a:r>
            <a:r>
              <a:rPr sz="1800" spc="-25" dirty="0">
                <a:latin typeface="Carlito"/>
                <a:cs typeface="Carlito"/>
              </a:rPr>
              <a:t>however, </a:t>
            </a:r>
            <a:r>
              <a:rPr sz="1800" dirty="0">
                <a:latin typeface="Carlito"/>
                <a:cs typeface="Carlito"/>
              </a:rPr>
              <a:t>these channels </a:t>
            </a:r>
            <a:r>
              <a:rPr sz="1800" spc="-5" dirty="0">
                <a:latin typeface="Carlito"/>
                <a:cs typeface="Carlito"/>
              </a:rPr>
              <a:t>some </a:t>
            </a:r>
            <a:r>
              <a:rPr sz="1800" spc="-10" dirty="0">
                <a:latin typeface="Carlito"/>
                <a:cs typeface="Carlito"/>
              </a:rPr>
              <a:t>are </a:t>
            </a:r>
            <a:r>
              <a:rPr sz="1800" dirty="0">
                <a:latin typeface="Carlito"/>
                <a:cs typeface="Carlito"/>
              </a:rPr>
              <a:t>one-one </a:t>
            </a:r>
            <a:r>
              <a:rPr sz="1800" spc="-45" dirty="0">
                <a:latin typeface="Carlito"/>
                <a:cs typeface="Carlito"/>
              </a:rPr>
              <a:t>way, </a:t>
            </a:r>
            <a:r>
              <a:rPr sz="1800" spc="-5" dirty="0">
                <a:latin typeface="Carlito"/>
                <a:cs typeface="Carlito"/>
              </a:rPr>
              <a:t>others chat </a:t>
            </a:r>
            <a:r>
              <a:rPr sz="1800" spc="-10" dirty="0">
                <a:latin typeface="Carlito"/>
                <a:cs typeface="Carlito"/>
              </a:rPr>
              <a:t>rooms/groups  </a:t>
            </a:r>
            <a:r>
              <a:rPr sz="1800" dirty="0">
                <a:latin typeface="Carlito"/>
                <a:cs typeface="Carlito"/>
              </a:rPr>
              <a:t>but do </a:t>
            </a:r>
            <a:r>
              <a:rPr sz="1800" spc="-5" dirty="0">
                <a:latin typeface="Carlito"/>
                <a:cs typeface="Carlito"/>
              </a:rPr>
              <a:t>not </a:t>
            </a:r>
            <a:r>
              <a:rPr sz="1800" spc="-10" dirty="0">
                <a:latin typeface="Carlito"/>
                <a:cs typeface="Carlito"/>
              </a:rPr>
              <a:t>store </a:t>
            </a:r>
            <a:r>
              <a:rPr sz="1800" dirty="0">
                <a:latin typeface="Carlito"/>
                <a:cs typeface="Carlito"/>
              </a:rPr>
              <a:t>the </a:t>
            </a:r>
            <a:r>
              <a:rPr sz="1800" spc="-5" dirty="0">
                <a:latin typeface="Carlito"/>
                <a:cs typeface="Carlito"/>
              </a:rPr>
              <a:t>history </a:t>
            </a:r>
            <a:r>
              <a:rPr sz="1800" dirty="0">
                <a:latin typeface="Carlito"/>
                <a:cs typeface="Carlito"/>
              </a:rPr>
              <a:t>of all </a:t>
            </a:r>
            <a:r>
              <a:rPr sz="1800" spc="-5" dirty="0">
                <a:latin typeface="Carlito"/>
                <a:cs typeface="Carlito"/>
              </a:rPr>
              <a:t>users </a:t>
            </a:r>
            <a:r>
              <a:rPr sz="1800" dirty="0">
                <a:latin typeface="Carlito"/>
                <a:cs typeface="Carlito"/>
              </a:rPr>
              <a:t>who ask </a:t>
            </a:r>
            <a:r>
              <a:rPr sz="1800" spc="-5" dirty="0">
                <a:latin typeface="Carlito"/>
                <a:cs typeface="Carlito"/>
              </a:rPr>
              <a:t>questions </a:t>
            </a:r>
            <a:r>
              <a:rPr sz="1800" spc="-15" dirty="0">
                <a:latin typeface="Carlito"/>
                <a:cs typeface="Carlito"/>
              </a:rPr>
              <a:t>for </a:t>
            </a:r>
            <a:r>
              <a:rPr sz="1800" dirty="0">
                <a:latin typeface="Carlito"/>
                <a:cs typeface="Carlito"/>
              </a:rPr>
              <a:t>help while </a:t>
            </a:r>
            <a:r>
              <a:rPr sz="1800" spc="-5" dirty="0">
                <a:latin typeface="Carlito"/>
                <a:cs typeface="Carlito"/>
              </a:rPr>
              <a:t>maintaining, </a:t>
            </a:r>
            <a:r>
              <a:rPr sz="1800" dirty="0">
                <a:latin typeface="Carlito"/>
                <a:cs typeface="Carlito"/>
              </a:rPr>
              <a:t>servicing, </a:t>
            </a:r>
            <a:r>
              <a:rPr sz="1800" spc="-5" dirty="0">
                <a:latin typeface="Carlito"/>
                <a:cs typeface="Carlito"/>
              </a:rPr>
              <a:t>troubleshooting </a:t>
            </a:r>
            <a:r>
              <a:rPr sz="1800" dirty="0">
                <a:latin typeface="Carlito"/>
                <a:cs typeface="Carlito"/>
              </a:rPr>
              <a:t>or installing  medical </a:t>
            </a:r>
            <a:r>
              <a:rPr sz="1800" spc="-5" dirty="0">
                <a:latin typeface="Carlito"/>
                <a:cs typeface="Carlito"/>
              </a:rPr>
              <a:t>equipment.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2"/>
              </a:rPr>
              <a:t>https://bit.ly/3mFTltT</a:t>
            </a:r>
            <a:endParaRPr sz="1800" dirty="0">
              <a:latin typeface="Carlito"/>
              <a:cs typeface="Carlito"/>
            </a:endParaRPr>
          </a:p>
          <a:p>
            <a:pPr marL="12700" marR="153035" indent="48260">
              <a:lnSpc>
                <a:spcPct val="107100"/>
              </a:lnSpc>
              <a:spcBef>
                <a:spcPts val="994"/>
              </a:spcBef>
            </a:pPr>
            <a:r>
              <a:rPr lang="en-US" sz="1800" dirty="0">
                <a:latin typeface="Carlito"/>
                <a:cs typeface="Carlito"/>
              </a:rPr>
              <a:t>I</a:t>
            </a:r>
            <a:r>
              <a:rPr sz="1800" dirty="0">
                <a:latin typeface="Carlito"/>
                <a:cs typeface="Carlito"/>
              </a:rPr>
              <a:t>s a </a:t>
            </a:r>
            <a:r>
              <a:rPr sz="1800" spc="-10" dirty="0">
                <a:latin typeface="Carlito"/>
                <a:cs typeface="Carlito"/>
              </a:rPr>
              <a:t>platform </a:t>
            </a:r>
            <a:r>
              <a:rPr sz="1800" dirty="0">
                <a:latin typeface="Carlito"/>
                <a:cs typeface="Carlito"/>
              </a:rPr>
              <a:t>which </a:t>
            </a:r>
            <a:r>
              <a:rPr sz="1800" spc="-5" dirty="0">
                <a:latin typeface="Carlito"/>
                <a:cs typeface="Carlito"/>
              </a:rPr>
              <a:t>allows users to </a:t>
            </a:r>
            <a:r>
              <a:rPr sz="1800" dirty="0">
                <a:latin typeface="Carlito"/>
                <a:cs typeface="Carlito"/>
              </a:rPr>
              <a:t>ask </a:t>
            </a:r>
            <a:r>
              <a:rPr sz="1800" spc="-5" dirty="0">
                <a:latin typeface="Carlito"/>
                <a:cs typeface="Carlito"/>
              </a:rPr>
              <a:t>questions </a:t>
            </a:r>
            <a:r>
              <a:rPr sz="1800" dirty="0">
                <a:latin typeface="Carlito"/>
                <a:cs typeface="Carlito"/>
              </a:rPr>
              <a:t>and </a:t>
            </a:r>
            <a:r>
              <a:rPr sz="1800" spc="-5" dirty="0">
                <a:latin typeface="Carlito"/>
                <a:cs typeface="Carlito"/>
              </a:rPr>
              <a:t>BME experts </a:t>
            </a:r>
            <a:r>
              <a:rPr sz="1800" spc="-10" dirty="0">
                <a:latin typeface="Carlito"/>
                <a:cs typeface="Carlito"/>
              </a:rPr>
              <a:t>answers </a:t>
            </a:r>
            <a:r>
              <a:rPr sz="1800" dirty="0">
                <a:latin typeface="Carlito"/>
                <a:cs typeface="Carlito"/>
              </a:rPr>
              <a:t>them and the </a:t>
            </a:r>
            <a:r>
              <a:rPr sz="1800" spc="-5" dirty="0">
                <a:latin typeface="Carlito"/>
                <a:cs typeface="Carlito"/>
              </a:rPr>
              <a:t>best </a:t>
            </a:r>
            <a:r>
              <a:rPr sz="1800" spc="-10" dirty="0">
                <a:latin typeface="Carlito"/>
                <a:cs typeface="Carlito"/>
              </a:rPr>
              <a:t>voted </a:t>
            </a:r>
            <a:r>
              <a:rPr sz="1800" spc="-5" dirty="0">
                <a:latin typeface="Carlito"/>
                <a:cs typeface="Carlito"/>
              </a:rPr>
              <a:t>or answer </a:t>
            </a:r>
            <a:r>
              <a:rPr sz="1800" dirty="0">
                <a:latin typeface="Carlito"/>
                <a:cs typeface="Carlito"/>
              </a:rPr>
              <a:t>which </a:t>
            </a:r>
            <a:r>
              <a:rPr sz="1800" spc="-10" dirty="0">
                <a:latin typeface="Carlito"/>
                <a:cs typeface="Carlito"/>
              </a:rPr>
              <a:t>worked </a:t>
            </a:r>
            <a:r>
              <a:rPr sz="1800" dirty="0">
                <a:latin typeface="Carlito"/>
                <a:cs typeface="Carlito"/>
              </a:rPr>
              <a:t>is  </a:t>
            </a:r>
            <a:r>
              <a:rPr sz="1800" spc="-5" dirty="0">
                <a:latin typeface="Carlito"/>
                <a:cs typeface="Carlito"/>
              </a:rPr>
              <a:t>green ticked/selected </a:t>
            </a:r>
            <a:r>
              <a:rPr sz="1800" spc="-10" dirty="0">
                <a:latin typeface="Carlito"/>
                <a:cs typeface="Carlito"/>
              </a:rPr>
              <a:t>by </a:t>
            </a:r>
            <a:r>
              <a:rPr sz="1800" dirty="0">
                <a:latin typeface="Carlito"/>
                <a:cs typeface="Carlito"/>
              </a:rPr>
              <a:t>the </a:t>
            </a:r>
            <a:r>
              <a:rPr sz="1800" spc="-15" dirty="0">
                <a:latin typeface="Carlito"/>
                <a:cs typeface="Carlito"/>
              </a:rPr>
              <a:t>system. </a:t>
            </a:r>
            <a:r>
              <a:rPr sz="1800" spc="-5" dirty="0">
                <a:latin typeface="Carlito"/>
                <a:cs typeface="Carlito"/>
              </a:rPr>
              <a:t>The person </a:t>
            </a:r>
            <a:r>
              <a:rPr sz="1800" dirty="0">
                <a:latin typeface="Carlito"/>
                <a:cs typeface="Carlito"/>
              </a:rPr>
              <a:t>who ask the question select the </a:t>
            </a:r>
            <a:r>
              <a:rPr sz="1800" spc="-5" dirty="0">
                <a:latin typeface="Carlito"/>
                <a:cs typeface="Carlito"/>
              </a:rPr>
              <a:t>answer </a:t>
            </a:r>
            <a:r>
              <a:rPr sz="1800" dirty="0">
                <a:latin typeface="Carlito"/>
                <a:cs typeface="Carlito"/>
              </a:rPr>
              <a:t>which</a:t>
            </a:r>
            <a:r>
              <a:rPr sz="1800" spc="-2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worked.</a:t>
            </a:r>
            <a:endParaRPr sz="1800" dirty="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sz="1800" dirty="0">
                <a:latin typeface="Carlito"/>
                <a:cs typeface="Carlito"/>
              </a:rPr>
              <a:t>In addition, the </a:t>
            </a:r>
            <a:r>
              <a:rPr sz="1800" spc="-10" dirty="0">
                <a:latin typeface="Carlito"/>
                <a:cs typeface="Carlito"/>
              </a:rPr>
              <a:t>platform </a:t>
            </a:r>
            <a:r>
              <a:rPr sz="1800" dirty="0">
                <a:latin typeface="Carlito"/>
                <a:cs typeface="Carlito"/>
              </a:rPr>
              <a:t>is a cloud based </a:t>
            </a:r>
            <a:r>
              <a:rPr sz="1800" spc="-10" dirty="0">
                <a:latin typeface="Carlito"/>
                <a:cs typeface="Carlito"/>
              </a:rPr>
              <a:t>hosted </a:t>
            </a:r>
            <a:r>
              <a:rPr sz="1800" dirty="0">
                <a:latin typeface="Carlito"/>
                <a:cs typeface="Carlito"/>
              </a:rPr>
              <a:t>and real-time </a:t>
            </a:r>
            <a:r>
              <a:rPr sz="1800" spc="-10" dirty="0">
                <a:latin typeface="Carlito"/>
                <a:cs typeface="Carlito"/>
              </a:rPr>
              <a:t>retrieval </a:t>
            </a:r>
            <a:r>
              <a:rPr sz="1800" spc="-5" dirty="0">
                <a:latin typeface="Carlito"/>
                <a:cs typeface="Carlito"/>
              </a:rPr>
              <a:t>/access </a:t>
            </a:r>
            <a:r>
              <a:rPr sz="1800" dirty="0">
                <a:latin typeface="Carlito"/>
                <a:cs typeface="Carlito"/>
              </a:rPr>
              <a:t>it also </a:t>
            </a:r>
            <a:r>
              <a:rPr sz="1800" spc="-10" dirty="0">
                <a:latin typeface="Carlito"/>
                <a:cs typeface="Carlito"/>
              </a:rPr>
              <a:t>awards </a:t>
            </a:r>
            <a:r>
              <a:rPr sz="1800" spc="-5" dirty="0">
                <a:latin typeface="Carlito"/>
                <a:cs typeface="Carlito"/>
              </a:rPr>
              <a:t>points </a:t>
            </a:r>
            <a:r>
              <a:rPr sz="1800" dirty="0">
                <a:latin typeface="Carlito"/>
                <a:cs typeface="Carlito"/>
              </a:rPr>
              <a:t>when </a:t>
            </a:r>
            <a:r>
              <a:rPr sz="1800" spc="-10" dirty="0">
                <a:latin typeface="Carlito"/>
                <a:cs typeface="Carlito"/>
              </a:rPr>
              <a:t>you vote </a:t>
            </a:r>
            <a:r>
              <a:rPr sz="1800" spc="-15" dirty="0">
                <a:latin typeface="Carlito"/>
                <a:cs typeface="Carlito"/>
              </a:rPr>
              <a:t>for</a:t>
            </a:r>
            <a:r>
              <a:rPr sz="1800" spc="-2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an</a:t>
            </a: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1800" spc="-25" dirty="0">
                <a:latin typeface="Carlito"/>
                <a:cs typeface="Carlito"/>
              </a:rPr>
              <a:t>answer, </a:t>
            </a:r>
            <a:r>
              <a:rPr sz="1800" spc="-5" dirty="0">
                <a:latin typeface="Carlito"/>
                <a:cs typeface="Carlito"/>
              </a:rPr>
              <a:t>answering </a:t>
            </a:r>
            <a:r>
              <a:rPr sz="1800" dirty="0">
                <a:latin typeface="Carlito"/>
                <a:cs typeface="Carlito"/>
              </a:rPr>
              <a:t>and asking</a:t>
            </a:r>
            <a:r>
              <a:rPr sz="1800" spc="-114" dirty="0">
                <a:latin typeface="Carlito"/>
                <a:cs typeface="Carlito"/>
              </a:rPr>
              <a:t> </a:t>
            </a:r>
            <a:r>
              <a:rPr sz="1800" spc="-5" dirty="0">
                <a:latin typeface="Carlito"/>
                <a:cs typeface="Carlito"/>
              </a:rPr>
              <a:t>questions.</a:t>
            </a:r>
            <a:endParaRPr sz="1800" dirty="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1990249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D24B91F">
            <a:hlinkClick r:id="" action="ppaction://media"/>
            <a:extLst>
              <a:ext uri="{FF2B5EF4-FFF2-40B4-BE49-F238E27FC236}">
                <a16:creationId xmlns:a16="http://schemas.microsoft.com/office/drawing/2014/main" id="{DA8249A8-EE79-4BDA-9ECE-DAFFB578A8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33" y="971331"/>
            <a:ext cx="3795767" cy="5194738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05A2F22A-CF79-42C8-BD23-DAE544D62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20" y="813176"/>
            <a:ext cx="10117667" cy="558424"/>
          </a:xfrm>
        </p:spPr>
        <p:txBody>
          <a:bodyPr anchor="t">
            <a:normAutofit fontScale="90000"/>
          </a:bodyPr>
          <a:lstStyle/>
          <a:p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Video Demo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0609E9-F673-46B4-8D17-3A3C3A888617}"/>
              </a:ext>
            </a:extLst>
          </p:cNvPr>
          <p:cNvSpPr txBox="1"/>
          <p:nvPr/>
        </p:nvSpPr>
        <p:spPr>
          <a:xfrm>
            <a:off x="8217146" y="5130800"/>
            <a:ext cx="393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Recorded with Screen Recorder App</a:t>
            </a:r>
          </a:p>
        </p:txBody>
      </p:sp>
    </p:spTree>
    <p:extLst>
      <p:ext uri="{BB962C8B-B14F-4D97-AF65-F5344CB8AC3E}">
        <p14:creationId xmlns:p14="http://schemas.microsoft.com/office/powerpoint/2010/main" val="152981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 fontScale="90000"/>
          </a:bodyPr>
          <a:lstStyle/>
          <a:p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Goals of the project and final users</a:t>
            </a:r>
            <a:b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</a:br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that will benefit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F0F1740-377D-4E91-9F43-2986E0CCE4B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31800" y="1892676"/>
            <a:ext cx="11023600" cy="3987048"/>
          </a:xfrm>
          <a:prstGeom prst="rect">
            <a:avLst/>
          </a:prstGeom>
        </p:spPr>
        <p:txBody>
          <a:bodyPr vert="horz" wrap="square" lIns="0" tIns="169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35"/>
              </a:spcBef>
            </a:pPr>
            <a:r>
              <a:rPr spc="-90" dirty="0"/>
              <a:t>-To </a:t>
            </a:r>
            <a:r>
              <a:rPr spc="-15" dirty="0"/>
              <a:t>appreciate </a:t>
            </a:r>
            <a:r>
              <a:rPr spc="-10" dirty="0"/>
              <a:t>use </a:t>
            </a:r>
            <a:r>
              <a:rPr spc="-5" dirty="0"/>
              <a:t>of </a:t>
            </a:r>
            <a:r>
              <a:rPr dirty="0"/>
              <a:t>ICT </a:t>
            </a:r>
            <a:r>
              <a:rPr spc="-5" dirty="0"/>
              <a:t>as </a:t>
            </a:r>
            <a:r>
              <a:rPr dirty="0"/>
              <a:t>an </a:t>
            </a:r>
            <a:r>
              <a:rPr spc="-5" dirty="0"/>
              <a:t>enabler </a:t>
            </a:r>
            <a:r>
              <a:rPr spc="-25" dirty="0"/>
              <a:t>for </a:t>
            </a:r>
            <a:r>
              <a:rPr spc="-5" dirty="0"/>
              <a:t>BME in UHC in</a:t>
            </a:r>
            <a:r>
              <a:rPr spc="215" dirty="0"/>
              <a:t> </a:t>
            </a:r>
            <a:r>
              <a:rPr spc="-30" dirty="0"/>
              <a:t>Kenya.</a:t>
            </a:r>
          </a:p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spc="-90" dirty="0"/>
              <a:t>-To </a:t>
            </a:r>
            <a:r>
              <a:rPr spc="-25" dirty="0"/>
              <a:t>store </a:t>
            </a:r>
            <a:r>
              <a:rPr spc="-5" dirty="0"/>
              <a:t>and </a:t>
            </a:r>
            <a:r>
              <a:rPr spc="-10" dirty="0"/>
              <a:t>re-use </a:t>
            </a:r>
            <a:r>
              <a:rPr spc="-15" dirty="0"/>
              <a:t>expert </a:t>
            </a:r>
            <a:r>
              <a:rPr spc="-10" dirty="0"/>
              <a:t>knowledge </a:t>
            </a:r>
            <a:r>
              <a:rPr spc="-25" dirty="0"/>
              <a:t>for </a:t>
            </a:r>
            <a:r>
              <a:rPr spc="-15" dirty="0"/>
              <a:t>future</a:t>
            </a:r>
            <a:r>
              <a:rPr spc="245" dirty="0"/>
              <a:t> </a:t>
            </a:r>
            <a:r>
              <a:rPr spc="-15" dirty="0"/>
              <a:t>generation</a:t>
            </a:r>
          </a:p>
          <a:p>
            <a:pPr marL="12700" marR="422909">
              <a:lnSpc>
                <a:spcPct val="106800"/>
              </a:lnSpc>
              <a:spcBef>
                <a:spcPts val="1010"/>
              </a:spcBef>
            </a:pPr>
            <a:r>
              <a:rPr spc="-5" dirty="0"/>
              <a:t>-A </a:t>
            </a:r>
            <a:r>
              <a:rPr spc="-15" dirty="0"/>
              <a:t>dashboard </a:t>
            </a:r>
            <a:r>
              <a:rPr spc="-20" dirty="0"/>
              <a:t>to </a:t>
            </a:r>
            <a:r>
              <a:rPr spc="-25" dirty="0"/>
              <a:t>have </a:t>
            </a:r>
            <a:r>
              <a:rPr spc="-10" dirty="0"/>
              <a:t>realtime </a:t>
            </a:r>
            <a:r>
              <a:rPr spc="-20" dirty="0"/>
              <a:t>status </a:t>
            </a:r>
            <a:r>
              <a:rPr spc="-5" dirty="0"/>
              <a:t>of </a:t>
            </a:r>
            <a:r>
              <a:rPr spc="-10" dirty="0"/>
              <a:t>medical </a:t>
            </a:r>
            <a:r>
              <a:rPr spc="-15" dirty="0"/>
              <a:t>Equipment </a:t>
            </a:r>
            <a:r>
              <a:rPr spc="-5" dirty="0"/>
              <a:t>In </a:t>
            </a:r>
            <a:r>
              <a:rPr spc="-30" dirty="0"/>
              <a:t>Kenyan  </a:t>
            </a:r>
            <a:r>
              <a:rPr spc="-10" dirty="0"/>
              <a:t>Hospitals.</a:t>
            </a:r>
          </a:p>
          <a:p>
            <a:pPr marL="12700">
              <a:lnSpc>
                <a:spcPct val="100000"/>
              </a:lnSpc>
              <a:spcBef>
                <a:spcPts val="1235"/>
              </a:spcBef>
            </a:pPr>
            <a:r>
              <a:rPr spc="-10" dirty="0"/>
              <a:t>-Medical </a:t>
            </a:r>
            <a:r>
              <a:rPr spc="-15" dirty="0"/>
              <a:t>Staff(Nurses </a:t>
            </a:r>
            <a:r>
              <a:rPr spc="-5" dirty="0"/>
              <a:t>and BMEs) will</a:t>
            </a:r>
            <a:r>
              <a:rPr spc="114" dirty="0"/>
              <a:t> </a:t>
            </a:r>
            <a:r>
              <a:rPr spc="-15" dirty="0"/>
              <a:t>benefit.</a:t>
            </a:r>
          </a:p>
          <a:p>
            <a:pPr marL="12700" marR="5080" indent="80645">
              <a:lnSpc>
                <a:spcPct val="107100"/>
              </a:lnSpc>
              <a:spcBef>
                <a:spcPts val="1000"/>
              </a:spcBef>
              <a:tabLst>
                <a:tab pos="824865" algn="l"/>
              </a:tabLst>
            </a:pPr>
            <a:r>
              <a:rPr spc="-10" dirty="0"/>
              <a:t>-HQ	Ministry </a:t>
            </a:r>
            <a:r>
              <a:rPr spc="-5" dirty="0"/>
              <a:t>of </a:t>
            </a:r>
            <a:r>
              <a:rPr spc="-10" dirty="0"/>
              <a:t>health </a:t>
            </a:r>
            <a:r>
              <a:rPr spc="-5" dirty="0"/>
              <a:t>will </a:t>
            </a:r>
            <a:r>
              <a:rPr spc="-25" dirty="0"/>
              <a:t>have </a:t>
            </a:r>
            <a:r>
              <a:rPr spc="-15" dirty="0"/>
              <a:t>updated </a:t>
            </a:r>
            <a:r>
              <a:rPr spc="-5" dirty="0"/>
              <a:t>and </a:t>
            </a:r>
            <a:r>
              <a:rPr spc="-15" dirty="0"/>
              <a:t>reatime </a:t>
            </a:r>
            <a:r>
              <a:rPr spc="-30" dirty="0"/>
              <a:t>info </a:t>
            </a:r>
            <a:r>
              <a:rPr spc="-5" dirty="0"/>
              <a:t>on BMEs and  </a:t>
            </a:r>
            <a:r>
              <a:rPr spc="-20" dirty="0"/>
              <a:t>status </a:t>
            </a:r>
            <a:r>
              <a:rPr spc="-5" dirty="0"/>
              <a:t>of </a:t>
            </a:r>
            <a:r>
              <a:rPr spc="-10" dirty="0"/>
              <a:t>Medical </a:t>
            </a:r>
            <a:r>
              <a:rPr spc="-15" dirty="0"/>
              <a:t>Equipment(services,repair,installations</a:t>
            </a:r>
            <a:r>
              <a:rPr spc="114" dirty="0"/>
              <a:t> </a:t>
            </a:r>
            <a:r>
              <a:rPr spc="-15" dirty="0"/>
              <a:t>etc.)</a:t>
            </a:r>
          </a:p>
        </p:txBody>
      </p:sp>
    </p:spTree>
    <p:extLst>
      <p:ext uri="{BB962C8B-B14F-4D97-AF65-F5344CB8AC3E}">
        <p14:creationId xmlns:p14="http://schemas.microsoft.com/office/powerpoint/2010/main" val="2695083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9576E-B7E6-4446-8058-EF9E7A797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9696CF-4DA6-46E5-8DBF-42EE354FA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825500"/>
            <a:ext cx="123444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80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376D2F0D-4692-4994-B1B3-3FC578AD9614}"/>
              </a:ext>
            </a:extLst>
          </p:cNvPr>
          <p:cNvSpPr txBox="1"/>
          <p:nvPr/>
        </p:nvSpPr>
        <p:spPr>
          <a:xfrm>
            <a:off x="231420" y="1485901"/>
            <a:ext cx="11729160" cy="5026312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12700" marR="532765">
              <a:lnSpc>
                <a:spcPct val="70000"/>
              </a:lnSpc>
              <a:spcBef>
                <a:spcPts val="1395"/>
              </a:spcBef>
              <a:tabLst>
                <a:tab pos="7894320" algn="l"/>
              </a:tabLst>
            </a:pPr>
            <a:r>
              <a:rPr sz="3600" spc="-45" dirty="0">
                <a:latin typeface="Carlito"/>
                <a:cs typeface="Carlito"/>
              </a:rPr>
              <a:t>-</a:t>
            </a:r>
            <a:r>
              <a:rPr sz="3200" spc="-45" dirty="0">
                <a:latin typeface="Carlito"/>
                <a:cs typeface="Carlito"/>
              </a:rPr>
              <a:t>We </a:t>
            </a:r>
            <a:r>
              <a:rPr sz="3200" spc="-20" dirty="0">
                <a:latin typeface="Carlito"/>
                <a:cs typeface="Carlito"/>
              </a:rPr>
              <a:t>started </a:t>
            </a:r>
            <a:r>
              <a:rPr sz="3200" dirty="0">
                <a:latin typeface="Carlito"/>
                <a:cs typeface="Carlito"/>
              </a:rPr>
              <a:t>the </a:t>
            </a:r>
            <a:r>
              <a:rPr sz="3200" spc="-15" dirty="0">
                <a:latin typeface="Carlito"/>
                <a:cs typeface="Carlito"/>
              </a:rPr>
              <a:t>project </a:t>
            </a:r>
            <a:r>
              <a:rPr lang="en-US" sz="3200" spc="-10" dirty="0">
                <a:latin typeface="Carlito"/>
                <a:cs typeface="Carlito"/>
              </a:rPr>
              <a:t>2018</a:t>
            </a:r>
            <a:r>
              <a:rPr sz="3200" spc="-15" dirty="0">
                <a:latin typeface="Carlito"/>
                <a:cs typeface="Carlito"/>
              </a:rPr>
              <a:t> </a:t>
            </a:r>
            <a:r>
              <a:rPr sz="3200" dirty="0">
                <a:latin typeface="Carlito"/>
                <a:cs typeface="Carlito"/>
              </a:rPr>
              <a:t>and the </a:t>
            </a:r>
            <a:r>
              <a:rPr sz="3200" spc="-15" dirty="0">
                <a:latin typeface="Carlito"/>
                <a:cs typeface="Carlito"/>
              </a:rPr>
              <a:t>Platform was </a:t>
            </a:r>
            <a:r>
              <a:rPr sz="3200" spc="-10" dirty="0">
                <a:latin typeface="Carlito"/>
                <a:cs typeface="Carlito"/>
              </a:rPr>
              <a:t>well  </a:t>
            </a:r>
            <a:r>
              <a:rPr sz="3200" spc="-15" dirty="0">
                <a:latin typeface="Carlito"/>
                <a:cs typeface="Carlito"/>
              </a:rPr>
              <a:t>appreciated </a:t>
            </a:r>
            <a:r>
              <a:rPr sz="3200" dirty="0">
                <a:latin typeface="Carlito"/>
                <a:cs typeface="Carlito"/>
              </a:rPr>
              <a:t>during the</a:t>
            </a:r>
            <a:r>
              <a:rPr sz="3200" spc="-35" dirty="0">
                <a:latin typeface="Carlito"/>
                <a:cs typeface="Carlito"/>
              </a:rPr>
              <a:t> </a:t>
            </a:r>
            <a:r>
              <a:rPr sz="3200" dirty="0">
                <a:latin typeface="Carlito"/>
                <a:cs typeface="Carlito"/>
              </a:rPr>
              <a:t>AMEK</a:t>
            </a:r>
            <a:r>
              <a:rPr sz="3200" spc="15" dirty="0">
                <a:latin typeface="Carlito"/>
                <a:cs typeface="Carlito"/>
              </a:rPr>
              <a:t> </a:t>
            </a:r>
            <a:r>
              <a:rPr sz="3200" spc="-20" dirty="0">
                <a:latin typeface="Carlito"/>
                <a:cs typeface="Carlito"/>
              </a:rPr>
              <a:t>Conference</a:t>
            </a:r>
            <a:r>
              <a:rPr lang="en-US" sz="3200" spc="-20" dirty="0">
                <a:latin typeface="Carlito"/>
                <a:cs typeface="Carlito"/>
              </a:rPr>
              <a:t> </a:t>
            </a:r>
            <a:r>
              <a:rPr sz="3200" dirty="0">
                <a:latin typeface="Carlito"/>
                <a:cs typeface="Carlito"/>
              </a:rPr>
              <a:t>in</a:t>
            </a:r>
            <a:r>
              <a:rPr sz="3200" spc="-25" dirty="0">
                <a:latin typeface="Carlito"/>
                <a:cs typeface="Carlito"/>
              </a:rPr>
              <a:t> </a:t>
            </a:r>
            <a:r>
              <a:rPr sz="3200" dirty="0">
                <a:latin typeface="Carlito"/>
                <a:cs typeface="Carlito"/>
              </a:rPr>
              <a:t>Mombasa</a:t>
            </a:r>
            <a:r>
              <a:rPr lang="en-US" sz="3200" dirty="0">
                <a:latin typeface="Carlito"/>
                <a:cs typeface="Carlito"/>
              </a:rPr>
              <a:t> in 2019</a:t>
            </a:r>
            <a:r>
              <a:rPr sz="3200" dirty="0">
                <a:latin typeface="Carlito"/>
                <a:cs typeface="Carlito"/>
              </a:rPr>
              <a:t>.</a:t>
            </a:r>
            <a:endParaRPr lang="en-US" sz="3200" dirty="0">
              <a:latin typeface="Carlito"/>
              <a:cs typeface="Carlito"/>
            </a:endParaRPr>
          </a:p>
          <a:p>
            <a:pPr marL="12700" marR="532765">
              <a:lnSpc>
                <a:spcPct val="70000"/>
              </a:lnSpc>
              <a:spcBef>
                <a:spcPts val="1395"/>
              </a:spcBef>
              <a:tabLst>
                <a:tab pos="7894320" algn="l"/>
              </a:tabLst>
            </a:pPr>
            <a:endParaRPr sz="3200" dirty="0">
              <a:latin typeface="Carlito"/>
              <a:cs typeface="Carlito"/>
            </a:endParaRPr>
          </a:p>
          <a:p>
            <a:pPr marL="12700" marR="5080">
              <a:lnSpc>
                <a:spcPct val="70000"/>
              </a:lnSpc>
              <a:spcBef>
                <a:spcPts val="1000"/>
              </a:spcBef>
            </a:pPr>
            <a:r>
              <a:rPr sz="3200" spc="-5" dirty="0">
                <a:latin typeface="Carlito"/>
                <a:cs typeface="Carlito"/>
              </a:rPr>
              <a:t>-</a:t>
            </a:r>
            <a:r>
              <a:rPr lang="en-US" sz="3200" spc="-5" dirty="0">
                <a:latin typeface="Carlito"/>
                <a:cs typeface="Carlito"/>
              </a:rPr>
              <a:t>20 </a:t>
            </a:r>
            <a:r>
              <a:rPr sz="3200" spc="-5" dirty="0">
                <a:latin typeface="Carlito"/>
                <a:cs typeface="Carlito"/>
              </a:rPr>
              <a:t>Experience field </a:t>
            </a:r>
            <a:r>
              <a:rPr sz="3200" spc="-15" dirty="0">
                <a:latin typeface="Carlito"/>
                <a:cs typeface="Carlito"/>
              </a:rPr>
              <a:t>Engineers answered </a:t>
            </a:r>
            <a:r>
              <a:rPr sz="3200" spc="-10" dirty="0">
                <a:latin typeface="Carlito"/>
                <a:cs typeface="Carlito"/>
              </a:rPr>
              <a:t>questions </a:t>
            </a:r>
            <a:r>
              <a:rPr sz="3200" spc="-30" dirty="0">
                <a:latin typeface="Carlito"/>
                <a:cs typeface="Carlito"/>
              </a:rPr>
              <a:t>asked </a:t>
            </a:r>
            <a:r>
              <a:rPr sz="3200" spc="-5" dirty="0">
                <a:latin typeface="Carlito"/>
                <a:cs typeface="Carlito"/>
              </a:rPr>
              <a:t>by </a:t>
            </a:r>
            <a:r>
              <a:rPr sz="3200" spc="-10" dirty="0">
                <a:latin typeface="Carlito"/>
                <a:cs typeface="Carlito"/>
              </a:rPr>
              <a:t>new</a:t>
            </a:r>
            <a:r>
              <a:rPr lang="en-US" sz="3200" spc="-10" dirty="0">
                <a:latin typeface="Carlito"/>
                <a:cs typeface="Carlito"/>
              </a:rPr>
              <a:t> </a:t>
            </a:r>
            <a:r>
              <a:rPr sz="3200" spc="-15" dirty="0">
                <a:latin typeface="Carlito"/>
                <a:cs typeface="Carlito"/>
              </a:rPr>
              <a:t>Engineers.</a:t>
            </a:r>
            <a:endParaRPr lang="en-US" sz="3200" spc="-15" dirty="0">
              <a:latin typeface="Carlito"/>
              <a:cs typeface="Carlito"/>
            </a:endParaRPr>
          </a:p>
          <a:p>
            <a:pPr marL="12700" marR="5080">
              <a:lnSpc>
                <a:spcPct val="70000"/>
              </a:lnSpc>
              <a:spcBef>
                <a:spcPts val="1000"/>
              </a:spcBef>
            </a:pPr>
            <a:endParaRPr sz="3200" dirty="0">
              <a:latin typeface="Carlito"/>
              <a:cs typeface="Carlito"/>
            </a:endParaRPr>
          </a:p>
          <a:p>
            <a:pPr marL="12700">
              <a:lnSpc>
                <a:spcPts val="3645"/>
              </a:lnSpc>
            </a:pPr>
            <a:r>
              <a:rPr sz="3600" spc="-5" dirty="0">
                <a:latin typeface="Times New Roman"/>
                <a:cs typeface="Times New Roman"/>
              </a:rPr>
              <a:t>-Currently </a:t>
            </a:r>
            <a:r>
              <a:rPr sz="3600" dirty="0">
                <a:latin typeface="Times New Roman"/>
                <a:cs typeface="Times New Roman"/>
              </a:rPr>
              <a:t>due </a:t>
            </a:r>
            <a:r>
              <a:rPr sz="3600" spc="-5" dirty="0">
                <a:latin typeface="Times New Roman"/>
                <a:cs typeface="Times New Roman"/>
              </a:rPr>
              <a:t>to </a:t>
            </a:r>
            <a:r>
              <a:rPr sz="3600" spc="-10" dirty="0">
                <a:latin typeface="Times New Roman"/>
                <a:cs typeface="Times New Roman"/>
              </a:rPr>
              <a:t>web </a:t>
            </a:r>
            <a:r>
              <a:rPr sz="3600" dirty="0">
                <a:latin typeface="Times New Roman"/>
                <a:cs typeface="Times New Roman"/>
              </a:rPr>
              <a:t>host</a:t>
            </a:r>
            <a:r>
              <a:rPr lang="en-US" sz="3600" dirty="0">
                <a:latin typeface="Times New Roman"/>
                <a:cs typeface="Times New Roman"/>
              </a:rPr>
              <a:t>i</a:t>
            </a:r>
            <a:r>
              <a:rPr sz="3600" dirty="0">
                <a:latin typeface="Times New Roman"/>
                <a:cs typeface="Times New Roman"/>
              </a:rPr>
              <a:t>ng </a:t>
            </a:r>
            <a:r>
              <a:rPr sz="3600" spc="-5" dirty="0">
                <a:latin typeface="Times New Roman"/>
                <a:cs typeface="Times New Roman"/>
              </a:rPr>
              <a:t>and Domain</a:t>
            </a:r>
            <a:r>
              <a:rPr sz="3600" spc="10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Times New Roman"/>
                <a:cs typeface="Times New Roman"/>
              </a:rPr>
              <a:t>renewal</a:t>
            </a:r>
            <a:r>
              <a:rPr lang="en-US"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annually we had </a:t>
            </a:r>
            <a:r>
              <a:rPr sz="3600" dirty="0">
                <a:latin typeface="Times New Roman"/>
                <a:cs typeface="Times New Roman"/>
              </a:rPr>
              <a:t>not </a:t>
            </a:r>
            <a:r>
              <a:rPr sz="3600" spc="-5" dirty="0">
                <a:latin typeface="Times New Roman"/>
                <a:cs typeface="Times New Roman"/>
              </a:rPr>
              <a:t>renewed the </a:t>
            </a:r>
            <a:r>
              <a:rPr sz="3600" dirty="0">
                <a:latin typeface="Times New Roman"/>
                <a:cs typeface="Times New Roman"/>
              </a:rPr>
              <a:t>initial </a:t>
            </a:r>
            <a:r>
              <a:rPr sz="3600" spc="-5" dirty="0">
                <a:latin typeface="Times New Roman"/>
                <a:cs typeface="Times New Roman"/>
              </a:rPr>
              <a:t>site  </a:t>
            </a:r>
            <a:r>
              <a:rPr sz="360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https://theant.co.ke</a:t>
            </a:r>
            <a:r>
              <a:rPr sz="360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.</a:t>
            </a:r>
            <a:endParaRPr lang="en-US" sz="3600" i="1" dirty="0">
              <a:solidFill>
                <a:schemeClr val="accent5">
                  <a:lumMod val="60000"/>
                  <a:lumOff val="40000"/>
                </a:schemeClr>
              </a:solidFill>
              <a:latin typeface="Times New Roman"/>
              <a:cs typeface="Times New Roman"/>
            </a:endParaRPr>
          </a:p>
          <a:p>
            <a:pPr marL="12700">
              <a:lnSpc>
                <a:spcPts val="3645"/>
              </a:lnSpc>
            </a:pPr>
            <a:endParaRPr sz="3600" i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12700" marR="375920">
              <a:lnSpc>
                <a:spcPct val="70000"/>
              </a:lnSpc>
              <a:spcBef>
                <a:spcPts val="994"/>
              </a:spcBef>
            </a:pPr>
            <a:r>
              <a:rPr sz="3600" spc="-5" dirty="0">
                <a:latin typeface="Times New Roman"/>
                <a:cs typeface="Times New Roman"/>
              </a:rPr>
              <a:t>-The Dashboard </a:t>
            </a:r>
            <a:r>
              <a:rPr sz="3600" dirty="0">
                <a:latin typeface="Times New Roman"/>
                <a:cs typeface="Times New Roman"/>
              </a:rPr>
              <a:t>in </a:t>
            </a:r>
            <a:r>
              <a:rPr sz="3600" spc="-5" dirty="0">
                <a:latin typeface="Times New Roman"/>
                <a:cs typeface="Times New Roman"/>
              </a:rPr>
              <a:t>in </a:t>
            </a:r>
            <a:r>
              <a:rPr sz="3600" dirty="0">
                <a:latin typeface="Times New Roman"/>
                <a:cs typeface="Times New Roman"/>
              </a:rPr>
              <a:t>progress </a:t>
            </a:r>
            <a:r>
              <a:rPr sz="3600" spc="-5" dirty="0">
                <a:latin typeface="Times New Roman"/>
                <a:cs typeface="Times New Roman"/>
              </a:rPr>
              <a:t>for Medical Equipment  Management.</a:t>
            </a:r>
            <a:endParaRPr sz="3600" dirty="0">
              <a:latin typeface="Times New Roman"/>
              <a:cs typeface="Times New Roman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07A781F-7652-4DA5-B752-807A904D5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545725"/>
          </a:xfrm>
        </p:spPr>
        <p:txBody>
          <a:bodyPr anchor="t">
            <a:normAutofit fontScale="90000"/>
          </a:bodyPr>
          <a:lstStyle/>
          <a:p>
            <a:r>
              <a:rPr lang="es-MX" sz="3600" b="1" dirty="0" err="1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Results</a:t>
            </a:r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 A</a:t>
            </a:r>
            <a:endParaRPr lang="es-MX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57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s-MX" sz="3600" b="1" dirty="0" err="1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Results</a:t>
            </a:r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 B </a:t>
            </a:r>
            <a:endParaRPr lang="es-MX" sz="3600" dirty="0">
              <a:solidFill>
                <a:srgbClr val="0070C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14E27F-7E64-4008-8C29-81FED5715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08" y="1640711"/>
            <a:ext cx="9549491" cy="457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68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11200"/>
            <a:ext cx="12192001" cy="6146800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132902384"/>
              </p:ext>
            </p:extLst>
          </p:nvPr>
        </p:nvGraphicFramePr>
        <p:xfrm>
          <a:off x="-1" y="6210795"/>
          <a:ext cx="3962401" cy="647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512</Words>
  <Application>Microsoft Office PowerPoint</Application>
  <PresentationFormat>Widescreen</PresentationFormat>
  <Paragraphs>41</Paragraphs>
  <Slides>12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Calibri Light</vt:lpstr>
      <vt:lpstr>Carlito</vt:lpstr>
      <vt:lpstr>Poppins</vt:lpstr>
      <vt:lpstr>Poppins Light</vt:lpstr>
      <vt:lpstr>Poppins Medium</vt:lpstr>
      <vt:lpstr>Times New Roman</vt:lpstr>
      <vt:lpstr>Tema de Office</vt:lpstr>
      <vt:lpstr>D:\datareport_Kenya.pdf</vt:lpstr>
      <vt:lpstr>RECALLS,Q&amp;A PLATFORM FOR BME AND CLINICIANS FOR KENYAN HEALTHCARE</vt:lpstr>
      <vt:lpstr>The Team / Workgroup</vt:lpstr>
      <vt:lpstr>Description</vt:lpstr>
      <vt:lpstr>Video Demo</vt:lpstr>
      <vt:lpstr>Goals of the project and final users that will benefit</vt:lpstr>
      <vt:lpstr>PowerPoint Presentation</vt:lpstr>
      <vt:lpstr>Results A</vt:lpstr>
      <vt:lpstr>Results B </vt:lpstr>
      <vt:lpstr>PowerPoint Presentation</vt:lpstr>
      <vt:lpstr>PowerPoint Presentation</vt:lpstr>
      <vt:lpstr>PowerPoint Presentation</vt:lpstr>
      <vt:lpstr>Kevin Koech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Estefania Cajigas</dc:creator>
  <cp:lastModifiedBy>KEVIN koech</cp:lastModifiedBy>
  <cp:revision>59</cp:revision>
  <dcterms:created xsi:type="dcterms:W3CDTF">2021-09-01T19:24:00Z</dcterms:created>
  <dcterms:modified xsi:type="dcterms:W3CDTF">2021-09-27T09:26:21Z</dcterms:modified>
</cp:coreProperties>
</file>