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94718"/>
  </p:normalViewPr>
  <p:slideViewPr>
    <p:cSldViewPr snapToGrid="0" snapToObjects="1">
      <p:cViewPr varScale="1">
        <p:scale>
          <a:sx n="108" d="100"/>
          <a:sy n="108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652932"/>
            <a:ext cx="11226800" cy="1468436"/>
          </a:xfrm>
        </p:spPr>
        <p:txBody>
          <a:bodyPr anchor="t">
            <a:normAutofit fontScale="90000"/>
          </a:bodyPr>
          <a:lstStyle/>
          <a:p>
            <a:r>
              <a:rPr lang="es-MX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Optimization of the COVID19 Molecular Analysis Production Process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053801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Anna Squara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Operations Management Team - Asst dei Settelaghi - Italy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72C3C11-0E21-4D8A-A802-282F12DA71EE}"/>
              </a:ext>
            </a:extLst>
          </p:cNvPr>
          <p:cNvGrpSpPr/>
          <p:nvPr/>
        </p:nvGrpSpPr>
        <p:grpSpPr>
          <a:xfrm>
            <a:off x="8461587" y="1536087"/>
            <a:ext cx="3387222" cy="4536458"/>
            <a:chOff x="8398378" y="1776537"/>
            <a:chExt cx="3387222" cy="453645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6BB8A6-AF8D-4852-885B-D99766EC2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8378" y="1776537"/>
              <a:ext cx="3387222" cy="4536458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6E203FE-20DA-4349-81AF-928283505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5" b="16033"/>
            <a:stretch/>
          </p:blipFill>
          <p:spPr>
            <a:xfrm>
              <a:off x="8432800" y="4012627"/>
              <a:ext cx="985520" cy="1118173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1768223-A902-4D71-A3DF-194393969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347" t="13778"/>
            <a:stretch/>
          </p:blipFill>
          <p:spPr>
            <a:xfrm>
              <a:off x="8432800" y="2844799"/>
              <a:ext cx="985520" cy="1118173"/>
            </a:xfrm>
            <a:prstGeom prst="rect">
              <a:avLst/>
            </a:prstGeom>
          </p:spPr>
        </p:pic>
      </p:grpSp>
      <p:pic>
        <p:nvPicPr>
          <p:cNvPr id="9" name="table">
            <a:extLst>
              <a:ext uri="{FF2B5EF4-FFF2-40B4-BE49-F238E27FC236}">
                <a16:creationId xmlns:a16="http://schemas.microsoft.com/office/drawing/2014/main" id="{E612AD04-7DD5-4FFF-B27B-E00347D9A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91" y="2266657"/>
            <a:ext cx="7792632" cy="30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6" name="Picture 6" descr="ABILITA' METACOGNITIVE E PROBLEM SOLVING">
            <a:extLst>
              <a:ext uri="{FF2B5EF4-FFF2-40B4-BE49-F238E27FC236}">
                <a16:creationId xmlns:a16="http://schemas.microsoft.com/office/drawing/2014/main" id="{900A0D53-9979-404B-B58E-76465543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34" y="914598"/>
            <a:ext cx="7069931" cy="36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16">
            <a:extLst>
              <a:ext uri="{FF2B5EF4-FFF2-40B4-BE49-F238E27FC236}">
                <a16:creationId xmlns:a16="http://schemas.microsoft.com/office/drawing/2014/main" id="{DE7D0DF6-3D2D-4B6E-9B72-98DF1D234CC5}"/>
              </a:ext>
            </a:extLst>
          </p:cNvPr>
          <p:cNvSpPr txBox="1"/>
          <p:nvPr/>
        </p:nvSpPr>
        <p:spPr>
          <a:xfrm>
            <a:off x="8879852" y="2288894"/>
            <a:ext cx="3004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ASST dei Sette Laghi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has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optimized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the production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by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both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reducing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TAT and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expanding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number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swabs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processed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in 24H thanks to a deep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analisys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of the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through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ridesign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 lab layout.</a:t>
            </a:r>
          </a:p>
        </p:txBody>
      </p:sp>
      <p:sp>
        <p:nvSpPr>
          <p:cNvPr id="8" name="CasellaDiTesto 34">
            <a:extLst>
              <a:ext uri="{FF2B5EF4-FFF2-40B4-BE49-F238E27FC236}">
                <a16:creationId xmlns:a16="http://schemas.microsoft.com/office/drawing/2014/main" id="{5FDEA433-E5FA-4181-89FA-2F84C9A326DB}"/>
              </a:ext>
            </a:extLst>
          </p:cNvPr>
          <p:cNvSpPr txBox="1"/>
          <p:nvPr/>
        </p:nvSpPr>
        <p:spPr>
          <a:xfrm>
            <a:off x="3600281" y="4619964"/>
            <a:ext cx="5377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1" dirty="0" err="1">
                <a:solidFill>
                  <a:srgbClr val="223C6C"/>
                </a:solidFill>
              </a:rPr>
              <a:t>We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have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analyzed</a:t>
            </a:r>
            <a:r>
              <a:rPr lang="it-IT" sz="1600" b="1" dirty="0">
                <a:solidFill>
                  <a:srgbClr val="223C6C"/>
                </a:solidFill>
              </a:rPr>
              <a:t> the </a:t>
            </a:r>
            <a:r>
              <a:rPr lang="it-IT" sz="1600" b="1" dirty="0" err="1">
                <a:solidFill>
                  <a:srgbClr val="223C6C"/>
                </a:solidFill>
              </a:rPr>
              <a:t>whole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process</a:t>
            </a:r>
            <a:r>
              <a:rPr lang="it-IT" sz="1600" b="1" dirty="0">
                <a:solidFill>
                  <a:srgbClr val="223C6C"/>
                </a:solidFill>
              </a:rPr>
              <a:t>: </a:t>
            </a:r>
            <a:r>
              <a:rPr lang="it-IT" sz="1600" b="1" dirty="0" err="1">
                <a:solidFill>
                  <a:srgbClr val="223C6C"/>
                </a:solidFill>
              </a:rPr>
              <a:t>we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have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created</a:t>
            </a:r>
            <a:r>
              <a:rPr lang="it-IT" sz="1600" b="1" dirty="0">
                <a:solidFill>
                  <a:srgbClr val="223C6C"/>
                </a:solidFill>
              </a:rPr>
              <a:t> an </a:t>
            </a:r>
            <a:r>
              <a:rPr lang="it-IT" sz="1600" b="1" dirty="0" err="1">
                <a:solidFill>
                  <a:srgbClr val="223C6C"/>
                </a:solidFill>
              </a:rPr>
              <a:t>improvement</a:t>
            </a:r>
            <a:r>
              <a:rPr lang="it-IT" sz="1600" b="1" dirty="0">
                <a:solidFill>
                  <a:srgbClr val="223C6C"/>
                </a:solidFill>
              </a:rPr>
              <a:t> plan to </a:t>
            </a:r>
            <a:r>
              <a:rPr lang="it-IT" sz="1600" b="1" dirty="0" err="1">
                <a:solidFill>
                  <a:srgbClr val="223C6C"/>
                </a:solidFill>
              </a:rPr>
              <a:t>maximize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our</a:t>
            </a:r>
            <a:r>
              <a:rPr lang="it-IT" sz="1600" b="1" dirty="0">
                <a:solidFill>
                  <a:srgbClr val="223C6C"/>
                </a:solidFill>
              </a:rPr>
              <a:t> production </a:t>
            </a:r>
            <a:r>
              <a:rPr lang="it-IT" sz="1600" b="1" dirty="0" err="1">
                <a:solidFill>
                  <a:srgbClr val="223C6C"/>
                </a:solidFill>
              </a:rPr>
              <a:t>capacity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according</a:t>
            </a:r>
            <a:r>
              <a:rPr lang="it-IT" sz="1600" b="1" dirty="0">
                <a:solidFill>
                  <a:srgbClr val="223C6C"/>
                </a:solidFill>
              </a:rPr>
              <a:t> to time, </a:t>
            </a:r>
            <a:r>
              <a:rPr lang="it-IT" sz="1600" b="1" dirty="0" err="1">
                <a:solidFill>
                  <a:srgbClr val="223C6C"/>
                </a:solidFill>
              </a:rPr>
              <a:t>laboratory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equipments</a:t>
            </a:r>
            <a:r>
              <a:rPr lang="it-IT" sz="1600" b="1" dirty="0">
                <a:solidFill>
                  <a:srgbClr val="223C6C"/>
                </a:solidFill>
              </a:rPr>
              <a:t> and staff </a:t>
            </a:r>
            <a:r>
              <a:rPr lang="it-IT" sz="1600" b="1" dirty="0" err="1">
                <a:solidFill>
                  <a:srgbClr val="223C6C"/>
                </a:solidFill>
              </a:rPr>
              <a:t>availability</a:t>
            </a:r>
            <a:r>
              <a:rPr lang="it-IT" sz="1600" b="1" dirty="0">
                <a:solidFill>
                  <a:srgbClr val="223C6C"/>
                </a:solidFill>
              </a:rPr>
              <a:t>. </a:t>
            </a:r>
            <a:r>
              <a:rPr lang="it-IT" sz="1600" b="1" dirty="0" err="1">
                <a:solidFill>
                  <a:srgbClr val="223C6C"/>
                </a:solidFill>
              </a:rPr>
              <a:t>This</a:t>
            </a:r>
            <a:r>
              <a:rPr lang="it-IT" sz="1600" b="1" dirty="0">
                <a:solidFill>
                  <a:srgbClr val="223C6C"/>
                </a:solidFill>
              </a:rPr>
              <a:t> challenge </a:t>
            </a:r>
            <a:r>
              <a:rPr lang="it-IT" sz="1600" b="1" dirty="0" err="1">
                <a:solidFill>
                  <a:srgbClr val="223C6C"/>
                </a:solidFill>
              </a:rPr>
              <a:t>allowed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us</a:t>
            </a:r>
            <a:r>
              <a:rPr lang="it-IT" sz="1600" b="1" dirty="0">
                <a:solidFill>
                  <a:srgbClr val="223C6C"/>
                </a:solidFill>
              </a:rPr>
              <a:t> to progress from 600 samples to more </a:t>
            </a:r>
            <a:r>
              <a:rPr lang="it-IT" sz="1600" b="1" dirty="0" err="1">
                <a:solidFill>
                  <a:srgbClr val="223C6C"/>
                </a:solidFill>
              </a:rPr>
              <a:t>than</a:t>
            </a:r>
            <a:r>
              <a:rPr lang="it-IT" sz="1600" b="1" dirty="0">
                <a:solidFill>
                  <a:srgbClr val="223C6C"/>
                </a:solidFill>
              </a:rPr>
              <a:t> 2000 in </a:t>
            </a:r>
            <a:r>
              <a:rPr lang="it-IT" sz="1600" b="1" dirty="0" err="1">
                <a:solidFill>
                  <a:srgbClr val="223C6C"/>
                </a:solidFill>
              </a:rPr>
              <a:t>less</a:t>
            </a:r>
            <a:r>
              <a:rPr lang="it-IT" sz="1600" b="1" dirty="0">
                <a:solidFill>
                  <a:srgbClr val="223C6C"/>
                </a:solidFill>
              </a:rPr>
              <a:t> </a:t>
            </a:r>
            <a:r>
              <a:rPr lang="it-IT" sz="1600" b="1" dirty="0" err="1">
                <a:solidFill>
                  <a:srgbClr val="223C6C"/>
                </a:solidFill>
              </a:rPr>
              <a:t>than</a:t>
            </a:r>
            <a:r>
              <a:rPr lang="it-IT" sz="1600" b="1" dirty="0">
                <a:solidFill>
                  <a:srgbClr val="223C6C"/>
                </a:solidFill>
              </a:rPr>
              <a:t> 7 days.</a:t>
            </a:r>
          </a:p>
        </p:txBody>
      </p:sp>
      <p:sp>
        <p:nvSpPr>
          <p:cNvPr id="9" name="CasellaDiTesto 36">
            <a:extLst>
              <a:ext uri="{FF2B5EF4-FFF2-40B4-BE49-F238E27FC236}">
                <a16:creationId xmlns:a16="http://schemas.microsoft.com/office/drawing/2014/main" id="{7A83A1D2-AF7F-44B5-9814-5D19D401D071}"/>
              </a:ext>
            </a:extLst>
          </p:cNvPr>
          <p:cNvSpPr txBox="1"/>
          <p:nvPr/>
        </p:nvSpPr>
        <p:spPr>
          <a:xfrm>
            <a:off x="307690" y="2688917"/>
            <a:ext cx="2150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>
                <a:solidFill>
                  <a:srgbClr val="C00000"/>
                </a:solidFill>
              </a:rPr>
              <a:t>During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Covid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epidemic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emergency</a:t>
            </a:r>
            <a:r>
              <a:rPr lang="it-IT" sz="1600" b="1" dirty="0">
                <a:solidFill>
                  <a:srgbClr val="C00000"/>
                </a:solidFill>
              </a:rPr>
              <a:t>, the </a:t>
            </a:r>
            <a:r>
              <a:rPr lang="it-IT" sz="1600" b="1" dirty="0" err="1">
                <a:solidFill>
                  <a:srgbClr val="C00000"/>
                </a:solidFill>
              </a:rPr>
              <a:t>number</a:t>
            </a:r>
            <a:r>
              <a:rPr lang="it-IT" sz="1600" b="1" dirty="0">
                <a:solidFill>
                  <a:srgbClr val="C00000"/>
                </a:solidFill>
              </a:rPr>
              <a:t> of </a:t>
            </a:r>
            <a:r>
              <a:rPr lang="it-IT" sz="1600" b="1" dirty="0" err="1">
                <a:solidFill>
                  <a:srgbClr val="C00000"/>
                </a:solidFill>
              </a:rPr>
              <a:t>swabs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have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grown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exponentially</a:t>
            </a:r>
            <a:r>
              <a:rPr lang="it-IT" sz="1600" b="1" dirty="0">
                <a:solidFill>
                  <a:srgbClr val="C00000"/>
                </a:solidFill>
              </a:rPr>
              <a:t>. </a:t>
            </a:r>
            <a:r>
              <a:rPr lang="it-IT" sz="1600" b="1" dirty="0" err="1">
                <a:solidFill>
                  <a:srgbClr val="C00000"/>
                </a:solidFill>
              </a:rPr>
              <a:t>We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have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exceeding</a:t>
            </a:r>
            <a:r>
              <a:rPr lang="it-IT" sz="1600" b="1" dirty="0">
                <a:solidFill>
                  <a:srgbClr val="C00000"/>
                </a:solidFill>
              </a:rPr>
              <a:t> 2000 </a:t>
            </a:r>
            <a:r>
              <a:rPr lang="it-IT" sz="1600" b="1" dirty="0" err="1">
                <a:solidFill>
                  <a:srgbClr val="C00000"/>
                </a:solidFill>
              </a:rPr>
              <a:t>swabs</a:t>
            </a:r>
            <a:r>
              <a:rPr lang="it-IT" sz="1600" b="1" dirty="0">
                <a:solidFill>
                  <a:srgbClr val="C00000"/>
                </a:solidFill>
              </a:rPr>
              <a:t>/day.</a:t>
            </a:r>
          </a:p>
          <a:p>
            <a:r>
              <a:rPr lang="it-IT" sz="1600" b="1" dirty="0" err="1">
                <a:solidFill>
                  <a:srgbClr val="C00000"/>
                </a:solidFill>
              </a:rPr>
              <a:t>We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needed</a:t>
            </a:r>
            <a:r>
              <a:rPr lang="it-IT" sz="1600" b="1" dirty="0">
                <a:solidFill>
                  <a:srgbClr val="C00000"/>
                </a:solidFill>
              </a:rPr>
              <a:t> a TAT </a:t>
            </a:r>
            <a:r>
              <a:rPr lang="it-IT" sz="1600" b="1" dirty="0" err="1">
                <a:solidFill>
                  <a:srgbClr val="C00000"/>
                </a:solidFill>
              </a:rPr>
              <a:t>process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as</a:t>
            </a:r>
            <a:r>
              <a:rPr lang="it-IT" sz="1600" b="1" dirty="0">
                <a:solidFill>
                  <a:srgbClr val="C00000"/>
                </a:solidFill>
              </a:rPr>
              <a:t> fast </a:t>
            </a:r>
            <a:r>
              <a:rPr lang="it-IT" sz="1600" b="1" dirty="0" err="1">
                <a:solidFill>
                  <a:srgbClr val="C00000"/>
                </a:solidFill>
              </a:rPr>
              <a:t>as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possible</a:t>
            </a:r>
            <a:r>
              <a:rPr lang="it-IT" sz="1600" b="1" dirty="0">
                <a:solidFill>
                  <a:srgbClr val="C00000"/>
                </a:solidFill>
              </a:rPr>
              <a:t> in </a:t>
            </a:r>
            <a:r>
              <a:rPr lang="it-IT" sz="1600" b="1" dirty="0" err="1">
                <a:solidFill>
                  <a:srgbClr val="C00000"/>
                </a:solidFill>
              </a:rPr>
              <a:t>order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avoid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problems</a:t>
            </a:r>
            <a:r>
              <a:rPr lang="it-IT" sz="1600" b="1" dirty="0">
                <a:solidFill>
                  <a:srgbClr val="C00000"/>
                </a:solidFill>
              </a:rPr>
              <a:t> in </a:t>
            </a:r>
            <a:r>
              <a:rPr lang="it-IT" sz="1600" b="1" dirty="0" err="1">
                <a:solidFill>
                  <a:srgbClr val="C00000"/>
                </a:solidFill>
              </a:rPr>
              <a:t>inpatient</a:t>
            </a:r>
            <a:r>
              <a:rPr lang="it-IT" sz="1600" b="1" dirty="0">
                <a:solidFill>
                  <a:srgbClr val="C00000"/>
                </a:solidFill>
              </a:rPr>
              <a:t> and </a:t>
            </a:r>
            <a:r>
              <a:rPr lang="it-IT" sz="1600" b="1" dirty="0" err="1">
                <a:solidFill>
                  <a:srgbClr val="C00000"/>
                </a:solidFill>
              </a:rPr>
              <a:t>outpatient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logistics</a:t>
            </a:r>
            <a:r>
              <a:rPr lang="it-IT" sz="1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2A2392F-6AF1-4423-9498-AF9366CD8302}"/>
              </a:ext>
            </a:extLst>
          </p:cNvPr>
          <p:cNvSpPr/>
          <p:nvPr/>
        </p:nvSpPr>
        <p:spPr>
          <a:xfrm>
            <a:off x="307690" y="1573628"/>
            <a:ext cx="2615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cap="none" spc="0" dirty="0" err="1">
                <a:ln w="12700">
                  <a:solidFill>
                    <a:srgbClr val="C00000"/>
                  </a:solidFill>
                  <a:prstDash val="solid"/>
                </a:ln>
                <a:pattFill prst="pct25">
                  <a:fgClr>
                    <a:srgbClr val="C00000"/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Problem</a:t>
            </a:r>
            <a:endParaRPr lang="it-IT" sz="5400" b="1" cap="none" spc="0" dirty="0">
              <a:ln w="12700">
                <a:solidFill>
                  <a:srgbClr val="C00000"/>
                </a:solidFill>
                <a:prstDash val="solid"/>
              </a:ln>
              <a:pattFill prst="pct25">
                <a:fgClr>
                  <a:srgbClr val="C00000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E2D8263-C496-4AEE-BAEC-1E970E6E24DF}"/>
              </a:ext>
            </a:extLst>
          </p:cNvPr>
          <p:cNvSpPr/>
          <p:nvPr/>
        </p:nvSpPr>
        <p:spPr>
          <a:xfrm>
            <a:off x="9633372" y="4028579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cap="none" spc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horzBrick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rgbClr val="92D050"/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Solving</a:t>
            </a: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D8D8B3-FEEA-4FD3-9F68-02B9A5B47F8F}"/>
              </a:ext>
            </a:extLst>
          </p:cNvPr>
          <p:cNvSpPr txBox="1"/>
          <p:nvPr/>
        </p:nvSpPr>
        <p:spPr>
          <a:xfrm>
            <a:off x="4071256" y="1899586"/>
            <a:ext cx="728808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223C6C"/>
                </a:solidFill>
              </a:rPr>
              <a:t>Production x 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223C6C"/>
                </a:solidFill>
              </a:rPr>
              <a:t>TAT </a:t>
            </a:r>
            <a:r>
              <a:rPr lang="it-IT" sz="2400" b="1" dirty="0" err="1">
                <a:solidFill>
                  <a:srgbClr val="223C6C"/>
                </a:solidFill>
              </a:rPr>
              <a:t>reduction</a:t>
            </a:r>
            <a:endParaRPr lang="it-IT" sz="2400" b="1" dirty="0">
              <a:solidFill>
                <a:srgbClr val="223C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 err="1">
                <a:solidFill>
                  <a:srgbClr val="223C6C"/>
                </a:solidFill>
              </a:rPr>
              <a:t>Micriobiology</a:t>
            </a:r>
            <a:r>
              <a:rPr lang="it-IT" sz="2400" b="1" dirty="0">
                <a:solidFill>
                  <a:srgbClr val="223C6C"/>
                </a:solidFill>
              </a:rPr>
              <a:t> Lab </a:t>
            </a:r>
            <a:r>
              <a:rPr lang="it-IT" sz="2400" b="1" dirty="0" err="1">
                <a:solidFill>
                  <a:srgbClr val="223C6C"/>
                </a:solidFill>
              </a:rPr>
              <a:t>opened</a:t>
            </a:r>
            <a:r>
              <a:rPr lang="it-IT" sz="2400" b="1" dirty="0">
                <a:solidFill>
                  <a:srgbClr val="223C6C"/>
                </a:solidFill>
              </a:rPr>
              <a:t> H24 </a:t>
            </a:r>
            <a:r>
              <a:rPr lang="it-IT" sz="2400" b="1" dirty="0" err="1">
                <a:solidFill>
                  <a:srgbClr val="223C6C"/>
                </a:solidFill>
              </a:rPr>
              <a:t>became</a:t>
            </a:r>
            <a:r>
              <a:rPr lang="it-IT" sz="2400" b="1" dirty="0">
                <a:solidFill>
                  <a:srgbClr val="223C6C"/>
                </a:solidFill>
              </a:rPr>
              <a:t> benchmark for the 7 hospitals of ASST dei Sette Laghi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 err="1">
                <a:solidFill>
                  <a:srgbClr val="223C6C"/>
                </a:solidFill>
              </a:rPr>
              <a:t>Optimization</a:t>
            </a:r>
            <a:r>
              <a:rPr lang="it-IT" sz="2400" b="1" dirty="0">
                <a:solidFill>
                  <a:srgbClr val="223C6C"/>
                </a:solidFill>
              </a:rPr>
              <a:t> of </a:t>
            </a:r>
            <a:r>
              <a:rPr lang="it-IT" sz="2400" b="1" dirty="0" err="1">
                <a:solidFill>
                  <a:srgbClr val="223C6C"/>
                </a:solidFill>
              </a:rPr>
              <a:t>admission</a:t>
            </a:r>
            <a:r>
              <a:rPr lang="it-IT" sz="2400" b="1" dirty="0">
                <a:solidFill>
                  <a:srgbClr val="223C6C"/>
                </a:solidFill>
              </a:rPr>
              <a:t> and </a:t>
            </a:r>
            <a:r>
              <a:rPr lang="it-IT" sz="2400" b="1" dirty="0" err="1">
                <a:solidFill>
                  <a:srgbClr val="223C6C"/>
                </a:solidFill>
              </a:rPr>
              <a:t>dimission</a:t>
            </a:r>
            <a:r>
              <a:rPr lang="it-IT" sz="2400" b="1" dirty="0">
                <a:solidFill>
                  <a:srgbClr val="223C6C"/>
                </a:solidFill>
              </a:rPr>
              <a:t> </a:t>
            </a:r>
            <a:r>
              <a:rPr lang="it-IT" sz="2400" b="1" dirty="0" err="1">
                <a:solidFill>
                  <a:srgbClr val="223C6C"/>
                </a:solidFill>
              </a:rPr>
              <a:t>process</a:t>
            </a:r>
            <a:r>
              <a:rPr lang="it-IT" sz="2400" b="1" dirty="0">
                <a:solidFill>
                  <a:srgbClr val="223C6C"/>
                </a:solidFill>
              </a:rPr>
              <a:t> (in/</a:t>
            </a:r>
            <a:r>
              <a:rPr lang="it-IT" sz="2400" b="1" dirty="0" err="1">
                <a:solidFill>
                  <a:srgbClr val="223C6C"/>
                </a:solidFill>
              </a:rPr>
              <a:t>outpatient</a:t>
            </a:r>
            <a:r>
              <a:rPr lang="it-IT" sz="2400" b="1" dirty="0">
                <a:solidFill>
                  <a:srgbClr val="223C6C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 err="1">
                <a:solidFill>
                  <a:srgbClr val="223C6C"/>
                </a:solidFill>
              </a:rPr>
              <a:t>Optimization</a:t>
            </a:r>
            <a:r>
              <a:rPr lang="it-IT" sz="2400" b="1" dirty="0">
                <a:solidFill>
                  <a:srgbClr val="223C6C"/>
                </a:solidFill>
              </a:rPr>
              <a:t> of the Operating Room </a:t>
            </a:r>
            <a:r>
              <a:rPr lang="it-IT" sz="2400" b="1" dirty="0" err="1">
                <a:solidFill>
                  <a:srgbClr val="223C6C"/>
                </a:solidFill>
              </a:rPr>
              <a:t>process</a:t>
            </a:r>
            <a:endParaRPr lang="it-IT" sz="2400" b="1" dirty="0">
              <a:solidFill>
                <a:srgbClr val="223C6C"/>
              </a:solidFill>
            </a:endParaRPr>
          </a:p>
        </p:txBody>
      </p:sp>
      <p:pic>
        <p:nvPicPr>
          <p:cNvPr id="5" name="Picture 6" descr="Business Goal Goal Icon , Free Transparent Clipart - ClipartKey">
            <a:extLst>
              <a:ext uri="{FF2B5EF4-FFF2-40B4-BE49-F238E27FC236}">
                <a16:creationId xmlns:a16="http://schemas.microsoft.com/office/drawing/2014/main" id="{0A0FD9E0-C41D-4006-A42E-2036F4D8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1" y="2133749"/>
            <a:ext cx="3543457" cy="35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6" name="Picture 8" descr="Disegno Veloce Di Simbolo Di Consegna Del Cronometro Blu Illustrazione  Vettoriale - Illustrazione di servizio, caricamento: 82658684">
            <a:extLst>
              <a:ext uri="{FF2B5EF4-FFF2-40B4-BE49-F238E27FC236}">
                <a16:creationId xmlns:a16="http://schemas.microsoft.com/office/drawing/2014/main" id="{B0012E07-1C06-4DE6-B0AC-0DBDBB92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18" y="1928279"/>
            <a:ext cx="1843465" cy="18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isegno Veloce Di Simbolo Di Consegna Del Cronometro Blu Illustrazione  Vettoriale - Illustrazione di servizio, caricamento: 82658684">
            <a:extLst>
              <a:ext uri="{FF2B5EF4-FFF2-40B4-BE49-F238E27FC236}">
                <a16:creationId xmlns:a16="http://schemas.microsoft.com/office/drawing/2014/main" id="{34927EC0-150C-46E6-A59A-6A236CD3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79" y="1892248"/>
            <a:ext cx="1843465" cy="18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isegno di laboratorio di scienza disegnato a mano | Vettore Gratis">
            <a:extLst>
              <a:ext uri="{FF2B5EF4-FFF2-40B4-BE49-F238E27FC236}">
                <a16:creationId xmlns:a16="http://schemas.microsoft.com/office/drawing/2014/main" id="{EAA177E2-BDF3-45FF-82C9-850ACA384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3" y="4237225"/>
            <a:ext cx="1583197" cy="15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Disegno Computer 2 colorato da Utente non registrato il 05 di Febbraio del  2012">
            <a:extLst>
              <a:ext uri="{FF2B5EF4-FFF2-40B4-BE49-F238E27FC236}">
                <a16:creationId xmlns:a16="http://schemas.microsoft.com/office/drawing/2014/main" id="{8527B81F-4550-44AC-9B2D-9351A0C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15" y="4373621"/>
            <a:ext cx="1556836" cy="14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FBBDF8E-87EA-44CB-9C70-D19391F5616A}"/>
              </a:ext>
            </a:extLst>
          </p:cNvPr>
          <p:cNvSpPr/>
          <p:nvPr/>
        </p:nvSpPr>
        <p:spPr>
          <a:xfrm>
            <a:off x="1797611" y="4832822"/>
            <a:ext cx="1308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+233%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35A201-00EB-4DDD-975C-EEC75728FEF5}"/>
              </a:ext>
            </a:extLst>
          </p:cNvPr>
          <p:cNvSpPr txBox="1"/>
          <p:nvPr/>
        </p:nvSpPr>
        <p:spPr>
          <a:xfrm>
            <a:off x="9965060" y="3213283"/>
            <a:ext cx="184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223C6C"/>
                </a:solidFill>
              </a:rPr>
              <a:t>Working</a:t>
            </a:r>
            <a:r>
              <a:rPr lang="it-IT" b="1" dirty="0">
                <a:solidFill>
                  <a:srgbClr val="223C6C"/>
                </a:solidFill>
              </a:rPr>
              <a:t> TIME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36E34D-19B8-41C8-AF02-44891B58D146}"/>
              </a:ext>
            </a:extLst>
          </p:cNvPr>
          <p:cNvSpPr txBox="1"/>
          <p:nvPr/>
        </p:nvSpPr>
        <p:spPr>
          <a:xfrm>
            <a:off x="1863681" y="3140884"/>
            <a:ext cx="31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223C6C"/>
                </a:solidFill>
              </a:rPr>
              <a:t>Average</a:t>
            </a:r>
            <a:r>
              <a:rPr lang="it-IT" b="1" dirty="0">
                <a:solidFill>
                  <a:srgbClr val="223C6C"/>
                </a:solidFill>
              </a:rPr>
              <a:t> </a:t>
            </a:r>
            <a:r>
              <a:rPr lang="it-IT" b="1" dirty="0" err="1">
                <a:solidFill>
                  <a:srgbClr val="223C6C"/>
                </a:solidFill>
              </a:rPr>
              <a:t>execution</a:t>
            </a:r>
            <a:r>
              <a:rPr lang="it-IT" b="1" dirty="0">
                <a:solidFill>
                  <a:srgbClr val="223C6C"/>
                </a:solidFill>
              </a:rPr>
              <a:t>  time </a:t>
            </a:r>
            <a:br>
              <a:rPr lang="it-IT" b="1" dirty="0">
                <a:solidFill>
                  <a:srgbClr val="223C6C"/>
                </a:solidFill>
              </a:rPr>
            </a:br>
            <a:r>
              <a:rPr lang="it-IT" b="1" dirty="0">
                <a:solidFill>
                  <a:srgbClr val="223C6C"/>
                </a:solidFill>
              </a:rPr>
              <a:t>(TAT)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65DA63-D40B-4FC2-B522-4F7254F51CC9}"/>
              </a:ext>
            </a:extLst>
          </p:cNvPr>
          <p:cNvSpPr txBox="1"/>
          <p:nvPr/>
        </p:nvSpPr>
        <p:spPr>
          <a:xfrm>
            <a:off x="5898342" y="4897092"/>
            <a:ext cx="223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223C6C"/>
                </a:solidFill>
              </a:rPr>
              <a:t>Automatization</a:t>
            </a:r>
            <a:r>
              <a:rPr lang="it-IT" b="1" dirty="0">
                <a:solidFill>
                  <a:srgbClr val="223C6C"/>
                </a:solidFill>
              </a:rPr>
              <a:t> of reporting and signature </a:t>
            </a:r>
            <a:r>
              <a:rPr lang="it-IT" b="1" dirty="0" err="1">
                <a:solidFill>
                  <a:srgbClr val="223C6C"/>
                </a:solidFill>
              </a:rPr>
              <a:t>processes</a:t>
            </a:r>
            <a:endParaRPr lang="it-IT" b="1" dirty="0">
              <a:solidFill>
                <a:srgbClr val="223C6C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A4F271-42A9-4A83-994D-B93A53FE5208}"/>
              </a:ext>
            </a:extLst>
          </p:cNvPr>
          <p:cNvSpPr txBox="1"/>
          <p:nvPr/>
        </p:nvSpPr>
        <p:spPr>
          <a:xfrm>
            <a:off x="10044599" y="4897525"/>
            <a:ext cx="213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23C6C"/>
                </a:solidFill>
              </a:rPr>
              <a:t>New </a:t>
            </a:r>
            <a:r>
              <a:rPr lang="it-IT" b="1" dirty="0" err="1">
                <a:solidFill>
                  <a:srgbClr val="223C6C"/>
                </a:solidFill>
              </a:rPr>
              <a:t>Laboratory</a:t>
            </a:r>
            <a:r>
              <a:rPr lang="it-IT" b="1" dirty="0">
                <a:solidFill>
                  <a:srgbClr val="223C6C"/>
                </a:solidFill>
              </a:rPr>
              <a:t> </a:t>
            </a:r>
          </a:p>
          <a:p>
            <a:r>
              <a:rPr lang="it-IT" b="1" dirty="0">
                <a:solidFill>
                  <a:srgbClr val="223C6C"/>
                </a:solidFill>
              </a:rPr>
              <a:t>Layout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0A2EB5A-2505-49AE-A29E-C517FAEEDC8A}"/>
              </a:ext>
            </a:extLst>
          </p:cNvPr>
          <p:cNvSpPr/>
          <p:nvPr/>
        </p:nvSpPr>
        <p:spPr>
          <a:xfrm>
            <a:off x="1863681" y="2641022"/>
            <a:ext cx="1019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-83</a:t>
            </a:r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018D062-E5EB-46C3-A25C-92CD7A23FBB3}"/>
              </a:ext>
            </a:extLst>
          </p:cNvPr>
          <p:cNvSpPr txBox="1"/>
          <p:nvPr/>
        </p:nvSpPr>
        <p:spPr>
          <a:xfrm>
            <a:off x="5851125" y="3140884"/>
            <a:ext cx="247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223C6C"/>
                </a:solidFill>
              </a:rPr>
              <a:t>Average</a:t>
            </a:r>
            <a:r>
              <a:rPr lang="it-IT" b="1" dirty="0">
                <a:solidFill>
                  <a:srgbClr val="223C6C"/>
                </a:solidFill>
              </a:rPr>
              <a:t> </a:t>
            </a:r>
            <a:r>
              <a:rPr lang="it-IT" b="1" dirty="0" err="1">
                <a:solidFill>
                  <a:srgbClr val="223C6C"/>
                </a:solidFill>
              </a:rPr>
              <a:t>execution</a:t>
            </a:r>
            <a:r>
              <a:rPr lang="it-IT" b="1" dirty="0">
                <a:solidFill>
                  <a:srgbClr val="223C6C"/>
                </a:solidFill>
              </a:rPr>
              <a:t>  time - Fast Track (TAT)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2243747-B0B3-4849-8B73-56E5B9C80E93}"/>
              </a:ext>
            </a:extLst>
          </p:cNvPr>
          <p:cNvSpPr txBox="1"/>
          <p:nvPr/>
        </p:nvSpPr>
        <p:spPr>
          <a:xfrm>
            <a:off x="1746316" y="5329412"/>
            <a:ext cx="238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223C6C"/>
                </a:solidFill>
              </a:rPr>
              <a:t>Swabs</a:t>
            </a:r>
            <a:r>
              <a:rPr lang="it-IT" b="1" dirty="0">
                <a:solidFill>
                  <a:srgbClr val="223C6C"/>
                </a:solidFill>
              </a:rPr>
              <a:t> </a:t>
            </a:r>
            <a:r>
              <a:rPr lang="it-IT" b="1" dirty="0" err="1">
                <a:solidFill>
                  <a:srgbClr val="223C6C"/>
                </a:solidFill>
              </a:rPr>
              <a:t>processated</a:t>
            </a:r>
            <a:endParaRPr lang="it-IT" b="1" dirty="0">
              <a:solidFill>
                <a:srgbClr val="223C6C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CD2E00F-C664-4F43-9BEE-FADD8DCFDD38}"/>
              </a:ext>
            </a:extLst>
          </p:cNvPr>
          <p:cNvSpPr/>
          <p:nvPr/>
        </p:nvSpPr>
        <p:spPr>
          <a:xfrm>
            <a:off x="5898342" y="4314452"/>
            <a:ext cx="1099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+90%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D5E3906-DF3A-4CF5-BA92-D30843AB9A68}"/>
              </a:ext>
            </a:extLst>
          </p:cNvPr>
          <p:cNvSpPr/>
          <p:nvPr/>
        </p:nvSpPr>
        <p:spPr>
          <a:xfrm>
            <a:off x="1746316" y="412975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rgbClr val="223C6C"/>
                  </a:solidFill>
                  <a:prstDash val="solid"/>
                </a:ln>
                <a:pattFill prst="lt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2000</a:t>
            </a:r>
            <a:endParaRPr lang="it-IT" sz="5400" b="1" cap="none" spc="0" dirty="0">
              <a:ln w="12700">
                <a:solidFill>
                  <a:srgbClr val="223C6C"/>
                </a:solidFill>
                <a:prstDash val="solid"/>
              </a:ln>
              <a:pattFill prst="lt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FF3F3C1-8609-486E-BA93-17BF86BED30D}"/>
              </a:ext>
            </a:extLst>
          </p:cNvPr>
          <p:cNvSpPr/>
          <p:nvPr/>
        </p:nvSpPr>
        <p:spPr>
          <a:xfrm>
            <a:off x="9942239" y="1970716"/>
            <a:ext cx="1324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rgbClr val="223C6C"/>
                  </a:solidFill>
                  <a:prstDash val="solid"/>
                </a:ln>
                <a:pattFill prst="lt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/>
              </a:rPr>
              <a:t>24H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61277A6-4B49-41A6-9627-CBCE8EFA75B4}"/>
              </a:ext>
            </a:extLst>
          </p:cNvPr>
          <p:cNvSpPr/>
          <p:nvPr/>
        </p:nvSpPr>
        <p:spPr>
          <a:xfrm>
            <a:off x="1863681" y="1934685"/>
            <a:ext cx="1324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rgbClr val="223C6C"/>
                  </a:solidFill>
                  <a:prstDash val="solid"/>
                </a:ln>
                <a:pattFill prst="lt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12</a:t>
            </a:r>
            <a:r>
              <a:rPr lang="it-IT" sz="5400" b="1" cap="none" spc="0" dirty="0">
                <a:ln w="12700">
                  <a:solidFill>
                    <a:srgbClr val="223C6C"/>
                  </a:solidFill>
                  <a:prstDash val="solid"/>
                </a:ln>
                <a:pattFill prst="lt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/>
              </a:rPr>
              <a:t>H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CABA32B-F291-45A4-889C-79B759508E9A}"/>
              </a:ext>
            </a:extLst>
          </p:cNvPr>
          <p:cNvSpPr/>
          <p:nvPr/>
        </p:nvSpPr>
        <p:spPr>
          <a:xfrm>
            <a:off x="5851125" y="1934685"/>
            <a:ext cx="973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rgbClr val="223C6C"/>
                  </a:solidFill>
                  <a:prstDash val="solid"/>
                </a:ln>
                <a:pattFill prst="lt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/>
              </a:rPr>
              <a:t>6H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6F7FF6A-B25E-46D6-A4D5-9E8D8FD142BC}"/>
              </a:ext>
            </a:extLst>
          </p:cNvPr>
          <p:cNvSpPr/>
          <p:nvPr/>
        </p:nvSpPr>
        <p:spPr>
          <a:xfrm>
            <a:off x="5851125" y="2628508"/>
            <a:ext cx="1019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-70</a:t>
            </a:r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pic>
        <p:nvPicPr>
          <p:cNvPr id="24" name="Picture 10" descr="Provetta Illustrazioni e Clip Art. 47.052 Provetta Illustrazioni, disegni e  immagini grafiche royalty free disponibili da cercare tra migliaia di  produttori di clipart EPS vettoriali.">
            <a:extLst>
              <a:ext uri="{FF2B5EF4-FFF2-40B4-BE49-F238E27FC236}">
                <a16:creationId xmlns:a16="http://schemas.microsoft.com/office/drawing/2014/main" id="{0C8786B0-23F0-4AD0-B175-D574BF874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9"/>
          <a:stretch/>
        </p:blipFill>
        <p:spPr bwMode="auto">
          <a:xfrm>
            <a:off x="145840" y="4195251"/>
            <a:ext cx="1704975" cy="16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isegno Veloce Di Simbolo Di Consegna Del Cronometro Blu Illustrazione  Vettoriale - Illustrazione di servizio, caricamento: 82658684">
            <a:extLst>
              <a:ext uri="{FF2B5EF4-FFF2-40B4-BE49-F238E27FC236}">
                <a16:creationId xmlns:a16="http://schemas.microsoft.com/office/drawing/2014/main" id="{13A7EF99-B406-4A45-BB26-69758A5F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0" y="1892248"/>
            <a:ext cx="1843465" cy="18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Anna Squara – Operations Managment Office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anna.squara@asst-settelaghi.it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ASST dei Sette Laghi,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Italy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255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Poppins Light</vt:lpstr>
      <vt:lpstr>Poppins Medium</vt:lpstr>
      <vt:lpstr>Wingdings</vt:lpstr>
      <vt:lpstr>Tema de Office</vt:lpstr>
      <vt:lpstr>Optimization of the COVID19 Molecular Analysis Production Process</vt:lpstr>
      <vt:lpstr>The Team / Workgroup</vt:lpstr>
      <vt:lpstr>Description</vt:lpstr>
      <vt:lpstr>Goals of the project and final users that will benefit</vt:lpstr>
      <vt:lpstr>Results</vt:lpstr>
      <vt:lpstr>Anna Squara – Operations Managment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Utente</cp:lastModifiedBy>
  <cp:revision>12</cp:revision>
  <dcterms:created xsi:type="dcterms:W3CDTF">2021-09-01T19:24:00Z</dcterms:created>
  <dcterms:modified xsi:type="dcterms:W3CDTF">2021-09-29T17:15:19Z</dcterms:modified>
</cp:coreProperties>
</file>