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9"/>
  </p:handoutMasterIdLst>
  <p:sldIdLst>
    <p:sldId id="256" r:id="rId5"/>
    <p:sldId id="266" r:id="rId6"/>
    <p:sldId id="270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8" r:id="rId16"/>
    <p:sldId id="279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9E"/>
    <a:srgbClr val="00ADEF"/>
    <a:srgbClr val="F9A134"/>
    <a:srgbClr val="F04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8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654467-6EA8-40A0-9BED-9FE76FB5E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85CE8-EADD-4851-B21C-C68F07E75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75FC-7127-49C6-BDDA-028BF62CD7A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D3E9E-27AC-444D-9A34-736A36607D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8E73C-F505-4484-AA1A-0749E4235A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EA09E-6CE2-46C5-BEB9-58E26A29E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5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07EF0B-D1D8-EE40-9BDA-8E9CC85F01FC}"/>
              </a:ext>
            </a:extLst>
          </p:cNvPr>
          <p:cNvSpPr/>
          <p:nvPr userDrawn="1"/>
        </p:nvSpPr>
        <p:spPr>
          <a:xfrm>
            <a:off x="0" y="-24848"/>
            <a:ext cx="12192000" cy="3319033"/>
          </a:xfrm>
          <a:prstGeom prst="rect">
            <a:avLst/>
          </a:prstGeom>
          <a:gradFill flip="none" rotWithShape="1">
            <a:gsLst>
              <a:gs pos="72000">
                <a:srgbClr val="0099D8"/>
              </a:gs>
              <a:gs pos="32000">
                <a:srgbClr val="0086C3"/>
              </a:gs>
              <a:gs pos="0">
                <a:srgbClr val="00619E">
                  <a:lumMod val="90000"/>
                  <a:alpha val="82000"/>
                </a:srgbClr>
              </a:gs>
              <a:gs pos="100000">
                <a:srgbClr val="00ADE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E93B7-0BB8-2548-B4B9-B6B48E116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262" y="3882429"/>
            <a:ext cx="6134654" cy="1276227"/>
          </a:xfrm>
          <a:effectLst>
            <a:outerShdw blurRad="50800" dist="50800" dir="2700000" algn="tl" rotWithShape="0">
              <a:prstClr val="black">
                <a:alpha val="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BE3CB-B8C1-E341-AE08-299218E38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261" y="5138249"/>
            <a:ext cx="6134653" cy="58097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3B10B4-A9BB-B14A-82FC-750D651F7BB9}"/>
              </a:ext>
            </a:extLst>
          </p:cNvPr>
          <p:cNvSpPr/>
          <p:nvPr userDrawn="1"/>
        </p:nvSpPr>
        <p:spPr>
          <a:xfrm>
            <a:off x="2467408" y="688863"/>
            <a:ext cx="7417811" cy="1815882"/>
          </a:xfrm>
          <a:prstGeom prst="rect">
            <a:avLst/>
          </a:prstGeom>
          <a:effectLst>
            <a:outerShdw blurRad="50800" dist="38100" dir="3720000" algn="ctr" rotWithShape="0">
              <a:srgbClr val="000000">
                <a:alpha val="4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en-US" sz="2800" b="0" i="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US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International </a:t>
            </a:r>
          </a:p>
          <a:p>
            <a:pPr algn="ctr"/>
            <a:r>
              <a:rPr lang="en-US" sz="2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Engineering And Health Technology Management </a:t>
            </a:r>
            <a:br>
              <a:rPr lang="en-US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Congress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56C199C-7DE5-2E41-AD63-BC191F0F494C}"/>
              </a:ext>
            </a:extLst>
          </p:cNvPr>
          <p:cNvSpPr txBox="1">
            <a:spLocks/>
          </p:cNvSpPr>
          <p:nvPr userDrawn="1"/>
        </p:nvSpPr>
        <p:spPr>
          <a:xfrm>
            <a:off x="8514161" y="385820"/>
            <a:ext cx="2578803" cy="36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#ICEHTMC</a:t>
            </a:r>
            <a:r>
              <a:rPr lang="en-US" sz="2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E0A1B28-A02B-D94C-977D-C5CE200126CE}"/>
              </a:ext>
            </a:extLst>
          </p:cNvPr>
          <p:cNvSpPr txBox="1">
            <a:spLocks/>
          </p:cNvSpPr>
          <p:nvPr userDrawn="1"/>
        </p:nvSpPr>
        <p:spPr>
          <a:xfrm>
            <a:off x="1140939" y="2629063"/>
            <a:ext cx="9288161" cy="39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28–29, 2021 | Lake Buena Vista, FL, US | Hosted by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CC2C11-FA51-ED4D-843C-A6E6D26A9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0089" y="2553267"/>
            <a:ext cx="790382" cy="3424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97E29C7-CB90-2140-BADF-E51AB265CC9B}"/>
              </a:ext>
            </a:extLst>
          </p:cNvPr>
          <p:cNvSpPr txBox="1">
            <a:spLocks/>
          </p:cNvSpPr>
          <p:nvPr userDrawn="1"/>
        </p:nvSpPr>
        <p:spPr>
          <a:xfrm>
            <a:off x="930605" y="385820"/>
            <a:ext cx="2578803" cy="36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aami.org</a:t>
            </a:r>
            <a:r>
              <a:rPr lang="en-US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/ICEHTMC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0351CAD-29BE-4B6A-A1E9-3B8999D4FC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939" y="3882428"/>
            <a:ext cx="2561389" cy="1921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4B52B-C0A1-43E7-9F2D-BD983AA43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40" y="3882429"/>
            <a:ext cx="2561388" cy="15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2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D6E2-42FC-114C-99AF-66AF659C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49293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8EC0D-1B7C-F244-9EC0-53561440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727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E0AAC65-FC55-5A45-A0FB-4AE6A7DFF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5358" y="422877"/>
            <a:ext cx="1718442" cy="1288831"/>
          </a:xfrm>
          <a:prstGeom prst="rect">
            <a:avLst/>
          </a:prstGeom>
        </p:spPr>
      </p:pic>
      <p:pic>
        <p:nvPicPr>
          <p:cNvPr id="4" name="Immagine 11">
            <a:extLst>
              <a:ext uri="{FF2B5EF4-FFF2-40B4-BE49-F238E27FC236}">
                <a16:creationId xmlns:a16="http://schemas.microsoft.com/office/drawing/2014/main" id="{08BE0BFA-85E6-4569-8D40-A0BFC58F0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/>
          <a:stretch/>
        </p:blipFill>
        <p:spPr>
          <a:xfrm>
            <a:off x="4123212" y="6278537"/>
            <a:ext cx="723108" cy="535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07CEE-797C-4EB0-87FE-5FCBB3FDEF58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92" y="6311900"/>
            <a:ext cx="1865812" cy="50655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04594-C326-4450-8858-1F62659F43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3EF84D-32D6-1D48-81AF-5406FE3AABA6}"/>
              </a:ext>
            </a:extLst>
          </p:cNvPr>
          <p:cNvSpPr/>
          <p:nvPr userDrawn="1"/>
        </p:nvSpPr>
        <p:spPr>
          <a:xfrm>
            <a:off x="0" y="-24849"/>
            <a:ext cx="12192000" cy="6042590"/>
          </a:xfrm>
          <a:prstGeom prst="rect">
            <a:avLst/>
          </a:prstGeom>
          <a:gradFill flip="none" rotWithShape="1">
            <a:gsLst>
              <a:gs pos="72000">
                <a:srgbClr val="0099D8"/>
              </a:gs>
              <a:gs pos="32000">
                <a:srgbClr val="0086C3"/>
              </a:gs>
              <a:gs pos="0">
                <a:srgbClr val="00619E">
                  <a:lumMod val="90000"/>
                  <a:alpha val="82000"/>
                </a:srgbClr>
              </a:gs>
              <a:gs pos="100000">
                <a:srgbClr val="00ADE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BCF8A-CCB3-784E-92F1-C86EA26B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9436615" cy="2293938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7E63-C4DB-6340-908B-D742E7BB6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436615" cy="89693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7710A8B-1F28-46DC-8CDC-1FA1CCDC0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5357" y="422877"/>
            <a:ext cx="2140571" cy="1605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D2869-1332-426F-8A4D-0577843CA5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2140572" cy="12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27BB-50E8-D840-9D86-00E76BAF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47D1-F649-0B40-ABE0-407C88D37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79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120AD-ADD3-A74F-9BBF-50ACD31F2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179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0AF85-D50C-458B-852B-243655C3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6CDC70-A934-D044-B4E4-796C51E11855}"/>
              </a:ext>
            </a:extLst>
          </p:cNvPr>
          <p:cNvSpPr/>
          <p:nvPr userDrawn="1"/>
        </p:nvSpPr>
        <p:spPr>
          <a:xfrm>
            <a:off x="6174730" y="2542146"/>
            <a:ext cx="5157787" cy="356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B690F-DBA2-1042-9454-E2A10EB0CF23}"/>
              </a:ext>
            </a:extLst>
          </p:cNvPr>
          <p:cNvSpPr/>
          <p:nvPr userDrawn="1"/>
        </p:nvSpPr>
        <p:spPr>
          <a:xfrm>
            <a:off x="6174729" y="1812925"/>
            <a:ext cx="5164141" cy="693910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D395C1-2FD9-1E4E-9B0E-2F63E4E14223}"/>
              </a:ext>
            </a:extLst>
          </p:cNvPr>
          <p:cNvSpPr/>
          <p:nvPr userDrawn="1"/>
        </p:nvSpPr>
        <p:spPr>
          <a:xfrm>
            <a:off x="836611" y="2542146"/>
            <a:ext cx="5157787" cy="356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ADF7CD-7529-464B-B361-A4A91E9AFFC1}"/>
              </a:ext>
            </a:extLst>
          </p:cNvPr>
          <p:cNvSpPr/>
          <p:nvPr userDrawn="1"/>
        </p:nvSpPr>
        <p:spPr>
          <a:xfrm>
            <a:off x="836610" y="1812925"/>
            <a:ext cx="5164141" cy="693910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5ABF8-A773-4B4B-A185-91E0EE4B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9930-97BC-2547-BA5B-CCD184BB3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5421"/>
            <a:ext cx="5157787" cy="569653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2FCDB-1042-294D-8CF3-8D6238DF8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42146"/>
            <a:ext cx="5157787" cy="3364384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312A4-7427-5643-AAAD-CB0D7767B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5421"/>
            <a:ext cx="5183188" cy="569654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FEDE5-2C4B-094B-A73E-DFF17C084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42146"/>
            <a:ext cx="5183188" cy="336438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9CA100-5D97-4C11-B5FB-A53FE7F4C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CF57C-068B-6746-A6F3-75219DD13B1C}"/>
              </a:ext>
            </a:extLst>
          </p:cNvPr>
          <p:cNvSpPr/>
          <p:nvPr userDrawn="1"/>
        </p:nvSpPr>
        <p:spPr>
          <a:xfrm>
            <a:off x="0" y="-24849"/>
            <a:ext cx="12192000" cy="6042590"/>
          </a:xfrm>
          <a:prstGeom prst="rect">
            <a:avLst/>
          </a:prstGeom>
          <a:gradFill flip="none" rotWithShape="1">
            <a:gsLst>
              <a:gs pos="72000">
                <a:srgbClr val="0099D8"/>
              </a:gs>
              <a:gs pos="32000">
                <a:srgbClr val="0086C3"/>
              </a:gs>
              <a:gs pos="0">
                <a:srgbClr val="00619E">
                  <a:lumMod val="90000"/>
                  <a:alpha val="82000"/>
                </a:srgbClr>
              </a:gs>
              <a:gs pos="100000">
                <a:srgbClr val="00ADE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E9AA4A-D0EF-974F-9D86-FF43EBBF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59172"/>
            <a:ext cx="10363372" cy="1967556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996C9-DB3C-4AD2-840A-D74694804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4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DC196-316C-1848-A44E-D9A16193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37" y="2447747"/>
            <a:ext cx="2246726" cy="1160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18BCAD-DA9C-EE45-A15E-C693933544E0}"/>
              </a:ext>
            </a:extLst>
          </p:cNvPr>
          <p:cNvSpPr/>
          <p:nvPr userDrawn="1"/>
        </p:nvSpPr>
        <p:spPr>
          <a:xfrm>
            <a:off x="0" y="-24849"/>
            <a:ext cx="12192000" cy="6042590"/>
          </a:xfrm>
          <a:prstGeom prst="rect">
            <a:avLst/>
          </a:prstGeom>
          <a:gradFill flip="none" rotWithShape="1">
            <a:gsLst>
              <a:gs pos="72000">
                <a:srgbClr val="0099D8"/>
              </a:gs>
              <a:gs pos="32000">
                <a:srgbClr val="0086C3"/>
              </a:gs>
              <a:gs pos="0">
                <a:srgbClr val="00619E">
                  <a:lumMod val="90000"/>
                  <a:alpha val="82000"/>
                </a:srgbClr>
              </a:gs>
              <a:gs pos="100000">
                <a:srgbClr val="00ADE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8DCE-3B0F-4C0A-8855-18B48BF4C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5F51AD-2FC1-7643-8453-5B4184A42031}"/>
              </a:ext>
            </a:extLst>
          </p:cNvPr>
          <p:cNvSpPr/>
          <p:nvPr userDrawn="1"/>
        </p:nvSpPr>
        <p:spPr>
          <a:xfrm>
            <a:off x="741404" y="2261286"/>
            <a:ext cx="4127158" cy="3805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7C2C3-9FEA-C246-BA0F-21E97A88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61286"/>
            <a:ext cx="6172200" cy="3599764"/>
          </a:xfrm>
        </p:spPr>
        <p:txBody>
          <a:bodyPr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CD066-FB91-F144-BFA3-DEFD96EC8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844"/>
            <a:ext cx="3932237" cy="3516143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9FE78-0797-8747-B5C3-1659730F43E0}"/>
              </a:ext>
            </a:extLst>
          </p:cNvPr>
          <p:cNvSpPr/>
          <p:nvPr userDrawn="1"/>
        </p:nvSpPr>
        <p:spPr>
          <a:xfrm>
            <a:off x="741404" y="790832"/>
            <a:ext cx="4127158" cy="1433384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19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1646A-E1E0-454E-BF22-2E3AA40C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AC1AE-73C5-45AF-90B1-4E8C8F823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D1FEF-B3E2-D343-9348-34DA2BE39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224216"/>
            <a:ext cx="6172200" cy="36368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4D6E09-8FCB-D649-9219-3AF8809D51EC}"/>
              </a:ext>
            </a:extLst>
          </p:cNvPr>
          <p:cNvSpPr/>
          <p:nvPr userDrawn="1"/>
        </p:nvSpPr>
        <p:spPr>
          <a:xfrm>
            <a:off x="741404" y="2261286"/>
            <a:ext cx="4127158" cy="3805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3E7BCC7-8B56-B84C-8D0C-9EDDA869F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844"/>
            <a:ext cx="3932237" cy="3516143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7B05-18E0-1749-A889-AEF102559BF2}"/>
              </a:ext>
            </a:extLst>
          </p:cNvPr>
          <p:cNvSpPr/>
          <p:nvPr userDrawn="1"/>
        </p:nvSpPr>
        <p:spPr>
          <a:xfrm>
            <a:off x="741404" y="790832"/>
            <a:ext cx="4127158" cy="1433384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988A9-1047-CD42-B0B6-197EB147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C3E775-8008-4CA6-A0A0-91FB426A6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8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015B1-4837-ED45-B72E-99E6AFD1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B972E-316D-3247-90E6-37104BAE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B6D8B-5A2C-764E-8B67-57E1BC6E0BEA}"/>
              </a:ext>
            </a:extLst>
          </p:cNvPr>
          <p:cNvSpPr/>
          <p:nvPr userDrawn="1"/>
        </p:nvSpPr>
        <p:spPr>
          <a:xfrm>
            <a:off x="0" y="-24848"/>
            <a:ext cx="12192000" cy="365124"/>
          </a:xfrm>
          <a:prstGeom prst="rect">
            <a:avLst/>
          </a:prstGeom>
          <a:gradFill flip="none" rotWithShape="1">
            <a:gsLst>
              <a:gs pos="0">
                <a:srgbClr val="00619E"/>
              </a:gs>
              <a:gs pos="42000">
                <a:srgbClr val="0085C4"/>
              </a:gs>
              <a:gs pos="100000">
                <a:srgbClr val="00ADE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1E59EE-0B40-0145-A5CB-E1C7F039244C}"/>
              </a:ext>
            </a:extLst>
          </p:cNvPr>
          <p:cNvCxnSpPr/>
          <p:nvPr userDrawn="1"/>
        </p:nvCxnSpPr>
        <p:spPr>
          <a:xfrm>
            <a:off x="838200" y="6262472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sitting, clock, drawing&#10;&#10;Description automatically generated">
            <a:extLst>
              <a:ext uri="{FF2B5EF4-FFF2-40B4-BE49-F238E27FC236}">
                <a16:creationId xmlns:a16="http://schemas.microsoft.com/office/drawing/2014/main" id="{62F26058-9F23-3E4A-8CDF-349EE7F3E09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8200" y="6321233"/>
            <a:ext cx="2467708" cy="525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CDF4F-E0FA-C44A-ABA6-228270660EF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07381" y="6345894"/>
            <a:ext cx="1146419" cy="494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DC73A8-A0BE-4B54-BECC-2903FA0010C3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92" y="6311900"/>
            <a:ext cx="1865812" cy="506554"/>
          </a:xfrm>
          <a:prstGeom prst="rect">
            <a:avLst/>
          </a:prstGeom>
          <a:noFill/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2830825F-F88A-4505-A3B2-36C1C18E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/>
          <a:stretch/>
        </p:blipFill>
        <p:spPr>
          <a:xfrm>
            <a:off x="4123212" y="6278537"/>
            <a:ext cx="723108" cy="5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7CFBA87-7848-C74B-93CD-066C671C1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2677" y="3516923"/>
            <a:ext cx="6641121" cy="25608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Lessons Learnt during COVID-19 pandemic for improved emergency medical equipment procurement</a:t>
            </a:r>
          </a:p>
          <a:p>
            <a:pPr>
              <a:lnSpc>
                <a:spcPct val="120000"/>
              </a:lnSpc>
            </a:pPr>
            <a:endParaRPr lang="en-US" sz="900" b="1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Claudio Meirovich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SEIB</a:t>
            </a:r>
          </a:p>
        </p:txBody>
      </p:sp>
    </p:spTree>
    <p:extLst>
      <p:ext uri="{BB962C8B-B14F-4D97-AF65-F5344CB8AC3E}">
        <p14:creationId xmlns:p14="http://schemas.microsoft.com/office/powerpoint/2010/main" val="79317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809FB-F839-4B8B-894F-0C1A9027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98" y="492935"/>
            <a:ext cx="8315794" cy="1325563"/>
          </a:xfrm>
        </p:spPr>
        <p:txBody>
          <a:bodyPr>
            <a:normAutofit/>
          </a:bodyPr>
          <a:lstStyle/>
          <a:p>
            <a:r>
              <a:rPr lang="en-GB" dirty="0"/>
              <a:t>6. Testing and Commissioning                templates.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CD0F9B-31BD-43BC-A668-7F06364A8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19" y="682002"/>
            <a:ext cx="860879" cy="86087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B43E9A-C797-414A-911D-E9A11AF31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4" b="2873"/>
          <a:stretch/>
        </p:blipFill>
        <p:spPr>
          <a:xfrm>
            <a:off x="4272359" y="1818497"/>
            <a:ext cx="3261622" cy="4416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75B40F-DBC4-4DD7-8EA7-3C221C2C4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4" b="2873"/>
          <a:stretch/>
        </p:blipFill>
        <p:spPr>
          <a:xfrm>
            <a:off x="368019" y="1818497"/>
            <a:ext cx="3261622" cy="44168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0474F6-2523-4976-8A1B-805CE8C1DB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64" b="2873"/>
          <a:stretch/>
        </p:blipFill>
        <p:spPr>
          <a:xfrm>
            <a:off x="8176699" y="1818496"/>
            <a:ext cx="3261622" cy="44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0E967-A8E1-4B2E-A024-901210FB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7. Post Market Surveillance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439CD51-4A76-4A27-A6A6-475B39A5E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75160" y="580024"/>
            <a:ext cx="1036320" cy="1053737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F4C598-077D-403B-B596-F40BA16A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418" y="2251270"/>
            <a:ext cx="4464455" cy="33483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850DD0D-3013-49C2-98A2-148D567A1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41" y="2251272"/>
            <a:ext cx="4464455" cy="33483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90364BF-E725-4E5F-90F5-0F15BE39D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25966" y="2669813"/>
            <a:ext cx="3348344" cy="25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6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61D4-2FB3-4F78-A627-44BB6D94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FD88-E612-446E-A12A-264A5105D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1- To develop a </a:t>
            </a:r>
            <a:r>
              <a:rPr lang="en-US" sz="3600" b="1" dirty="0">
                <a:solidFill>
                  <a:srgbClr val="00619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compendium of tools for data collection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healthcare facilities assessment and rehabilitation guidelines </a:t>
            </a: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2- To propose the development of an </a:t>
            </a:r>
            <a:r>
              <a:rPr lang="en-US" sz="3600" b="1" dirty="0">
                <a:solidFill>
                  <a:srgbClr val="00619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 standard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technical specifications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839FBA-0C34-4AED-8DC7-6F7DEB769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13" y="542286"/>
            <a:ext cx="1514986" cy="15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5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61D4-2FB3-4F78-A627-44BB6D94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FD88-E612-446E-A12A-264A5105D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3- To set up an </a:t>
            </a:r>
            <a:r>
              <a:rPr lang="en-US" sz="3600" b="1" dirty="0">
                <a:solidFill>
                  <a:srgbClr val="00619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database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relevant information with the results of public procurement with global funds (WB, ADB, AFD, etc.) to assist other organizations in future procurement processes.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90772D-F1EE-4B6A-AC57-4EF838C9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911" y="611953"/>
            <a:ext cx="1114392" cy="11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75E6-58D0-4475-9DA5-2F6393A0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57" y="2697308"/>
            <a:ext cx="9809085" cy="3025776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1" u="none" strike="noStrike" cap="none">
                <a:solidFill>
                  <a:srgbClr val="1CA692"/>
                </a:solidFill>
                <a:latin typeface="Calibri"/>
                <a:ea typeface="Calibri"/>
                <a:cs typeface="Calibri"/>
                <a:sym typeface="Calibri"/>
              </a:rPr>
              <a:t>Claudio Meirovich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2800" i="1">
                <a:solidFill>
                  <a:srgbClr val="1F4A98"/>
                </a:solidFill>
                <a:ea typeface="Calibri"/>
                <a:cs typeface="Calibri"/>
                <a:sym typeface="Calibri"/>
              </a:rPr>
              <a:t>claudio@meirovichconsulting.com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2800" i="1">
                <a:solidFill>
                  <a:srgbClr val="1CA692"/>
                </a:solidFill>
                <a:latin typeface="Calibri"/>
                <a:ea typeface="Calibri"/>
                <a:cs typeface="Calibri"/>
                <a:sym typeface="Calibri"/>
              </a:rPr>
              <a:t>Meirovich Consulting, Spain</a:t>
            </a:r>
            <a:endParaRPr lang="en-US" sz="2800" b="0" i="1" u="none" strike="noStrike" cap="none">
              <a:solidFill>
                <a:srgbClr val="1CA6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B0F2E5-C024-4D88-9A3B-3AEE24D2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005" y="1551265"/>
            <a:ext cx="1099988" cy="11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6ADE4-EB64-8B4E-862B-4907D83F2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sz="32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Claudio Meirovich owns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32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Meirovich Consulting was contracted by: </a:t>
            </a:r>
          </a:p>
          <a:p>
            <a:pPr marL="0" indent="0">
              <a:lnSpc>
                <a:spcPct val="107000"/>
              </a:lnSpc>
              <a:buNone/>
            </a:pPr>
            <a:endParaRPr lang="en-US" sz="3200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US" sz="800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32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technical assistance for the procurement of medical equipment part of the COVID-19 response each one of these organization funded in different countries.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5234FEB-D415-4B01-AEDF-509BD7A5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492935"/>
            <a:ext cx="10515600" cy="1325563"/>
          </a:xfrm>
        </p:spPr>
        <p:txBody>
          <a:bodyPr/>
          <a:lstStyle/>
          <a:p>
            <a:r>
              <a:rPr lang="it-IT" sz="4400" b="1" dirty="0">
                <a:solidFill>
                  <a:srgbClr val="20499A"/>
                </a:solidFill>
                <a:latin typeface="Calibri"/>
                <a:ea typeface="Calibri"/>
                <a:cs typeface="Calibri"/>
                <a:sym typeface="Calibri"/>
              </a:rPr>
              <a:t>The Team / Workgroup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4F30A-1D91-4112-8B29-09CF2E0F3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5C9EDF-91E1-41A4-ABA2-CEB682F73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50" y="3549189"/>
            <a:ext cx="1504109" cy="465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AFC660-7ACA-4C3C-B6F7-B9D2B25C98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9" y="3423882"/>
            <a:ext cx="807224" cy="7164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A41A87-B503-4AC2-8067-65B98B1763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/>
          <a:stretch/>
        </p:blipFill>
        <p:spPr>
          <a:xfrm>
            <a:off x="4757320" y="3473990"/>
            <a:ext cx="762673" cy="6162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466569-90FF-4104-BEBF-26B3A6FC19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68" y="3405765"/>
            <a:ext cx="1246169" cy="7526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7467D5-67BE-4589-96B1-A434731A4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740" y="3617850"/>
            <a:ext cx="1054981" cy="3736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D6C0A00-69A9-4267-A378-3D75E254C4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896" y="3437433"/>
            <a:ext cx="1015228" cy="6771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024E648-D25F-4241-95B9-7FC84FF4C89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053" t="23328" b="27031"/>
          <a:stretch/>
        </p:blipFill>
        <p:spPr>
          <a:xfrm>
            <a:off x="5034147" y="2033562"/>
            <a:ext cx="3482830" cy="60945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C6114D6-0333-4D1D-8B90-C35A7A135A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8064"/>
          <a:stretch/>
        </p:blipFill>
        <p:spPr>
          <a:xfrm>
            <a:off x="6312290" y="661836"/>
            <a:ext cx="1536862" cy="9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EB04-95C1-4D4C-9475-C42FB443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9333-EDA1-4A09-B1D4-E2E440D1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72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7000"/>
              </a:lnSpc>
              <a:buFont typeface="+mj-lt"/>
              <a:buAutoNum type="arabicPeriod"/>
            </a:pPr>
            <a:r>
              <a:rPr lang="en-US" sz="3200" b="1" dirty="0">
                <a:ea typeface="Times New Roman" panose="02020603050405020304" pitchFamily="18" charset="0"/>
              </a:rPr>
              <a:t>Slow</a:t>
            </a:r>
            <a:r>
              <a:rPr lang="en-US" sz="3200" dirty="0">
                <a:ea typeface="Times New Roman" panose="02020603050405020304" pitchFamily="18" charset="0"/>
              </a:rPr>
              <a:t> procurement process</a:t>
            </a:r>
          </a:p>
          <a:p>
            <a:pPr marL="514350" indent="-514350">
              <a:lnSpc>
                <a:spcPct val="107000"/>
              </a:lnSpc>
              <a:buFont typeface="+mj-lt"/>
              <a:buAutoNum type="arabicPeriod"/>
            </a:pPr>
            <a:r>
              <a:rPr lang="en-US" sz="3200" b="1" dirty="0">
                <a:ea typeface="Calibri" panose="020F0502020204030204" pitchFamily="34" charset="0"/>
              </a:rPr>
              <a:t>Lack</a:t>
            </a:r>
            <a:r>
              <a:rPr lang="en-US" sz="3200" dirty="0">
                <a:ea typeface="Calibri" panose="020F0502020204030204" pitchFamily="34" charset="0"/>
              </a:rPr>
              <a:t> of detailed facilities information for installations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Gaps</a:t>
            </a:r>
            <a:r>
              <a:rPr lang="en-US" sz="3200" dirty="0"/>
              <a:t> in technical info required / provided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No link </a:t>
            </a:r>
            <a:r>
              <a:rPr lang="en-US" sz="3200" dirty="0"/>
              <a:t>between needs and requests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No distributors </a:t>
            </a:r>
            <a:r>
              <a:rPr lang="en-US" sz="3200" dirty="0"/>
              <a:t>to provide technical assistance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Limited</a:t>
            </a:r>
            <a:r>
              <a:rPr lang="en-US" sz="3200" dirty="0"/>
              <a:t> information on the experience with “new” equipment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DF4DFB-2256-4A0E-A6D7-2F7342A2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31" y="3368195"/>
            <a:ext cx="1462735" cy="14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3120-7DD3-4D9E-B1B2-CE93AA5C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492935"/>
            <a:ext cx="108388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ym typeface="Calibri"/>
              </a:rPr>
              <a:t>Seven proposals for improved procurement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9042-1FD5-41F2-A4DE-CCAC19E5D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498"/>
            <a:ext cx="10515600" cy="436654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Planning Guidelines for Facilities and technology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Needs Assessment Tools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Market research studies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Harmonized Technical specifications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Guidelines for Minimum Rehabilitation Works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Testing and Commissioning templates </a:t>
            </a:r>
            <a:endParaRPr lang="en-GB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Post Market Surveillance</a:t>
            </a:r>
            <a:endParaRPr lang="en-GB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15FE5F-646F-42E8-8CE7-32F32932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89" y="2543953"/>
            <a:ext cx="1592619" cy="15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3120-7DD3-4D9E-B1B2-CE93AA5C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492935"/>
            <a:ext cx="920159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ym typeface="Calibri"/>
              </a:rPr>
              <a:t>     1. Planning Guidelines for 		Facilities and technology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4428E9-AE2B-4B69-B5A4-6E0FBED62CE5}"/>
              </a:ext>
            </a:extLst>
          </p:cNvPr>
          <p:cNvPicPr/>
          <p:nvPr/>
        </p:nvPicPr>
        <p:blipFill rotWithShape="1">
          <a:blip r:embed="rId2"/>
          <a:srcRect l="1803" t="2833" r="1685" b="1782"/>
          <a:stretch/>
        </p:blipFill>
        <p:spPr bwMode="auto">
          <a:xfrm>
            <a:off x="308169" y="1868741"/>
            <a:ext cx="3576499" cy="1839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A74E8D-AAC5-4A6A-A140-13161B03DE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43889" y="1980041"/>
            <a:ext cx="2821984" cy="19972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C4CC56-3EBB-41CB-AA09-29F0625CA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369" y="1919873"/>
            <a:ext cx="4915281" cy="43513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CE4980-7177-446D-816D-92BB1522E38E}"/>
              </a:ext>
            </a:extLst>
          </p:cNvPr>
          <p:cNvPicPr/>
          <p:nvPr/>
        </p:nvPicPr>
        <p:blipFill rotWithShape="1">
          <a:blip r:embed="rId5"/>
          <a:srcRect b="1285"/>
          <a:stretch/>
        </p:blipFill>
        <p:spPr bwMode="auto">
          <a:xfrm>
            <a:off x="325587" y="3826019"/>
            <a:ext cx="3576499" cy="2302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CB2720E-C5A8-4391-A74C-B5B91688469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313560" y="4191709"/>
            <a:ext cx="2669420" cy="19972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8DDEAF-7E4B-43F5-BA5B-5D7852BFB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27071" flipH="1">
            <a:off x="3755187" y="1652337"/>
            <a:ext cx="1116746" cy="11182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4AA82-E14C-4ACC-9857-E4C7565F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00000">
            <a:off x="7111284" y="5162743"/>
            <a:ext cx="1118200" cy="11182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B0E4E00-4B3A-4F85-BA3F-AF0F4443FB01}"/>
              </a:ext>
            </a:extLst>
          </p:cNvPr>
          <p:cNvSpPr/>
          <p:nvPr/>
        </p:nvSpPr>
        <p:spPr>
          <a:xfrm>
            <a:off x="264624" y="1818498"/>
            <a:ext cx="3691901" cy="4383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3781228-D63C-435D-B923-07148A3CDE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69" y="759628"/>
            <a:ext cx="757341" cy="75734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7B479B4-4546-4263-BAB9-467BCB0B2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92317" flipH="1">
            <a:off x="6076577" y="3644544"/>
            <a:ext cx="1116746" cy="11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D12DC-6BFF-4709-B934-C8C4EBFE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2. Needs Assessment Tools</a:t>
            </a:r>
            <a:endParaRPr lang="en-GB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C6711BB-4CBD-4015-B0AE-E0EA475E1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27" y="737753"/>
            <a:ext cx="794958" cy="79495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5E787B9-0643-439C-ADE4-E4AF7A22C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0" y="1818498"/>
            <a:ext cx="5723372" cy="431046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7F02719-0330-4E84-BCA9-DAE287A08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73" y="1752238"/>
            <a:ext cx="4081245" cy="4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A419C-C3EB-48B2-B665-33B56CFF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3. Market research studies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1DE430F-FF4A-46CC-9058-5E0F11A83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93" y="719363"/>
            <a:ext cx="804642" cy="804642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A82A17-2917-4C17-BC87-7B406B17D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96" y="2145824"/>
            <a:ext cx="3805549" cy="34189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630DE6-877E-4A40-B3BE-D39C2D77E6D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61938" y="1510595"/>
            <a:ext cx="5400040" cy="23856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839DD1-1A2B-46AE-8CE4-B1CC2C394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544" y="3933679"/>
            <a:ext cx="6835387" cy="22537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3AD8B26-46B1-4F4B-8599-C6DF277F5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970041" y="1423061"/>
            <a:ext cx="1116746" cy="1118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2346471-831D-4F5A-B4B5-E0408DA66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03565" y="2778817"/>
            <a:ext cx="1116746" cy="11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774F8-5E96-4903-8BD2-210AFAC6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4. Technical specifications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F1EC0B-E311-427C-8E6B-C1668E065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83" y="684527"/>
            <a:ext cx="807433" cy="80743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59934F-2D2D-42F1-AA5A-0BD5F6C50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"/>
          <a:stretch/>
        </p:blipFill>
        <p:spPr>
          <a:xfrm>
            <a:off x="447502" y="1743434"/>
            <a:ext cx="10935371" cy="45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9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09A0B-6B6A-49F7-AE15-7E8E1043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5. Guidelines for Minimum 	Rehabilitation Works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F2B56C-3E6D-4680-9818-8F33AA2F9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80" y="596638"/>
            <a:ext cx="1031065" cy="1031065"/>
          </a:xfrm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id="{B55A80AA-1434-4120-8933-10400485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0" y="1864393"/>
            <a:ext cx="6362854" cy="430753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B94171AF-51AA-4DD1-8117-1AAE8A221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547"/>
          <a:stretch/>
        </p:blipFill>
        <p:spPr>
          <a:xfrm>
            <a:off x="6724472" y="2010036"/>
            <a:ext cx="5141152" cy="40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61D6F618AF3748AC93AA2D86003BD6" ma:contentTypeVersion="14" ma:contentTypeDescription="Create a new document." ma:contentTypeScope="" ma:versionID="9e3b414e49d28975f2020049c0a81b38">
  <xsd:schema xmlns:xsd="http://www.w3.org/2001/XMLSchema" xmlns:xs="http://www.w3.org/2001/XMLSchema" xmlns:p="http://schemas.microsoft.com/office/2006/metadata/properties" xmlns:ns1="http://schemas.microsoft.com/sharepoint/v3" xmlns:ns2="8f6dfe82-bcd8-4c8c-960c-1fc9c47de9e7" xmlns:ns3="f7684cd0-4a9d-4691-9a6b-e34617debb3c" targetNamespace="http://schemas.microsoft.com/office/2006/metadata/properties" ma:root="true" ma:fieldsID="b981bbcd0aed7798ab67d34b91212dbf" ns1:_="" ns2:_="" ns3:_="">
    <xsd:import namespace="http://schemas.microsoft.com/sharepoint/v3"/>
    <xsd:import namespace="8f6dfe82-bcd8-4c8c-960c-1fc9c47de9e7"/>
    <xsd:import namespace="f7684cd0-4a9d-4691-9a6b-e34617debb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dfe82-bcd8-4c8c-960c-1fc9c47de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84cd0-4a9d-4691-9a6b-e34617deb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7AD39B-F327-4CB4-B483-154CEEE2A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6dfe82-bcd8-4c8c-960c-1fc9c47de9e7"/>
    <ds:schemaRef ds:uri="f7684cd0-4a9d-4691-9a6b-e34617deb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958304-B49A-4BF8-835A-14009AC44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7F3244-15D2-4CE0-9A71-CED3476F94FB}">
  <ds:schemaRefs>
    <ds:schemaRef ds:uri="f7684cd0-4a9d-4691-9a6b-e34617debb3c"/>
    <ds:schemaRef ds:uri="http://schemas.microsoft.com/sharepoint/v3"/>
    <ds:schemaRef ds:uri="http://purl.org/dc/dcmitype/"/>
    <ds:schemaRef ds:uri="http://schemas.microsoft.com/office/2006/metadata/properties"/>
    <ds:schemaRef ds:uri="http://www.w3.org/XML/1998/namespace"/>
    <ds:schemaRef ds:uri="8f6dfe82-bcd8-4c8c-960c-1fc9c47de9e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256</Words>
  <Application>Microsoft Macintosh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The Team / Workgroup</vt:lpstr>
      <vt:lpstr>Identified Challenges </vt:lpstr>
      <vt:lpstr>Seven proposals for improved procurement</vt:lpstr>
      <vt:lpstr>     1. Planning Guidelines for   Facilities and technology</vt:lpstr>
      <vt:lpstr>     2. Needs Assessment Tools</vt:lpstr>
      <vt:lpstr>     3. Market research studies </vt:lpstr>
      <vt:lpstr>     4. Technical specifications</vt:lpstr>
      <vt:lpstr>     5. Guidelines for Minimum  Rehabilitation Works</vt:lpstr>
      <vt:lpstr>6. Testing and Commissioning                templates. </vt:lpstr>
      <vt:lpstr>     7. Post Market Surveillance</vt:lpstr>
      <vt:lpstr>Way Forward</vt:lpstr>
      <vt:lpstr>Way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Marielyn Cobero</dc:creator>
  <cp:lastModifiedBy>Admin IT</cp:lastModifiedBy>
  <cp:revision>64</cp:revision>
  <dcterms:created xsi:type="dcterms:W3CDTF">2020-05-27T13:36:46Z</dcterms:created>
  <dcterms:modified xsi:type="dcterms:W3CDTF">2021-10-14T14:49:01Z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0x0101004961D6F618AF3748AC93AA2D86003BD6</vt:lpwstr>
  </property>
</Properties>
</file>