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Poppins" charset="0"/>
      <p:regular r:id="rId11"/>
      <p:bold r:id="rId12"/>
      <p:italic r:id="rId13"/>
      <p:boldItalic r:id="rId14"/>
    </p:embeddedFont>
    <p:embeddedFont>
      <p:font typeface="Poppins Medium" charset="0"/>
      <p:regular r:id="rId15"/>
      <p:bold r:id="rId16"/>
      <p:italic r:id="rId17"/>
      <p:boldItalic r:id="rId18"/>
    </p:embeddedFont>
    <p:embeddedFont>
      <p:font typeface="Poppins Light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AFAcUSBJvQOYrj7njbbdMZrs0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B8F3F-2445-4ACF-966F-BF3A47BCE9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0416DF-254C-4A94-9A93-B394730529D4}">
      <dgm:prSet phldrT="[Text]"/>
      <dgm:spPr/>
      <dgm:t>
        <a:bodyPr/>
        <a:lstStyle/>
        <a:p>
          <a:r>
            <a:rPr lang="en-US" dirty="0" smtClean="0"/>
            <a:t>Using the model as framework</a:t>
          </a:r>
          <a:endParaRPr lang="en-US" dirty="0"/>
        </a:p>
      </dgm:t>
    </dgm:pt>
    <dgm:pt modelId="{6CD49B66-6566-48E4-B385-9AEDA84F46CB}" type="parTrans" cxnId="{4C97CB96-1079-4905-8AAC-2B7D7D15EE5D}">
      <dgm:prSet/>
      <dgm:spPr/>
      <dgm:t>
        <a:bodyPr/>
        <a:lstStyle/>
        <a:p>
          <a:endParaRPr lang="en-US"/>
        </a:p>
      </dgm:t>
    </dgm:pt>
    <dgm:pt modelId="{B5D8A523-EB18-4C88-A49E-C98DEC38B570}" type="sibTrans" cxnId="{4C97CB96-1079-4905-8AAC-2B7D7D15EE5D}">
      <dgm:prSet/>
      <dgm:spPr/>
      <dgm:t>
        <a:bodyPr/>
        <a:lstStyle/>
        <a:p>
          <a:endParaRPr lang="en-US"/>
        </a:p>
      </dgm:t>
    </dgm:pt>
    <dgm:pt modelId="{F314F060-A841-4C7E-A70A-D66470F48D80}">
      <dgm:prSet phldrT="[Text]"/>
      <dgm:spPr/>
      <dgm:t>
        <a:bodyPr/>
        <a:lstStyle/>
        <a:p>
          <a:r>
            <a:rPr lang="en-US" dirty="0" smtClean="0"/>
            <a:t>Identify/Investigate the problem (Medical device related to healthcare)</a:t>
          </a:r>
          <a:endParaRPr lang="en-US" dirty="0"/>
        </a:p>
      </dgm:t>
    </dgm:pt>
    <dgm:pt modelId="{0241BC71-05AF-4DF1-A1B7-055D5799E951}" type="parTrans" cxnId="{63984B52-10E8-4C1E-AC2A-EA2831881691}">
      <dgm:prSet/>
      <dgm:spPr/>
      <dgm:t>
        <a:bodyPr/>
        <a:lstStyle/>
        <a:p>
          <a:endParaRPr lang="en-US"/>
        </a:p>
      </dgm:t>
    </dgm:pt>
    <dgm:pt modelId="{25413EB2-8AF1-428C-AEC5-EF0BC4A97786}" type="sibTrans" cxnId="{63984B52-10E8-4C1E-AC2A-EA2831881691}">
      <dgm:prSet/>
      <dgm:spPr/>
      <dgm:t>
        <a:bodyPr/>
        <a:lstStyle/>
        <a:p>
          <a:endParaRPr lang="en-US"/>
        </a:p>
      </dgm:t>
    </dgm:pt>
    <dgm:pt modelId="{B9BDC5DE-8DC9-4F8C-A81E-65C7754184D7}">
      <dgm:prSet phldrT="[Text]"/>
      <dgm:spPr/>
      <dgm:t>
        <a:bodyPr/>
        <a:lstStyle/>
        <a:p>
          <a:r>
            <a:rPr lang="en-US" dirty="0" smtClean="0"/>
            <a:t>Output (Post-market regulatory surveillance system)</a:t>
          </a:r>
          <a:endParaRPr lang="en-US" dirty="0"/>
        </a:p>
      </dgm:t>
    </dgm:pt>
    <dgm:pt modelId="{F804C5D9-027E-4451-B48F-54337D52C7B3}" type="parTrans" cxnId="{CB1CD73D-8575-4BB2-B150-B0BDBB48F935}">
      <dgm:prSet/>
      <dgm:spPr/>
      <dgm:t>
        <a:bodyPr/>
        <a:lstStyle/>
        <a:p>
          <a:endParaRPr lang="en-US"/>
        </a:p>
      </dgm:t>
    </dgm:pt>
    <dgm:pt modelId="{570CF19E-E827-4CC5-9772-68ED5D088647}" type="sibTrans" cxnId="{CB1CD73D-8575-4BB2-B150-B0BDBB48F935}">
      <dgm:prSet/>
      <dgm:spPr/>
      <dgm:t>
        <a:bodyPr/>
        <a:lstStyle/>
        <a:p>
          <a:endParaRPr lang="en-US"/>
        </a:p>
      </dgm:t>
    </dgm:pt>
    <dgm:pt modelId="{E37119AB-AB10-48FF-BBA2-A5573D7A8F9B}">
      <dgm:prSet phldrT="[Text]"/>
      <dgm:spPr/>
      <dgm:t>
        <a:bodyPr/>
        <a:lstStyle/>
        <a:p>
          <a:r>
            <a:rPr lang="en-US" dirty="0" smtClean="0"/>
            <a:t>Mitigate the issues</a:t>
          </a:r>
          <a:endParaRPr lang="en-US" dirty="0"/>
        </a:p>
      </dgm:t>
    </dgm:pt>
    <dgm:pt modelId="{5F14C2B0-44DF-43E1-8E6E-8454D6071A5B}" type="parTrans" cxnId="{BA5FA88E-596E-4464-AFAC-AECF4E418678}">
      <dgm:prSet/>
      <dgm:spPr/>
      <dgm:t>
        <a:bodyPr/>
        <a:lstStyle/>
        <a:p>
          <a:endParaRPr lang="en-US"/>
        </a:p>
      </dgm:t>
    </dgm:pt>
    <dgm:pt modelId="{2B9F0D4E-348D-4CCB-B53C-D277363FFE69}" type="sibTrans" cxnId="{BA5FA88E-596E-4464-AFAC-AECF4E418678}">
      <dgm:prSet/>
      <dgm:spPr/>
      <dgm:t>
        <a:bodyPr/>
        <a:lstStyle/>
        <a:p>
          <a:endParaRPr lang="en-US"/>
        </a:p>
      </dgm:t>
    </dgm:pt>
    <dgm:pt modelId="{69F4F0DA-D436-4C38-B6F5-4926A7E513AB}" type="pres">
      <dgm:prSet presAssocID="{9B0B8F3F-2445-4ACF-966F-BF3A47BCE91C}" presName="Name0" presStyleCnt="0">
        <dgm:presLayoutVars>
          <dgm:dir/>
          <dgm:resizeHandles val="exact"/>
        </dgm:presLayoutVars>
      </dgm:prSet>
      <dgm:spPr/>
    </dgm:pt>
    <dgm:pt modelId="{6DD8432C-A911-4C56-8E9F-BDD7CC7EBC15}" type="pres">
      <dgm:prSet presAssocID="{530416DF-254C-4A94-9A93-B394730529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C47EF-AB37-4530-9DA5-610F5E6B1488}" type="pres">
      <dgm:prSet presAssocID="{B5D8A523-EB18-4C88-A49E-C98DEC38B57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49C753F-1405-436D-9D3C-DB1F79248909}" type="pres">
      <dgm:prSet presAssocID="{B5D8A523-EB18-4C88-A49E-C98DEC38B57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92B0B75-B546-4492-A4A5-E36D12FC24DF}" type="pres">
      <dgm:prSet presAssocID="{F314F060-A841-4C7E-A70A-D66470F48D80}" presName="node" presStyleLbl="node1" presStyleIdx="1" presStyleCnt="4" custLinFactNeighborX="-2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86C6D-229C-4589-8E9F-96BE04D82B36}" type="pres">
      <dgm:prSet presAssocID="{25413EB2-8AF1-428C-AEC5-EF0BC4A9778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0FB6A9-FAB6-4735-B6DD-847B0871D8F4}" type="pres">
      <dgm:prSet presAssocID="{25413EB2-8AF1-428C-AEC5-EF0BC4A9778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28A6396-36E9-48D2-A2BE-57B3DC68967F}" type="pres">
      <dgm:prSet presAssocID="{E37119AB-AB10-48FF-BBA2-A5573D7A8F9B}" presName="node" presStyleLbl="node1" presStyleIdx="2" presStyleCnt="4" custLinFactNeighborX="-2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E1808-D8C2-445A-85A5-5F019F45BBB1}" type="pres">
      <dgm:prSet presAssocID="{2B9F0D4E-348D-4CCB-B53C-D277363FFE6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80E0CEF-CF17-426D-8150-AFF5352C7B61}" type="pres">
      <dgm:prSet presAssocID="{2B9F0D4E-348D-4CCB-B53C-D277363FFE6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3022648-46F5-40AF-A391-1A970D6FF1AA}" type="pres">
      <dgm:prSet presAssocID="{B9BDC5DE-8DC9-4F8C-A81E-65C7754184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D7937-0D49-4B3C-A1D6-67496CC42348}" type="presOf" srcId="{2B9F0D4E-348D-4CCB-B53C-D277363FFE69}" destId="{E54E1808-D8C2-445A-85A5-5F019F45BBB1}" srcOrd="0" destOrd="0" presId="urn:microsoft.com/office/officeart/2005/8/layout/process1"/>
    <dgm:cxn modelId="{CB1CD73D-8575-4BB2-B150-B0BDBB48F935}" srcId="{9B0B8F3F-2445-4ACF-966F-BF3A47BCE91C}" destId="{B9BDC5DE-8DC9-4F8C-A81E-65C7754184D7}" srcOrd="3" destOrd="0" parTransId="{F804C5D9-027E-4451-B48F-54337D52C7B3}" sibTransId="{570CF19E-E827-4CC5-9772-68ED5D088647}"/>
    <dgm:cxn modelId="{9086FA1E-AD2A-44A2-B082-CA3EED5848B7}" type="presOf" srcId="{25413EB2-8AF1-428C-AEC5-EF0BC4A97786}" destId="{470FB6A9-FAB6-4735-B6DD-847B0871D8F4}" srcOrd="1" destOrd="0" presId="urn:microsoft.com/office/officeart/2005/8/layout/process1"/>
    <dgm:cxn modelId="{63984B52-10E8-4C1E-AC2A-EA2831881691}" srcId="{9B0B8F3F-2445-4ACF-966F-BF3A47BCE91C}" destId="{F314F060-A841-4C7E-A70A-D66470F48D80}" srcOrd="1" destOrd="0" parTransId="{0241BC71-05AF-4DF1-A1B7-055D5799E951}" sibTransId="{25413EB2-8AF1-428C-AEC5-EF0BC4A97786}"/>
    <dgm:cxn modelId="{BDEDA70B-7992-4CDE-8724-4DAC70C1A3C2}" type="presOf" srcId="{B9BDC5DE-8DC9-4F8C-A81E-65C7754184D7}" destId="{23022648-46F5-40AF-A391-1A970D6FF1AA}" srcOrd="0" destOrd="0" presId="urn:microsoft.com/office/officeart/2005/8/layout/process1"/>
    <dgm:cxn modelId="{D32E6798-71DD-4796-8A21-6DE674DC744B}" type="presOf" srcId="{F314F060-A841-4C7E-A70A-D66470F48D80}" destId="{792B0B75-B546-4492-A4A5-E36D12FC24DF}" srcOrd="0" destOrd="0" presId="urn:microsoft.com/office/officeart/2005/8/layout/process1"/>
    <dgm:cxn modelId="{BCD396B2-F6F6-4259-9CB5-16F1F6AE8144}" type="presOf" srcId="{9B0B8F3F-2445-4ACF-966F-BF3A47BCE91C}" destId="{69F4F0DA-D436-4C38-B6F5-4926A7E513AB}" srcOrd="0" destOrd="0" presId="urn:microsoft.com/office/officeart/2005/8/layout/process1"/>
    <dgm:cxn modelId="{F6401A93-4F8C-443A-B335-156BB4469EDB}" type="presOf" srcId="{E37119AB-AB10-48FF-BBA2-A5573D7A8F9B}" destId="{628A6396-36E9-48D2-A2BE-57B3DC68967F}" srcOrd="0" destOrd="0" presId="urn:microsoft.com/office/officeart/2005/8/layout/process1"/>
    <dgm:cxn modelId="{85591055-B175-42B1-841C-BB326D9F7A64}" type="presOf" srcId="{B5D8A523-EB18-4C88-A49E-C98DEC38B570}" destId="{6A0C47EF-AB37-4530-9DA5-610F5E6B1488}" srcOrd="0" destOrd="0" presId="urn:microsoft.com/office/officeart/2005/8/layout/process1"/>
    <dgm:cxn modelId="{1C7D9817-E085-449A-853E-627E7910D9E9}" type="presOf" srcId="{25413EB2-8AF1-428C-AEC5-EF0BC4A97786}" destId="{99D86C6D-229C-4589-8E9F-96BE04D82B36}" srcOrd="0" destOrd="0" presId="urn:microsoft.com/office/officeart/2005/8/layout/process1"/>
    <dgm:cxn modelId="{4C97CB96-1079-4905-8AAC-2B7D7D15EE5D}" srcId="{9B0B8F3F-2445-4ACF-966F-BF3A47BCE91C}" destId="{530416DF-254C-4A94-9A93-B394730529D4}" srcOrd="0" destOrd="0" parTransId="{6CD49B66-6566-48E4-B385-9AEDA84F46CB}" sibTransId="{B5D8A523-EB18-4C88-A49E-C98DEC38B570}"/>
    <dgm:cxn modelId="{5D62F600-D5A3-4941-A22B-52B6DEB0DCFB}" type="presOf" srcId="{530416DF-254C-4A94-9A93-B394730529D4}" destId="{6DD8432C-A911-4C56-8E9F-BDD7CC7EBC15}" srcOrd="0" destOrd="0" presId="urn:microsoft.com/office/officeart/2005/8/layout/process1"/>
    <dgm:cxn modelId="{70E23073-1375-4B05-838D-283445E2C01D}" type="presOf" srcId="{B5D8A523-EB18-4C88-A49E-C98DEC38B570}" destId="{549C753F-1405-436D-9D3C-DB1F79248909}" srcOrd="1" destOrd="0" presId="urn:microsoft.com/office/officeart/2005/8/layout/process1"/>
    <dgm:cxn modelId="{9F01A9A4-D362-47B1-9F49-711EF141CD88}" type="presOf" srcId="{2B9F0D4E-348D-4CCB-B53C-D277363FFE69}" destId="{180E0CEF-CF17-426D-8150-AFF5352C7B61}" srcOrd="1" destOrd="0" presId="urn:microsoft.com/office/officeart/2005/8/layout/process1"/>
    <dgm:cxn modelId="{BA5FA88E-596E-4464-AFAC-AECF4E418678}" srcId="{9B0B8F3F-2445-4ACF-966F-BF3A47BCE91C}" destId="{E37119AB-AB10-48FF-BBA2-A5573D7A8F9B}" srcOrd="2" destOrd="0" parTransId="{5F14C2B0-44DF-43E1-8E6E-8454D6071A5B}" sibTransId="{2B9F0D4E-348D-4CCB-B53C-D277363FFE69}"/>
    <dgm:cxn modelId="{8F524037-9B92-48E0-95E5-D2B62B6B0CE0}" type="presParOf" srcId="{69F4F0DA-D436-4C38-B6F5-4926A7E513AB}" destId="{6DD8432C-A911-4C56-8E9F-BDD7CC7EBC15}" srcOrd="0" destOrd="0" presId="urn:microsoft.com/office/officeart/2005/8/layout/process1"/>
    <dgm:cxn modelId="{2A8FDCB7-EDB0-4D49-8015-708C6C7B4DEE}" type="presParOf" srcId="{69F4F0DA-D436-4C38-B6F5-4926A7E513AB}" destId="{6A0C47EF-AB37-4530-9DA5-610F5E6B1488}" srcOrd="1" destOrd="0" presId="urn:microsoft.com/office/officeart/2005/8/layout/process1"/>
    <dgm:cxn modelId="{8BC531CC-2DA5-4DF4-8BDD-2722C318DDA0}" type="presParOf" srcId="{6A0C47EF-AB37-4530-9DA5-610F5E6B1488}" destId="{549C753F-1405-436D-9D3C-DB1F79248909}" srcOrd="0" destOrd="0" presId="urn:microsoft.com/office/officeart/2005/8/layout/process1"/>
    <dgm:cxn modelId="{8C37792F-3826-4A79-81E0-AA60454B31B1}" type="presParOf" srcId="{69F4F0DA-D436-4C38-B6F5-4926A7E513AB}" destId="{792B0B75-B546-4492-A4A5-E36D12FC24DF}" srcOrd="2" destOrd="0" presId="urn:microsoft.com/office/officeart/2005/8/layout/process1"/>
    <dgm:cxn modelId="{8DFF8A2D-F47D-43CE-9A43-151491486C73}" type="presParOf" srcId="{69F4F0DA-D436-4C38-B6F5-4926A7E513AB}" destId="{99D86C6D-229C-4589-8E9F-96BE04D82B36}" srcOrd="3" destOrd="0" presId="urn:microsoft.com/office/officeart/2005/8/layout/process1"/>
    <dgm:cxn modelId="{8311CC42-76B0-42CA-8FBA-6CD5E80D2323}" type="presParOf" srcId="{99D86C6D-229C-4589-8E9F-96BE04D82B36}" destId="{470FB6A9-FAB6-4735-B6DD-847B0871D8F4}" srcOrd="0" destOrd="0" presId="urn:microsoft.com/office/officeart/2005/8/layout/process1"/>
    <dgm:cxn modelId="{8AB968B5-F39F-4B3E-A8BC-BECB5D289A5B}" type="presParOf" srcId="{69F4F0DA-D436-4C38-B6F5-4926A7E513AB}" destId="{628A6396-36E9-48D2-A2BE-57B3DC68967F}" srcOrd="4" destOrd="0" presId="urn:microsoft.com/office/officeart/2005/8/layout/process1"/>
    <dgm:cxn modelId="{075504BE-76BB-44C6-8A0E-948C9F61CC2C}" type="presParOf" srcId="{69F4F0DA-D436-4C38-B6F5-4926A7E513AB}" destId="{E54E1808-D8C2-445A-85A5-5F019F45BBB1}" srcOrd="5" destOrd="0" presId="urn:microsoft.com/office/officeart/2005/8/layout/process1"/>
    <dgm:cxn modelId="{BB900BC6-57FC-4302-8569-FE9051C86E7D}" type="presParOf" srcId="{E54E1808-D8C2-445A-85A5-5F019F45BBB1}" destId="{180E0CEF-CF17-426D-8150-AFF5352C7B61}" srcOrd="0" destOrd="0" presId="urn:microsoft.com/office/officeart/2005/8/layout/process1"/>
    <dgm:cxn modelId="{D0EE18DA-45E2-45FF-AB5C-442C6950A747}" type="presParOf" srcId="{69F4F0DA-D436-4C38-B6F5-4926A7E513AB}" destId="{23022648-46F5-40AF-A391-1A970D6FF1A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8432C-A911-4C56-8E9F-BDD7CC7EBC15}">
      <dsp:nvSpPr>
        <dsp:cNvPr id="0" name=""/>
        <dsp:cNvSpPr/>
      </dsp:nvSpPr>
      <dsp:spPr>
        <a:xfrm>
          <a:off x="4085" y="0"/>
          <a:ext cx="1786197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Using the model as framework</a:t>
          </a:r>
          <a:endParaRPr lang="en-US" sz="1300" kern="1200" dirty="0"/>
        </a:p>
      </dsp:txBody>
      <dsp:txXfrm>
        <a:off x="30867" y="26782"/>
        <a:ext cx="1732633" cy="860836"/>
      </dsp:txXfrm>
    </dsp:sp>
    <dsp:sp modelId="{6A0C47EF-AB37-4530-9DA5-610F5E6B1488}">
      <dsp:nvSpPr>
        <dsp:cNvPr id="0" name=""/>
        <dsp:cNvSpPr/>
      </dsp:nvSpPr>
      <dsp:spPr>
        <a:xfrm>
          <a:off x="1964516" y="235711"/>
          <a:ext cx="369373" cy="442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964516" y="324306"/>
        <a:ext cx="258561" cy="265787"/>
      </dsp:txXfrm>
    </dsp:sp>
    <dsp:sp modelId="{792B0B75-B546-4492-A4A5-E36D12FC24DF}">
      <dsp:nvSpPr>
        <dsp:cNvPr id="0" name=""/>
        <dsp:cNvSpPr/>
      </dsp:nvSpPr>
      <dsp:spPr>
        <a:xfrm>
          <a:off x="2487214" y="0"/>
          <a:ext cx="1786197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Identify/Investigate the problem (Medical device related to healthcare)</a:t>
          </a:r>
          <a:endParaRPr lang="en-US" sz="1300" kern="1200" dirty="0"/>
        </a:p>
      </dsp:txBody>
      <dsp:txXfrm>
        <a:off x="2513996" y="26782"/>
        <a:ext cx="1732633" cy="860836"/>
      </dsp:txXfrm>
    </dsp:sp>
    <dsp:sp modelId="{99D86C6D-229C-4589-8E9F-96BE04D82B36}">
      <dsp:nvSpPr>
        <dsp:cNvPr id="0" name=""/>
        <dsp:cNvSpPr/>
      </dsp:nvSpPr>
      <dsp:spPr>
        <a:xfrm>
          <a:off x="4452032" y="235711"/>
          <a:ext cx="378673" cy="442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52032" y="324306"/>
        <a:ext cx="265071" cy="265787"/>
      </dsp:txXfrm>
    </dsp:sp>
    <dsp:sp modelId="{628A6396-36E9-48D2-A2BE-57B3DC68967F}">
      <dsp:nvSpPr>
        <dsp:cNvPr id="0" name=""/>
        <dsp:cNvSpPr/>
      </dsp:nvSpPr>
      <dsp:spPr>
        <a:xfrm>
          <a:off x="4987891" y="0"/>
          <a:ext cx="1786197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Mitigate the issues</a:t>
          </a:r>
          <a:endParaRPr lang="en-US" sz="1300" kern="1200" dirty="0"/>
        </a:p>
      </dsp:txBody>
      <dsp:txXfrm>
        <a:off x="5014673" y="26782"/>
        <a:ext cx="1732633" cy="860836"/>
      </dsp:txXfrm>
    </dsp:sp>
    <dsp:sp modelId="{E54E1808-D8C2-445A-85A5-5F019F45BBB1}">
      <dsp:nvSpPr>
        <dsp:cNvPr id="0" name=""/>
        <dsp:cNvSpPr/>
      </dsp:nvSpPr>
      <dsp:spPr>
        <a:xfrm>
          <a:off x="6957096" y="235711"/>
          <a:ext cx="387974" cy="442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957096" y="324306"/>
        <a:ext cx="271582" cy="265787"/>
      </dsp:txXfrm>
    </dsp:sp>
    <dsp:sp modelId="{23022648-46F5-40AF-A391-1A970D6FF1AA}">
      <dsp:nvSpPr>
        <dsp:cNvPr id="0" name=""/>
        <dsp:cNvSpPr/>
      </dsp:nvSpPr>
      <dsp:spPr>
        <a:xfrm>
          <a:off x="7506116" y="0"/>
          <a:ext cx="1786197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Output (Post-market regulatory surveillance system)</a:t>
          </a:r>
          <a:endParaRPr lang="en-US" sz="1300" kern="1200" dirty="0"/>
        </a:p>
      </dsp:txBody>
      <dsp:txXfrm>
        <a:off x="7532898" y="26782"/>
        <a:ext cx="1732633" cy="86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613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anwar.bme@gmail.co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eab.bd/" TargetMode="External"/><Relationship Id="rId5" Type="http://schemas.openxmlformats.org/officeDocument/2006/relationships/hyperlink" Target="http://www.ceab.org.bd" TargetMode="External"/><Relationship Id="rId4" Type="http://schemas.openxmlformats.org/officeDocument/2006/relationships/hyperlink" Target="mailto:ahmad@kuet.ac.b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40267" y="3332305"/>
            <a:ext cx="11226800" cy="146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Poppins"/>
              <a:buNone/>
            </a:pPr>
            <a:r>
              <a:rPr lang="en-US" sz="36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Inspiring the Activities of Clinical Engineering Association- Bangladesh (CEAB): Controls of Quality </a:t>
            </a:r>
            <a:r>
              <a:rPr lang="en-US" sz="36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HTM </a:t>
            </a:r>
            <a:r>
              <a:rPr lang="en-US" sz="3600" b="1" smtClean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Outcome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40275" y="5019778"/>
            <a:ext cx="112269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2000" dirty="0">
                <a:solidFill>
                  <a:srgbClr val="0070C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Mohiuddin Ahmad &amp; Md. Anwar Hossain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1600" dirty="0">
                <a:solidFill>
                  <a:srgbClr val="0070C0"/>
                </a:solidFill>
                <a:latin typeface="Poppins Light"/>
                <a:ea typeface="Poppins Light"/>
                <a:cs typeface="Poppins Light"/>
                <a:sym typeface="Poppins Light"/>
              </a:rPr>
              <a:t>Dept. of EEE, KUET, Bangladesh &amp; NEMEMW &amp; TC, </a:t>
            </a:r>
            <a:r>
              <a:rPr lang="en-US" sz="1600" dirty="0" err="1">
                <a:solidFill>
                  <a:srgbClr val="0070C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MoH</a:t>
            </a:r>
            <a:r>
              <a:rPr lang="en-US" sz="1600" dirty="0">
                <a:solidFill>
                  <a:srgbClr val="0070C0"/>
                </a:solidFill>
                <a:latin typeface="Poppins Light"/>
                <a:ea typeface="Poppins Light"/>
                <a:cs typeface="Poppins Light"/>
                <a:sym typeface="Poppins Light"/>
              </a:rPr>
              <a:t> &amp; FW, Bangladesh</a:t>
            </a:r>
            <a:endParaRPr sz="1600" dirty="0">
              <a:solidFill>
                <a:srgbClr val="0070C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1600" dirty="0">
                <a:solidFill>
                  <a:srgbClr val="0070C0"/>
                </a:solidFill>
                <a:latin typeface="Poppins Light"/>
                <a:ea typeface="Poppins Light"/>
                <a:cs typeface="Poppins Light"/>
                <a:sym typeface="Poppins Light"/>
              </a:rPr>
              <a:t>Founder: President of CEAB &amp; Secretary of, CEAB</a:t>
            </a:r>
            <a:endParaRPr sz="1600" dirty="0">
              <a:solidFill>
                <a:srgbClr val="0070C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sz="1600" dirty="0">
                <a:solidFill>
                  <a:srgbClr val="0070C0"/>
                </a:solidFill>
                <a:latin typeface="Poppins Light"/>
                <a:ea typeface="Poppins Light"/>
                <a:cs typeface="Poppins Light"/>
                <a:sym typeface="Poppins Light"/>
              </a:rPr>
              <a:t>Affiliated with CED, IFMBE </a:t>
            </a:r>
            <a:endParaRPr sz="1600" dirty="0">
              <a:solidFill>
                <a:srgbClr val="0070C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" name="Picture 10" descr="CEAB.ORG.B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5953" r="76910" b="8012"/>
          <a:stretch/>
        </p:blipFill>
        <p:spPr bwMode="auto">
          <a:xfrm>
            <a:off x="1828800" y="4768180"/>
            <a:ext cx="1242156" cy="12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ductos bandera banglad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941115"/>
            <a:ext cx="148300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Poppins"/>
              <a:buNone/>
            </a:pPr>
            <a:r>
              <a:rPr lang="en-US" sz="3600" b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The Team / Workgroup</a:t>
            </a:r>
            <a:endParaRPr sz="3600">
              <a:solidFill>
                <a:srgbClr val="0070C0"/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247842" y="1892676"/>
            <a:ext cx="7295958" cy="425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63550" lvl="0" indent="-415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This project was developed  </a:t>
            </a: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in 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2015 by Mohiuddin Ahmad,  </a:t>
            </a: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Md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. Anwar Hossain, AKM Rahman, Azman bin Hamid, and Yadin David</a:t>
            </a:r>
            <a:endParaRPr dirty="0"/>
          </a:p>
          <a:p>
            <a:pPr marL="920750" lvl="2" indent="-42068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Leaders in National and  International Clinical Engineering Program</a:t>
            </a:r>
            <a:endParaRPr dirty="0"/>
          </a:p>
          <a:p>
            <a:pPr marL="463550" lvl="0" indent="-4159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Country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: Bangladesh, Malaysia &amp; USA</a:t>
            </a:r>
            <a:endParaRPr dirty="0"/>
          </a:p>
          <a:p>
            <a:pPr marL="463550" lvl="0" indent="-4159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National 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Country Office Contact:</a:t>
            </a:r>
            <a:endParaRPr dirty="0"/>
          </a:p>
          <a:p>
            <a:pPr marL="920750" lvl="2" indent="-420687">
              <a:lnSpc>
                <a:spcPct val="120000"/>
              </a:lnSpc>
              <a:buSzPct val="100000"/>
              <a:buFont typeface="Wingdings" pitchFamily="2" charset="2"/>
              <a:buChar char="Ø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Md. Anwar Hossain &amp; Mohiuddin Ahmad, Bangladesh</a:t>
            </a:r>
          </a:p>
          <a:p>
            <a:pPr marL="920750" lvl="2" indent="-42068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en-US" sz="1800" dirty="0" smtClean="0">
                <a:latin typeface="Poppins"/>
                <a:ea typeface="Poppins"/>
                <a:cs typeface="Poppins"/>
                <a:sym typeface="Poppins"/>
              </a:rPr>
              <a:t>Office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: +88-02-222298529, +</a:t>
            </a:r>
            <a:r>
              <a:rPr lang="en-US" sz="1800" dirty="0" smtClean="0">
                <a:latin typeface="Poppins"/>
                <a:ea typeface="Poppins"/>
                <a:cs typeface="Poppins"/>
                <a:sym typeface="Poppins"/>
              </a:rPr>
              <a:t>88-041-769471333</a:t>
            </a:r>
          </a:p>
          <a:p>
            <a:pPr marL="920750" lvl="2" indent="-42068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en-US" sz="1800" dirty="0" smtClean="0">
                <a:latin typeface="Poppins"/>
                <a:ea typeface="Poppins"/>
                <a:cs typeface="Poppins"/>
                <a:sym typeface="Poppins"/>
              </a:rPr>
              <a:t>Cell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: +880-1731318826, +880-1887066066</a:t>
            </a: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920750" lvl="2" indent="-42068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email: </a:t>
            </a:r>
            <a:r>
              <a:rPr lang="en-US" sz="1800" u="sng" dirty="0" smtClean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anwar.bme@gmail.com</a:t>
            </a:r>
            <a:r>
              <a:rPr lang="en-US" sz="1800" dirty="0" smtClean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ahmad@kuet.ac.bd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920750" lvl="2" indent="-42068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Web: </a:t>
            </a:r>
            <a:r>
              <a:rPr lang="en-US" sz="180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www.ceab.org.bd</a:t>
            </a: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920750" lvl="2" indent="-42068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Facebook: </a:t>
            </a:r>
            <a:r>
              <a:rPr lang="en-US" sz="1800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https://www.facebook.com/ceab.bd/</a:t>
            </a: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463550" lvl="0" indent="-4159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International  Adviser:</a:t>
            </a:r>
          </a:p>
          <a:p>
            <a:pPr marL="920750" lvl="1" indent="-415925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</a:pPr>
            <a:r>
              <a:rPr lang="en-US" sz="1800" dirty="0" smtClean="0">
                <a:latin typeface="Poppins"/>
                <a:ea typeface="Poppins"/>
                <a:cs typeface="Poppins"/>
                <a:sym typeface="Poppins"/>
              </a:rPr>
              <a:t>Yadin David, USA  &amp; Azman Bin Hamid, Malaysia</a:t>
            </a:r>
            <a:endParaRPr lang="en-US" sz="23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2" descr="https://ceab.org.bd/wp-content/uploads/2020/10/2.-II-ICEHTMC-20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26" y="4114800"/>
            <a:ext cx="417247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74529" y="1909894"/>
            <a:ext cx="4220710" cy="2052506"/>
            <a:chOff x="7808403" y="1452694"/>
            <a:chExt cx="4220710" cy="20525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34" r="50000"/>
            <a:stretch/>
          </p:blipFill>
          <p:spPr bwMode="auto">
            <a:xfrm>
              <a:off x="10617316" y="1452694"/>
              <a:ext cx="1411797" cy="19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8" b="54163"/>
            <a:stretch/>
          </p:blipFill>
          <p:spPr bwMode="auto">
            <a:xfrm>
              <a:off x="7808403" y="1461083"/>
              <a:ext cx="2823594" cy="2044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657052" y="1613483"/>
            <a:ext cx="417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Founder President, Vice-President, and General Secretary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Poppins"/>
              <a:buNone/>
            </a:pPr>
            <a:r>
              <a:rPr lang="en-US" sz="3600" b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Description</a:t>
            </a:r>
            <a:endParaRPr sz="3600">
              <a:solidFill>
                <a:srgbClr val="0070C0"/>
              </a:solidFill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10953559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63550" lvl="0" indent="-435959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900" dirty="0">
                <a:latin typeface="Poppins"/>
                <a:ea typeface="Poppins"/>
                <a:cs typeface="Poppins"/>
                <a:sym typeface="Poppins"/>
              </a:rPr>
              <a:t>This project takes a comprehensive view to improve the present activities of CEAB for the appropriate deployment of HTM practice in Bangladesh and justification strategies through an international health perspective. </a:t>
            </a:r>
            <a:endParaRPr lang="en-US" sz="2900" dirty="0" smtClean="0">
              <a:latin typeface="Poppins"/>
              <a:ea typeface="Poppins"/>
              <a:cs typeface="Poppins"/>
              <a:sym typeface="Poppins"/>
            </a:endParaRPr>
          </a:p>
          <a:p>
            <a:pPr marL="920750" lvl="1" indent="-435959" algn="just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25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comprehensive step is to be taken in order to obtain the patient outcome by applying appropriate HTM in economically fluctuating developing countries </a:t>
            </a: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like </a:t>
            </a:r>
            <a:r>
              <a:rPr lang="en-US" sz="25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Bangladesh </a:t>
            </a:r>
            <a:endParaRPr dirty="0">
              <a:solidFill>
                <a:srgbClr val="0033CC"/>
              </a:solidFill>
            </a:endParaRPr>
          </a:p>
          <a:p>
            <a:pPr marL="463550" lvl="0" indent="-435959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900" dirty="0">
                <a:latin typeface="Poppins"/>
                <a:ea typeface="Poppins"/>
                <a:cs typeface="Poppins"/>
                <a:sym typeface="Poppins"/>
              </a:rPr>
              <a:t>Three years of use error data from a large hospital system containing more than 25 hospitals with a wide range of complexity as well as standard data definitions within its computerized maintenance management system (CMMS) was utilized in this study to determine top trends in use errors.  </a:t>
            </a:r>
            <a:r>
              <a:rPr lang="en-US" sz="2900" dirty="0" smtClean="0">
                <a:latin typeface="Poppins"/>
                <a:ea typeface="Poppins"/>
                <a:cs typeface="Poppins"/>
                <a:sym typeface="Poppins"/>
              </a:rPr>
              <a:t>CEAB will perform -</a:t>
            </a:r>
          </a:p>
          <a:p>
            <a:pPr marL="920750" lvl="1" indent="-435959" algn="just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Error </a:t>
            </a:r>
            <a:r>
              <a:rPr lang="en-US" sz="25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related to the medical device and its impact on patient </a:t>
            </a: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care,  </a:t>
            </a:r>
          </a:p>
          <a:p>
            <a:pPr marL="920750" lvl="1" indent="-435959" algn="just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Data </a:t>
            </a:r>
            <a:r>
              <a:rPr lang="en-US" sz="25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collection, analysis, and finding results, development module to minimize the error by applying safety and calibration </a:t>
            </a:r>
            <a:endParaRPr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Poppins"/>
              <a:buNone/>
            </a:pPr>
            <a:r>
              <a:rPr lang="en-US" sz="3600" b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Description</a:t>
            </a:r>
            <a:endParaRPr sz="3600">
              <a:solidFill>
                <a:srgbClr val="0070C0"/>
              </a:solidFill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10953559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63550" indent="-435959" algn="just">
              <a:lnSpc>
                <a:spcPct val="120000"/>
              </a:lnSpc>
              <a:buSzPct val="100000"/>
              <a:buFont typeface="Noto Sans Symbols"/>
              <a:buChar char="❑"/>
            </a:pPr>
            <a:r>
              <a:rPr lang="en-US" sz="2900" dirty="0" smtClean="0"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2900" dirty="0">
                <a:latin typeface="Poppins"/>
                <a:ea typeface="Poppins"/>
                <a:cs typeface="Poppins"/>
                <a:sym typeface="Poppins"/>
              </a:rPr>
              <a:t>descriptive analysis was performed on the secondary data to determine the </a:t>
            </a:r>
            <a:r>
              <a:rPr lang="en-US" sz="2900" u="sng" dirty="0">
                <a:latin typeface="Poppins"/>
                <a:ea typeface="Poppins"/>
                <a:cs typeface="Poppins"/>
                <a:sym typeface="Poppins"/>
              </a:rPr>
              <a:t>top three </a:t>
            </a:r>
            <a:r>
              <a:rPr lang="en-US" sz="2900" u="sng" dirty="0" smtClean="0">
                <a:latin typeface="Poppins"/>
                <a:ea typeface="Poppins"/>
                <a:cs typeface="Poppins"/>
                <a:sym typeface="Poppins"/>
              </a:rPr>
              <a:t>trends </a:t>
            </a:r>
            <a:r>
              <a:rPr lang="en-US" sz="2900" dirty="0" smtClean="0">
                <a:latin typeface="Poppins"/>
                <a:ea typeface="Poppins"/>
                <a:cs typeface="Poppins"/>
                <a:sym typeface="Poppins"/>
              </a:rPr>
              <a:t>for </a:t>
            </a:r>
            <a:r>
              <a:rPr lang="en-US" sz="2900" dirty="0">
                <a:latin typeface="Poppins"/>
                <a:ea typeface="Poppins"/>
                <a:cs typeface="Poppins"/>
                <a:sym typeface="Poppins"/>
              </a:rPr>
              <a:t>the unpleasant deployment of HTM practice and offer solutions to improve patient safety for all users.  </a:t>
            </a:r>
            <a:endParaRPr lang="en-US" sz="2900" dirty="0"/>
          </a:p>
          <a:p>
            <a:pPr marL="920750" lvl="1" indent="-435959" algn="just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Hospitals: specialized </a:t>
            </a:r>
            <a:r>
              <a:rPr lang="en-US" sz="25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hospitals, medical college hospitals, and district </a:t>
            </a: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hospitals</a:t>
            </a:r>
          </a:p>
          <a:p>
            <a:pPr marL="920750" lvl="1" indent="-435959" algn="just">
              <a:lnSpc>
                <a:spcPct val="120000"/>
              </a:lnSpc>
              <a:spcBef>
                <a:spcPts val="1000"/>
              </a:spcBef>
              <a:buSzPct val="10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Medical Device: ICU </a:t>
            </a:r>
            <a:r>
              <a:rPr lang="en-US" sz="25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ventilator with high flow nasal cannula, Oxygen therapy, PCR Lab/CT scan) </a:t>
            </a:r>
            <a:endParaRPr lang="en-US" sz="2500" dirty="0" smtClean="0">
              <a:solidFill>
                <a:srgbClr val="0033C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63550" indent="-435959" algn="just">
              <a:lnSpc>
                <a:spcPct val="120000"/>
              </a:lnSpc>
              <a:buSzPct val="100000"/>
              <a:buFont typeface="Noto Sans Symbols"/>
              <a:buChar char="❑"/>
            </a:pPr>
            <a:r>
              <a:rPr lang="en-US" sz="2600" dirty="0" smtClean="0">
                <a:latin typeface="Poppins"/>
                <a:ea typeface="Poppins"/>
                <a:cs typeface="Poppins"/>
                <a:sym typeface="Poppins"/>
              </a:rPr>
              <a:t>This </a:t>
            </a:r>
            <a:r>
              <a:rPr lang="en-US" sz="2600" dirty="0">
                <a:latin typeface="Poppins"/>
                <a:ea typeface="Poppins"/>
                <a:cs typeface="Poppins"/>
                <a:sym typeface="Poppins"/>
              </a:rPr>
              <a:t>data was also evaluated to determine the potential impact on access to care based upon the average time to repair the equipment. </a:t>
            </a:r>
          </a:p>
          <a:p>
            <a:pPr marL="920750" lvl="1" indent="-435959" algn="just">
              <a:lnSpc>
                <a:spcPct val="120000"/>
              </a:lnSpc>
              <a:buSzPct val="100000"/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-US" sz="25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study evaluated undesired costs related to the use of errors based on earnings (less income) and repair costs. </a:t>
            </a:r>
            <a:endParaRPr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Poppins"/>
              <a:buNone/>
            </a:pPr>
            <a:r>
              <a:rPr lang="en-US" sz="3600" b="1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Description</a:t>
            </a:r>
            <a:endParaRPr sz="3600">
              <a:solidFill>
                <a:srgbClr val="0070C0"/>
              </a:solidFill>
            </a:endParaRPr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247841" y="1600200"/>
            <a:ext cx="10877359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63550" lvl="0" indent="-4349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3600" dirty="0">
                <a:latin typeface="Poppins" charset="0"/>
                <a:ea typeface="Poppins"/>
                <a:cs typeface="Poppins" charset="0"/>
                <a:sym typeface="Poppins"/>
              </a:rPr>
              <a:t>International health forces including models for development, science, technology and innovation, resources, and human rights will be considered in the development of the overall understanding of medical device errors (</a:t>
            </a:r>
            <a:r>
              <a:rPr lang="en-US" sz="3600" dirty="0">
                <a:solidFill>
                  <a:srgbClr val="00FF00"/>
                </a:solidFill>
                <a:latin typeface="Poppins" charset="0"/>
                <a:ea typeface="Poppins"/>
                <a:cs typeface="Poppins" charset="0"/>
                <a:sym typeface="Poppins"/>
              </a:rPr>
              <a:t>risks related to medical device and users errors</a:t>
            </a:r>
            <a:r>
              <a:rPr lang="en-US" sz="3600" dirty="0">
                <a:latin typeface="Poppins" charset="0"/>
                <a:ea typeface="Poppins"/>
                <a:cs typeface="Poppins" charset="0"/>
                <a:sym typeface="Poppins"/>
              </a:rPr>
              <a:t>) and their impact on international health and access.   </a:t>
            </a:r>
            <a:endParaRPr sz="3600" dirty="0">
              <a:latin typeface="Poppins" charset="0"/>
              <a:cs typeface="Poppins" charset="0"/>
            </a:endParaRPr>
          </a:p>
          <a:p>
            <a:pPr marL="463550" lvl="0" indent="-4349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Poppins"/>
              <a:buChar char="❑"/>
            </a:pPr>
            <a:r>
              <a:rPr lang="en-US" sz="3600" dirty="0" smtClean="0">
                <a:latin typeface="Poppins" charset="0"/>
                <a:ea typeface="Poppins"/>
                <a:cs typeface="Poppins" charset="0"/>
                <a:sym typeface="Poppins"/>
              </a:rPr>
              <a:t>Using </a:t>
            </a:r>
            <a:r>
              <a:rPr lang="en-US" sz="3600" dirty="0">
                <a:latin typeface="Poppins" charset="0"/>
                <a:ea typeface="Poppins"/>
                <a:cs typeface="Poppins" charset="0"/>
                <a:sym typeface="Poppins"/>
              </a:rPr>
              <a:t>this international health technology model as a framework to investigate the issues and  suggested mitigation strategies, as well as an enhanced post-market regulatory surveillance system, would provide specific insight to the key stakeholders within the healthcare industry, and regulatory bodies in </a:t>
            </a:r>
            <a:r>
              <a:rPr lang="en-US" sz="3600" dirty="0" smtClean="0">
                <a:latin typeface="Poppins" charset="0"/>
                <a:ea typeface="Poppins"/>
                <a:cs typeface="Poppins" charset="0"/>
                <a:sym typeface="Poppins"/>
              </a:rPr>
              <a:t>Bangladesh.  </a:t>
            </a:r>
            <a:endParaRPr sz="3600" dirty="0">
              <a:latin typeface="Poppins" charset="0"/>
              <a:ea typeface="Poppins"/>
              <a:cs typeface="Poppins" charset="0"/>
              <a:sym typeface="Poppins"/>
            </a:endParaRPr>
          </a:p>
          <a:p>
            <a:pPr marL="463550" lvl="0" indent="-434975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endParaRPr lang="en-US" sz="3600" dirty="0">
              <a:latin typeface="Poppins"/>
              <a:ea typeface="Poppins"/>
              <a:cs typeface="Poppins"/>
              <a:sym typeface="Poppins"/>
            </a:endParaRPr>
          </a:p>
          <a:p>
            <a:pPr marL="463550" lvl="0" indent="-434975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endParaRPr lang="en-US" sz="3600" dirty="0" smtClean="0">
              <a:latin typeface="Poppins"/>
              <a:ea typeface="Poppins"/>
              <a:cs typeface="Poppins"/>
              <a:sym typeface="Poppins"/>
            </a:endParaRPr>
          </a:p>
          <a:p>
            <a:pPr marL="463550" lvl="0" indent="-434975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3600" dirty="0" smtClean="0">
                <a:latin typeface="Poppins"/>
                <a:ea typeface="Poppins"/>
                <a:cs typeface="Poppins"/>
                <a:sym typeface="Poppins"/>
              </a:rPr>
              <a:t>We </a:t>
            </a:r>
            <a:r>
              <a:rPr lang="en-US" sz="3600" dirty="0">
                <a:latin typeface="Poppins"/>
                <a:ea typeface="Poppins"/>
                <a:cs typeface="Poppins"/>
                <a:sym typeface="Poppins"/>
              </a:rPr>
              <a:t>need a complete assessment tool that covers all aspects of medical equipment maintenance management in modern hospitals and clinics.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3A3838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6541278"/>
              </p:ext>
            </p:extLst>
          </p:nvPr>
        </p:nvGraphicFramePr>
        <p:xfrm>
          <a:off x="1066800" y="3962400"/>
          <a:ext cx="9296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Poppins"/>
              <a:buNone/>
            </a:pPr>
            <a:r>
              <a:rPr lang="en-US" sz="36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Goals of the project and final users</a:t>
            </a:r>
            <a:br>
              <a:rPr lang="en-US" sz="36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6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that will benefit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247841" y="1892676"/>
            <a:ext cx="10702380" cy="425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63550" lvl="0" indent="-454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Goals: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  <a:p>
            <a:pPr marL="809625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Perform a quantitative analysis identifying the top 3-5 parameters (</a:t>
            </a:r>
            <a:r>
              <a:rPr lang="en-US" sz="20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equipment selection, maintenance and safety, safe discard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) of HTM trends in CMSD and ten modern hospital in Bangladesh.</a:t>
            </a:r>
            <a:endParaRPr dirty="0"/>
          </a:p>
          <a:p>
            <a:pPr marL="809625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Through an international HTM lens, determine the inter-disciplinary forces at play and suggest the next steps for research.</a:t>
            </a:r>
            <a:endParaRPr dirty="0"/>
          </a:p>
          <a:p>
            <a:pPr marL="809625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Develop a Comprehensive Proposal for mitigating unpleasant HTM practice that has been conducting unskilled staffs </a:t>
            </a:r>
            <a:endParaRPr dirty="0"/>
          </a:p>
          <a:p>
            <a:pPr marL="809625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Determine Potential Next Steps for Research in the International Health Stadium</a:t>
            </a:r>
            <a:endParaRPr dirty="0"/>
          </a:p>
          <a:p>
            <a:pPr marL="46355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2000" b="1" dirty="0">
                <a:latin typeface="Poppins"/>
                <a:ea typeface="Poppins"/>
                <a:cs typeface="Poppins"/>
                <a:sym typeface="Poppins"/>
              </a:rPr>
              <a:t>Users that will Benefit:</a:t>
            </a:r>
            <a:endParaRPr sz="2000" dirty="0">
              <a:latin typeface="Poppins"/>
              <a:ea typeface="Poppins"/>
              <a:cs typeface="Poppins"/>
              <a:sym typeface="Poppins"/>
            </a:endParaRPr>
          </a:p>
          <a:p>
            <a:pPr marL="809625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Exchange 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the technology related to medical </a:t>
            </a: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equipment </a:t>
            </a:r>
            <a:r>
              <a:rPr lang="en-US" sz="2000" dirty="0">
                <a:latin typeface="Poppins"/>
                <a:ea typeface="Poppins"/>
                <a:cs typeface="Poppins"/>
                <a:sym typeface="Poppins"/>
              </a:rPr>
              <a:t>that brings excellent </a:t>
            </a:r>
            <a:r>
              <a:rPr lang="en-US" sz="2000" dirty="0" smtClean="0">
                <a:latin typeface="Poppins"/>
                <a:ea typeface="Poppins"/>
                <a:cs typeface="Poppins"/>
                <a:sym typeface="Poppins"/>
              </a:rPr>
              <a:t>impacts. As examples: </a:t>
            </a:r>
            <a:r>
              <a:rPr lang="en-US" sz="20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National </a:t>
            </a:r>
            <a:r>
              <a:rPr lang="en-US" sz="20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skilled resource development, </a:t>
            </a:r>
            <a:r>
              <a:rPr lang="en-US" sz="20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fewer </a:t>
            </a:r>
            <a:r>
              <a:rPr lang="en-US" sz="20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purchase costs, safe use of </a:t>
            </a:r>
            <a:r>
              <a:rPr lang="en-US" sz="20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the equipment, patient satisfaction, </a:t>
            </a:r>
            <a:r>
              <a:rPr lang="en-US" sz="2000" dirty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-US" sz="2000" dirty="0" smtClean="0">
                <a:solidFill>
                  <a:srgbClr val="0033CC"/>
                </a:solidFill>
                <a:latin typeface="Poppins"/>
                <a:ea typeface="Poppins"/>
                <a:cs typeface="Poppins"/>
                <a:sym typeface="Poppins"/>
              </a:rPr>
              <a:t>cost-effective</a:t>
            </a:r>
            <a:endParaRPr sz="2000" dirty="0">
              <a:solidFill>
                <a:srgbClr val="3A38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Poppins"/>
              <a:buNone/>
            </a:pPr>
            <a:r>
              <a:rPr lang="en-US" sz="36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Results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247841" y="1892676"/>
            <a:ext cx="10702380" cy="4258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lvl="0" indent="-454025"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Awareness </a:t>
            </a:r>
            <a:r>
              <a:rPr lang="en-US" sz="20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will possibly develop among health care providers that are yet not </a:t>
            </a:r>
            <a:r>
              <a:rPr lang="en-US" sz="20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known </a:t>
            </a:r>
            <a:endParaRPr lang="en-US" sz="20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63550" lvl="0" indent="-454025"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Directorate </a:t>
            </a:r>
            <a:r>
              <a:rPr lang="en-US" sz="20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General of Clinical engineering services will establish under the Government of Bangladesh </a:t>
            </a:r>
          </a:p>
          <a:p>
            <a:pPr marL="463550" lvl="0" indent="-454025"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Medical </a:t>
            </a:r>
            <a:r>
              <a:rPr lang="en-US" sz="20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devices regulatory body regulates the patient </a:t>
            </a:r>
            <a:r>
              <a:rPr lang="en-US" sz="20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safety. </a:t>
            </a:r>
            <a:endParaRPr lang="en-US" sz="20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63550" lvl="0" indent="-454025"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Safe </a:t>
            </a:r>
            <a:r>
              <a:rPr lang="en-US" sz="20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outcomes of medical devices ensure patient </a:t>
            </a:r>
            <a:r>
              <a:rPr lang="en-US" sz="2000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safety.</a:t>
            </a:r>
          </a:p>
          <a:p>
            <a:pPr marL="463550" lvl="0" indent="-454025"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2000" dirty="0" smtClean="0">
                <a:solidFill>
                  <a:schemeClr val="tx1"/>
                </a:solidFill>
                <a:latin typeface="Poppins" charset="0"/>
                <a:cs typeface="Poppins" charset="0"/>
              </a:rPr>
              <a:t>Specific </a:t>
            </a:r>
            <a:r>
              <a:rPr lang="en-US" sz="2000" dirty="0">
                <a:solidFill>
                  <a:schemeClr val="tx1"/>
                </a:solidFill>
                <a:latin typeface="Poppins" charset="0"/>
                <a:cs typeface="Poppins" charset="0"/>
              </a:rPr>
              <a:t>areas where resources and technology are used to improve healthcare are highlighted by trends.</a:t>
            </a:r>
            <a:endParaRPr sz="2000" dirty="0">
              <a:solidFill>
                <a:schemeClr val="tx1"/>
              </a:solidFill>
              <a:latin typeface="Poppins" charset="0"/>
              <a:cs typeface="Poppi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Poppins Medium"/>
              <a:buNone/>
            </a:pPr>
            <a:r>
              <a:rPr lang="en-US" sz="3200" i="1" dirty="0">
                <a:solidFill>
                  <a:srgbClr val="0070C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Mohiuddin Ahmad</a:t>
            </a:r>
            <a:endParaRPr dirty="0"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826654" y="3761508"/>
            <a:ext cx="10117667" cy="238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en-US" sz="2000" i="1">
                <a:solidFill>
                  <a:srgbClr val="1F4A98"/>
                </a:solidFill>
                <a:latin typeface="Poppins"/>
                <a:ea typeface="Poppins"/>
                <a:cs typeface="Poppins"/>
                <a:sym typeface="Poppins"/>
              </a:rPr>
              <a:t>ahmad@eee.kuet.ac.bd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en-US" sz="2000" b="0" i="1" u="none" strike="noStrike" cap="none">
                <a:solidFill>
                  <a:srgbClr val="1CA692"/>
                </a:solidFill>
                <a:latin typeface="Poppins"/>
                <a:ea typeface="Poppins"/>
                <a:cs typeface="Poppins"/>
                <a:sym typeface="Poppins"/>
              </a:rPr>
              <a:t>Founder President, CEAB &amp; Director, IICT, KUET, Bangladesh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endParaRPr sz="2000" i="1">
              <a:solidFill>
                <a:srgbClr val="1CA6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10" descr="CEAB.ORG.B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5953" r="76910" b="8012"/>
          <a:stretch/>
        </p:blipFill>
        <p:spPr bwMode="auto">
          <a:xfrm>
            <a:off x="762000" y="2590800"/>
            <a:ext cx="1484852" cy="14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ductos bandera banglad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766357"/>
            <a:ext cx="1682639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766</Words>
  <Application>Microsoft Office PowerPoint</Application>
  <PresentationFormat>Custom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Poppins</vt:lpstr>
      <vt:lpstr>Poppins Medium</vt:lpstr>
      <vt:lpstr>Wingdings</vt:lpstr>
      <vt:lpstr>Poppins Light</vt:lpstr>
      <vt:lpstr>Noto Sans Symbols</vt:lpstr>
      <vt:lpstr>Calibri</vt:lpstr>
      <vt:lpstr>Tema de Office</vt:lpstr>
      <vt:lpstr>Inspiring the Activities of Clinical Engineering Association- Bangladesh (CEAB): Controls of Quality HTM Outcome</vt:lpstr>
      <vt:lpstr>The Team / Workgroup</vt:lpstr>
      <vt:lpstr>Description</vt:lpstr>
      <vt:lpstr>Description</vt:lpstr>
      <vt:lpstr>Description</vt:lpstr>
      <vt:lpstr>Goals of the project and final users that will benefit</vt:lpstr>
      <vt:lpstr>Results</vt:lpstr>
      <vt:lpstr>Mohiuddin Ahmad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Inspiring the Activities of Clinical Engineering Association- Bangladesh (CEAB): Controls of Quality HTM Outcome</dc:title>
  <dc:creator>Estefania Cajigas</dc:creator>
  <cp:lastModifiedBy>User</cp:lastModifiedBy>
  <cp:revision>31</cp:revision>
  <dcterms:created xsi:type="dcterms:W3CDTF">2021-09-01T19:24:00Z</dcterms:created>
  <dcterms:modified xsi:type="dcterms:W3CDTF">2021-10-14T10:29:26Z</dcterms:modified>
</cp:coreProperties>
</file>