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3" r:id="rId5"/>
    <p:sldId id="270" r:id="rId6"/>
    <p:sldId id="267" r:id="rId7"/>
    <p:sldId id="271" r:id="rId8"/>
    <p:sldId id="261" r:id="rId9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4" autoAdjust="0"/>
    <p:restoredTop sz="94664" autoAdjust="0"/>
  </p:normalViewPr>
  <p:slideViewPr>
    <p:cSldViewPr snapToGrid="0" snapToObjects="1">
      <p:cViewPr>
        <p:scale>
          <a:sx n="80" d="100"/>
          <a:sy n="80" d="100"/>
        </p:scale>
        <p:origin x="1602" y="738"/>
      </p:cViewPr>
      <p:guideLst/>
    </p:cSldViewPr>
  </p:slideViewPr>
  <p:outlineViewPr>
    <p:cViewPr>
      <p:scale>
        <a:sx n="33" d="100"/>
        <a:sy n="33" d="100"/>
      </p:scale>
      <p:origin x="0" y="-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B6B3-FC57-48F9-A7AE-5A172EB7003D}" type="datetimeFigureOut">
              <a:rPr lang="en-IE" smtClean="0"/>
              <a:t>08/10/2021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C5D40-15E1-44C8-9C31-6F9B5EC528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01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6D3B0-46ED-4E0B-A5A3-BC3377BFB62E}" type="datetimeFigureOut">
              <a:rPr lang="en-IE" smtClean="0"/>
              <a:t>08/10/2021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B7D4-16DE-4C02-A1BF-D3BE58636D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62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203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032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77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698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711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761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841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B7D4-16DE-4C02-A1BF-D3BE58636DA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746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482" y="3086480"/>
            <a:ext cx="7446433" cy="97136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GB" sz="4900" b="1" dirty="0"/>
              <a:t>Innovating through a Pandemic </a:t>
            </a:r>
            <a:r>
              <a:rPr lang="en-GB" sz="4900" b="1" dirty="0" smtClean="0"/>
              <a:t> </a:t>
            </a:r>
            <a:endParaRPr lang="en-US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157515"/>
            <a:ext cx="11226800" cy="961931"/>
          </a:xfrm>
        </p:spPr>
        <p:txBody>
          <a:bodyPr>
            <a:normAutofit fontScale="92500" lnSpcReduction="10000"/>
          </a:bodyPr>
          <a:lstStyle/>
          <a:p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Frank Kirrane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Department of Medical Physics and Clinical Engineering, Galway University Hospital, Ireland</a:t>
            </a: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National University of Ireland, Galway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985" y="3956538"/>
            <a:ext cx="1008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central role of the clinical engineer in leveraging academia and industry to collaborate in addressing unmet clinical and service needs in a crisis</a:t>
            </a:r>
            <a:r>
              <a:rPr lang="en-GB" sz="3200" b="1" dirty="0"/>
              <a:t>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1" y="1094748"/>
            <a:ext cx="5864580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755" y="2138544"/>
            <a:ext cx="11263357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Frank Kirrane, Head of Clinical Engineering</a:t>
            </a: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Brendan Tuohy, Head of Department of Medical Physics and Clinical </a:t>
            </a:r>
            <a:r>
              <a:rPr lang="en-US" sz="2800" dirty="0" smtClean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Engineering, </a:t>
            </a:r>
            <a:endParaRPr lang="en-US" sz="2800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8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Ireland, Galway</a:t>
            </a: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Research Facility, Galway </a:t>
            </a:r>
            <a:r>
              <a:rPr lang="en-US" sz="2800" dirty="0" smtClean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Hospital</a:t>
            </a:r>
          </a:p>
        </p:txBody>
      </p:sp>
      <p:pic>
        <p:nvPicPr>
          <p:cNvPr id="5" name="Picture 4" descr="Multilayer Flow Modulator">
            <a:extLst>
              <a:ext uri="{FF2B5EF4-FFF2-40B4-BE49-F238E27FC236}">
                <a16:creationId xmlns:a16="http://schemas.microsoft.com/office/drawing/2014/main" id="{31EDA3AD-2FC0-4A39-91AF-00F44DD0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3" b="29081"/>
          <a:stretch/>
        </p:blipFill>
        <p:spPr bwMode="auto">
          <a:xfrm>
            <a:off x="1286498" y="4927942"/>
            <a:ext cx="3995957" cy="9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olta University Health Care Group to include University in Formal Name of  Each of Group&amp;#39;s Hospitals | Saolta University Health Care Group">
            <a:extLst>
              <a:ext uri="{FF2B5EF4-FFF2-40B4-BE49-F238E27FC236}">
                <a16:creationId xmlns:a16="http://schemas.microsoft.com/office/drawing/2014/main" id="{2482F60D-C89C-4EDE-A32A-FA4396AB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09" y="4859878"/>
            <a:ext cx="1544301" cy="9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58" y="2429905"/>
            <a:ext cx="4745812" cy="3267608"/>
          </a:xfrm>
          <a:prstGeom prst="rect">
            <a:avLst/>
          </a:prstGeom>
        </p:spPr>
      </p:pic>
      <p:pic>
        <p:nvPicPr>
          <p:cNvPr id="9" name="Picture 8" descr="Cardiac Catheter Laboratories at University Hospital Galway – Cullen Payne  Archit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09" y="1735015"/>
            <a:ext cx="2412749" cy="16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420" y="1573380"/>
            <a:ext cx="2389184" cy="18998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err="1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Who</a:t>
            </a:r>
            <a:r>
              <a:rPr lang="es-MX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we are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12" y="1818865"/>
            <a:ext cx="2022428" cy="1430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1082" y="4089952"/>
            <a:ext cx="1921657" cy="1892036"/>
          </a:xfrm>
          <a:prstGeom prst="rect">
            <a:avLst/>
          </a:prstGeom>
        </p:spPr>
      </p:pic>
      <p:pic>
        <p:nvPicPr>
          <p:cNvPr id="12" name="Picture 2" descr="https://www.saolta.ie/sites/default/files/styles/portfolio_full/public/field/image/guh_slider1_0.jpg?itok=AvwWZRz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0" y="1892676"/>
            <a:ext cx="1811080" cy="13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0" y="4063709"/>
            <a:ext cx="1835570" cy="19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1180995" cy="701055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</a:t>
            </a:r>
            <a:r>
              <a:rPr lang="es-MX" sz="3600" b="1" dirty="0" err="1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project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1237707" cy="4258742"/>
          </a:xfrm>
        </p:spPr>
        <p:txBody>
          <a:bodyPr>
            <a:normAutofit/>
          </a:bodyPr>
          <a:lstStyle/>
          <a:p>
            <a:r>
              <a:rPr lang="es-MX" sz="3200" dirty="0" smtClean="0"/>
              <a:t>Demonstrate the unique role of the Clinical Engineering contributes to Research &amp; Innovation (R&amp;I)</a:t>
            </a:r>
          </a:p>
          <a:p>
            <a:r>
              <a:rPr lang="es-MX" sz="3200" dirty="0" smtClean="0"/>
              <a:t>How we  ‘fit’ into the wider R&amp;I “ecosystem”</a:t>
            </a:r>
          </a:p>
          <a:p>
            <a:r>
              <a:rPr lang="en-GB" sz="3200" dirty="0" smtClean="0"/>
              <a:t>How </a:t>
            </a:r>
            <a:r>
              <a:rPr lang="en-GB" sz="3200" dirty="0"/>
              <a:t>do we now learn from this experience to grow and sustain </a:t>
            </a:r>
            <a:r>
              <a:rPr lang="en-GB" sz="3200" dirty="0" smtClean="0"/>
              <a:t>a Research </a:t>
            </a:r>
            <a:r>
              <a:rPr lang="en-GB" sz="3200" dirty="0"/>
              <a:t>&amp; Innovation </a:t>
            </a:r>
            <a:r>
              <a:rPr lang="en-GB" sz="3200" dirty="0" smtClean="0"/>
              <a:t>footprint</a:t>
            </a: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98" y="1457026"/>
            <a:ext cx="10758702" cy="500513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600" b="1" dirty="0" smtClean="0"/>
              <a:t>Supply chain disruption</a:t>
            </a:r>
          </a:p>
          <a:p>
            <a:pPr marL="717550" lvl="1" indent="-260350">
              <a:buFont typeface="+mj-lt"/>
              <a:buAutoNum type="alphaLcParenR"/>
            </a:pPr>
            <a:r>
              <a:rPr lang="en-GB" sz="1900" dirty="0" smtClean="0"/>
              <a:t>3-d printed accessories</a:t>
            </a:r>
          </a:p>
          <a:p>
            <a:pPr marL="717550" lvl="1" indent="-260350">
              <a:buFont typeface="+mj-lt"/>
              <a:buAutoNum type="alphaLcParenR"/>
            </a:pPr>
            <a:r>
              <a:rPr lang="en-GB" sz="1900" dirty="0" smtClean="0"/>
              <a:t>NIV Hood</a:t>
            </a:r>
          </a:p>
          <a:p>
            <a:pPr marL="717550" lvl="1" indent="-260350">
              <a:buFont typeface="+mj-lt"/>
              <a:buAutoNum type="alphaLcParenR"/>
            </a:pPr>
            <a:r>
              <a:rPr lang="en-GB" sz="1900" dirty="0" err="1" smtClean="0"/>
              <a:t>VentShare</a:t>
            </a:r>
            <a:endParaRPr lang="en-GB" sz="1900" dirty="0" smtClean="0"/>
          </a:p>
          <a:p>
            <a:pPr marL="717550" lvl="1" indent="-260350">
              <a:buFont typeface="+mj-lt"/>
              <a:buAutoNum type="alphaLcParenR"/>
            </a:pPr>
            <a:endParaRPr lang="en-GB" sz="1900" dirty="0"/>
          </a:p>
          <a:p>
            <a:pPr marL="457200" lvl="1" indent="0">
              <a:buNone/>
            </a:pPr>
            <a:endParaRPr lang="en-GB" sz="19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600" b="1" dirty="0" smtClean="0"/>
              <a:t>Occupational Safety/PPE</a:t>
            </a:r>
          </a:p>
          <a:p>
            <a:pPr marL="717550" lvl="1" indent="-273050">
              <a:buFont typeface="+mj-lt"/>
              <a:buAutoNum type="alphaLcParenR"/>
            </a:pPr>
            <a:r>
              <a:rPr lang="en-GB" sz="1900" dirty="0" smtClean="0"/>
              <a:t>Inspire Guard</a:t>
            </a:r>
          </a:p>
          <a:p>
            <a:pPr marL="717550" lvl="1" indent="-273050">
              <a:buFont typeface="+mj-lt"/>
              <a:buAutoNum type="alphaLcParenR"/>
            </a:pPr>
            <a:r>
              <a:rPr lang="en-GB" sz="1900" dirty="0" err="1" smtClean="0"/>
              <a:t>Scherelin</a:t>
            </a:r>
            <a:r>
              <a:rPr lang="en-GB" sz="1900" dirty="0" smtClean="0"/>
              <a:t> </a:t>
            </a:r>
            <a:r>
              <a:rPr lang="en-GB" sz="1900" dirty="0" smtClean="0"/>
              <a:t>imaging</a:t>
            </a:r>
          </a:p>
          <a:p>
            <a:pPr marL="444500" lvl="1" indent="0">
              <a:buNone/>
            </a:pPr>
            <a:endParaRPr lang="en-GB" sz="1900" dirty="0" smtClean="0"/>
          </a:p>
          <a:p>
            <a:pPr marL="444500" lvl="1" indent="0">
              <a:buNone/>
            </a:pPr>
            <a:endParaRPr lang="en-GB" sz="1900" dirty="0" smtClean="0"/>
          </a:p>
          <a:p>
            <a:pPr marL="260350" indent="-273050">
              <a:buFont typeface="+mj-lt"/>
              <a:buAutoNum type="arabicPeriod"/>
            </a:pPr>
            <a:r>
              <a:rPr lang="en-GB" sz="3000" b="1" dirty="0" smtClean="0"/>
              <a:t>Social </a:t>
            </a:r>
            <a:r>
              <a:rPr lang="en-GB" sz="3000" b="1" dirty="0" smtClean="0"/>
              <a:t>Distancing</a:t>
            </a:r>
          </a:p>
          <a:p>
            <a:pPr marL="717550" lvl="1" indent="-273050">
              <a:buFont typeface="+mj-lt"/>
              <a:buAutoNum type="alphaLcParenR"/>
            </a:pPr>
            <a:r>
              <a:rPr lang="en-GB" sz="1900" dirty="0" smtClean="0"/>
              <a:t>ICU-Family-Link</a:t>
            </a:r>
          </a:p>
          <a:p>
            <a:pPr marL="717550" lvl="1" indent="-273050">
              <a:buFont typeface="+mj-lt"/>
              <a:buAutoNum type="alphaLcParenR"/>
            </a:pPr>
            <a:r>
              <a:rPr lang="en-GB" sz="1900" dirty="0" smtClean="0"/>
              <a:t>Telepresence</a:t>
            </a:r>
          </a:p>
          <a:p>
            <a:pPr marL="717550" lvl="1" indent="-273050">
              <a:buFont typeface="+mj-lt"/>
              <a:buAutoNum type="alphaLcParenR"/>
            </a:pPr>
            <a:r>
              <a:rPr lang="en-GB" sz="1900" dirty="0" smtClean="0"/>
              <a:t>Cystic Fibrosis Telehealth</a:t>
            </a:r>
          </a:p>
          <a:p>
            <a:pPr marL="971550" lvl="1" indent="-514350">
              <a:buFont typeface="+mj-lt"/>
              <a:buAutoNum type="alphaLcParenR"/>
            </a:pPr>
            <a:endParaRPr lang="en-GB" sz="18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100" dirty="0" smtClean="0"/>
              <a:t>Needs </a:t>
            </a:r>
            <a:r>
              <a:rPr lang="en-GB" sz="2100" dirty="0" smtClean="0"/>
              <a:t>assessments, functional and  safety requirements, prototype evaluation, testing, clinical simulation, Clinical risk assessments, Implementation, project management</a:t>
            </a:r>
            <a:endParaRPr lang="en-IE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801"/>
            <a:ext cx="3696916" cy="839751"/>
          </a:xfrm>
        </p:spPr>
        <p:txBody>
          <a:bodyPr/>
          <a:lstStyle/>
          <a:p>
            <a:r>
              <a:rPr lang="en-GB" dirty="0" smtClean="0"/>
              <a:t>Case examples</a:t>
            </a:r>
            <a:endParaRPr lang="en-IE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443" y="4047110"/>
            <a:ext cx="1940620" cy="13881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590" y="4047110"/>
            <a:ext cx="1215173" cy="1388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909" y="1274513"/>
            <a:ext cx="1043781" cy="13123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812" y="4004775"/>
            <a:ext cx="1165481" cy="143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09" y="2778282"/>
            <a:ext cx="1678143" cy="970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/>
          <a:srcRect l="15006"/>
          <a:stretch/>
        </p:blipFill>
        <p:spPr>
          <a:xfrm>
            <a:off x="4406493" y="2785926"/>
            <a:ext cx="1232067" cy="1023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1784" y="1272403"/>
            <a:ext cx="1692046" cy="13206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493" y="1301916"/>
            <a:ext cx="1257519" cy="12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3120-7DD3-4D9E-B1B2-CE93AA5C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63" y="973499"/>
            <a:ext cx="8437689" cy="786675"/>
          </a:xfrm>
        </p:spPr>
        <p:txBody>
          <a:bodyPr>
            <a:noAutofit/>
          </a:bodyPr>
          <a:lstStyle/>
          <a:p>
            <a:r>
              <a:rPr lang="en-GB" sz="2800" b="1" dirty="0"/>
              <a:t> </a:t>
            </a:r>
            <a:r>
              <a:rPr lang="en-GB" sz="2800" b="1" dirty="0" smtClean="0"/>
              <a:t>Our place in the R&amp;I “ecosystem”</a:t>
            </a:r>
            <a:endParaRPr lang="en-IE" sz="2800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922066" y="3528131"/>
            <a:ext cx="1424324" cy="87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Academia</a:t>
            </a:r>
            <a:endParaRPr lang="en-IE" sz="10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634872" y="2847569"/>
            <a:ext cx="1302671" cy="915939"/>
          </a:xfrm>
          <a:prstGeom prst="ellipse">
            <a:avLst/>
          </a:prstGeom>
          <a:noFill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Industry</a:t>
            </a:r>
            <a:endParaRPr lang="en-IE" sz="1050" dirty="0">
              <a:solidFill>
                <a:srgbClr val="FF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321865" y="4256647"/>
            <a:ext cx="1231356" cy="811543"/>
          </a:xfrm>
          <a:prstGeom prst="ellipse">
            <a:avLst/>
          </a:prstGeom>
          <a:noFill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Patient</a:t>
            </a:r>
            <a:endParaRPr lang="en-IE" sz="1050" dirty="0">
              <a:solidFill>
                <a:srgbClr val="FF000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350321" y="4109706"/>
            <a:ext cx="1231356" cy="856624"/>
          </a:xfrm>
          <a:prstGeom prst="ellipse">
            <a:avLst/>
          </a:prstGeom>
          <a:noFill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hospital</a:t>
            </a:r>
            <a:endParaRPr lang="en-IE" sz="1050" dirty="0">
              <a:solidFill>
                <a:srgbClr val="FF000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094997" y="3528560"/>
            <a:ext cx="1231356" cy="856624"/>
          </a:xfrm>
          <a:prstGeom prst="ellipse">
            <a:avLst/>
          </a:prstGeom>
          <a:noFill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Clinical Engineer</a:t>
            </a:r>
            <a:endParaRPr lang="en-IE" sz="1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MedTech Companies in Gal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36" y="1719996"/>
            <a:ext cx="1396417" cy="12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ational University of Ireland, Galway – Medicine – Atlantic Brid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48" y="2823112"/>
            <a:ext cx="1489472" cy="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ardiac Catheter Laboratories at University Hospital Galway – Cullen Payne  Archit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92" y="4790269"/>
            <a:ext cx="1712330" cy="11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Should you declare as a private patient when attending a public hospital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90" y="4918590"/>
            <a:ext cx="1973005" cy="10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66433" y="1779314"/>
            <a:ext cx="3563029" cy="283154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Needs 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Assessments</a:t>
            </a:r>
            <a:r>
              <a:rPr lang="en-GB" dirty="0"/>
              <a:t>,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Functional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and  safety requirements</a:t>
            </a:r>
            <a:r>
              <a:rPr lang="en-GB" dirty="0"/>
              <a:t>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Prototype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evaluation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GB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Human Factors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clinical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simulation</a:t>
            </a:r>
            <a:r>
              <a:rPr lang="en-GB" dirty="0"/>
              <a:t>,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Clinical risk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assessments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en-GB" dirty="0"/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Implementation management</a:t>
            </a:r>
            <a:endParaRPr lang="en-IE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37437" y="1806933"/>
            <a:ext cx="2022848" cy="1868568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267928" y="4105113"/>
            <a:ext cx="1898505" cy="456957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5545735"/>
            <a:ext cx="1501253" cy="615553"/>
          </a:xfrm>
          <a:prstGeom prst="rect">
            <a:avLst/>
          </a:prstGeom>
          <a:noFill/>
          <a:ln w="15875">
            <a:solidFill>
              <a:schemeClr val="dk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Level 1</a:t>
            </a:r>
          </a:p>
          <a:p>
            <a:r>
              <a:rPr lang="en-GB" dirty="0" smtClean="0"/>
              <a:t>Unaware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970965" y="4458603"/>
            <a:ext cx="1359090" cy="892552"/>
          </a:xfrm>
          <a:prstGeom prst="rect">
            <a:avLst/>
          </a:prstGeom>
          <a:noFill/>
          <a:ln w="15875">
            <a:solidFill>
              <a:schemeClr val="dk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Level 2</a:t>
            </a:r>
          </a:p>
          <a:p>
            <a:r>
              <a:rPr lang="en-GB" dirty="0" smtClean="0"/>
              <a:t>Exploratory/Reactive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090080" y="3636587"/>
            <a:ext cx="1501253" cy="615553"/>
          </a:xfrm>
          <a:prstGeom prst="rect">
            <a:avLst/>
          </a:prstGeom>
          <a:noFill/>
          <a:ln w="15875">
            <a:solidFill>
              <a:schemeClr val="dk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Level 3</a:t>
            </a:r>
          </a:p>
          <a:p>
            <a:r>
              <a:rPr lang="en-GB" dirty="0" smtClean="0"/>
              <a:t>Defined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486985" y="2830802"/>
            <a:ext cx="1501253" cy="615553"/>
          </a:xfrm>
          <a:prstGeom prst="rect">
            <a:avLst/>
          </a:prstGeom>
          <a:noFill/>
          <a:ln w="15875">
            <a:solidFill>
              <a:schemeClr val="dk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Level 4</a:t>
            </a:r>
          </a:p>
          <a:p>
            <a:r>
              <a:rPr lang="en-GB" dirty="0" smtClean="0"/>
              <a:t>Proactive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099411" y="1948581"/>
            <a:ext cx="1501253" cy="615553"/>
          </a:xfrm>
          <a:prstGeom prst="rect">
            <a:avLst/>
          </a:prstGeom>
          <a:noFill/>
          <a:ln w="15875">
            <a:solidFill>
              <a:schemeClr val="dk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Level 5</a:t>
            </a:r>
          </a:p>
          <a:p>
            <a:r>
              <a:rPr lang="en-GB" dirty="0" smtClean="0"/>
              <a:t>Strategic</a:t>
            </a:r>
            <a:endParaRPr lang="en-IE" dirty="0"/>
          </a:p>
        </p:txBody>
      </p:sp>
      <p:cxnSp>
        <p:nvCxnSpPr>
          <p:cNvPr id="10" name="Elbow Connector 9"/>
          <p:cNvCxnSpPr>
            <a:stCxn id="4" idx="0"/>
            <a:endCxn id="5" idx="1"/>
          </p:cNvCxnSpPr>
          <p:nvPr/>
        </p:nvCxnSpPr>
        <p:spPr>
          <a:xfrm rot="5400000" flipH="1" flipV="1">
            <a:off x="1459467" y="5034238"/>
            <a:ext cx="640856" cy="382139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6" idx="1"/>
          </p:cNvCxnSpPr>
          <p:nvPr/>
        </p:nvCxnSpPr>
        <p:spPr>
          <a:xfrm rot="5400000" flipH="1" flipV="1">
            <a:off x="2585881" y="3954404"/>
            <a:ext cx="514239" cy="494160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 flipH="1" flipV="1">
            <a:off x="3890630" y="3035970"/>
            <a:ext cx="493832" cy="747213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0"/>
            <a:endCxn id="8" idx="1"/>
          </p:cNvCxnSpPr>
          <p:nvPr/>
        </p:nvCxnSpPr>
        <p:spPr>
          <a:xfrm rot="5400000" flipH="1" flipV="1">
            <a:off x="5381289" y="2112681"/>
            <a:ext cx="574444" cy="861799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9623" y="4640313"/>
            <a:ext cx="282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Ad-hoc, reacts to requests for input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598158" y="3680330"/>
            <a:ext cx="37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Published strategy on R&amp;I </a:t>
            </a:r>
            <a:r>
              <a:rPr lang="en-US" dirty="0" smtClean="0"/>
              <a:t>collaboration, Research </a:t>
            </a:r>
            <a:r>
              <a:rPr lang="en-US" dirty="0"/>
              <a:t>publications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46037" y="2801735"/>
            <a:ext cx="4318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Funded Research positions</a:t>
            </a:r>
          </a:p>
          <a:p>
            <a:r>
              <a:rPr lang="en-US" dirty="0"/>
              <a:t>Part-time </a:t>
            </a:r>
            <a:r>
              <a:rPr lang="en-US" dirty="0" err="1" smtClean="0"/>
              <a:t>secondments</a:t>
            </a:r>
            <a:r>
              <a:rPr lang="en-US" dirty="0" smtClean="0"/>
              <a:t>, Research </a:t>
            </a:r>
            <a:r>
              <a:rPr lang="en-US" dirty="0"/>
              <a:t>grants</a:t>
            </a:r>
          </a:p>
          <a:p>
            <a:pPr lvl="0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93354" y="1896987"/>
            <a:ext cx="4071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R&amp;I </a:t>
            </a:r>
            <a:r>
              <a:rPr lang="en-US" dirty="0" smtClean="0"/>
              <a:t> </a:t>
            </a:r>
            <a:r>
              <a:rPr lang="en-US" dirty="0"/>
              <a:t>integral </a:t>
            </a:r>
            <a:r>
              <a:rPr lang="en-US" dirty="0" smtClean="0"/>
              <a:t>to department profile, Joint </a:t>
            </a:r>
            <a:r>
              <a:rPr lang="en-US" dirty="0"/>
              <a:t>Research  </a:t>
            </a:r>
            <a:r>
              <a:rPr lang="en-US" dirty="0" smtClean="0"/>
              <a:t>appointments, Principal Investigator level, R&amp;I budget, IP rights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39452" y="5725948"/>
            <a:ext cx="264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R&amp;I not a consideration</a:t>
            </a:r>
            <a:endParaRPr lang="en-IE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57908" y="778365"/>
            <a:ext cx="9941169" cy="932615"/>
          </a:xfrm>
        </p:spPr>
        <p:txBody>
          <a:bodyPr>
            <a:normAutofit/>
          </a:bodyPr>
          <a:lstStyle/>
          <a:p>
            <a:r>
              <a:rPr lang="en-GB" sz="2900" dirty="0" smtClean="0"/>
              <a:t>Clinical Engineering Research &amp; Innovation Maturity Model</a:t>
            </a:r>
            <a:endParaRPr lang="en-IE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415576" y="1853158"/>
            <a:ext cx="291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Purpose</a:t>
            </a:r>
            <a:r>
              <a:rPr lang="en-GB" sz="2000" dirty="0" smtClean="0"/>
              <a:t> (motivation)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Processes</a:t>
            </a:r>
            <a:r>
              <a:rPr lang="en-GB" sz="2000" dirty="0" smtClean="0"/>
              <a:t> (actions)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Product</a:t>
            </a:r>
            <a:r>
              <a:rPr lang="en-GB" sz="2000" dirty="0" smtClean="0"/>
              <a:t> (outcomes)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2756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Frank Kirrane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1184565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4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f</a:t>
            </a:r>
            <a:r>
              <a:rPr lang="it-IT" sz="24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rank.kirrane@hse.ie</a:t>
            </a:r>
            <a:endParaRPr lang="it-IT" sz="24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4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Department of Medical Physics and Clinical Engineering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4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Galway University </a:t>
            </a:r>
            <a:r>
              <a:rPr lang="it-IT" sz="24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Hospital, </a:t>
            </a:r>
            <a:r>
              <a:rPr lang="it-IT" sz="24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IRELAND</a:t>
            </a:r>
            <a:endParaRPr lang="it" sz="24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327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Poppins</vt:lpstr>
      <vt:lpstr>Poppins Light</vt:lpstr>
      <vt:lpstr>Poppins Medium</vt:lpstr>
      <vt:lpstr>Tema de Office</vt:lpstr>
      <vt:lpstr>Innovating through a Pandemic  </vt:lpstr>
      <vt:lpstr>The Team / Workgroup</vt:lpstr>
      <vt:lpstr>Who we are</vt:lpstr>
      <vt:lpstr>Goals of the project</vt:lpstr>
      <vt:lpstr>Case examples</vt:lpstr>
      <vt:lpstr> Our place in the R&amp;I “ecosystem”</vt:lpstr>
      <vt:lpstr>Clinical Engineering Research &amp; Innovation Maturity Model</vt:lpstr>
      <vt:lpstr>Frank Kirrane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Kirrane, Frank, UCHG</cp:lastModifiedBy>
  <cp:revision>105</cp:revision>
  <cp:lastPrinted>2021-10-08T13:44:36Z</cp:lastPrinted>
  <dcterms:created xsi:type="dcterms:W3CDTF">2021-09-01T19:24:00Z</dcterms:created>
  <dcterms:modified xsi:type="dcterms:W3CDTF">2021-10-08T16:32:51Z</dcterms:modified>
</cp:coreProperties>
</file>