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6" r:id="rId2"/>
    <p:sldId id="268" r:id="rId3"/>
    <p:sldId id="269" r:id="rId4"/>
    <p:sldId id="274" r:id="rId5"/>
    <p:sldId id="273" r:id="rId6"/>
    <p:sldId id="270" r:id="rId7"/>
    <p:sldId id="271" r:id="rId8"/>
    <p:sldId id="272" r:id="rId9"/>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14AC"/>
    <a:srgbClr val="0000FF"/>
    <a:srgbClr val="16700A"/>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59"/>
    <p:restoredTop sz="94718"/>
  </p:normalViewPr>
  <p:slideViewPr>
    <p:cSldViewPr snapToGrid="0" snapToObjects="1">
      <p:cViewPr>
        <p:scale>
          <a:sx n="64" d="100"/>
          <a:sy n="64" d="100"/>
        </p:scale>
        <p:origin x="-504" y="-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9D0282-58E8-4FB7-9ADC-F53F29557E7E}"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1B490FDD-FE06-4CF7-80A3-8C4E706654DD}">
      <dgm:prSet phldrT="[Text]" phldr="1"/>
      <dgm:spPr/>
      <dgm:t>
        <a:bodyPr/>
        <a:lstStyle/>
        <a:p>
          <a:endParaRPr lang="en-US" dirty="0"/>
        </a:p>
      </dgm:t>
    </dgm:pt>
    <dgm:pt modelId="{5FAF147C-961D-4C70-AB99-E8E2B8609B6A}" type="parTrans" cxnId="{C6166C00-0173-4F33-9119-2D488F2424DD}">
      <dgm:prSet/>
      <dgm:spPr/>
      <dgm:t>
        <a:bodyPr/>
        <a:lstStyle/>
        <a:p>
          <a:endParaRPr lang="en-US"/>
        </a:p>
      </dgm:t>
    </dgm:pt>
    <dgm:pt modelId="{0CAF7104-5B4E-45A2-BD53-B498EEB6450F}" type="sibTrans" cxnId="{C6166C00-0173-4F33-9119-2D488F2424DD}">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dgm:spPr>
      <dgm:t>
        <a:bodyPr/>
        <a:lstStyle/>
        <a:p>
          <a:endParaRPr lang="en-US"/>
        </a:p>
      </dgm:t>
    </dgm:pt>
    <dgm:pt modelId="{1BD15333-12C7-4D11-9427-FAA1CC984007}" type="pres">
      <dgm:prSet presAssocID="{3E9D0282-58E8-4FB7-9ADC-F53F29557E7E}" presName="Name0" presStyleCnt="0">
        <dgm:presLayoutVars>
          <dgm:chMax val="7"/>
          <dgm:chPref val="7"/>
          <dgm:dir/>
        </dgm:presLayoutVars>
      </dgm:prSet>
      <dgm:spPr/>
    </dgm:pt>
    <dgm:pt modelId="{E90B5250-6477-4D0C-A08F-E69797A21EE4}" type="pres">
      <dgm:prSet presAssocID="{3E9D0282-58E8-4FB7-9ADC-F53F29557E7E}" presName="Name1" presStyleCnt="0"/>
      <dgm:spPr/>
    </dgm:pt>
    <dgm:pt modelId="{5864B358-2DE2-4118-A42A-A4A5C65E2965}" type="pres">
      <dgm:prSet presAssocID="{0CAF7104-5B4E-45A2-BD53-B498EEB6450F}" presName="picture_1" presStyleCnt="0"/>
      <dgm:spPr/>
    </dgm:pt>
    <dgm:pt modelId="{A23567F4-B751-4196-A633-5E8769694BCE}" type="pres">
      <dgm:prSet presAssocID="{0CAF7104-5B4E-45A2-BD53-B498EEB6450F}" presName="pictureRepeatNode" presStyleLbl="alignImgPlace1" presStyleIdx="0" presStyleCnt="1" custScaleX="90336" custScaleY="84879" custLinFactNeighborX="9148" custLinFactNeighborY="564"/>
      <dgm:spPr/>
      <dgm:t>
        <a:bodyPr/>
        <a:lstStyle/>
        <a:p>
          <a:endParaRPr lang="en-US"/>
        </a:p>
      </dgm:t>
    </dgm:pt>
    <dgm:pt modelId="{A5FF8847-214A-4B63-971C-2459F2A4A290}" type="pres">
      <dgm:prSet presAssocID="{1B490FDD-FE06-4CF7-80A3-8C4E706654DD}" presName="text_1" presStyleLbl="node1" presStyleIdx="0" presStyleCnt="0">
        <dgm:presLayoutVars>
          <dgm:bulletEnabled val="1"/>
        </dgm:presLayoutVars>
      </dgm:prSet>
      <dgm:spPr/>
      <dgm:t>
        <a:bodyPr/>
        <a:lstStyle/>
        <a:p>
          <a:endParaRPr lang="en-US"/>
        </a:p>
      </dgm:t>
    </dgm:pt>
  </dgm:ptLst>
  <dgm:cxnLst>
    <dgm:cxn modelId="{C6166C00-0173-4F33-9119-2D488F2424DD}" srcId="{3E9D0282-58E8-4FB7-9ADC-F53F29557E7E}" destId="{1B490FDD-FE06-4CF7-80A3-8C4E706654DD}" srcOrd="0" destOrd="0" parTransId="{5FAF147C-961D-4C70-AB99-E8E2B8609B6A}" sibTransId="{0CAF7104-5B4E-45A2-BD53-B498EEB6450F}"/>
    <dgm:cxn modelId="{F1424D01-A848-4A87-867F-FB02BE974FD8}" type="presOf" srcId="{3E9D0282-58E8-4FB7-9ADC-F53F29557E7E}" destId="{1BD15333-12C7-4D11-9427-FAA1CC984007}" srcOrd="0" destOrd="0" presId="urn:microsoft.com/office/officeart/2008/layout/CircularPictureCallout"/>
    <dgm:cxn modelId="{E75D7906-6183-4A52-9BC9-CCB0DBDB2AB9}" type="presOf" srcId="{0CAF7104-5B4E-45A2-BD53-B498EEB6450F}" destId="{A23567F4-B751-4196-A633-5E8769694BCE}" srcOrd="0" destOrd="0" presId="urn:microsoft.com/office/officeart/2008/layout/CircularPictureCallout"/>
    <dgm:cxn modelId="{4D05A3AF-21CA-48E3-9E2E-3CFF7EC34829}" type="presOf" srcId="{1B490FDD-FE06-4CF7-80A3-8C4E706654DD}" destId="{A5FF8847-214A-4B63-971C-2459F2A4A290}" srcOrd="0" destOrd="0" presId="urn:microsoft.com/office/officeart/2008/layout/CircularPictureCallout"/>
    <dgm:cxn modelId="{66FD38A7-94E9-49A5-BD08-39ED821C6036}" type="presParOf" srcId="{1BD15333-12C7-4D11-9427-FAA1CC984007}" destId="{E90B5250-6477-4D0C-A08F-E69797A21EE4}" srcOrd="0" destOrd="0" presId="urn:microsoft.com/office/officeart/2008/layout/CircularPictureCallout"/>
    <dgm:cxn modelId="{3610E4C1-B740-4459-B7C7-648005DB9520}" type="presParOf" srcId="{E90B5250-6477-4D0C-A08F-E69797A21EE4}" destId="{5864B358-2DE2-4118-A42A-A4A5C65E2965}" srcOrd="0" destOrd="0" presId="urn:microsoft.com/office/officeart/2008/layout/CircularPictureCallout"/>
    <dgm:cxn modelId="{1D04285F-E1D0-4216-88A7-46D0A605742B}" type="presParOf" srcId="{5864B358-2DE2-4118-A42A-A4A5C65E2965}" destId="{A23567F4-B751-4196-A633-5E8769694BCE}" srcOrd="0" destOrd="0" presId="urn:microsoft.com/office/officeart/2008/layout/CircularPictureCallout"/>
    <dgm:cxn modelId="{77338976-46F4-4BA5-982E-B27F1D247A76}" type="presParOf" srcId="{E90B5250-6477-4D0C-A08F-E69797A21EE4}" destId="{A5FF8847-214A-4B63-971C-2459F2A4A290}" srcOrd="1"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3567F4-B751-4196-A633-5E8769694BCE}">
      <dsp:nvSpPr>
        <dsp:cNvPr id="0" name=""/>
        <dsp:cNvSpPr/>
      </dsp:nvSpPr>
      <dsp:spPr>
        <a:xfrm>
          <a:off x="3383017" y="435921"/>
          <a:ext cx="4776621" cy="448807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FF8847-214A-4B63-971C-2459F2A4A290}">
      <dsp:nvSpPr>
        <dsp:cNvPr id="0" name=""/>
        <dsp:cNvSpPr/>
      </dsp:nvSpPr>
      <dsp:spPr>
        <a:xfrm>
          <a:off x="3595579" y="2814054"/>
          <a:ext cx="3384074" cy="174491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2889250">
            <a:lnSpc>
              <a:spcPct val="90000"/>
            </a:lnSpc>
            <a:spcBef>
              <a:spcPct val="0"/>
            </a:spcBef>
            <a:spcAft>
              <a:spcPct val="35000"/>
            </a:spcAft>
          </a:pPr>
          <a:endParaRPr lang="en-US" sz="6500" kern="1200" dirty="0"/>
        </a:p>
      </dsp:txBody>
      <dsp:txXfrm>
        <a:off x="3595579" y="2814054"/>
        <a:ext cx="3384074" cy="1744913"/>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6A21BB-C592-4A87-A6B9-38B4C4ADA15F}" type="datetimeFigureOut">
              <a:rPr lang="en-US" smtClean="0"/>
              <a:t>10/17/2021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8CA5D4-B4C6-4ACA-9857-A97F0AED000D}" type="slidenum">
              <a:rPr lang="en-US" smtClean="0"/>
              <a:t>‹#›</a:t>
            </a:fld>
            <a:endParaRPr lang="en-US"/>
          </a:p>
        </p:txBody>
      </p:sp>
    </p:spTree>
    <p:extLst>
      <p:ext uri="{BB962C8B-B14F-4D97-AF65-F5344CB8AC3E}">
        <p14:creationId xmlns:p14="http://schemas.microsoft.com/office/powerpoint/2010/main" val="57415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A8B0ED1-768B-0C47-8169-E96E9DCEF8D4}"/>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p>
        </p:txBody>
      </p:sp>
      <p:sp>
        <p:nvSpPr>
          <p:cNvPr id="3" name="Subtítulo 2">
            <a:extLst>
              <a:ext uri="{FF2B5EF4-FFF2-40B4-BE49-F238E27FC236}">
                <a16:creationId xmlns="" xmlns:a16="http://schemas.microsoft.com/office/drawing/2014/main" id="{B7F1A172-18CD-BE4D-BD81-AEACD188C0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p>
        </p:txBody>
      </p:sp>
      <p:sp>
        <p:nvSpPr>
          <p:cNvPr id="4" name="Marcador de fecha 3">
            <a:extLst>
              <a:ext uri="{FF2B5EF4-FFF2-40B4-BE49-F238E27FC236}">
                <a16:creationId xmlns="" xmlns:a16="http://schemas.microsoft.com/office/drawing/2014/main" id="{A4A5C318-3091-6A43-8B9D-07DB1CFFB095}"/>
              </a:ext>
            </a:extLst>
          </p:cNvPr>
          <p:cNvSpPr>
            <a:spLocks noGrp="1"/>
          </p:cNvSpPr>
          <p:nvPr>
            <p:ph type="dt" sz="half" idx="10"/>
          </p:nvPr>
        </p:nvSpPr>
        <p:spPr/>
        <p:txBody>
          <a:bodyPr/>
          <a:lstStyle/>
          <a:p>
            <a:fld id="{5922D97F-1855-7940-BD30-9CA7CE069233}" type="datetimeFigureOut">
              <a:rPr lang="es-MX" smtClean="0"/>
              <a:t>17/10/2021</a:t>
            </a:fld>
            <a:endParaRPr lang="es-MX"/>
          </a:p>
        </p:txBody>
      </p:sp>
      <p:sp>
        <p:nvSpPr>
          <p:cNvPr id="5" name="Marcador de pie de página 4">
            <a:extLst>
              <a:ext uri="{FF2B5EF4-FFF2-40B4-BE49-F238E27FC236}">
                <a16:creationId xmlns="" xmlns:a16="http://schemas.microsoft.com/office/drawing/2014/main" id="{2F0FC366-2E97-594D-ABB6-77A3183357F8}"/>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 xmlns:a16="http://schemas.microsoft.com/office/drawing/2014/main" id="{C598242A-B6D5-CE46-9354-6607AEB6092A}"/>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1240553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23B12BC-05F4-2743-865B-A567C30AD6E2}"/>
              </a:ext>
            </a:extLst>
          </p:cNvPr>
          <p:cNvSpPr>
            <a:spLocks noGrp="1"/>
          </p:cNvSpPr>
          <p:nvPr>
            <p:ph type="title"/>
          </p:nvPr>
        </p:nvSpPr>
        <p:spPr/>
        <p:txBody>
          <a:bodyPr/>
          <a:lstStyle/>
          <a:p>
            <a:r>
              <a:rPr lang="es-MX"/>
              <a:t>Haz clic para modificar el estilo de título del patrón</a:t>
            </a:r>
          </a:p>
        </p:txBody>
      </p:sp>
      <p:sp>
        <p:nvSpPr>
          <p:cNvPr id="3" name="Marcador de texto vertical 2">
            <a:extLst>
              <a:ext uri="{FF2B5EF4-FFF2-40B4-BE49-F238E27FC236}">
                <a16:creationId xmlns="" xmlns:a16="http://schemas.microsoft.com/office/drawing/2014/main" id="{A7DE5064-9233-E945-BC86-54A956BD3DF8}"/>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 xmlns:a16="http://schemas.microsoft.com/office/drawing/2014/main" id="{187379F0-76E8-394A-A7ED-7FA3A2854377}"/>
              </a:ext>
            </a:extLst>
          </p:cNvPr>
          <p:cNvSpPr>
            <a:spLocks noGrp="1"/>
          </p:cNvSpPr>
          <p:nvPr>
            <p:ph type="dt" sz="half" idx="10"/>
          </p:nvPr>
        </p:nvSpPr>
        <p:spPr/>
        <p:txBody>
          <a:bodyPr/>
          <a:lstStyle/>
          <a:p>
            <a:fld id="{5922D97F-1855-7940-BD30-9CA7CE069233}" type="datetimeFigureOut">
              <a:rPr lang="es-MX" smtClean="0"/>
              <a:t>17/10/2021</a:t>
            </a:fld>
            <a:endParaRPr lang="es-MX"/>
          </a:p>
        </p:txBody>
      </p:sp>
      <p:sp>
        <p:nvSpPr>
          <p:cNvPr id="5" name="Marcador de pie de página 4">
            <a:extLst>
              <a:ext uri="{FF2B5EF4-FFF2-40B4-BE49-F238E27FC236}">
                <a16:creationId xmlns="" xmlns:a16="http://schemas.microsoft.com/office/drawing/2014/main" id="{F9222A6B-83D9-AC4E-A42A-A53C690BE52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 xmlns:a16="http://schemas.microsoft.com/office/drawing/2014/main" id="{79F21101-8F6B-4A42-AF7E-9B3AA50561EA}"/>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1359860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7A2BF40B-B617-744F-A388-2A08555BBA08}"/>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p>
        </p:txBody>
      </p:sp>
      <p:sp>
        <p:nvSpPr>
          <p:cNvPr id="3" name="Marcador de texto vertical 2">
            <a:extLst>
              <a:ext uri="{FF2B5EF4-FFF2-40B4-BE49-F238E27FC236}">
                <a16:creationId xmlns="" xmlns:a16="http://schemas.microsoft.com/office/drawing/2014/main" id="{2E98FCCC-680F-894C-96DB-2FA3A0D0C28E}"/>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 xmlns:a16="http://schemas.microsoft.com/office/drawing/2014/main" id="{B119397A-43C4-6C4C-9C87-4FD3D72BB521}"/>
              </a:ext>
            </a:extLst>
          </p:cNvPr>
          <p:cNvSpPr>
            <a:spLocks noGrp="1"/>
          </p:cNvSpPr>
          <p:nvPr>
            <p:ph type="dt" sz="half" idx="10"/>
          </p:nvPr>
        </p:nvSpPr>
        <p:spPr/>
        <p:txBody>
          <a:bodyPr/>
          <a:lstStyle/>
          <a:p>
            <a:fld id="{5922D97F-1855-7940-BD30-9CA7CE069233}" type="datetimeFigureOut">
              <a:rPr lang="es-MX" smtClean="0"/>
              <a:t>17/10/2021</a:t>
            </a:fld>
            <a:endParaRPr lang="es-MX"/>
          </a:p>
        </p:txBody>
      </p:sp>
      <p:sp>
        <p:nvSpPr>
          <p:cNvPr id="5" name="Marcador de pie de página 4">
            <a:extLst>
              <a:ext uri="{FF2B5EF4-FFF2-40B4-BE49-F238E27FC236}">
                <a16:creationId xmlns="" xmlns:a16="http://schemas.microsoft.com/office/drawing/2014/main" id="{0EB716AD-B236-BC40-BF4D-E35EFD65E8BB}"/>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 xmlns:a16="http://schemas.microsoft.com/office/drawing/2014/main" id="{A89F753A-F82A-764A-AB8E-989B9CCEA259}"/>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2710085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C9A25E2-BA5E-3843-B28B-5F67E27EB3E9}"/>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 xmlns:a16="http://schemas.microsoft.com/office/drawing/2014/main" id="{8B388914-D38D-1A4F-BDA1-4F15F66FA054}"/>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 xmlns:a16="http://schemas.microsoft.com/office/drawing/2014/main" id="{E9097349-F444-D343-A15D-6C3679F2BA22}"/>
              </a:ext>
            </a:extLst>
          </p:cNvPr>
          <p:cNvSpPr>
            <a:spLocks noGrp="1"/>
          </p:cNvSpPr>
          <p:nvPr>
            <p:ph type="dt" sz="half" idx="10"/>
          </p:nvPr>
        </p:nvSpPr>
        <p:spPr/>
        <p:txBody>
          <a:bodyPr/>
          <a:lstStyle/>
          <a:p>
            <a:fld id="{5922D97F-1855-7940-BD30-9CA7CE069233}" type="datetimeFigureOut">
              <a:rPr lang="es-MX" smtClean="0"/>
              <a:t>17/10/2021</a:t>
            </a:fld>
            <a:endParaRPr lang="es-MX"/>
          </a:p>
        </p:txBody>
      </p:sp>
      <p:sp>
        <p:nvSpPr>
          <p:cNvPr id="5" name="Marcador de pie de página 4">
            <a:extLst>
              <a:ext uri="{FF2B5EF4-FFF2-40B4-BE49-F238E27FC236}">
                <a16:creationId xmlns="" xmlns:a16="http://schemas.microsoft.com/office/drawing/2014/main" id="{262F0645-1916-2941-A4EF-78E4C9771F5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 xmlns:a16="http://schemas.microsoft.com/office/drawing/2014/main" id="{7207AE25-3BB5-184C-9772-CBB819406E2A}"/>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1223468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057110C-2C33-3B4D-B23F-6F61ADB4C02D}"/>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p>
        </p:txBody>
      </p:sp>
      <p:sp>
        <p:nvSpPr>
          <p:cNvPr id="3" name="Marcador de texto 2">
            <a:extLst>
              <a:ext uri="{FF2B5EF4-FFF2-40B4-BE49-F238E27FC236}">
                <a16:creationId xmlns="" xmlns:a16="http://schemas.microsoft.com/office/drawing/2014/main" id="{4ED5981E-38AD-5B49-A167-D8B23D10F8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 xmlns:a16="http://schemas.microsoft.com/office/drawing/2014/main" id="{EB8D5648-F297-4546-A5E1-0E3DFEFC5C13}"/>
              </a:ext>
            </a:extLst>
          </p:cNvPr>
          <p:cNvSpPr>
            <a:spLocks noGrp="1"/>
          </p:cNvSpPr>
          <p:nvPr>
            <p:ph type="dt" sz="half" idx="10"/>
          </p:nvPr>
        </p:nvSpPr>
        <p:spPr/>
        <p:txBody>
          <a:bodyPr/>
          <a:lstStyle/>
          <a:p>
            <a:fld id="{5922D97F-1855-7940-BD30-9CA7CE069233}" type="datetimeFigureOut">
              <a:rPr lang="es-MX" smtClean="0"/>
              <a:t>17/10/2021</a:t>
            </a:fld>
            <a:endParaRPr lang="es-MX"/>
          </a:p>
        </p:txBody>
      </p:sp>
      <p:sp>
        <p:nvSpPr>
          <p:cNvPr id="5" name="Marcador de pie de página 4">
            <a:extLst>
              <a:ext uri="{FF2B5EF4-FFF2-40B4-BE49-F238E27FC236}">
                <a16:creationId xmlns="" xmlns:a16="http://schemas.microsoft.com/office/drawing/2014/main" id="{A20E0910-21CD-BE41-B51E-CB6241DCB205}"/>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 xmlns:a16="http://schemas.microsoft.com/office/drawing/2014/main" id="{266E9CED-7ACB-524E-8F02-BA31F1661212}"/>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4268605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2870347-1AD8-A14B-9028-3E1619BE6FEF}"/>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 xmlns:a16="http://schemas.microsoft.com/office/drawing/2014/main" id="{C99F9A90-C2C1-334B-82A3-5BCFBB825F6C}"/>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 xmlns:a16="http://schemas.microsoft.com/office/drawing/2014/main" id="{AE3B5CE7-ABBC-CE4B-8E81-2ED799808DF7}"/>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 xmlns:a16="http://schemas.microsoft.com/office/drawing/2014/main" id="{8C2B4A0C-1D3D-9A4B-BCB0-C67DB268EFE9}"/>
              </a:ext>
            </a:extLst>
          </p:cNvPr>
          <p:cNvSpPr>
            <a:spLocks noGrp="1"/>
          </p:cNvSpPr>
          <p:nvPr>
            <p:ph type="dt" sz="half" idx="10"/>
          </p:nvPr>
        </p:nvSpPr>
        <p:spPr/>
        <p:txBody>
          <a:bodyPr/>
          <a:lstStyle/>
          <a:p>
            <a:fld id="{5922D97F-1855-7940-BD30-9CA7CE069233}" type="datetimeFigureOut">
              <a:rPr lang="es-MX" smtClean="0"/>
              <a:t>17/10/2021</a:t>
            </a:fld>
            <a:endParaRPr lang="es-MX"/>
          </a:p>
        </p:txBody>
      </p:sp>
      <p:sp>
        <p:nvSpPr>
          <p:cNvPr id="6" name="Marcador de pie de página 5">
            <a:extLst>
              <a:ext uri="{FF2B5EF4-FFF2-40B4-BE49-F238E27FC236}">
                <a16:creationId xmlns="" xmlns:a16="http://schemas.microsoft.com/office/drawing/2014/main" id="{BB30B375-C8EA-E342-AAD5-E940A8F7020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 xmlns:a16="http://schemas.microsoft.com/office/drawing/2014/main" id="{9E715118-9732-C246-BEA5-E3FDAF7177AA}"/>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582921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045DE75-C0FB-5540-9C80-5F32A473BD36}"/>
              </a:ext>
            </a:extLst>
          </p:cNvPr>
          <p:cNvSpPr>
            <a:spLocks noGrp="1"/>
          </p:cNvSpPr>
          <p:nvPr>
            <p:ph type="title"/>
          </p:nvPr>
        </p:nvSpPr>
        <p:spPr>
          <a:xfrm>
            <a:off x="839788" y="365125"/>
            <a:ext cx="10515600" cy="1325563"/>
          </a:xfrm>
        </p:spPr>
        <p:txBody>
          <a:bodyPr/>
          <a:lstStyle/>
          <a:p>
            <a:r>
              <a:rPr lang="es-MX"/>
              <a:t>Haz clic para modificar el estilo de título del patrón</a:t>
            </a:r>
          </a:p>
        </p:txBody>
      </p:sp>
      <p:sp>
        <p:nvSpPr>
          <p:cNvPr id="3" name="Marcador de texto 2">
            <a:extLst>
              <a:ext uri="{FF2B5EF4-FFF2-40B4-BE49-F238E27FC236}">
                <a16:creationId xmlns="" xmlns:a16="http://schemas.microsoft.com/office/drawing/2014/main" id="{54222D90-E245-964A-BAFF-89808BBB72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 xmlns:a16="http://schemas.microsoft.com/office/drawing/2014/main" id="{7F371311-608F-A04C-882E-6D5186B7DB31}"/>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 xmlns:a16="http://schemas.microsoft.com/office/drawing/2014/main" id="{F3CDB719-9889-904B-A01E-62C0C82ECE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 xmlns:a16="http://schemas.microsoft.com/office/drawing/2014/main" id="{AF4A7251-DBF5-7B40-8D0F-CE8223100A05}"/>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a:extLst>
              <a:ext uri="{FF2B5EF4-FFF2-40B4-BE49-F238E27FC236}">
                <a16:creationId xmlns="" xmlns:a16="http://schemas.microsoft.com/office/drawing/2014/main" id="{3699418D-A2B5-CC4F-B23F-26E077B623B6}"/>
              </a:ext>
            </a:extLst>
          </p:cNvPr>
          <p:cNvSpPr>
            <a:spLocks noGrp="1"/>
          </p:cNvSpPr>
          <p:nvPr>
            <p:ph type="dt" sz="half" idx="10"/>
          </p:nvPr>
        </p:nvSpPr>
        <p:spPr/>
        <p:txBody>
          <a:bodyPr/>
          <a:lstStyle/>
          <a:p>
            <a:fld id="{5922D97F-1855-7940-BD30-9CA7CE069233}" type="datetimeFigureOut">
              <a:rPr lang="es-MX" smtClean="0"/>
              <a:t>17/10/2021</a:t>
            </a:fld>
            <a:endParaRPr lang="es-MX"/>
          </a:p>
        </p:txBody>
      </p:sp>
      <p:sp>
        <p:nvSpPr>
          <p:cNvPr id="8" name="Marcador de pie de página 7">
            <a:extLst>
              <a:ext uri="{FF2B5EF4-FFF2-40B4-BE49-F238E27FC236}">
                <a16:creationId xmlns="" xmlns:a16="http://schemas.microsoft.com/office/drawing/2014/main" id="{7B822598-5EFB-CC41-86D6-304FF9DEB785}"/>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 xmlns:a16="http://schemas.microsoft.com/office/drawing/2014/main" id="{1D47ADA2-D615-3148-A23C-CC71FC5257E2}"/>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1563040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5A26CFB-4CCB-7844-8C5A-F8BE7EDA47D1}"/>
              </a:ext>
            </a:extLst>
          </p:cNvPr>
          <p:cNvSpPr>
            <a:spLocks noGrp="1"/>
          </p:cNvSpPr>
          <p:nvPr>
            <p:ph type="title"/>
          </p:nvPr>
        </p:nvSpPr>
        <p:spPr/>
        <p:txBody>
          <a:bodyPr/>
          <a:lstStyle/>
          <a:p>
            <a:r>
              <a:rPr lang="es-MX"/>
              <a:t>Haz clic para modificar el estilo de título del patrón</a:t>
            </a:r>
          </a:p>
        </p:txBody>
      </p:sp>
      <p:sp>
        <p:nvSpPr>
          <p:cNvPr id="3" name="Marcador de fecha 2">
            <a:extLst>
              <a:ext uri="{FF2B5EF4-FFF2-40B4-BE49-F238E27FC236}">
                <a16:creationId xmlns="" xmlns:a16="http://schemas.microsoft.com/office/drawing/2014/main" id="{90657ABA-1D69-DE44-A76D-E763710A3BDD}"/>
              </a:ext>
            </a:extLst>
          </p:cNvPr>
          <p:cNvSpPr>
            <a:spLocks noGrp="1"/>
          </p:cNvSpPr>
          <p:nvPr>
            <p:ph type="dt" sz="half" idx="10"/>
          </p:nvPr>
        </p:nvSpPr>
        <p:spPr/>
        <p:txBody>
          <a:bodyPr/>
          <a:lstStyle/>
          <a:p>
            <a:fld id="{5922D97F-1855-7940-BD30-9CA7CE069233}" type="datetimeFigureOut">
              <a:rPr lang="es-MX" smtClean="0"/>
              <a:t>17/10/2021</a:t>
            </a:fld>
            <a:endParaRPr lang="es-MX"/>
          </a:p>
        </p:txBody>
      </p:sp>
      <p:sp>
        <p:nvSpPr>
          <p:cNvPr id="4" name="Marcador de pie de página 3">
            <a:extLst>
              <a:ext uri="{FF2B5EF4-FFF2-40B4-BE49-F238E27FC236}">
                <a16:creationId xmlns="" xmlns:a16="http://schemas.microsoft.com/office/drawing/2014/main" id="{27CAA2F0-8A6D-604A-93E9-701BFAD15809}"/>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 xmlns:a16="http://schemas.microsoft.com/office/drawing/2014/main" id="{43687990-F555-5942-BBDF-064E8D9EE82A}"/>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3676812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CCF33EA3-DD5A-D449-99A3-EF693C160ACA}"/>
              </a:ext>
            </a:extLst>
          </p:cNvPr>
          <p:cNvSpPr>
            <a:spLocks noGrp="1"/>
          </p:cNvSpPr>
          <p:nvPr>
            <p:ph type="dt" sz="half" idx="10"/>
          </p:nvPr>
        </p:nvSpPr>
        <p:spPr/>
        <p:txBody>
          <a:bodyPr/>
          <a:lstStyle/>
          <a:p>
            <a:fld id="{5922D97F-1855-7940-BD30-9CA7CE069233}" type="datetimeFigureOut">
              <a:rPr lang="es-MX" smtClean="0"/>
              <a:t>17/10/2021</a:t>
            </a:fld>
            <a:endParaRPr lang="es-MX"/>
          </a:p>
        </p:txBody>
      </p:sp>
      <p:sp>
        <p:nvSpPr>
          <p:cNvPr id="3" name="Marcador de pie de página 2">
            <a:extLst>
              <a:ext uri="{FF2B5EF4-FFF2-40B4-BE49-F238E27FC236}">
                <a16:creationId xmlns="" xmlns:a16="http://schemas.microsoft.com/office/drawing/2014/main" id="{F8F21913-B779-D24C-B074-DC2054904FD0}"/>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 xmlns:a16="http://schemas.microsoft.com/office/drawing/2014/main" id="{16CB19C8-5ED1-0A49-8D88-4CFEBC36A3FC}"/>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488544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FE1BD53-EAB7-1E4B-A286-D106753AC150}"/>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contenido 2">
            <a:extLst>
              <a:ext uri="{FF2B5EF4-FFF2-40B4-BE49-F238E27FC236}">
                <a16:creationId xmlns="" xmlns:a16="http://schemas.microsoft.com/office/drawing/2014/main" id="{8DDAE8FB-BE39-6C4C-B873-C92BD02C86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a:extLst>
              <a:ext uri="{FF2B5EF4-FFF2-40B4-BE49-F238E27FC236}">
                <a16:creationId xmlns="" xmlns:a16="http://schemas.microsoft.com/office/drawing/2014/main" id="{F235DA41-1006-144E-A4C4-21C4C47836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 xmlns:a16="http://schemas.microsoft.com/office/drawing/2014/main" id="{BA07975B-558A-ED49-9C35-27406C10312C}"/>
              </a:ext>
            </a:extLst>
          </p:cNvPr>
          <p:cNvSpPr>
            <a:spLocks noGrp="1"/>
          </p:cNvSpPr>
          <p:nvPr>
            <p:ph type="dt" sz="half" idx="10"/>
          </p:nvPr>
        </p:nvSpPr>
        <p:spPr/>
        <p:txBody>
          <a:bodyPr/>
          <a:lstStyle/>
          <a:p>
            <a:fld id="{5922D97F-1855-7940-BD30-9CA7CE069233}" type="datetimeFigureOut">
              <a:rPr lang="es-MX" smtClean="0"/>
              <a:t>17/10/2021</a:t>
            </a:fld>
            <a:endParaRPr lang="es-MX"/>
          </a:p>
        </p:txBody>
      </p:sp>
      <p:sp>
        <p:nvSpPr>
          <p:cNvPr id="6" name="Marcador de pie de página 5">
            <a:extLst>
              <a:ext uri="{FF2B5EF4-FFF2-40B4-BE49-F238E27FC236}">
                <a16:creationId xmlns="" xmlns:a16="http://schemas.microsoft.com/office/drawing/2014/main" id="{C910C23C-8931-8E47-B9FD-28BB82E70088}"/>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 xmlns:a16="http://schemas.microsoft.com/office/drawing/2014/main" id="{B7A3C1F6-37B5-E048-9C14-8B11A24E4C21}"/>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2247384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9306654-0943-0945-A3DC-4ACEF0F00F2B}"/>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posición de imagen 2">
            <a:extLst>
              <a:ext uri="{FF2B5EF4-FFF2-40B4-BE49-F238E27FC236}">
                <a16:creationId xmlns="" xmlns:a16="http://schemas.microsoft.com/office/drawing/2014/main" id="{D01B6BE1-B19A-C148-BB49-BB355C751D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 xmlns:a16="http://schemas.microsoft.com/office/drawing/2014/main" id="{57A05E66-9F51-2848-BC76-1F8916962D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 xmlns:a16="http://schemas.microsoft.com/office/drawing/2014/main" id="{FBD15DF3-C1EA-634A-B0AE-50DB578F1B4E}"/>
              </a:ext>
            </a:extLst>
          </p:cNvPr>
          <p:cNvSpPr>
            <a:spLocks noGrp="1"/>
          </p:cNvSpPr>
          <p:nvPr>
            <p:ph type="dt" sz="half" idx="10"/>
          </p:nvPr>
        </p:nvSpPr>
        <p:spPr/>
        <p:txBody>
          <a:bodyPr/>
          <a:lstStyle/>
          <a:p>
            <a:fld id="{5922D97F-1855-7940-BD30-9CA7CE069233}" type="datetimeFigureOut">
              <a:rPr lang="es-MX" smtClean="0"/>
              <a:t>17/10/2021</a:t>
            </a:fld>
            <a:endParaRPr lang="es-MX"/>
          </a:p>
        </p:txBody>
      </p:sp>
      <p:sp>
        <p:nvSpPr>
          <p:cNvPr id="6" name="Marcador de pie de página 5">
            <a:extLst>
              <a:ext uri="{FF2B5EF4-FFF2-40B4-BE49-F238E27FC236}">
                <a16:creationId xmlns="" xmlns:a16="http://schemas.microsoft.com/office/drawing/2014/main" id="{65F86AC9-2786-654D-99A7-27ED6F3DDD9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 xmlns:a16="http://schemas.microsoft.com/office/drawing/2014/main" id="{8AD1F359-7560-7643-ADA2-6A73F6EA7960}"/>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3557286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391E4233-B371-4D42-AF5D-91F49D956C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 xmlns:a16="http://schemas.microsoft.com/office/drawing/2014/main" id="{C978B424-05A9-D748-BF84-37490AF030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 xmlns:a16="http://schemas.microsoft.com/office/drawing/2014/main" id="{2900299C-4C31-5348-A4E0-798C34A601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22D97F-1855-7940-BD30-9CA7CE069233}" type="datetimeFigureOut">
              <a:rPr lang="es-MX" smtClean="0"/>
              <a:t>17/10/2021</a:t>
            </a:fld>
            <a:endParaRPr lang="es-MX"/>
          </a:p>
        </p:txBody>
      </p:sp>
      <p:sp>
        <p:nvSpPr>
          <p:cNvPr id="5" name="Marcador de pie de página 4">
            <a:extLst>
              <a:ext uri="{FF2B5EF4-FFF2-40B4-BE49-F238E27FC236}">
                <a16:creationId xmlns="" xmlns:a16="http://schemas.microsoft.com/office/drawing/2014/main" id="{ECB3F8D8-6848-BB43-891B-F22F265DA1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 xmlns:a16="http://schemas.microsoft.com/office/drawing/2014/main" id="{4E17FABD-0405-C04A-B8B2-F62CD8E381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29380A-8E3A-AA4F-99CA-B9F889DA3BB4}" type="slidenum">
              <a:rPr lang="es-MX" smtClean="0"/>
              <a:t>‹#›</a:t>
            </a:fld>
            <a:endParaRPr lang="es-MX"/>
          </a:p>
        </p:txBody>
      </p:sp>
    </p:spTree>
    <p:extLst>
      <p:ext uri="{BB962C8B-B14F-4D97-AF65-F5344CB8AC3E}">
        <p14:creationId xmlns:p14="http://schemas.microsoft.com/office/powerpoint/2010/main" val="4023755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18" Type="http://schemas.openxmlformats.org/officeDocument/2006/relationships/image" Target="../media/image22.jpeg"/><Relationship Id="rId3" Type="http://schemas.microsoft.com/office/2007/relationships/hdphoto" Target="../media/hdphoto1.wdp"/><Relationship Id="rId7" Type="http://schemas.openxmlformats.org/officeDocument/2006/relationships/image" Target="../media/image11.jpeg"/><Relationship Id="rId12" Type="http://schemas.openxmlformats.org/officeDocument/2006/relationships/image" Target="../media/image16.png"/><Relationship Id="rId17" Type="http://schemas.openxmlformats.org/officeDocument/2006/relationships/image" Target="../media/image21.jpeg"/><Relationship Id="rId2" Type="http://schemas.openxmlformats.org/officeDocument/2006/relationships/image" Target="../media/image7.jpeg"/><Relationship Id="rId16"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image" Target="../media/image19.jpe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jpeg"/><Relationship Id="rId14"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Layout" Target="../diagrams/layout1.xml"/><Relationship Id="rId7" Type="http://schemas.openxmlformats.org/officeDocument/2006/relationships/hyperlink" Target="mailto:ashezaman@gmail.com"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A8C3199-293F-834B-85A8-F48E3D90AF36}"/>
              </a:ext>
            </a:extLst>
          </p:cNvPr>
          <p:cNvSpPr>
            <a:spLocks noGrp="1"/>
          </p:cNvSpPr>
          <p:nvPr>
            <p:ph type="ctrTitle"/>
          </p:nvPr>
        </p:nvSpPr>
        <p:spPr>
          <a:xfrm>
            <a:off x="769240" y="3675958"/>
            <a:ext cx="11092370" cy="1186192"/>
          </a:xfrm>
        </p:spPr>
        <p:txBody>
          <a:bodyPr anchor="t">
            <a:noAutofit/>
          </a:bodyPr>
          <a:lstStyle/>
          <a:p>
            <a:pPr>
              <a:lnSpc>
                <a:spcPct val="100000"/>
              </a:lnSpc>
            </a:pPr>
            <a:r>
              <a:rPr lang="en-US" sz="3400" b="1" dirty="0">
                <a:solidFill>
                  <a:srgbClr val="003366"/>
                </a:solidFill>
              </a:rPr>
              <a:t>Improvident Growth of CE in SEARO and other Global Regions: </a:t>
            </a:r>
            <a:r>
              <a:rPr lang="en-US" sz="3400" b="1" dirty="0" smtClean="0">
                <a:solidFill>
                  <a:srgbClr val="003366"/>
                </a:solidFill>
              </a:rPr>
              <a:t/>
            </a:r>
            <a:br>
              <a:rPr lang="en-US" sz="3400" b="1" dirty="0" smtClean="0">
                <a:solidFill>
                  <a:srgbClr val="003366"/>
                </a:solidFill>
              </a:rPr>
            </a:br>
            <a:r>
              <a:rPr lang="en-US" sz="3400" b="1" dirty="0" smtClean="0">
                <a:solidFill>
                  <a:srgbClr val="003366"/>
                </a:solidFill>
              </a:rPr>
              <a:t>First-rated </a:t>
            </a:r>
            <a:r>
              <a:rPr lang="en-US" sz="3400" b="1" dirty="0">
                <a:solidFill>
                  <a:srgbClr val="003366"/>
                </a:solidFill>
              </a:rPr>
              <a:t>Footmark by CED, IFMBE to ensure better </a:t>
            </a:r>
            <a:r>
              <a:rPr lang="en-US" sz="3400" b="1" dirty="0" smtClean="0">
                <a:solidFill>
                  <a:srgbClr val="003366"/>
                </a:solidFill>
              </a:rPr>
              <a:t>Healthcare</a:t>
            </a:r>
            <a:endParaRPr lang="es-MX" sz="3400" b="1" dirty="0">
              <a:solidFill>
                <a:srgbClr val="003366"/>
              </a:solidFill>
              <a:latin typeface="Poppins" pitchFamily="2" charset="77"/>
              <a:cs typeface="Poppins" pitchFamily="2" charset="77"/>
            </a:endParaRPr>
          </a:p>
        </p:txBody>
      </p:sp>
      <p:sp>
        <p:nvSpPr>
          <p:cNvPr id="3" name="Subtítulo 2">
            <a:extLst>
              <a:ext uri="{FF2B5EF4-FFF2-40B4-BE49-F238E27FC236}">
                <a16:creationId xmlns="" xmlns:a16="http://schemas.microsoft.com/office/drawing/2014/main" id="{B31DB3D8-FADF-BC44-99E1-CF6CF3286AEF}"/>
              </a:ext>
            </a:extLst>
          </p:cNvPr>
          <p:cNvSpPr>
            <a:spLocks noGrp="1"/>
          </p:cNvSpPr>
          <p:nvPr>
            <p:ph type="subTitle" idx="1"/>
          </p:nvPr>
        </p:nvSpPr>
        <p:spPr>
          <a:xfrm>
            <a:off x="634810" y="4624766"/>
            <a:ext cx="11226800" cy="408056"/>
          </a:xfrm>
        </p:spPr>
        <p:txBody>
          <a:bodyPr>
            <a:noAutofit/>
          </a:bodyPr>
          <a:lstStyle/>
          <a:p>
            <a:pPr>
              <a:lnSpc>
                <a:spcPct val="120000"/>
              </a:lnSpc>
            </a:pPr>
            <a:r>
              <a:rPr lang="en-US" sz="2000" b="1" dirty="0">
                <a:solidFill>
                  <a:srgbClr val="0070C0"/>
                </a:solidFill>
              </a:rPr>
              <a:t>Md. </a:t>
            </a:r>
            <a:r>
              <a:rPr lang="en-US" sz="2000" b="1" dirty="0" err="1">
                <a:solidFill>
                  <a:srgbClr val="0070C0"/>
                </a:solidFill>
              </a:rPr>
              <a:t>Ashrafuzzaman</a:t>
            </a:r>
            <a:r>
              <a:rPr lang="en-US" sz="2000" b="1" dirty="0">
                <a:solidFill>
                  <a:srgbClr val="0070C0"/>
                </a:solidFill>
              </a:rPr>
              <a:t>, </a:t>
            </a:r>
            <a:r>
              <a:rPr lang="en-US" sz="2000" b="1" dirty="0" err="1">
                <a:solidFill>
                  <a:srgbClr val="0070C0"/>
                </a:solidFill>
              </a:rPr>
              <a:t>Jitendar</a:t>
            </a:r>
            <a:r>
              <a:rPr lang="en-US" sz="2000" b="1" dirty="0">
                <a:solidFill>
                  <a:srgbClr val="0070C0"/>
                </a:solidFill>
              </a:rPr>
              <a:t> Sharma, </a:t>
            </a:r>
            <a:r>
              <a:rPr lang="en-US" sz="2000" b="1" dirty="0" err="1">
                <a:solidFill>
                  <a:srgbClr val="0070C0"/>
                </a:solidFill>
              </a:rPr>
              <a:t>Rossana</a:t>
            </a:r>
            <a:r>
              <a:rPr lang="en-US" sz="2000" b="1" dirty="0">
                <a:solidFill>
                  <a:srgbClr val="0070C0"/>
                </a:solidFill>
              </a:rPr>
              <a:t> Rivas </a:t>
            </a:r>
            <a:r>
              <a:rPr lang="en-US" sz="2000" b="1" dirty="0" err="1">
                <a:solidFill>
                  <a:srgbClr val="0070C0"/>
                </a:solidFill>
              </a:rPr>
              <a:t>Tarazona</a:t>
            </a:r>
            <a:r>
              <a:rPr lang="en-US" sz="2000" b="1" dirty="0">
                <a:solidFill>
                  <a:srgbClr val="0070C0"/>
                </a:solidFill>
              </a:rPr>
              <a:t>, Tobey Clark, Tom Judd </a:t>
            </a:r>
          </a:p>
        </p:txBody>
      </p:sp>
      <p:pic>
        <p:nvPicPr>
          <p:cNvPr id="10" name="Picture 9">
            <a:extLst>
              <a:ext uri="{FF2B5EF4-FFF2-40B4-BE49-F238E27FC236}">
                <a16:creationId xmlns="" xmlns:a16="http://schemas.microsoft.com/office/drawing/2014/main" id="{D7DC78BF-8F0B-4BEE-A7B4-8A09F961711E}"/>
              </a:ext>
            </a:extLst>
          </p:cNvPr>
          <p:cNvPicPr>
            <a:picLocks noChangeAspect="1"/>
          </p:cNvPicPr>
          <p:nvPr/>
        </p:nvPicPr>
        <p:blipFill>
          <a:blip r:embed="rId3"/>
          <a:stretch>
            <a:fillRect/>
          </a:stretch>
        </p:blipFill>
        <p:spPr>
          <a:xfrm>
            <a:off x="4969449" y="1209164"/>
            <a:ext cx="1890913" cy="1975985"/>
          </a:xfrm>
          <a:prstGeom prst="rect">
            <a:avLst/>
          </a:prstGeom>
        </p:spPr>
      </p:pic>
      <p:pic>
        <p:nvPicPr>
          <p:cNvPr id="11" name="Picture 10">
            <a:extLst>
              <a:ext uri="{FF2B5EF4-FFF2-40B4-BE49-F238E27FC236}">
                <a16:creationId xmlns="" xmlns:a16="http://schemas.microsoft.com/office/drawing/2014/main" id="{33027C0F-25CF-4987-95DC-645DD27D3C91}"/>
              </a:ext>
            </a:extLst>
          </p:cNvPr>
          <p:cNvPicPr>
            <a:picLocks noChangeAspect="1"/>
          </p:cNvPicPr>
          <p:nvPr/>
        </p:nvPicPr>
        <p:blipFill>
          <a:blip r:embed="rId4"/>
          <a:stretch>
            <a:fillRect/>
          </a:stretch>
        </p:blipFill>
        <p:spPr>
          <a:xfrm>
            <a:off x="2468461" y="2064992"/>
            <a:ext cx="1434063" cy="1336052"/>
          </a:xfrm>
          <a:prstGeom prst="rect">
            <a:avLst/>
          </a:prstGeom>
        </p:spPr>
      </p:pic>
      <p:pic>
        <p:nvPicPr>
          <p:cNvPr id="12" name="Picture 11">
            <a:extLst>
              <a:ext uri="{FF2B5EF4-FFF2-40B4-BE49-F238E27FC236}">
                <a16:creationId xmlns="" xmlns:a16="http://schemas.microsoft.com/office/drawing/2014/main" id="{A8A52345-9175-4418-AD85-E5DE2CFA0F5E}"/>
              </a:ext>
            </a:extLst>
          </p:cNvPr>
          <p:cNvPicPr>
            <a:picLocks noChangeAspect="1"/>
          </p:cNvPicPr>
          <p:nvPr/>
        </p:nvPicPr>
        <p:blipFill>
          <a:blip r:embed="rId5"/>
          <a:stretch>
            <a:fillRect/>
          </a:stretch>
        </p:blipFill>
        <p:spPr>
          <a:xfrm>
            <a:off x="8077681" y="1873163"/>
            <a:ext cx="1604697" cy="1536075"/>
          </a:xfrm>
          <a:prstGeom prst="rect">
            <a:avLst/>
          </a:prstGeom>
        </p:spPr>
      </p:pic>
      <p:sp>
        <p:nvSpPr>
          <p:cNvPr id="4" name="Rectangle 3"/>
          <p:cNvSpPr/>
          <p:nvPr/>
        </p:nvSpPr>
        <p:spPr>
          <a:xfrm>
            <a:off x="1324715" y="4989607"/>
            <a:ext cx="10026949" cy="1754326"/>
          </a:xfrm>
          <a:prstGeom prst="rect">
            <a:avLst/>
          </a:prstGeom>
        </p:spPr>
        <p:txBody>
          <a:bodyPr wrap="square">
            <a:spAutoFit/>
          </a:bodyPr>
          <a:lstStyle/>
          <a:p>
            <a:pPr algn="ctr"/>
            <a:r>
              <a:rPr lang="en-US" b="1" dirty="0" smtClean="0">
                <a:solidFill>
                  <a:srgbClr val="0000FF"/>
                </a:solidFill>
              </a:rPr>
              <a:t>Military Institute of Science and Technology (MIST),  </a:t>
            </a:r>
          </a:p>
          <a:p>
            <a:pPr algn="ctr"/>
            <a:r>
              <a:rPr lang="en-US" b="1" dirty="0" smtClean="0">
                <a:solidFill>
                  <a:srgbClr val="0000FF"/>
                </a:solidFill>
              </a:rPr>
              <a:t>Saudi Bangladesh Institute of Biomedical Engineering &amp; Technology (SBIBMET)</a:t>
            </a:r>
          </a:p>
          <a:p>
            <a:pPr algn="ctr"/>
            <a:r>
              <a:rPr lang="en-US" b="1" dirty="0" err="1" smtClean="0">
                <a:solidFill>
                  <a:srgbClr val="0000FF"/>
                </a:solidFill>
              </a:rPr>
              <a:t>Andra</a:t>
            </a:r>
            <a:r>
              <a:rPr lang="en-US" b="1" dirty="0" smtClean="0">
                <a:solidFill>
                  <a:srgbClr val="0000FF"/>
                </a:solidFill>
              </a:rPr>
              <a:t> Med Tech Zone (AMTZ)</a:t>
            </a:r>
          </a:p>
          <a:p>
            <a:pPr algn="ctr"/>
            <a:r>
              <a:rPr lang="en-US" b="1" dirty="0" smtClean="0">
                <a:solidFill>
                  <a:srgbClr val="0000FF"/>
                </a:solidFill>
              </a:rPr>
              <a:t>WHO CC for HTM, Universidad </a:t>
            </a:r>
            <a:r>
              <a:rPr lang="en-US" b="1" dirty="0" err="1" smtClean="0">
                <a:solidFill>
                  <a:srgbClr val="0000FF"/>
                </a:solidFill>
              </a:rPr>
              <a:t>Peruana</a:t>
            </a:r>
            <a:r>
              <a:rPr lang="en-US" b="1" dirty="0" smtClean="0">
                <a:solidFill>
                  <a:srgbClr val="0000FF"/>
                </a:solidFill>
              </a:rPr>
              <a:t> </a:t>
            </a:r>
            <a:r>
              <a:rPr lang="en-US" b="1" dirty="0" err="1" smtClean="0">
                <a:solidFill>
                  <a:srgbClr val="0000FF"/>
                </a:solidFill>
              </a:rPr>
              <a:t>Cayetano</a:t>
            </a:r>
            <a:r>
              <a:rPr lang="en-US" b="1" dirty="0" smtClean="0">
                <a:solidFill>
                  <a:srgbClr val="0000FF"/>
                </a:solidFill>
              </a:rPr>
              <a:t> Heredia-UPCH</a:t>
            </a:r>
          </a:p>
          <a:p>
            <a:pPr algn="ctr"/>
            <a:r>
              <a:rPr lang="en-US" b="1" dirty="0" smtClean="0">
                <a:solidFill>
                  <a:srgbClr val="0000FF"/>
                </a:solidFill>
              </a:rPr>
              <a:t>WHO CC for HTM, University of Vermont</a:t>
            </a:r>
          </a:p>
          <a:p>
            <a:pPr algn="ctr"/>
            <a:r>
              <a:rPr lang="en-US" b="1" dirty="0" smtClean="0">
                <a:solidFill>
                  <a:srgbClr val="0000FF"/>
                </a:solidFill>
              </a:rPr>
              <a:t>Clinical Engineering Division, IFMBE</a:t>
            </a:r>
            <a:endParaRPr lang="en-US" b="1" dirty="0">
              <a:solidFill>
                <a:srgbClr val="0000FF"/>
              </a:solidFill>
            </a:endParaRPr>
          </a:p>
        </p:txBody>
      </p:sp>
      <p:sp>
        <p:nvSpPr>
          <p:cNvPr id="8" name="Subtítulo 2">
            <a:extLst>
              <a:ext uri="{FF2B5EF4-FFF2-40B4-BE49-F238E27FC236}">
                <a16:creationId xmlns="" xmlns:a16="http://schemas.microsoft.com/office/drawing/2014/main" id="{B31DB3D8-FADF-BC44-99E1-CF6CF3286AEF}"/>
              </a:ext>
            </a:extLst>
          </p:cNvPr>
          <p:cNvSpPr txBox="1">
            <a:spLocks/>
          </p:cNvSpPr>
          <p:nvPr/>
        </p:nvSpPr>
        <p:spPr>
          <a:xfrm>
            <a:off x="291566" y="3144813"/>
            <a:ext cx="11226800" cy="4080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dirty="0" smtClean="0">
                <a:solidFill>
                  <a:srgbClr val="0070C0"/>
                </a:solidFill>
              </a:rPr>
              <a:t>ID: 10848</a:t>
            </a:r>
            <a:endParaRPr lang="es-MX" sz="3200" dirty="0">
              <a:solidFill>
                <a:srgbClr val="0070C0"/>
              </a:solidFill>
              <a:latin typeface="Poppins Light" pitchFamily="2" charset="77"/>
              <a:cs typeface="Poppins Light" pitchFamily="2" charset="77"/>
            </a:endParaRPr>
          </a:p>
        </p:txBody>
      </p:sp>
    </p:spTree>
    <p:extLst>
      <p:ext uri="{BB962C8B-B14F-4D97-AF65-F5344CB8AC3E}">
        <p14:creationId xmlns:p14="http://schemas.microsoft.com/office/powerpoint/2010/main" val="857954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46D6ADE4-EB64-8B4E-862B-4907D83F2D38}"/>
              </a:ext>
            </a:extLst>
          </p:cNvPr>
          <p:cNvSpPr>
            <a:spLocks noGrp="1"/>
          </p:cNvSpPr>
          <p:nvPr>
            <p:ph idx="1"/>
          </p:nvPr>
        </p:nvSpPr>
        <p:spPr>
          <a:xfrm>
            <a:off x="377505" y="1573976"/>
            <a:ext cx="11711917" cy="4819718"/>
          </a:xfrm>
        </p:spPr>
        <p:txBody>
          <a:bodyPr>
            <a:noAutofit/>
          </a:bodyPr>
          <a:lstStyle/>
          <a:p>
            <a:pPr marL="0" indent="0">
              <a:lnSpc>
                <a:spcPct val="100000"/>
              </a:lnSpc>
              <a:spcBef>
                <a:spcPts val="0"/>
              </a:spcBef>
              <a:buNone/>
            </a:pPr>
            <a:r>
              <a:rPr lang="en-US" sz="2000" b="1" dirty="0">
                <a:solidFill>
                  <a:srgbClr val="0000FF"/>
                </a:solidFill>
                <a:latin typeface="+mn-lt"/>
              </a:rPr>
              <a:t>Major Md. </a:t>
            </a:r>
            <a:r>
              <a:rPr lang="en-US" sz="2000" b="1" dirty="0" err="1">
                <a:solidFill>
                  <a:srgbClr val="0000FF"/>
                </a:solidFill>
                <a:latin typeface="+mn-lt"/>
              </a:rPr>
              <a:t>Ashrafuzzaman</a:t>
            </a:r>
            <a:r>
              <a:rPr lang="en-US" sz="2000" b="1" dirty="0">
                <a:solidFill>
                  <a:srgbClr val="0000FF"/>
                </a:solidFill>
                <a:latin typeface="+mn-lt"/>
              </a:rPr>
              <a:t>, </a:t>
            </a:r>
            <a:r>
              <a:rPr lang="en-US" sz="2000" b="1" dirty="0" err="1">
                <a:solidFill>
                  <a:srgbClr val="0000FF"/>
                </a:solidFill>
                <a:latin typeface="+mn-lt"/>
              </a:rPr>
              <a:t>Ph.D</a:t>
            </a:r>
            <a:r>
              <a:rPr lang="en-US" sz="2000" b="1" dirty="0">
                <a:solidFill>
                  <a:srgbClr val="0000FF"/>
                </a:solidFill>
                <a:latin typeface="+mn-lt"/>
              </a:rPr>
              <a:t>, EME</a:t>
            </a:r>
          </a:p>
          <a:p>
            <a:pPr marL="0" indent="0">
              <a:lnSpc>
                <a:spcPct val="100000"/>
              </a:lnSpc>
              <a:spcBef>
                <a:spcPts val="0"/>
              </a:spcBef>
              <a:buNone/>
            </a:pPr>
            <a:r>
              <a:rPr lang="en-US" sz="2000" b="1" dirty="0" smtClean="0">
                <a:latin typeface="+mn-lt"/>
              </a:rPr>
              <a:t>Founder, </a:t>
            </a:r>
            <a:r>
              <a:rPr lang="en-US" sz="2000" b="1" dirty="0">
                <a:latin typeface="+mn-lt"/>
              </a:rPr>
              <a:t>Saudi Bangladesh Institute of Biomedical Engineering &amp; Technology (SBIBMET)</a:t>
            </a:r>
          </a:p>
          <a:p>
            <a:pPr marL="0" indent="0">
              <a:lnSpc>
                <a:spcPct val="100000"/>
              </a:lnSpc>
              <a:spcBef>
                <a:spcPts val="0"/>
              </a:spcBef>
              <a:buNone/>
            </a:pPr>
            <a:r>
              <a:rPr lang="en-US" sz="2000" b="1" dirty="0">
                <a:latin typeface="+mn-lt"/>
              </a:rPr>
              <a:t>Associate Professor, Biomedical Engineering Department, Military Institute of Science and </a:t>
            </a:r>
            <a:r>
              <a:rPr lang="en-US" sz="2000" b="1" dirty="0" smtClean="0">
                <a:latin typeface="+mn-lt"/>
              </a:rPr>
              <a:t>Technology (MIST)</a:t>
            </a:r>
            <a:endParaRPr lang="en-US" sz="2000" b="1" dirty="0">
              <a:latin typeface="+mn-lt"/>
            </a:endParaRPr>
          </a:p>
          <a:p>
            <a:pPr marL="0" indent="0">
              <a:buNone/>
            </a:pPr>
            <a:endParaRPr lang="en-US" sz="1100" b="1" dirty="0">
              <a:latin typeface="+mn-lt"/>
            </a:endParaRPr>
          </a:p>
          <a:p>
            <a:pPr marL="0" indent="0">
              <a:lnSpc>
                <a:spcPct val="100000"/>
              </a:lnSpc>
              <a:spcBef>
                <a:spcPts val="0"/>
              </a:spcBef>
              <a:buNone/>
            </a:pPr>
            <a:r>
              <a:rPr lang="en-US" sz="2000" b="1" dirty="0" smtClean="0">
                <a:solidFill>
                  <a:srgbClr val="3211D5"/>
                </a:solidFill>
                <a:latin typeface="+mn-lt"/>
              </a:rPr>
              <a:t>Dr. </a:t>
            </a:r>
            <a:r>
              <a:rPr lang="en-US" sz="2000" b="1" dirty="0" err="1" smtClean="0">
                <a:solidFill>
                  <a:srgbClr val="3211D5"/>
                </a:solidFill>
                <a:latin typeface="+mn-lt"/>
              </a:rPr>
              <a:t>Jitendar</a:t>
            </a:r>
            <a:r>
              <a:rPr lang="en-US" sz="2000" b="1" dirty="0" smtClean="0">
                <a:solidFill>
                  <a:srgbClr val="3211D5"/>
                </a:solidFill>
                <a:latin typeface="+mn-lt"/>
              </a:rPr>
              <a:t> Sharma</a:t>
            </a:r>
          </a:p>
          <a:p>
            <a:pPr marL="0" indent="0">
              <a:lnSpc>
                <a:spcPct val="100000"/>
              </a:lnSpc>
              <a:spcBef>
                <a:spcPts val="0"/>
              </a:spcBef>
              <a:buNone/>
            </a:pPr>
            <a:r>
              <a:rPr lang="en-US" sz="2000" b="1" dirty="0" smtClean="0">
                <a:latin typeface="+mn-lt"/>
              </a:rPr>
              <a:t>MD &amp; CEO, </a:t>
            </a:r>
            <a:r>
              <a:rPr lang="en-US" sz="2000" b="1" dirty="0" err="1" smtClean="0">
                <a:solidFill>
                  <a:srgbClr val="340797"/>
                </a:solidFill>
                <a:latin typeface="+mn-lt"/>
              </a:rPr>
              <a:t>Andra</a:t>
            </a:r>
            <a:r>
              <a:rPr lang="en-US" sz="2000" b="1" dirty="0" smtClean="0">
                <a:solidFill>
                  <a:srgbClr val="340797"/>
                </a:solidFill>
                <a:latin typeface="+mn-lt"/>
              </a:rPr>
              <a:t> Med Tech Zone (AMTZ)</a:t>
            </a:r>
          </a:p>
          <a:p>
            <a:pPr marL="0" indent="0">
              <a:lnSpc>
                <a:spcPct val="120000"/>
              </a:lnSpc>
              <a:buNone/>
            </a:pPr>
            <a:endParaRPr lang="en-US" sz="1000" b="1" dirty="0" smtClean="0">
              <a:solidFill>
                <a:srgbClr val="3211D5"/>
              </a:solidFill>
              <a:latin typeface="+mn-lt"/>
            </a:endParaRPr>
          </a:p>
          <a:p>
            <a:pPr marL="0" indent="0">
              <a:lnSpc>
                <a:spcPct val="100000"/>
              </a:lnSpc>
              <a:spcBef>
                <a:spcPts val="0"/>
              </a:spcBef>
              <a:buNone/>
            </a:pPr>
            <a:r>
              <a:rPr lang="en-US" sz="2000" b="1" dirty="0" err="1" smtClean="0">
                <a:solidFill>
                  <a:srgbClr val="3211D5"/>
                </a:solidFill>
                <a:latin typeface="+mn-lt"/>
              </a:rPr>
              <a:t>Rossana</a:t>
            </a:r>
            <a:r>
              <a:rPr lang="en-US" sz="2000" b="1" dirty="0" smtClean="0">
                <a:solidFill>
                  <a:srgbClr val="3211D5"/>
                </a:solidFill>
                <a:latin typeface="+mn-lt"/>
              </a:rPr>
              <a:t> Rivas </a:t>
            </a:r>
            <a:r>
              <a:rPr lang="en-US" sz="2000" b="1" dirty="0" err="1" smtClean="0">
                <a:solidFill>
                  <a:srgbClr val="3211D5"/>
                </a:solidFill>
                <a:latin typeface="+mn-lt"/>
              </a:rPr>
              <a:t>Tarazona</a:t>
            </a:r>
            <a:endParaRPr lang="en-US" sz="2000" b="1" dirty="0" smtClean="0">
              <a:solidFill>
                <a:srgbClr val="3211D5"/>
              </a:solidFill>
              <a:latin typeface="+mn-lt"/>
            </a:endParaRPr>
          </a:p>
          <a:p>
            <a:pPr marL="0" indent="0">
              <a:lnSpc>
                <a:spcPct val="100000"/>
              </a:lnSpc>
              <a:spcBef>
                <a:spcPts val="0"/>
              </a:spcBef>
              <a:buNone/>
            </a:pPr>
            <a:r>
              <a:rPr lang="en-US" sz="2000" b="1" dirty="0">
                <a:latin typeface="+mn-lt"/>
              </a:rPr>
              <a:t>Head-Clinical Engineering Specialty, Faculty of Public Health, Universidad </a:t>
            </a:r>
            <a:r>
              <a:rPr lang="en-US" sz="2000" b="1" dirty="0" err="1">
                <a:latin typeface="+mn-lt"/>
              </a:rPr>
              <a:t>Peruana</a:t>
            </a:r>
            <a:r>
              <a:rPr lang="en-US" sz="2000" b="1" dirty="0">
                <a:latin typeface="+mn-lt"/>
              </a:rPr>
              <a:t> </a:t>
            </a:r>
            <a:r>
              <a:rPr lang="en-US" sz="2000" b="1" dirty="0" err="1">
                <a:latin typeface="+mn-lt"/>
              </a:rPr>
              <a:t>Cayetano</a:t>
            </a:r>
            <a:r>
              <a:rPr lang="en-US" sz="2000" b="1" dirty="0">
                <a:latin typeface="+mn-lt"/>
              </a:rPr>
              <a:t> </a:t>
            </a:r>
            <a:r>
              <a:rPr lang="en-US" sz="2000" b="1" dirty="0" smtClean="0">
                <a:latin typeface="+mn-lt"/>
              </a:rPr>
              <a:t>Heredia-UPCH</a:t>
            </a:r>
          </a:p>
          <a:p>
            <a:pPr marL="0" indent="0">
              <a:lnSpc>
                <a:spcPct val="100000"/>
              </a:lnSpc>
              <a:spcBef>
                <a:spcPts val="0"/>
              </a:spcBef>
              <a:buNone/>
            </a:pPr>
            <a:endParaRPr lang="en-US" sz="1600" b="1" dirty="0">
              <a:solidFill>
                <a:srgbClr val="3211D5"/>
              </a:solidFill>
              <a:latin typeface="+mn-lt"/>
            </a:endParaRPr>
          </a:p>
          <a:p>
            <a:pPr marL="0" indent="0">
              <a:lnSpc>
                <a:spcPct val="100000"/>
              </a:lnSpc>
              <a:spcBef>
                <a:spcPts val="0"/>
              </a:spcBef>
              <a:buNone/>
            </a:pPr>
            <a:r>
              <a:rPr lang="en-US" sz="2000" b="1" dirty="0">
                <a:solidFill>
                  <a:srgbClr val="3211D5"/>
                </a:solidFill>
                <a:latin typeface="+mn-lt"/>
              </a:rPr>
              <a:t>J. Tobey Clark</a:t>
            </a:r>
          </a:p>
          <a:p>
            <a:pPr marL="0" indent="0">
              <a:lnSpc>
                <a:spcPct val="100000"/>
              </a:lnSpc>
              <a:spcBef>
                <a:spcPts val="0"/>
              </a:spcBef>
              <a:buNone/>
            </a:pPr>
            <a:r>
              <a:rPr lang="en-US" sz="2000" b="1" dirty="0">
                <a:latin typeface="+mn-lt"/>
              </a:rPr>
              <a:t>Engineering Supervisor &amp; Director, </a:t>
            </a:r>
            <a:r>
              <a:rPr lang="en-US" sz="2000" dirty="0">
                <a:latin typeface="+mn-lt"/>
              </a:rPr>
              <a:t> </a:t>
            </a:r>
            <a:r>
              <a:rPr lang="en-US" sz="2000" b="1" dirty="0">
                <a:solidFill>
                  <a:srgbClr val="340797"/>
                </a:solidFill>
                <a:latin typeface="+mn-lt"/>
              </a:rPr>
              <a:t>WHO Collaborating Center for HTM / University of Vermont</a:t>
            </a:r>
          </a:p>
          <a:p>
            <a:pPr marL="0" indent="0">
              <a:buNone/>
            </a:pPr>
            <a:endParaRPr lang="en-US" sz="1400" dirty="0">
              <a:latin typeface="+mn-lt"/>
            </a:endParaRPr>
          </a:p>
          <a:p>
            <a:pPr marL="0" indent="0">
              <a:lnSpc>
                <a:spcPct val="100000"/>
              </a:lnSpc>
              <a:spcBef>
                <a:spcPts val="0"/>
              </a:spcBef>
              <a:buNone/>
            </a:pPr>
            <a:r>
              <a:rPr lang="en-US" sz="2000" b="1" dirty="0" smtClean="0">
                <a:solidFill>
                  <a:srgbClr val="3211D5"/>
                </a:solidFill>
                <a:latin typeface="+mn-lt"/>
              </a:rPr>
              <a:t>Tom Judd</a:t>
            </a:r>
            <a:endParaRPr lang="en-US" sz="2000" b="1" dirty="0">
              <a:solidFill>
                <a:srgbClr val="3211D5"/>
              </a:solidFill>
              <a:latin typeface="+mn-lt"/>
            </a:endParaRPr>
          </a:p>
          <a:p>
            <a:pPr marL="0" indent="0">
              <a:lnSpc>
                <a:spcPct val="100000"/>
              </a:lnSpc>
              <a:spcBef>
                <a:spcPts val="0"/>
              </a:spcBef>
              <a:buNone/>
            </a:pPr>
            <a:r>
              <a:rPr lang="en-US" sz="2000" b="1" dirty="0" smtClean="0">
                <a:latin typeface="+mn-lt"/>
              </a:rPr>
              <a:t>Chair, </a:t>
            </a:r>
            <a:r>
              <a:rPr lang="en-US" sz="2000" b="1" dirty="0" smtClean="0">
                <a:solidFill>
                  <a:schemeClr val="accent6">
                    <a:lumMod val="75000"/>
                  </a:schemeClr>
                </a:solidFill>
                <a:latin typeface="+mn-lt"/>
              </a:rPr>
              <a:t>Clinical Engineering Division, </a:t>
            </a:r>
            <a:r>
              <a:rPr lang="en-US" sz="2000" dirty="0" smtClean="0">
                <a:solidFill>
                  <a:schemeClr val="accent6">
                    <a:lumMod val="75000"/>
                  </a:schemeClr>
                </a:solidFill>
                <a:latin typeface="+mn-lt"/>
              </a:rPr>
              <a:t> </a:t>
            </a:r>
            <a:r>
              <a:rPr lang="en-US" sz="2000" b="1" dirty="0" smtClean="0">
                <a:solidFill>
                  <a:schemeClr val="accent6">
                    <a:lumMod val="75000"/>
                  </a:schemeClr>
                </a:solidFill>
                <a:latin typeface="+mn-lt"/>
              </a:rPr>
              <a:t>International Federation of Medical &amp; Biological Engineering (IFMBE)</a:t>
            </a:r>
            <a:endParaRPr lang="en-US" sz="2000" b="1" dirty="0">
              <a:solidFill>
                <a:schemeClr val="accent6">
                  <a:lumMod val="75000"/>
                </a:schemeClr>
              </a:solidFill>
              <a:latin typeface="+mn-lt"/>
            </a:endParaRPr>
          </a:p>
        </p:txBody>
      </p:sp>
      <p:sp>
        <p:nvSpPr>
          <p:cNvPr id="8" name="Title 7">
            <a:extLst>
              <a:ext uri="{FF2B5EF4-FFF2-40B4-BE49-F238E27FC236}">
                <a16:creationId xmlns="" xmlns:a16="http://schemas.microsoft.com/office/drawing/2014/main" id="{55234FEB-D415-4B01-AEDF-509BD7A578D3}"/>
              </a:ext>
            </a:extLst>
          </p:cNvPr>
          <p:cNvSpPr>
            <a:spLocks noGrp="1"/>
          </p:cNvSpPr>
          <p:nvPr>
            <p:ph type="title"/>
          </p:nvPr>
        </p:nvSpPr>
        <p:spPr>
          <a:xfrm>
            <a:off x="384811" y="505552"/>
            <a:ext cx="10515600" cy="1325563"/>
          </a:xfrm>
        </p:spPr>
        <p:txBody>
          <a:bodyPr/>
          <a:lstStyle/>
          <a:p>
            <a:r>
              <a:rPr lang="it-IT" sz="4400" b="1" dirty="0">
                <a:solidFill>
                  <a:srgbClr val="2614AC"/>
                </a:solidFill>
                <a:latin typeface="Calibri"/>
                <a:ea typeface="Calibri"/>
                <a:cs typeface="Calibri"/>
                <a:sym typeface="Calibri"/>
              </a:rPr>
              <a:t>The Team / Workgroup</a:t>
            </a:r>
            <a:endParaRPr lang="en-US" dirty="0">
              <a:solidFill>
                <a:srgbClr val="2614AC"/>
              </a:solidFill>
            </a:endParaRPr>
          </a:p>
        </p:txBody>
      </p:sp>
    </p:spTree>
    <p:extLst>
      <p:ext uri="{BB962C8B-B14F-4D97-AF65-F5344CB8AC3E}">
        <p14:creationId xmlns:p14="http://schemas.microsoft.com/office/powerpoint/2010/main" val="10456231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CDEB04-95C1-4D4C-9475-C42FB443E3D8}"/>
              </a:ext>
            </a:extLst>
          </p:cNvPr>
          <p:cNvSpPr>
            <a:spLocks noGrp="1"/>
          </p:cNvSpPr>
          <p:nvPr>
            <p:ph type="title"/>
          </p:nvPr>
        </p:nvSpPr>
        <p:spPr>
          <a:xfrm>
            <a:off x="465678" y="581014"/>
            <a:ext cx="3112409" cy="995279"/>
          </a:xfrm>
        </p:spPr>
        <p:txBody>
          <a:bodyPr/>
          <a:lstStyle/>
          <a:p>
            <a:r>
              <a:rPr lang="en-US" b="1" dirty="0">
                <a:solidFill>
                  <a:srgbClr val="2614AC"/>
                </a:solidFill>
              </a:rPr>
              <a:t>Description</a:t>
            </a:r>
          </a:p>
        </p:txBody>
      </p:sp>
      <p:cxnSp>
        <p:nvCxnSpPr>
          <p:cNvPr id="5" name="Straight Connector 4">
            <a:extLst>
              <a:ext uri="{FF2B5EF4-FFF2-40B4-BE49-F238E27FC236}">
                <a16:creationId xmlns:a16="http://schemas.microsoft.com/office/drawing/2014/main" xmlns="" id="{758829F3-E3CC-4A04-BC14-513EB61BA834}"/>
              </a:ext>
            </a:extLst>
          </p:cNvPr>
          <p:cNvCxnSpPr>
            <a:cxnSpLocks/>
          </p:cNvCxnSpPr>
          <p:nvPr/>
        </p:nvCxnSpPr>
        <p:spPr>
          <a:xfrm flipV="1">
            <a:off x="4057999" y="4016440"/>
            <a:ext cx="5921829" cy="11793"/>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A01A1685-04FE-48C9-B2B0-A8A96079A720}"/>
              </a:ext>
            </a:extLst>
          </p:cNvPr>
          <p:cNvCxnSpPr>
            <a:cxnSpLocks/>
          </p:cNvCxnSpPr>
          <p:nvPr/>
        </p:nvCxnSpPr>
        <p:spPr>
          <a:xfrm flipV="1">
            <a:off x="4058000" y="2796582"/>
            <a:ext cx="5921829" cy="11793"/>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6CB0C8EF-7E75-44A0-9E68-7391FA6CB48C}"/>
              </a:ext>
            </a:extLst>
          </p:cNvPr>
          <p:cNvCxnSpPr>
            <a:cxnSpLocks/>
          </p:cNvCxnSpPr>
          <p:nvPr/>
        </p:nvCxnSpPr>
        <p:spPr>
          <a:xfrm flipV="1">
            <a:off x="4057999" y="3600171"/>
            <a:ext cx="5921829" cy="11793"/>
          </a:xfrm>
          <a:prstGeom prst="line">
            <a:avLst/>
          </a:prstGeom>
          <a:ln w="317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7234" y="1387452"/>
            <a:ext cx="3877426" cy="5016758"/>
          </a:xfrm>
          <a:prstGeom prst="rect">
            <a:avLst/>
          </a:prstGeom>
          <a:solidFill>
            <a:schemeClr val="accent5">
              <a:lumMod val="20000"/>
              <a:lumOff val="80000"/>
            </a:schemeClr>
          </a:solidFill>
        </p:spPr>
        <p:txBody>
          <a:bodyPr wrap="square" rtlCol="0">
            <a:spAutoFit/>
          </a:bodyPr>
          <a:lstStyle/>
          <a:p>
            <a:pPr algn="just"/>
            <a:r>
              <a:rPr lang="en-US" sz="1600" dirty="0"/>
              <a:t>Healthcare Technology Management (HTM) and Clinical Engineering Programs </a:t>
            </a:r>
            <a:r>
              <a:rPr lang="en-US" sz="1600" dirty="0" err="1"/>
              <a:t>i.e</a:t>
            </a:r>
            <a:r>
              <a:rPr lang="en-US" sz="1600" dirty="0"/>
              <a:t> congresses, conferences, webinars, workshops, </a:t>
            </a:r>
            <a:r>
              <a:rPr lang="en-US" sz="1600" dirty="0" err="1"/>
              <a:t>townhalls</a:t>
            </a:r>
            <a:r>
              <a:rPr lang="en-US" sz="1600" dirty="0"/>
              <a:t> etc. of Clinical Engineering Division (CED), International Federation of Medical and Biological Engineering (IFMBE) are encouraged to promulgate plans to take advantage of this opportunity and make every effort to reach out to eligible Clinical Engineers (CE), Clinical Engineering Technicians (CET), CE students, Biomedical Engineering (BE) students, professionals at hospitals and inform them of the opportunity can be availed from CED, IFMBE. CED, IFMBE programs and initiatives are encouraged to collaborate to identify ways to accomplish appropriate CE experts and educators for supervising of the CE and BE student-employee to achieve the final learning outcomes of the CE program. </a:t>
            </a:r>
            <a:endParaRPr lang="en-US" sz="1600" b="1" dirty="0">
              <a:latin typeface="Times New Roman" pitchFamily="18" charset="0"/>
              <a:cs typeface="Times New Roman" pitchFamily="18" charset="0"/>
            </a:endParaRPr>
          </a:p>
        </p:txBody>
      </p:sp>
      <p:sp>
        <p:nvSpPr>
          <p:cNvPr id="14" name="TextBox 13"/>
          <p:cNvSpPr txBox="1"/>
          <p:nvPr/>
        </p:nvSpPr>
        <p:spPr>
          <a:xfrm>
            <a:off x="3969459" y="524584"/>
            <a:ext cx="4597699" cy="5863144"/>
          </a:xfrm>
          <a:prstGeom prst="rect">
            <a:avLst/>
          </a:prstGeom>
          <a:solidFill>
            <a:schemeClr val="accent5">
              <a:lumMod val="60000"/>
              <a:lumOff val="40000"/>
            </a:schemeClr>
          </a:solidFill>
        </p:spPr>
        <p:txBody>
          <a:bodyPr wrap="square" rtlCol="0">
            <a:spAutoFit/>
          </a:bodyPr>
          <a:lstStyle/>
          <a:p>
            <a:pPr algn="just"/>
            <a:r>
              <a:rPr lang="en-US" sz="1500" b="1" dirty="0"/>
              <a:t>For example, just after attending the 3</a:t>
            </a:r>
            <a:r>
              <a:rPr lang="en-US" sz="1500" b="1" baseline="30000" dirty="0"/>
              <a:t>rd</a:t>
            </a:r>
            <a:r>
              <a:rPr lang="en-US" sz="1500" b="1" dirty="0"/>
              <a:t> WHO Global Forum on Medical Devices and II ICEHTMC in 2017 the Bangladeshi CED, IFMBE collaborator have been engaged himself for the successive development Biomedical Engineering in Bangladesh and now government has established Biomedical Engineering Institute to run BE programs nationwide which is implementing in the college/university/institute and the healthcare facilities. All countries of SEARO region has adopted CE/BE accreditation program for credentialing BE/BMET/CE/CET to enhance their capacities and hands on skills for operation and maintenance of medical devices and equipment effectively. India has been certifying their local CE/BE graduates through Indian Biomedical Skill Consortium (IBSC). Nevertheless, country collaborators from different regions of the world are now aligning to upsurge their clinical skills and fit the competencies with other healthcare professionals work role/responsibilities. All the experts of CE in these countries have planned clinical engineering practice experiences that enable the students and professionals to attain new knowledge and demonstrate achievement of the final learning outcomes of the CE program. </a:t>
            </a:r>
            <a:endParaRPr lang="en-US" sz="1500" b="1" dirty="0">
              <a:latin typeface="Times New Roman" pitchFamily="18" charset="0"/>
              <a:cs typeface="Times New Roman" pitchFamily="18" charset="0"/>
            </a:endParaRPr>
          </a:p>
        </p:txBody>
      </p:sp>
      <p:sp>
        <p:nvSpPr>
          <p:cNvPr id="15" name="TextBox 14"/>
          <p:cNvSpPr txBox="1"/>
          <p:nvPr/>
        </p:nvSpPr>
        <p:spPr>
          <a:xfrm>
            <a:off x="8596064" y="869144"/>
            <a:ext cx="3536302" cy="5509200"/>
          </a:xfrm>
          <a:prstGeom prst="rect">
            <a:avLst/>
          </a:prstGeom>
          <a:solidFill>
            <a:schemeClr val="accent6">
              <a:lumMod val="40000"/>
              <a:lumOff val="60000"/>
            </a:schemeClr>
          </a:solidFill>
        </p:spPr>
        <p:txBody>
          <a:bodyPr wrap="square" rtlCol="0">
            <a:spAutoFit/>
          </a:bodyPr>
          <a:lstStyle/>
          <a:p>
            <a:pPr algn="just"/>
            <a:r>
              <a:rPr lang="en-US" sz="1600" dirty="0"/>
              <a:t>CE stakeholders should consult with their state board of healthcare authority/ministries to ensure clinical engineering requirement and medical device regulations would be met with this opportunity and experiences. CED programs are responsible for informing CE practitioners and specialists of the risks and responsibilities associated with working in a health care facility at this COVID-19 situation and all related movements showed progressive effects on CE/BE reached more than </a:t>
            </a:r>
            <a:r>
              <a:rPr lang="en-US" sz="1600" dirty="0" smtClean="0"/>
              <a:t>150 </a:t>
            </a:r>
            <a:r>
              <a:rPr lang="en-US" sz="1600" dirty="0"/>
              <a:t>countries. Additionally, CED, IFMBE programs are responsible for communicating with CE students, trainees and all level experts about their rights to be protected from infection and their options for completing the clinical engineering practice requirements of the CE </a:t>
            </a:r>
            <a:r>
              <a:rPr lang="en-US" sz="1600" dirty="0" smtClean="0"/>
              <a:t>programs effectively.</a:t>
            </a:r>
            <a:endParaRPr lang="en-US" sz="1600" b="1" dirty="0">
              <a:latin typeface="Times New Roman" pitchFamily="18" charset="0"/>
              <a:cs typeface="Times New Roman" pitchFamily="18" charset="0"/>
            </a:endParaRPr>
          </a:p>
        </p:txBody>
      </p:sp>
    </p:spTree>
    <p:extLst>
      <p:ext uri="{BB962C8B-B14F-4D97-AF65-F5344CB8AC3E}">
        <p14:creationId xmlns:p14="http://schemas.microsoft.com/office/powerpoint/2010/main" val="7613659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45615" y="263700"/>
            <a:ext cx="9172765" cy="6258557"/>
            <a:chOff x="1759211" y="197775"/>
            <a:chExt cx="6879575" cy="4693918"/>
          </a:xfrm>
        </p:grpSpPr>
        <p:sp>
          <p:nvSpPr>
            <p:cNvPr id="6" name="Google Shape;583;p25"/>
            <p:cNvSpPr/>
            <p:nvPr/>
          </p:nvSpPr>
          <p:spPr>
            <a:xfrm>
              <a:off x="1759211" y="1076099"/>
              <a:ext cx="6879575" cy="3815594"/>
            </a:xfrm>
            <a:prstGeom prst="rect">
              <a:avLst/>
            </a:prstGeom>
            <a:solidFill>
              <a:srgbClr val="FAD9D1">
                <a:alpha val="31764"/>
              </a:srgbClr>
            </a:solidFill>
            <a:ln>
              <a:noFill/>
            </a:ln>
          </p:spPr>
          <p:txBody>
            <a:bodyPr spcFirstLastPara="1" wrap="square" lIns="91425" tIns="45700" rIns="91425" bIns="45700" anchor="ctr" anchorCtr="0">
              <a:noAutofit/>
            </a:bodyPr>
            <a:lstStyle/>
            <a:p>
              <a:pPr algn="ctr"/>
              <a:endParaRPr sz="1900" dirty="0">
                <a:solidFill>
                  <a:srgbClr val="2614AC"/>
                </a:solidFill>
                <a:latin typeface="Arial"/>
                <a:ea typeface="Arial"/>
                <a:cs typeface="Arial"/>
                <a:sym typeface="Arial"/>
              </a:endParaRPr>
            </a:p>
          </p:txBody>
        </p:sp>
        <p:sp>
          <p:nvSpPr>
            <p:cNvPr id="7" name="Google Shape;584;p25"/>
            <p:cNvSpPr txBox="1">
              <a:spLocks/>
            </p:cNvSpPr>
            <p:nvPr/>
          </p:nvSpPr>
          <p:spPr>
            <a:xfrm>
              <a:off x="2431086" y="197775"/>
              <a:ext cx="3545644" cy="57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pPr>
              <a:endParaRPr lang="en-US" dirty="0"/>
            </a:p>
          </p:txBody>
        </p:sp>
        <p:sp>
          <p:nvSpPr>
            <p:cNvPr id="8" name="Google Shape;585;p25"/>
            <p:cNvSpPr/>
            <p:nvPr/>
          </p:nvSpPr>
          <p:spPr>
            <a:xfrm>
              <a:off x="2531424" y="1379054"/>
              <a:ext cx="5085569" cy="2492791"/>
            </a:xfrm>
            <a:custGeom>
              <a:avLst/>
              <a:gdLst/>
              <a:ahLst/>
              <a:cxnLst/>
              <a:rect l="l" t="t" r="r" b="b"/>
              <a:pathLst>
                <a:path w="127875" h="61470" extrusionOk="0">
                  <a:moveTo>
                    <a:pt x="126391" y="0"/>
                  </a:moveTo>
                  <a:cubicBezTo>
                    <a:pt x="126271" y="0"/>
                    <a:pt x="126148" y="16"/>
                    <a:pt x="126023" y="51"/>
                  </a:cubicBezTo>
                  <a:lnTo>
                    <a:pt x="111747" y="3587"/>
                  </a:lnTo>
                  <a:cubicBezTo>
                    <a:pt x="110679" y="3853"/>
                    <a:pt x="110312" y="5188"/>
                    <a:pt x="111079" y="5955"/>
                  </a:cubicBezTo>
                  <a:lnTo>
                    <a:pt x="113281" y="8123"/>
                  </a:lnTo>
                  <a:cubicBezTo>
                    <a:pt x="113114" y="8290"/>
                    <a:pt x="112947" y="8457"/>
                    <a:pt x="112747" y="8657"/>
                  </a:cubicBezTo>
                  <a:lnTo>
                    <a:pt x="111747" y="9658"/>
                  </a:lnTo>
                  <a:cubicBezTo>
                    <a:pt x="111380" y="9991"/>
                    <a:pt x="111013" y="10325"/>
                    <a:pt x="110612" y="10692"/>
                  </a:cubicBezTo>
                  <a:cubicBezTo>
                    <a:pt x="109812" y="11426"/>
                    <a:pt x="108978" y="12226"/>
                    <a:pt x="108044" y="13093"/>
                  </a:cubicBezTo>
                  <a:cubicBezTo>
                    <a:pt x="107610" y="13494"/>
                    <a:pt x="107143" y="13961"/>
                    <a:pt x="106643" y="14394"/>
                  </a:cubicBezTo>
                  <a:cubicBezTo>
                    <a:pt x="106143" y="14828"/>
                    <a:pt x="105609" y="15262"/>
                    <a:pt x="105109" y="15729"/>
                  </a:cubicBezTo>
                  <a:cubicBezTo>
                    <a:pt x="104041" y="16663"/>
                    <a:pt x="102940" y="17630"/>
                    <a:pt x="101773" y="18631"/>
                  </a:cubicBezTo>
                  <a:cubicBezTo>
                    <a:pt x="99371" y="20565"/>
                    <a:pt x="96803" y="22700"/>
                    <a:pt x="93967" y="24802"/>
                  </a:cubicBezTo>
                  <a:cubicBezTo>
                    <a:pt x="93267" y="25336"/>
                    <a:pt x="92533" y="25869"/>
                    <a:pt x="91799" y="26403"/>
                  </a:cubicBezTo>
                  <a:cubicBezTo>
                    <a:pt x="91065" y="26937"/>
                    <a:pt x="90331" y="27470"/>
                    <a:pt x="89564" y="28004"/>
                  </a:cubicBezTo>
                  <a:cubicBezTo>
                    <a:pt x="88030" y="29072"/>
                    <a:pt x="86495" y="30172"/>
                    <a:pt x="84861" y="31206"/>
                  </a:cubicBezTo>
                  <a:cubicBezTo>
                    <a:pt x="83260" y="32274"/>
                    <a:pt x="81625" y="33375"/>
                    <a:pt x="79924" y="34375"/>
                  </a:cubicBezTo>
                  <a:cubicBezTo>
                    <a:pt x="78223" y="35409"/>
                    <a:pt x="76521" y="36510"/>
                    <a:pt x="74720" y="37478"/>
                  </a:cubicBezTo>
                  <a:cubicBezTo>
                    <a:pt x="73853" y="37978"/>
                    <a:pt x="72952" y="38478"/>
                    <a:pt x="72085" y="38979"/>
                  </a:cubicBezTo>
                  <a:cubicBezTo>
                    <a:pt x="71184" y="39512"/>
                    <a:pt x="70250" y="39979"/>
                    <a:pt x="69350" y="40446"/>
                  </a:cubicBezTo>
                  <a:cubicBezTo>
                    <a:pt x="68449" y="40947"/>
                    <a:pt x="67548" y="41414"/>
                    <a:pt x="66614" y="41914"/>
                  </a:cubicBezTo>
                  <a:lnTo>
                    <a:pt x="63846" y="43282"/>
                  </a:lnTo>
                  <a:cubicBezTo>
                    <a:pt x="60143" y="45150"/>
                    <a:pt x="56340" y="46818"/>
                    <a:pt x="52571" y="48419"/>
                  </a:cubicBezTo>
                  <a:cubicBezTo>
                    <a:pt x="51604" y="48786"/>
                    <a:pt x="50670" y="49153"/>
                    <a:pt x="49736" y="49553"/>
                  </a:cubicBezTo>
                  <a:cubicBezTo>
                    <a:pt x="48768" y="49920"/>
                    <a:pt x="47834" y="50320"/>
                    <a:pt x="46900" y="50654"/>
                  </a:cubicBezTo>
                  <a:cubicBezTo>
                    <a:pt x="45032" y="51321"/>
                    <a:pt x="43164" y="52021"/>
                    <a:pt x="41296" y="52655"/>
                  </a:cubicBezTo>
                  <a:cubicBezTo>
                    <a:pt x="37627" y="53923"/>
                    <a:pt x="33991" y="54990"/>
                    <a:pt x="30555" y="55991"/>
                  </a:cubicBezTo>
                  <a:cubicBezTo>
                    <a:pt x="27086" y="56925"/>
                    <a:pt x="23784" y="57759"/>
                    <a:pt x="20715" y="58393"/>
                  </a:cubicBezTo>
                  <a:cubicBezTo>
                    <a:pt x="17646" y="59093"/>
                    <a:pt x="14811" y="59593"/>
                    <a:pt x="12309" y="60027"/>
                  </a:cubicBezTo>
                  <a:cubicBezTo>
                    <a:pt x="9774" y="60427"/>
                    <a:pt x="7572" y="60728"/>
                    <a:pt x="5738" y="60928"/>
                  </a:cubicBezTo>
                  <a:cubicBezTo>
                    <a:pt x="2102" y="61361"/>
                    <a:pt x="0" y="61428"/>
                    <a:pt x="0" y="61428"/>
                  </a:cubicBezTo>
                  <a:cubicBezTo>
                    <a:pt x="0" y="61428"/>
                    <a:pt x="501" y="61461"/>
                    <a:pt x="1501" y="61461"/>
                  </a:cubicBezTo>
                  <a:cubicBezTo>
                    <a:pt x="1985" y="61461"/>
                    <a:pt x="2594" y="61470"/>
                    <a:pt x="3311" y="61470"/>
                  </a:cubicBezTo>
                  <a:cubicBezTo>
                    <a:pt x="4028" y="61470"/>
                    <a:pt x="4854" y="61461"/>
                    <a:pt x="5771" y="61428"/>
                  </a:cubicBezTo>
                  <a:cubicBezTo>
                    <a:pt x="7606" y="61361"/>
                    <a:pt x="9841" y="61261"/>
                    <a:pt x="12409" y="61061"/>
                  </a:cubicBezTo>
                  <a:cubicBezTo>
                    <a:pt x="14978" y="60861"/>
                    <a:pt x="17880" y="60561"/>
                    <a:pt x="21015" y="60127"/>
                  </a:cubicBezTo>
                  <a:cubicBezTo>
                    <a:pt x="24151" y="59760"/>
                    <a:pt x="27553" y="59193"/>
                    <a:pt x="31122" y="58526"/>
                  </a:cubicBezTo>
                  <a:cubicBezTo>
                    <a:pt x="34692" y="57825"/>
                    <a:pt x="38461" y="57058"/>
                    <a:pt x="42297" y="56058"/>
                  </a:cubicBezTo>
                  <a:cubicBezTo>
                    <a:pt x="44232" y="55591"/>
                    <a:pt x="46200" y="55023"/>
                    <a:pt x="48168" y="54490"/>
                  </a:cubicBezTo>
                  <a:cubicBezTo>
                    <a:pt x="49169" y="54223"/>
                    <a:pt x="50136" y="53923"/>
                    <a:pt x="51137" y="53622"/>
                  </a:cubicBezTo>
                  <a:cubicBezTo>
                    <a:pt x="52137" y="53322"/>
                    <a:pt x="53138" y="53022"/>
                    <a:pt x="54139" y="52688"/>
                  </a:cubicBezTo>
                  <a:cubicBezTo>
                    <a:pt x="58108" y="51387"/>
                    <a:pt x="62145" y="50020"/>
                    <a:pt x="66081" y="48419"/>
                  </a:cubicBezTo>
                  <a:lnTo>
                    <a:pt x="69083" y="47251"/>
                  </a:lnTo>
                  <a:cubicBezTo>
                    <a:pt x="70050" y="46851"/>
                    <a:pt x="71018" y="46417"/>
                    <a:pt x="72018" y="46017"/>
                  </a:cubicBezTo>
                  <a:cubicBezTo>
                    <a:pt x="72986" y="45583"/>
                    <a:pt x="73986" y="45183"/>
                    <a:pt x="74920" y="44716"/>
                  </a:cubicBezTo>
                  <a:cubicBezTo>
                    <a:pt x="75888" y="44282"/>
                    <a:pt x="76855" y="43849"/>
                    <a:pt x="77789" y="43382"/>
                  </a:cubicBezTo>
                  <a:cubicBezTo>
                    <a:pt x="79724" y="42548"/>
                    <a:pt x="81592" y="41580"/>
                    <a:pt x="83426" y="40646"/>
                  </a:cubicBezTo>
                  <a:cubicBezTo>
                    <a:pt x="85294" y="39746"/>
                    <a:pt x="87062" y="38745"/>
                    <a:pt x="88830" y="37778"/>
                  </a:cubicBezTo>
                  <a:cubicBezTo>
                    <a:pt x="90598" y="36844"/>
                    <a:pt x="92299" y="35843"/>
                    <a:pt x="93967" y="34842"/>
                  </a:cubicBezTo>
                  <a:cubicBezTo>
                    <a:pt x="94801" y="34375"/>
                    <a:pt x="95635" y="33875"/>
                    <a:pt x="96469" y="33408"/>
                  </a:cubicBezTo>
                  <a:cubicBezTo>
                    <a:pt x="97270" y="32908"/>
                    <a:pt x="98070" y="32407"/>
                    <a:pt x="98837" y="31907"/>
                  </a:cubicBezTo>
                  <a:cubicBezTo>
                    <a:pt x="102006" y="29972"/>
                    <a:pt x="104842" y="27971"/>
                    <a:pt x="107544" y="26169"/>
                  </a:cubicBezTo>
                  <a:cubicBezTo>
                    <a:pt x="108845" y="25202"/>
                    <a:pt x="110079" y="24301"/>
                    <a:pt x="111280" y="23434"/>
                  </a:cubicBezTo>
                  <a:cubicBezTo>
                    <a:pt x="111880" y="23001"/>
                    <a:pt x="112447" y="22567"/>
                    <a:pt x="113014" y="22133"/>
                  </a:cubicBezTo>
                  <a:cubicBezTo>
                    <a:pt x="113581" y="21733"/>
                    <a:pt x="114082" y="21299"/>
                    <a:pt x="114615" y="20899"/>
                  </a:cubicBezTo>
                  <a:cubicBezTo>
                    <a:pt x="115649" y="20098"/>
                    <a:pt x="116617" y="19331"/>
                    <a:pt x="117517" y="18631"/>
                  </a:cubicBezTo>
                  <a:cubicBezTo>
                    <a:pt x="117951" y="18264"/>
                    <a:pt x="118385" y="17930"/>
                    <a:pt x="118785" y="17597"/>
                  </a:cubicBezTo>
                  <a:cubicBezTo>
                    <a:pt x="119185" y="17263"/>
                    <a:pt x="119586" y="16963"/>
                    <a:pt x="119952" y="16663"/>
                  </a:cubicBezTo>
                  <a:cubicBezTo>
                    <a:pt x="120319" y="16329"/>
                    <a:pt x="120686" y="15995"/>
                    <a:pt x="121020" y="15729"/>
                  </a:cubicBezTo>
                  <a:lnTo>
                    <a:pt x="123322" y="17964"/>
                  </a:lnTo>
                  <a:cubicBezTo>
                    <a:pt x="123608" y="18250"/>
                    <a:pt x="123961" y="18379"/>
                    <a:pt x="124309" y="18379"/>
                  </a:cubicBezTo>
                  <a:cubicBezTo>
                    <a:pt x="124972" y="18379"/>
                    <a:pt x="125614" y="17908"/>
                    <a:pt x="125723" y="17163"/>
                  </a:cubicBezTo>
                  <a:lnTo>
                    <a:pt x="127758" y="1585"/>
                  </a:lnTo>
                  <a:cubicBezTo>
                    <a:pt x="127874" y="742"/>
                    <a:pt x="127205" y="0"/>
                    <a:pt x="12639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SzPts val="1400"/>
              </a:pPr>
              <a:endParaRPr sz="1900">
                <a:solidFill>
                  <a:srgbClr val="000000"/>
                </a:solidFill>
                <a:latin typeface="Arial"/>
                <a:ea typeface="Arial"/>
                <a:cs typeface="Arial"/>
                <a:sym typeface="Arial"/>
              </a:endParaRPr>
            </a:p>
          </p:txBody>
        </p:sp>
        <p:grpSp>
          <p:nvGrpSpPr>
            <p:cNvPr id="15" name="Google Shape;592;p25"/>
            <p:cNvGrpSpPr/>
            <p:nvPr/>
          </p:nvGrpSpPr>
          <p:grpSpPr>
            <a:xfrm>
              <a:off x="2175689" y="1058378"/>
              <a:ext cx="6213027" cy="3748926"/>
              <a:chOff x="2132141" y="784931"/>
              <a:chExt cx="6652303" cy="3867470"/>
            </a:xfrm>
          </p:grpSpPr>
          <p:sp>
            <p:nvSpPr>
              <p:cNvPr id="16" name="Google Shape;593;p25"/>
              <p:cNvSpPr/>
              <p:nvPr/>
            </p:nvSpPr>
            <p:spPr>
              <a:xfrm>
                <a:off x="2182400" y="3900207"/>
                <a:ext cx="996249" cy="752194"/>
              </a:xfrm>
              <a:custGeom>
                <a:avLst/>
                <a:gdLst/>
                <a:ahLst/>
                <a:cxnLst/>
                <a:rect l="l" t="t" r="r" b="b"/>
                <a:pathLst>
                  <a:path w="24485" h="34359" extrusionOk="0">
                    <a:moveTo>
                      <a:pt x="12243" y="1"/>
                    </a:moveTo>
                    <a:lnTo>
                      <a:pt x="1" y="7339"/>
                    </a:lnTo>
                    <a:lnTo>
                      <a:pt x="1" y="34359"/>
                    </a:lnTo>
                    <a:lnTo>
                      <a:pt x="24485" y="34359"/>
                    </a:lnTo>
                    <a:lnTo>
                      <a:pt x="24485" y="7339"/>
                    </a:lnTo>
                    <a:lnTo>
                      <a:pt x="12243"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SzPts val="1400"/>
                </a:pPr>
                <a:endParaRPr sz="1900">
                  <a:solidFill>
                    <a:srgbClr val="000000"/>
                  </a:solidFill>
                  <a:latin typeface="Arial"/>
                  <a:ea typeface="Arial"/>
                  <a:cs typeface="Arial"/>
                  <a:sym typeface="Arial"/>
                </a:endParaRPr>
              </a:p>
            </p:txBody>
          </p:sp>
          <p:sp>
            <p:nvSpPr>
              <p:cNvPr id="17" name="Google Shape;594;p25"/>
              <p:cNvSpPr txBox="1"/>
              <p:nvPr/>
            </p:nvSpPr>
            <p:spPr>
              <a:xfrm>
                <a:off x="2132141" y="3069473"/>
                <a:ext cx="1075050" cy="265251"/>
              </a:xfrm>
              <a:prstGeom prst="rect">
                <a:avLst/>
              </a:prstGeom>
              <a:noFill/>
              <a:ln>
                <a:noFill/>
              </a:ln>
            </p:spPr>
            <p:txBody>
              <a:bodyPr spcFirstLastPara="1" wrap="square" lIns="91425" tIns="91425" rIns="91425" bIns="91425" anchor="ctr" anchorCtr="0">
                <a:noAutofit/>
              </a:bodyPr>
              <a:lstStyle/>
              <a:p>
                <a:pPr algn="ctr">
                  <a:buClr>
                    <a:srgbClr val="000000"/>
                  </a:buClr>
                  <a:buSzPts val="1700"/>
                </a:pPr>
                <a:r>
                  <a:rPr lang="en-US" sz="3200" b="1" dirty="0" smtClean="0">
                    <a:solidFill>
                      <a:srgbClr val="2614AC"/>
                    </a:solidFill>
                    <a:latin typeface="Bebas Neue"/>
                    <a:ea typeface="Bebas Neue"/>
                    <a:cs typeface="Bebas Neue"/>
                    <a:sym typeface="Bebas Neue"/>
                  </a:rPr>
                  <a:t>40</a:t>
                </a:r>
                <a:endParaRPr sz="3200" b="1" dirty="0">
                  <a:solidFill>
                    <a:srgbClr val="2614AC"/>
                  </a:solidFill>
                  <a:latin typeface="Bebas Neue"/>
                  <a:ea typeface="Bebas Neue"/>
                  <a:cs typeface="Bebas Neue"/>
                  <a:sym typeface="Bebas Neue"/>
                </a:endParaRPr>
              </a:p>
            </p:txBody>
          </p:sp>
          <p:sp>
            <p:nvSpPr>
              <p:cNvPr id="18" name="Google Shape;595;p25"/>
              <p:cNvSpPr txBox="1"/>
              <p:nvPr/>
            </p:nvSpPr>
            <p:spPr>
              <a:xfrm>
                <a:off x="2200874" y="4176275"/>
                <a:ext cx="942469" cy="267397"/>
              </a:xfrm>
              <a:prstGeom prst="rect">
                <a:avLst/>
              </a:prstGeom>
              <a:noFill/>
              <a:ln>
                <a:noFill/>
              </a:ln>
            </p:spPr>
            <p:txBody>
              <a:bodyPr spcFirstLastPara="1" wrap="square" lIns="91425" tIns="91425" rIns="91425" bIns="91425" anchor="ctr" anchorCtr="0">
                <a:noAutofit/>
              </a:bodyPr>
              <a:lstStyle/>
              <a:p>
                <a:pPr algn="ctr">
                  <a:buClr>
                    <a:srgbClr val="000000"/>
                  </a:buClr>
                  <a:buSzPts val="1600"/>
                </a:pPr>
                <a:r>
                  <a:rPr lang="en-US" sz="3200" b="1" dirty="0" smtClean="0">
                    <a:solidFill>
                      <a:srgbClr val="2614AC"/>
                    </a:solidFill>
                    <a:ea typeface="Bebas Neue"/>
                    <a:cs typeface="Bebas Neue"/>
                    <a:sym typeface="Bebas Neue"/>
                  </a:rPr>
                  <a:t>2015</a:t>
                </a:r>
                <a:endParaRPr sz="3200" b="1" dirty="0">
                  <a:solidFill>
                    <a:srgbClr val="2614AC"/>
                  </a:solidFill>
                  <a:ea typeface="Bebas Neue"/>
                  <a:cs typeface="Bebas Neue"/>
                  <a:sym typeface="Bebas Neue"/>
                </a:endParaRPr>
              </a:p>
            </p:txBody>
          </p:sp>
          <p:cxnSp>
            <p:nvCxnSpPr>
              <p:cNvPr id="19" name="Google Shape;596;p25"/>
              <p:cNvCxnSpPr/>
              <p:nvPr/>
            </p:nvCxnSpPr>
            <p:spPr>
              <a:xfrm flipH="1" flipV="1">
                <a:off x="2664128" y="3748881"/>
                <a:ext cx="1" cy="160130"/>
              </a:xfrm>
              <a:prstGeom prst="straightConnector1">
                <a:avLst/>
              </a:prstGeom>
              <a:noFill/>
              <a:ln w="9525" cap="flat" cmpd="sng">
                <a:solidFill>
                  <a:schemeClr val="bg1">
                    <a:lumMod val="65000"/>
                  </a:schemeClr>
                </a:solidFill>
                <a:prstDash val="solid"/>
                <a:round/>
                <a:headEnd type="none" w="sm" len="sm"/>
                <a:tailEnd type="oval" w="med" len="med"/>
              </a:ln>
            </p:spPr>
          </p:cxnSp>
          <p:sp>
            <p:nvSpPr>
              <p:cNvPr id="20" name="Google Shape;597;p25"/>
              <p:cNvSpPr txBox="1"/>
              <p:nvPr/>
            </p:nvSpPr>
            <p:spPr>
              <a:xfrm>
                <a:off x="5844047" y="4012438"/>
                <a:ext cx="942469" cy="285458"/>
              </a:xfrm>
              <a:prstGeom prst="rect">
                <a:avLst/>
              </a:prstGeom>
              <a:noFill/>
              <a:ln>
                <a:noFill/>
              </a:ln>
            </p:spPr>
            <p:txBody>
              <a:bodyPr spcFirstLastPara="1" wrap="square" lIns="91425" tIns="91425" rIns="91425" bIns="91425" anchor="ctr" anchorCtr="0">
                <a:noAutofit/>
              </a:bodyPr>
              <a:lstStyle/>
              <a:p>
                <a:pPr algn="ctr">
                  <a:buClr>
                    <a:srgbClr val="000000"/>
                  </a:buClr>
                  <a:buSzPts val="1600"/>
                </a:pPr>
                <a:r>
                  <a:rPr lang="en-US" sz="2100" dirty="0">
                    <a:solidFill>
                      <a:schemeClr val="lt1"/>
                    </a:solidFill>
                    <a:latin typeface="Bebas Neue"/>
                    <a:ea typeface="Bebas Neue"/>
                    <a:cs typeface="Bebas Neue"/>
                    <a:sym typeface="Bebas Neue"/>
                  </a:rPr>
                  <a:t>2</a:t>
                </a:r>
                <a:r>
                  <a:rPr lang="en-US" sz="2100" baseline="30000" dirty="0">
                    <a:solidFill>
                      <a:schemeClr val="lt1"/>
                    </a:solidFill>
                    <a:latin typeface="Bebas Neue"/>
                    <a:ea typeface="Bebas Neue"/>
                    <a:cs typeface="Bebas Neue"/>
                    <a:sym typeface="Bebas Neue"/>
                  </a:rPr>
                  <a:t>nd</a:t>
                </a:r>
                <a:endParaRPr sz="2100" dirty="0">
                  <a:solidFill>
                    <a:schemeClr val="lt1"/>
                  </a:solidFill>
                  <a:latin typeface="Bebas Neue"/>
                  <a:ea typeface="Bebas Neue"/>
                  <a:cs typeface="Bebas Neue"/>
                  <a:sym typeface="Bebas Neue"/>
                </a:endParaRPr>
              </a:p>
              <a:p>
                <a:pPr algn="ctr">
                  <a:buClr>
                    <a:srgbClr val="000000"/>
                  </a:buClr>
                  <a:buSzPts val="1600"/>
                </a:pPr>
                <a:r>
                  <a:rPr lang="en-US" sz="2100" dirty="0">
                    <a:solidFill>
                      <a:schemeClr val="lt1"/>
                    </a:solidFill>
                    <a:latin typeface="Bebas Neue"/>
                    <a:ea typeface="Bebas Neue"/>
                    <a:cs typeface="Bebas Neue"/>
                    <a:sym typeface="Bebas Neue"/>
                  </a:rPr>
                  <a:t>year</a:t>
                </a:r>
                <a:endParaRPr sz="2100" dirty="0">
                  <a:solidFill>
                    <a:schemeClr val="lt1"/>
                  </a:solidFill>
                  <a:latin typeface="Bebas Neue"/>
                  <a:ea typeface="Bebas Neue"/>
                  <a:cs typeface="Bebas Neue"/>
                  <a:sym typeface="Bebas Neue"/>
                </a:endParaRPr>
              </a:p>
            </p:txBody>
          </p:sp>
          <p:sp>
            <p:nvSpPr>
              <p:cNvPr id="50" name="Google Shape;594;p25"/>
              <p:cNvSpPr txBox="1"/>
              <p:nvPr/>
            </p:nvSpPr>
            <p:spPr>
              <a:xfrm>
                <a:off x="2135524" y="3411624"/>
                <a:ext cx="1075050" cy="265251"/>
              </a:xfrm>
              <a:prstGeom prst="rect">
                <a:avLst/>
              </a:prstGeom>
              <a:noFill/>
              <a:ln>
                <a:noFill/>
              </a:ln>
            </p:spPr>
            <p:txBody>
              <a:bodyPr spcFirstLastPara="1" wrap="square" lIns="91425" tIns="91425" rIns="91425" bIns="91425" anchor="ctr" anchorCtr="0">
                <a:noAutofit/>
              </a:bodyPr>
              <a:lstStyle/>
              <a:p>
                <a:pPr algn="ctr">
                  <a:buClr>
                    <a:srgbClr val="000000"/>
                  </a:buClr>
                  <a:buSzPts val="1700"/>
                </a:pPr>
                <a:r>
                  <a:rPr lang="en-US" sz="3200" b="1" dirty="0" smtClean="0">
                    <a:solidFill>
                      <a:srgbClr val="00B0F0"/>
                    </a:solidFill>
                    <a:latin typeface="Bebas Neue"/>
                    <a:ea typeface="Bebas Neue"/>
                    <a:cs typeface="Bebas Neue"/>
                    <a:sym typeface="Bebas Neue"/>
                  </a:rPr>
                  <a:t>20</a:t>
                </a:r>
                <a:endParaRPr sz="3200" b="1" dirty="0">
                  <a:solidFill>
                    <a:srgbClr val="00B0F0"/>
                  </a:solidFill>
                  <a:latin typeface="Bebas Neue"/>
                  <a:ea typeface="Bebas Neue"/>
                  <a:cs typeface="Bebas Neue"/>
                  <a:sym typeface="Bebas Neue"/>
                </a:endParaRPr>
              </a:p>
            </p:txBody>
          </p:sp>
          <p:sp>
            <p:nvSpPr>
              <p:cNvPr id="51" name="Google Shape;594;p25"/>
              <p:cNvSpPr txBox="1"/>
              <p:nvPr/>
            </p:nvSpPr>
            <p:spPr>
              <a:xfrm>
                <a:off x="4078845" y="2378466"/>
                <a:ext cx="1075050" cy="265251"/>
              </a:xfrm>
              <a:prstGeom prst="rect">
                <a:avLst/>
              </a:prstGeom>
              <a:noFill/>
              <a:ln>
                <a:noFill/>
              </a:ln>
            </p:spPr>
            <p:txBody>
              <a:bodyPr spcFirstLastPara="1" wrap="square" lIns="91425" tIns="91425" rIns="91425" bIns="91425" anchor="ctr" anchorCtr="0">
                <a:noAutofit/>
              </a:bodyPr>
              <a:lstStyle/>
              <a:p>
                <a:pPr algn="ctr">
                  <a:buClr>
                    <a:srgbClr val="000000"/>
                  </a:buClr>
                  <a:buSzPts val="1700"/>
                </a:pPr>
                <a:r>
                  <a:rPr lang="en-US" sz="3200" b="1" dirty="0" smtClean="0">
                    <a:solidFill>
                      <a:srgbClr val="2614AC"/>
                    </a:solidFill>
                    <a:latin typeface="Bebas Neue"/>
                    <a:ea typeface="Bebas Neue"/>
                    <a:cs typeface="Bebas Neue"/>
                    <a:sym typeface="Bebas Neue"/>
                  </a:rPr>
                  <a:t>100</a:t>
                </a:r>
                <a:endParaRPr sz="3200" b="1" dirty="0">
                  <a:solidFill>
                    <a:srgbClr val="2614AC"/>
                  </a:solidFill>
                  <a:latin typeface="Bebas Neue"/>
                  <a:ea typeface="Bebas Neue"/>
                  <a:cs typeface="Bebas Neue"/>
                  <a:sym typeface="Bebas Neue"/>
                </a:endParaRPr>
              </a:p>
            </p:txBody>
          </p:sp>
          <p:sp>
            <p:nvSpPr>
              <p:cNvPr id="52" name="Google Shape;594;p25"/>
              <p:cNvSpPr txBox="1"/>
              <p:nvPr/>
            </p:nvSpPr>
            <p:spPr>
              <a:xfrm>
                <a:off x="4075241" y="2766684"/>
                <a:ext cx="1075050" cy="265251"/>
              </a:xfrm>
              <a:prstGeom prst="rect">
                <a:avLst/>
              </a:prstGeom>
              <a:noFill/>
              <a:ln>
                <a:noFill/>
              </a:ln>
            </p:spPr>
            <p:txBody>
              <a:bodyPr spcFirstLastPara="1" wrap="square" lIns="91425" tIns="91425" rIns="91425" bIns="91425" anchor="ctr" anchorCtr="0">
                <a:noAutofit/>
              </a:bodyPr>
              <a:lstStyle/>
              <a:p>
                <a:pPr algn="ctr">
                  <a:buClr>
                    <a:srgbClr val="000000"/>
                  </a:buClr>
                  <a:buSzPts val="1700"/>
                </a:pPr>
                <a:r>
                  <a:rPr lang="en-US" sz="3200" b="1" dirty="0" smtClean="0">
                    <a:solidFill>
                      <a:srgbClr val="00B0F0"/>
                    </a:solidFill>
                    <a:latin typeface="Bebas Neue"/>
                    <a:ea typeface="Bebas Neue"/>
                    <a:cs typeface="Bebas Neue"/>
                    <a:sym typeface="Bebas Neue"/>
                  </a:rPr>
                  <a:t>70</a:t>
                </a:r>
                <a:endParaRPr sz="3200" b="1" dirty="0">
                  <a:solidFill>
                    <a:srgbClr val="00B0F0"/>
                  </a:solidFill>
                  <a:latin typeface="Bebas Neue"/>
                  <a:ea typeface="Bebas Neue"/>
                  <a:cs typeface="Bebas Neue"/>
                  <a:sym typeface="Bebas Neue"/>
                </a:endParaRPr>
              </a:p>
            </p:txBody>
          </p:sp>
          <p:sp>
            <p:nvSpPr>
              <p:cNvPr id="53" name="Google Shape;594;p25"/>
              <p:cNvSpPr txBox="1"/>
              <p:nvPr/>
            </p:nvSpPr>
            <p:spPr>
              <a:xfrm>
                <a:off x="5772531" y="1452279"/>
                <a:ext cx="1075050" cy="265251"/>
              </a:xfrm>
              <a:prstGeom prst="rect">
                <a:avLst/>
              </a:prstGeom>
              <a:noFill/>
              <a:ln>
                <a:noFill/>
              </a:ln>
            </p:spPr>
            <p:txBody>
              <a:bodyPr spcFirstLastPara="1" wrap="square" lIns="91425" tIns="91425" rIns="91425" bIns="91425" anchor="ctr" anchorCtr="0">
                <a:noAutofit/>
              </a:bodyPr>
              <a:lstStyle/>
              <a:p>
                <a:pPr algn="ctr">
                  <a:buClr>
                    <a:srgbClr val="000000"/>
                  </a:buClr>
                  <a:buSzPts val="1700"/>
                </a:pPr>
                <a:r>
                  <a:rPr lang="en-US" sz="3200" b="1" dirty="0" smtClean="0">
                    <a:solidFill>
                      <a:srgbClr val="2614AC"/>
                    </a:solidFill>
                    <a:latin typeface="Bebas Neue"/>
                    <a:ea typeface="Bebas Neue"/>
                    <a:cs typeface="Bebas Neue"/>
                    <a:sym typeface="Bebas Neue"/>
                  </a:rPr>
                  <a:t>250</a:t>
                </a:r>
                <a:endParaRPr sz="3200" b="1" dirty="0">
                  <a:solidFill>
                    <a:srgbClr val="2614AC"/>
                  </a:solidFill>
                  <a:latin typeface="Bebas Neue"/>
                  <a:ea typeface="Bebas Neue"/>
                  <a:cs typeface="Bebas Neue"/>
                  <a:sym typeface="Bebas Neue"/>
                </a:endParaRPr>
              </a:p>
            </p:txBody>
          </p:sp>
          <p:sp>
            <p:nvSpPr>
              <p:cNvPr id="54" name="Google Shape;594;p25"/>
              <p:cNvSpPr txBox="1"/>
              <p:nvPr/>
            </p:nvSpPr>
            <p:spPr>
              <a:xfrm>
                <a:off x="5768929" y="1840497"/>
                <a:ext cx="1075050" cy="265251"/>
              </a:xfrm>
              <a:prstGeom prst="rect">
                <a:avLst/>
              </a:prstGeom>
              <a:noFill/>
              <a:ln>
                <a:noFill/>
              </a:ln>
            </p:spPr>
            <p:txBody>
              <a:bodyPr spcFirstLastPara="1" wrap="square" lIns="91425" tIns="91425" rIns="91425" bIns="91425" anchor="ctr" anchorCtr="0">
                <a:noAutofit/>
              </a:bodyPr>
              <a:lstStyle/>
              <a:p>
                <a:pPr algn="ctr">
                  <a:buClr>
                    <a:srgbClr val="000000"/>
                  </a:buClr>
                  <a:buSzPts val="1700"/>
                </a:pPr>
                <a:r>
                  <a:rPr lang="en-US" sz="3200" b="1" dirty="0" smtClean="0">
                    <a:solidFill>
                      <a:srgbClr val="00B0F0"/>
                    </a:solidFill>
                    <a:latin typeface="Bebas Neue"/>
                    <a:ea typeface="Bebas Neue"/>
                    <a:cs typeface="Bebas Neue"/>
                    <a:sym typeface="Bebas Neue"/>
                  </a:rPr>
                  <a:t>110</a:t>
                </a:r>
                <a:endParaRPr sz="3200" b="1" dirty="0">
                  <a:solidFill>
                    <a:srgbClr val="00B0F0"/>
                  </a:solidFill>
                  <a:latin typeface="Bebas Neue"/>
                  <a:ea typeface="Bebas Neue"/>
                  <a:cs typeface="Bebas Neue"/>
                  <a:sym typeface="Bebas Neue"/>
                </a:endParaRPr>
              </a:p>
            </p:txBody>
          </p:sp>
          <p:sp>
            <p:nvSpPr>
              <p:cNvPr id="55" name="Google Shape;594;p25"/>
              <p:cNvSpPr txBox="1"/>
              <p:nvPr/>
            </p:nvSpPr>
            <p:spPr>
              <a:xfrm>
                <a:off x="7709394" y="784931"/>
                <a:ext cx="1075050" cy="265251"/>
              </a:xfrm>
              <a:prstGeom prst="rect">
                <a:avLst/>
              </a:prstGeom>
              <a:noFill/>
              <a:ln>
                <a:noFill/>
              </a:ln>
            </p:spPr>
            <p:txBody>
              <a:bodyPr spcFirstLastPara="1" wrap="square" lIns="91425" tIns="91425" rIns="91425" bIns="91425" anchor="ctr" anchorCtr="0">
                <a:noAutofit/>
              </a:bodyPr>
              <a:lstStyle/>
              <a:p>
                <a:pPr algn="ctr">
                  <a:buClr>
                    <a:srgbClr val="000000"/>
                  </a:buClr>
                  <a:buSzPts val="1700"/>
                </a:pPr>
                <a:r>
                  <a:rPr lang="en-US" sz="3200" b="1" dirty="0" smtClean="0">
                    <a:solidFill>
                      <a:srgbClr val="2614AC"/>
                    </a:solidFill>
                    <a:latin typeface="Bebas Neue"/>
                    <a:ea typeface="Bebas Neue"/>
                    <a:cs typeface="Bebas Neue"/>
                    <a:sym typeface="Bebas Neue"/>
                  </a:rPr>
                  <a:t>360</a:t>
                </a:r>
                <a:endParaRPr sz="3200" b="1" dirty="0">
                  <a:solidFill>
                    <a:srgbClr val="2614AC"/>
                  </a:solidFill>
                  <a:latin typeface="Bebas Neue"/>
                  <a:ea typeface="Bebas Neue"/>
                  <a:cs typeface="Bebas Neue"/>
                  <a:sym typeface="Bebas Neue"/>
                </a:endParaRPr>
              </a:p>
            </p:txBody>
          </p:sp>
          <p:sp>
            <p:nvSpPr>
              <p:cNvPr id="56" name="Google Shape;594;p25"/>
              <p:cNvSpPr txBox="1"/>
              <p:nvPr/>
            </p:nvSpPr>
            <p:spPr>
              <a:xfrm>
                <a:off x="7705790" y="1173150"/>
                <a:ext cx="1075050" cy="265251"/>
              </a:xfrm>
              <a:prstGeom prst="rect">
                <a:avLst/>
              </a:prstGeom>
              <a:noFill/>
              <a:ln>
                <a:noFill/>
              </a:ln>
            </p:spPr>
            <p:txBody>
              <a:bodyPr spcFirstLastPara="1" wrap="square" lIns="91425" tIns="91425" rIns="91425" bIns="91425" anchor="ctr" anchorCtr="0">
                <a:noAutofit/>
              </a:bodyPr>
              <a:lstStyle/>
              <a:p>
                <a:pPr algn="ctr">
                  <a:buClr>
                    <a:srgbClr val="000000"/>
                  </a:buClr>
                  <a:buSzPts val="1700"/>
                </a:pPr>
                <a:r>
                  <a:rPr lang="en-US" sz="3200" b="1" dirty="0" smtClean="0">
                    <a:solidFill>
                      <a:srgbClr val="00B0F0"/>
                    </a:solidFill>
                    <a:latin typeface="Bebas Neue"/>
                    <a:ea typeface="Bebas Neue"/>
                    <a:cs typeface="Bebas Neue"/>
                    <a:sym typeface="Bebas Neue"/>
                  </a:rPr>
                  <a:t>150</a:t>
                </a:r>
                <a:endParaRPr sz="3200" b="1" dirty="0">
                  <a:solidFill>
                    <a:srgbClr val="00B0F0"/>
                  </a:solidFill>
                  <a:latin typeface="Bebas Neue"/>
                  <a:ea typeface="Bebas Neue"/>
                  <a:cs typeface="Bebas Neue"/>
                  <a:sym typeface="Bebas Neue"/>
                </a:endParaRPr>
              </a:p>
            </p:txBody>
          </p:sp>
        </p:grpSp>
        <p:grpSp>
          <p:nvGrpSpPr>
            <p:cNvPr id="21" name="Google Shape;598;p25"/>
            <p:cNvGrpSpPr/>
            <p:nvPr/>
          </p:nvGrpSpPr>
          <p:grpSpPr>
            <a:xfrm>
              <a:off x="4055767" y="3630268"/>
              <a:ext cx="931754" cy="1189417"/>
              <a:chOff x="4206945" y="3287991"/>
              <a:chExt cx="997632" cy="1369199"/>
            </a:xfrm>
          </p:grpSpPr>
          <p:sp>
            <p:nvSpPr>
              <p:cNvPr id="22" name="Google Shape;599;p25"/>
              <p:cNvSpPr/>
              <p:nvPr/>
            </p:nvSpPr>
            <p:spPr>
              <a:xfrm>
                <a:off x="4206945" y="3518997"/>
                <a:ext cx="997632" cy="1138193"/>
              </a:xfrm>
              <a:custGeom>
                <a:avLst/>
                <a:gdLst/>
                <a:ahLst/>
                <a:cxnLst/>
                <a:rect l="l" t="t" r="r" b="b"/>
                <a:pathLst>
                  <a:path w="24519" h="47268" extrusionOk="0">
                    <a:moveTo>
                      <a:pt x="12243" y="0"/>
                    </a:moveTo>
                    <a:lnTo>
                      <a:pt x="1" y="7339"/>
                    </a:lnTo>
                    <a:lnTo>
                      <a:pt x="1" y="47268"/>
                    </a:lnTo>
                    <a:lnTo>
                      <a:pt x="24518" y="47268"/>
                    </a:lnTo>
                    <a:lnTo>
                      <a:pt x="24518" y="7339"/>
                    </a:lnTo>
                    <a:lnTo>
                      <a:pt x="12243"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400"/>
                </a:pPr>
                <a:endParaRPr sz="1900">
                  <a:solidFill>
                    <a:srgbClr val="000000"/>
                  </a:solidFill>
                  <a:latin typeface="Arial"/>
                  <a:ea typeface="Arial"/>
                  <a:cs typeface="Arial"/>
                  <a:sym typeface="Arial"/>
                </a:endParaRPr>
              </a:p>
            </p:txBody>
          </p:sp>
          <p:sp>
            <p:nvSpPr>
              <p:cNvPr id="24" name="Google Shape;601;p25"/>
              <p:cNvSpPr txBox="1"/>
              <p:nvPr/>
            </p:nvSpPr>
            <p:spPr>
              <a:xfrm>
                <a:off x="4234493" y="4085313"/>
                <a:ext cx="942468" cy="267398"/>
              </a:xfrm>
              <a:prstGeom prst="rect">
                <a:avLst/>
              </a:prstGeom>
              <a:noFill/>
              <a:ln>
                <a:noFill/>
              </a:ln>
            </p:spPr>
            <p:txBody>
              <a:bodyPr spcFirstLastPara="1" wrap="square" lIns="91425" tIns="91425" rIns="91425" bIns="91425" anchor="ctr" anchorCtr="0">
                <a:noAutofit/>
              </a:bodyPr>
              <a:lstStyle/>
              <a:p>
                <a:pPr algn="ctr">
                  <a:buClr>
                    <a:srgbClr val="000000"/>
                  </a:buClr>
                  <a:buSzPts val="1600"/>
                </a:pPr>
                <a:r>
                  <a:rPr lang="en-US" sz="3200" b="1" dirty="0" smtClean="0">
                    <a:solidFill>
                      <a:srgbClr val="2614AC"/>
                    </a:solidFill>
                    <a:ea typeface="Bebas Neue"/>
                    <a:cs typeface="Bebas Neue"/>
                    <a:sym typeface="Bebas Neue"/>
                  </a:rPr>
                  <a:t>2017</a:t>
                </a:r>
                <a:endParaRPr sz="3200" b="1" dirty="0">
                  <a:solidFill>
                    <a:srgbClr val="2614AC"/>
                  </a:solidFill>
                  <a:ea typeface="Bebas Neue"/>
                  <a:cs typeface="Bebas Neue"/>
                  <a:sym typeface="Bebas Neue"/>
                </a:endParaRPr>
              </a:p>
            </p:txBody>
          </p:sp>
          <p:cxnSp>
            <p:nvCxnSpPr>
              <p:cNvPr id="25" name="Google Shape;602;p25"/>
              <p:cNvCxnSpPr/>
              <p:nvPr/>
            </p:nvCxnSpPr>
            <p:spPr>
              <a:xfrm flipV="1">
                <a:off x="4681777" y="3287991"/>
                <a:ext cx="0" cy="236910"/>
              </a:xfrm>
              <a:prstGeom prst="straightConnector1">
                <a:avLst/>
              </a:prstGeom>
              <a:noFill/>
              <a:ln w="9525" cap="flat" cmpd="sng">
                <a:solidFill>
                  <a:schemeClr val="accent4"/>
                </a:solidFill>
                <a:prstDash val="solid"/>
                <a:round/>
                <a:headEnd type="none" w="sm" len="sm"/>
                <a:tailEnd type="oval" w="med" len="med"/>
              </a:ln>
            </p:spPr>
          </p:cxnSp>
        </p:grpSp>
        <p:grpSp>
          <p:nvGrpSpPr>
            <p:cNvPr id="26" name="Google Shape;603;p25"/>
            <p:cNvGrpSpPr/>
            <p:nvPr/>
          </p:nvGrpSpPr>
          <p:grpSpPr>
            <a:xfrm>
              <a:off x="5616745" y="2998804"/>
              <a:ext cx="2000248" cy="1811802"/>
              <a:chOff x="5753827" y="2312506"/>
              <a:chExt cx="2141669" cy="2324229"/>
            </a:xfrm>
          </p:grpSpPr>
          <p:sp>
            <p:nvSpPr>
              <p:cNvPr id="27" name="Google Shape;604;p25"/>
              <p:cNvSpPr/>
              <p:nvPr/>
            </p:nvSpPr>
            <p:spPr>
              <a:xfrm>
                <a:off x="5753827" y="3194614"/>
                <a:ext cx="997591" cy="1442121"/>
              </a:xfrm>
              <a:custGeom>
                <a:avLst/>
                <a:gdLst/>
                <a:ahLst/>
                <a:cxnLst/>
                <a:rect l="l" t="t" r="r" b="b"/>
                <a:pathLst>
                  <a:path w="24518" h="55241" extrusionOk="0">
                    <a:moveTo>
                      <a:pt x="12242" y="1"/>
                    </a:moveTo>
                    <a:lnTo>
                      <a:pt x="0" y="7340"/>
                    </a:lnTo>
                    <a:lnTo>
                      <a:pt x="0" y="55241"/>
                    </a:lnTo>
                    <a:lnTo>
                      <a:pt x="24518" y="55241"/>
                    </a:lnTo>
                    <a:lnTo>
                      <a:pt x="24518" y="7340"/>
                    </a:lnTo>
                    <a:lnTo>
                      <a:pt x="1224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1400"/>
                </a:pPr>
                <a:endParaRPr sz="1900">
                  <a:solidFill>
                    <a:srgbClr val="000000"/>
                  </a:solidFill>
                  <a:latin typeface="Arial"/>
                  <a:ea typeface="Arial"/>
                  <a:cs typeface="Arial"/>
                  <a:sym typeface="Arial"/>
                </a:endParaRPr>
              </a:p>
            </p:txBody>
          </p:sp>
          <p:sp>
            <p:nvSpPr>
              <p:cNvPr id="29" name="Google Shape;606;p25"/>
              <p:cNvSpPr txBox="1"/>
              <p:nvPr/>
            </p:nvSpPr>
            <p:spPr>
              <a:xfrm>
                <a:off x="6953027" y="4303214"/>
                <a:ext cx="942469" cy="285458"/>
              </a:xfrm>
              <a:prstGeom prst="rect">
                <a:avLst/>
              </a:prstGeom>
              <a:noFill/>
              <a:ln>
                <a:noFill/>
              </a:ln>
            </p:spPr>
            <p:txBody>
              <a:bodyPr spcFirstLastPara="1" wrap="square" lIns="91425" tIns="91425" rIns="91425" bIns="91425" anchor="ctr" anchorCtr="0">
                <a:noAutofit/>
              </a:bodyPr>
              <a:lstStyle/>
              <a:p>
                <a:pPr algn="ctr">
                  <a:buClr>
                    <a:srgbClr val="000000"/>
                  </a:buClr>
                  <a:buSzPts val="1600"/>
                </a:pPr>
                <a:r>
                  <a:rPr lang="en-US" sz="2100">
                    <a:solidFill>
                      <a:schemeClr val="lt1"/>
                    </a:solidFill>
                    <a:latin typeface="Bebas Neue"/>
                    <a:ea typeface="Bebas Neue"/>
                    <a:cs typeface="Bebas Neue"/>
                    <a:sym typeface="Bebas Neue"/>
                  </a:rPr>
                  <a:t>4</a:t>
                </a:r>
                <a:r>
                  <a:rPr lang="en-US" sz="2100" baseline="30000">
                    <a:solidFill>
                      <a:schemeClr val="lt1"/>
                    </a:solidFill>
                    <a:latin typeface="Bebas Neue"/>
                    <a:ea typeface="Bebas Neue"/>
                    <a:cs typeface="Bebas Neue"/>
                    <a:sym typeface="Bebas Neue"/>
                  </a:rPr>
                  <a:t>th</a:t>
                </a:r>
                <a:r>
                  <a:rPr lang="en-US" sz="2100">
                    <a:solidFill>
                      <a:schemeClr val="lt1"/>
                    </a:solidFill>
                    <a:latin typeface="Bebas Neue"/>
                    <a:ea typeface="Bebas Neue"/>
                    <a:cs typeface="Bebas Neue"/>
                    <a:sym typeface="Bebas Neue"/>
                  </a:rPr>
                  <a:t> </a:t>
                </a:r>
                <a:endParaRPr/>
              </a:p>
              <a:p>
                <a:pPr algn="ctr">
                  <a:buClr>
                    <a:srgbClr val="000000"/>
                  </a:buClr>
                  <a:buSzPts val="1600"/>
                </a:pPr>
                <a:r>
                  <a:rPr lang="en-US" sz="2100">
                    <a:solidFill>
                      <a:schemeClr val="lt1"/>
                    </a:solidFill>
                    <a:latin typeface="Bebas Neue"/>
                    <a:ea typeface="Bebas Neue"/>
                    <a:cs typeface="Bebas Neue"/>
                    <a:sym typeface="Bebas Neue"/>
                  </a:rPr>
                  <a:t>year</a:t>
                </a:r>
                <a:endParaRPr sz="2100">
                  <a:solidFill>
                    <a:schemeClr val="lt1"/>
                  </a:solidFill>
                  <a:latin typeface="Bebas Neue"/>
                  <a:ea typeface="Bebas Neue"/>
                  <a:cs typeface="Bebas Neue"/>
                  <a:sym typeface="Bebas Neue"/>
                </a:endParaRPr>
              </a:p>
            </p:txBody>
          </p:sp>
          <p:cxnSp>
            <p:nvCxnSpPr>
              <p:cNvPr id="30" name="Google Shape;607;p25"/>
              <p:cNvCxnSpPr/>
              <p:nvPr/>
            </p:nvCxnSpPr>
            <p:spPr>
              <a:xfrm flipV="1">
                <a:off x="6236635" y="2312506"/>
                <a:ext cx="0" cy="881547"/>
              </a:xfrm>
              <a:prstGeom prst="straightConnector1">
                <a:avLst/>
              </a:prstGeom>
              <a:noFill/>
              <a:ln w="9525" cap="flat" cmpd="sng">
                <a:solidFill>
                  <a:schemeClr val="accent1"/>
                </a:solidFill>
                <a:prstDash val="solid"/>
                <a:round/>
                <a:headEnd type="none" w="sm" len="sm"/>
                <a:tailEnd type="oval" w="med" len="med"/>
              </a:ln>
            </p:spPr>
          </p:cxnSp>
        </p:grpSp>
        <p:grpSp>
          <p:nvGrpSpPr>
            <p:cNvPr id="31" name="Google Shape;608;p25"/>
            <p:cNvGrpSpPr/>
            <p:nvPr/>
          </p:nvGrpSpPr>
          <p:grpSpPr>
            <a:xfrm>
              <a:off x="7018664" y="2247419"/>
              <a:ext cx="931717" cy="2548554"/>
              <a:chOff x="5753826" y="1895709"/>
              <a:chExt cx="997591" cy="2741025"/>
            </a:xfrm>
          </p:grpSpPr>
          <p:sp>
            <p:nvSpPr>
              <p:cNvPr id="32" name="Google Shape;609;p25"/>
              <p:cNvSpPr/>
              <p:nvPr/>
            </p:nvSpPr>
            <p:spPr>
              <a:xfrm>
                <a:off x="5753826" y="3194613"/>
                <a:ext cx="997591" cy="1442121"/>
              </a:xfrm>
              <a:custGeom>
                <a:avLst/>
                <a:gdLst/>
                <a:ahLst/>
                <a:cxnLst/>
                <a:rect l="l" t="t" r="r" b="b"/>
                <a:pathLst>
                  <a:path w="24518" h="55241" extrusionOk="0">
                    <a:moveTo>
                      <a:pt x="12242" y="1"/>
                    </a:moveTo>
                    <a:lnTo>
                      <a:pt x="0" y="7340"/>
                    </a:lnTo>
                    <a:lnTo>
                      <a:pt x="0" y="55241"/>
                    </a:lnTo>
                    <a:lnTo>
                      <a:pt x="24518" y="55241"/>
                    </a:lnTo>
                    <a:lnTo>
                      <a:pt x="24518" y="7340"/>
                    </a:lnTo>
                    <a:lnTo>
                      <a:pt x="12242"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SzPts val="1400"/>
                </a:pPr>
                <a:endParaRPr sz="1900">
                  <a:solidFill>
                    <a:srgbClr val="000000"/>
                  </a:solidFill>
                  <a:latin typeface="Arial"/>
                  <a:ea typeface="Arial"/>
                  <a:cs typeface="Arial"/>
                  <a:sym typeface="Arial"/>
                </a:endParaRPr>
              </a:p>
            </p:txBody>
          </p:sp>
          <p:cxnSp>
            <p:nvCxnSpPr>
              <p:cNvPr id="35" name="Google Shape;612;p25"/>
              <p:cNvCxnSpPr/>
              <p:nvPr/>
            </p:nvCxnSpPr>
            <p:spPr>
              <a:xfrm flipV="1">
                <a:off x="6252598" y="1895709"/>
                <a:ext cx="24" cy="1319301"/>
              </a:xfrm>
              <a:prstGeom prst="straightConnector1">
                <a:avLst/>
              </a:prstGeom>
              <a:noFill/>
              <a:ln w="9525" cap="flat" cmpd="sng">
                <a:solidFill>
                  <a:schemeClr val="accent1"/>
                </a:solidFill>
                <a:prstDash val="solid"/>
                <a:round/>
                <a:headEnd type="none" w="sm" len="sm"/>
                <a:tailEnd type="oval" w="med" len="med"/>
              </a:ln>
            </p:spPr>
          </p:cxnSp>
        </p:grpSp>
        <p:sp>
          <p:nvSpPr>
            <p:cNvPr id="38" name="Title 1">
              <a:extLst>
                <a:ext uri="{FF2B5EF4-FFF2-40B4-BE49-F238E27FC236}">
                  <a16:creationId xmlns:a16="http://schemas.microsoft.com/office/drawing/2014/main" xmlns="" id="{31E56E57-946F-47C6-8365-415E21265120}"/>
                </a:ext>
              </a:extLst>
            </p:cNvPr>
            <p:cNvSpPr txBox="1">
              <a:spLocks/>
            </p:cNvSpPr>
            <p:nvPr/>
          </p:nvSpPr>
          <p:spPr>
            <a:xfrm>
              <a:off x="2379043" y="466129"/>
              <a:ext cx="5479849"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5300" b="1" dirty="0" smtClean="0">
                  <a:solidFill>
                    <a:srgbClr val="2614AC"/>
                  </a:solidFill>
                </a:rPr>
                <a:t>CED, IFMBE Growth</a:t>
              </a:r>
              <a:endParaRPr lang="x-none" sz="5300" b="1" dirty="0">
                <a:solidFill>
                  <a:srgbClr val="2614AC"/>
                </a:solidFill>
              </a:endParaRPr>
            </a:p>
          </p:txBody>
        </p:sp>
      </p:grpSp>
      <p:sp>
        <p:nvSpPr>
          <p:cNvPr id="44" name="Google Shape;601;p25"/>
          <p:cNvSpPr txBox="1"/>
          <p:nvPr/>
        </p:nvSpPr>
        <p:spPr>
          <a:xfrm>
            <a:off x="7525812" y="5726302"/>
            <a:ext cx="1173643" cy="309716"/>
          </a:xfrm>
          <a:prstGeom prst="rect">
            <a:avLst/>
          </a:prstGeom>
          <a:noFill/>
          <a:ln>
            <a:noFill/>
          </a:ln>
        </p:spPr>
        <p:txBody>
          <a:bodyPr spcFirstLastPara="1" wrap="square" lIns="91425" tIns="91425" rIns="91425" bIns="91425" anchor="ctr" anchorCtr="0">
            <a:noAutofit/>
          </a:bodyPr>
          <a:lstStyle/>
          <a:p>
            <a:pPr algn="ctr">
              <a:buClr>
                <a:srgbClr val="000000"/>
              </a:buClr>
              <a:buSzPts val="1600"/>
            </a:pPr>
            <a:r>
              <a:rPr lang="en-US" sz="3200" b="1" dirty="0" smtClean="0">
                <a:solidFill>
                  <a:srgbClr val="FFFF00"/>
                </a:solidFill>
                <a:ea typeface="Bebas Neue"/>
                <a:cs typeface="Bebas Neue"/>
                <a:sym typeface="Bebas Neue"/>
              </a:rPr>
              <a:t>2020</a:t>
            </a:r>
            <a:endParaRPr sz="3200" b="1" dirty="0">
              <a:solidFill>
                <a:srgbClr val="FFFF00"/>
              </a:solidFill>
              <a:ea typeface="Bebas Neue"/>
              <a:cs typeface="Bebas Neue"/>
              <a:sym typeface="Bebas Neue"/>
            </a:endParaRPr>
          </a:p>
        </p:txBody>
      </p:sp>
      <p:sp>
        <p:nvSpPr>
          <p:cNvPr id="45" name="Google Shape;601;p25"/>
          <p:cNvSpPr txBox="1"/>
          <p:nvPr/>
        </p:nvSpPr>
        <p:spPr>
          <a:xfrm>
            <a:off x="9412417" y="5726302"/>
            <a:ext cx="1173643" cy="309716"/>
          </a:xfrm>
          <a:prstGeom prst="rect">
            <a:avLst/>
          </a:prstGeom>
          <a:noFill/>
          <a:ln>
            <a:noFill/>
          </a:ln>
        </p:spPr>
        <p:txBody>
          <a:bodyPr spcFirstLastPara="1" wrap="square" lIns="91425" tIns="91425" rIns="91425" bIns="91425" anchor="ctr" anchorCtr="0">
            <a:noAutofit/>
          </a:bodyPr>
          <a:lstStyle/>
          <a:p>
            <a:pPr algn="ctr">
              <a:buClr>
                <a:srgbClr val="000000"/>
              </a:buClr>
              <a:buSzPts val="1600"/>
            </a:pPr>
            <a:r>
              <a:rPr lang="en-US" sz="3200" b="1" dirty="0" smtClean="0">
                <a:solidFill>
                  <a:srgbClr val="FFFF00"/>
                </a:solidFill>
                <a:ea typeface="Bebas Neue"/>
                <a:cs typeface="Bebas Neue"/>
                <a:sym typeface="Bebas Neue"/>
              </a:rPr>
              <a:t>2021</a:t>
            </a:r>
            <a:endParaRPr sz="3200" b="1" dirty="0">
              <a:solidFill>
                <a:srgbClr val="FFFF00"/>
              </a:solidFill>
              <a:ea typeface="Bebas Neue"/>
              <a:cs typeface="Bebas Neue"/>
              <a:sym typeface="Bebas Neue"/>
            </a:endParaRPr>
          </a:p>
        </p:txBody>
      </p:sp>
      <p:sp>
        <p:nvSpPr>
          <p:cNvPr id="46" name="Rounded Rectangle 45"/>
          <p:cNvSpPr/>
          <p:nvPr/>
        </p:nvSpPr>
        <p:spPr>
          <a:xfrm>
            <a:off x="215204" y="3694472"/>
            <a:ext cx="251935" cy="2782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57200" y="3654716"/>
            <a:ext cx="3994620" cy="369332"/>
          </a:xfrm>
          <a:prstGeom prst="rect">
            <a:avLst/>
          </a:prstGeom>
        </p:spPr>
        <p:txBody>
          <a:bodyPr wrap="none">
            <a:spAutoFit/>
          </a:bodyPr>
          <a:lstStyle/>
          <a:p>
            <a:r>
              <a:rPr lang="en-US" b="1" dirty="0"/>
              <a:t>CED Board &amp; Collaborator (B&amp;C) growth</a:t>
            </a:r>
            <a:endParaRPr lang="en-US" b="1" dirty="0"/>
          </a:p>
        </p:txBody>
      </p:sp>
      <p:sp>
        <p:nvSpPr>
          <p:cNvPr id="48" name="Rounded Rectangle 47"/>
          <p:cNvSpPr/>
          <p:nvPr/>
        </p:nvSpPr>
        <p:spPr>
          <a:xfrm>
            <a:off x="208505" y="4076988"/>
            <a:ext cx="251935" cy="27440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456165" y="4024284"/>
            <a:ext cx="3255828" cy="369332"/>
          </a:xfrm>
          <a:prstGeom prst="rect">
            <a:avLst/>
          </a:prstGeom>
        </p:spPr>
        <p:txBody>
          <a:bodyPr wrap="none">
            <a:spAutoFit/>
          </a:bodyPr>
          <a:lstStyle/>
          <a:p>
            <a:r>
              <a:rPr lang="en-US" b="1" dirty="0"/>
              <a:t>CED B&amp;C Countries Represented</a:t>
            </a:r>
            <a:endParaRPr lang="en-US" b="1" dirty="0"/>
          </a:p>
        </p:txBody>
      </p:sp>
      <p:pic>
        <p:nvPicPr>
          <p:cNvPr id="58" name="officeArt object" descr="Εικόνα 1"/>
          <p:cNvPicPr/>
          <p:nvPr/>
        </p:nvPicPr>
        <p:blipFill>
          <a:blip r:embed="rId2"/>
          <a:stretch>
            <a:fillRect/>
          </a:stretch>
        </p:blipFill>
        <p:spPr>
          <a:xfrm>
            <a:off x="237724" y="1440987"/>
            <a:ext cx="5367486" cy="2193644"/>
          </a:xfrm>
          <a:prstGeom prst="rect">
            <a:avLst/>
          </a:prstGeom>
          <a:ln w="12700" cap="flat">
            <a:noFill/>
            <a:miter lim="400000"/>
          </a:ln>
          <a:effectLst/>
        </p:spPr>
      </p:pic>
    </p:spTree>
    <p:extLst>
      <p:ext uri="{BB962C8B-B14F-4D97-AF65-F5344CB8AC3E}">
        <p14:creationId xmlns:p14="http://schemas.microsoft.com/office/powerpoint/2010/main" val="33818571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19;p26"/>
          <p:cNvSpPr/>
          <p:nvPr/>
        </p:nvSpPr>
        <p:spPr>
          <a:xfrm>
            <a:off x="1083733" y="5121050"/>
            <a:ext cx="1151467" cy="1449084"/>
          </a:xfrm>
          <a:prstGeom prst="rect">
            <a:avLst/>
          </a:prstGeom>
          <a:solidFill>
            <a:schemeClr val="lt1"/>
          </a:solidFill>
          <a:ln>
            <a:noFill/>
          </a:ln>
        </p:spPr>
        <p:txBody>
          <a:bodyPr spcFirstLastPara="1" wrap="square" lIns="121897" tIns="60932" rIns="121897" bIns="60932" anchor="ctr" anchorCtr="0">
            <a:noAutofit/>
          </a:bodyPr>
          <a:lstStyle/>
          <a:p>
            <a:pPr algn="ctr"/>
            <a:endParaRPr sz="1900">
              <a:solidFill>
                <a:schemeClr val="lt1"/>
              </a:solidFill>
              <a:latin typeface="Arial"/>
              <a:ea typeface="Arial"/>
              <a:cs typeface="Arial"/>
              <a:sym typeface="Arial"/>
            </a:endParaRPr>
          </a:p>
        </p:txBody>
      </p:sp>
      <p:sp>
        <p:nvSpPr>
          <p:cNvPr id="7" name="Google Shape;620;p26"/>
          <p:cNvSpPr txBox="1">
            <a:spLocks/>
          </p:cNvSpPr>
          <p:nvPr/>
        </p:nvSpPr>
        <p:spPr>
          <a:xfrm>
            <a:off x="6967136" y="1164023"/>
            <a:ext cx="4686197" cy="768000"/>
          </a:xfrm>
          <a:prstGeom prst="rect">
            <a:avLst/>
          </a:prstGeom>
          <a:solidFill>
            <a:schemeClr val="accent4">
              <a:lumMod val="60000"/>
              <a:lumOff val="40000"/>
            </a:schemeClr>
          </a:solidFill>
          <a:ln>
            <a:noFill/>
          </a:ln>
        </p:spPr>
        <p:txBody>
          <a:bodyPr spcFirstLastPara="1" wrap="square" lIns="121897" tIns="121897" rIns="121897" bIns="121897" anchor="ctr" anchorCtr="0">
            <a:normAutofit fontScale="2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09585" indent="-406390">
              <a:buSzPct val="66666"/>
            </a:pPr>
            <a:r>
              <a:rPr lang="en-US" sz="5900" b="1" dirty="0" smtClean="0">
                <a:solidFill>
                  <a:srgbClr val="0000FF"/>
                </a:solidFill>
              </a:rPr>
              <a:t> Combat against </a:t>
            </a:r>
            <a:endParaRPr lang="en-US" sz="5900" b="1" dirty="0">
              <a:solidFill>
                <a:srgbClr val="0000FF"/>
              </a:solidFill>
            </a:endParaRPr>
          </a:p>
          <a:p>
            <a:pPr marL="609585" indent="-406390">
              <a:buSzPct val="66666"/>
            </a:pPr>
            <a:r>
              <a:rPr lang="en-US" sz="14900" b="1" dirty="0" smtClean="0">
                <a:solidFill>
                  <a:srgbClr val="0000FF"/>
                </a:solidFill>
              </a:rPr>
              <a:t>COVID-19</a:t>
            </a:r>
            <a:endParaRPr lang="en-US" sz="9600" b="1" dirty="0">
              <a:solidFill>
                <a:srgbClr val="0000FF"/>
              </a:solidFill>
            </a:endParaRPr>
          </a:p>
        </p:txBody>
      </p:sp>
      <p:sp>
        <p:nvSpPr>
          <p:cNvPr id="8" name="Google Shape;621;p26"/>
          <p:cNvSpPr txBox="1">
            <a:spLocks/>
          </p:cNvSpPr>
          <p:nvPr/>
        </p:nvSpPr>
        <p:spPr>
          <a:xfrm>
            <a:off x="7793415" y="2031799"/>
            <a:ext cx="4560923" cy="1089029"/>
          </a:xfrm>
          <a:prstGeom prst="rect">
            <a:avLst/>
          </a:prstGeom>
          <a:noFill/>
          <a:ln>
            <a:noFill/>
          </a:ln>
        </p:spPr>
        <p:txBody>
          <a:bodyPr spcFirstLastPara="1" wrap="square" lIns="121897" tIns="121897" rIns="121897" bIns="12189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09585" indent="-406390">
              <a:buSzPct val="85714"/>
            </a:pPr>
            <a:r>
              <a:rPr lang="en-US" b="1" dirty="0" smtClean="0"/>
              <a:t> Global </a:t>
            </a:r>
            <a:r>
              <a:rPr lang="en-US" b="1" dirty="0"/>
              <a:t>CE Training / Webinars </a:t>
            </a:r>
            <a:endParaRPr lang="en-US" b="1" dirty="0">
              <a:latin typeface="+mn-lt"/>
              <a:sym typeface="Montserrat"/>
            </a:endParaRPr>
          </a:p>
          <a:p>
            <a:pPr marL="609585" indent="-406390">
              <a:buSzPct val="85714"/>
            </a:pPr>
            <a:r>
              <a:rPr lang="en-US" b="1" dirty="0" smtClean="0"/>
              <a:t> Global </a:t>
            </a:r>
            <a:r>
              <a:rPr lang="en-US" b="1" dirty="0"/>
              <a:t>CE Weekday COVID19 </a:t>
            </a:r>
            <a:r>
              <a:rPr lang="en-US" b="1" dirty="0" smtClean="0"/>
              <a:t>e-Newsletter</a:t>
            </a:r>
          </a:p>
          <a:p>
            <a:pPr marL="609585" indent="-406390">
              <a:buSzPct val="85714"/>
            </a:pPr>
            <a:r>
              <a:rPr lang="en-US" b="1" dirty="0" smtClean="0"/>
              <a:t> Global </a:t>
            </a:r>
            <a:r>
              <a:rPr lang="en-US" b="1" dirty="0"/>
              <a:t>CE </a:t>
            </a:r>
            <a:r>
              <a:rPr lang="en-US" b="1" dirty="0" err="1"/>
              <a:t>WhatsApp</a:t>
            </a:r>
            <a:r>
              <a:rPr lang="en-US" b="1" dirty="0"/>
              <a:t> </a:t>
            </a:r>
            <a:endParaRPr lang="en-US" b="1" dirty="0" smtClean="0"/>
          </a:p>
          <a:p>
            <a:pPr marL="609585" indent="-406390">
              <a:buSzPct val="85714"/>
            </a:pPr>
            <a:r>
              <a:rPr lang="en-US" b="1" dirty="0" smtClean="0"/>
              <a:t> Global </a:t>
            </a:r>
            <a:r>
              <a:rPr lang="en-US" b="1" dirty="0"/>
              <a:t>CE Blogs</a:t>
            </a:r>
            <a:endParaRPr lang="en-US" b="1" dirty="0">
              <a:latin typeface="+mn-lt"/>
            </a:endParaRPr>
          </a:p>
        </p:txBody>
      </p:sp>
      <p:sp>
        <p:nvSpPr>
          <p:cNvPr id="9" name="Google Shape;622;p26"/>
          <p:cNvSpPr txBox="1">
            <a:spLocks/>
          </p:cNvSpPr>
          <p:nvPr/>
        </p:nvSpPr>
        <p:spPr>
          <a:xfrm>
            <a:off x="7989952" y="3212969"/>
            <a:ext cx="4354447" cy="1031060"/>
          </a:xfrm>
          <a:prstGeom prst="rect">
            <a:avLst/>
          </a:prstGeom>
          <a:noFill/>
          <a:ln>
            <a:noFill/>
          </a:ln>
        </p:spPr>
        <p:txBody>
          <a:bodyPr spcFirstLastPara="1" wrap="square" lIns="121897" tIns="121897" rIns="121897" bIns="12189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76198" indent="-406390">
              <a:buSzPts val="1200"/>
            </a:pPr>
            <a:r>
              <a:rPr lang="en-US" b="1" dirty="0">
                <a:latin typeface="+mn-lt"/>
                <a:ea typeface="Montserrat"/>
                <a:cs typeface="Montserrat"/>
                <a:sym typeface="Montserrat"/>
              </a:rPr>
              <a:t> </a:t>
            </a:r>
            <a:r>
              <a:rPr lang="en-US" b="1" dirty="0"/>
              <a:t>Global CE Partnership with </a:t>
            </a:r>
            <a:r>
              <a:rPr lang="en-US" b="1" dirty="0" smtClean="0"/>
              <a:t>WHO</a:t>
            </a:r>
          </a:p>
          <a:p>
            <a:pPr marL="76198" indent="-406390">
              <a:buSzPts val="1200"/>
            </a:pPr>
            <a:r>
              <a:rPr lang="en-US" b="1" dirty="0" smtClean="0"/>
              <a:t> WHO-GCEA-CED </a:t>
            </a:r>
            <a:r>
              <a:rPr lang="en-US" b="1" dirty="0"/>
              <a:t>2020-2021 Innovation </a:t>
            </a:r>
            <a:r>
              <a:rPr lang="en-US" b="1" dirty="0" smtClean="0"/>
              <a:t>Project</a:t>
            </a:r>
          </a:p>
          <a:p>
            <a:pPr marL="76198" indent="-406390">
              <a:buSzPts val="1200"/>
            </a:pPr>
            <a:r>
              <a:rPr lang="en-US" b="1" dirty="0" smtClean="0"/>
              <a:t> Global </a:t>
            </a:r>
            <a:r>
              <a:rPr lang="en-US" b="1" dirty="0"/>
              <a:t>CE Alliance (since </a:t>
            </a:r>
            <a:r>
              <a:rPr lang="en-US" b="1" dirty="0" smtClean="0"/>
              <a:t>2020)</a:t>
            </a:r>
          </a:p>
          <a:p>
            <a:pPr marL="76198" indent="-406390">
              <a:buSzPts val="1200"/>
            </a:pPr>
            <a:r>
              <a:rPr lang="en-US" dirty="0" smtClean="0"/>
              <a:t> </a:t>
            </a:r>
            <a:r>
              <a:rPr lang="en-US" b="1" dirty="0" smtClean="0"/>
              <a:t>Global </a:t>
            </a:r>
            <a:r>
              <a:rPr lang="en-US" b="1" dirty="0"/>
              <a:t>CE Internships </a:t>
            </a:r>
            <a:endParaRPr lang="en-US" b="1" dirty="0">
              <a:latin typeface="+mn-lt"/>
              <a:ea typeface="Montserrat"/>
              <a:cs typeface="Montserrat"/>
              <a:sym typeface="Montserrat"/>
            </a:endParaRPr>
          </a:p>
        </p:txBody>
      </p:sp>
      <p:sp>
        <p:nvSpPr>
          <p:cNvPr id="10" name="Google Shape;623;p26"/>
          <p:cNvSpPr txBox="1">
            <a:spLocks/>
          </p:cNvSpPr>
          <p:nvPr/>
        </p:nvSpPr>
        <p:spPr>
          <a:xfrm>
            <a:off x="7851214" y="4423370"/>
            <a:ext cx="4340786" cy="1778649"/>
          </a:xfrm>
          <a:prstGeom prst="rect">
            <a:avLst/>
          </a:prstGeom>
          <a:noFill/>
          <a:ln>
            <a:noFill/>
          </a:ln>
        </p:spPr>
        <p:txBody>
          <a:bodyPr spcFirstLastPara="1" wrap="square" lIns="121897" tIns="121897" rIns="121897" bIns="12189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594" indent="-406390">
              <a:buSzPts val="1200"/>
            </a:pPr>
            <a:r>
              <a:rPr lang="en-US" b="1" dirty="0">
                <a:latin typeface="Arial" pitchFamily="34" charset="0"/>
                <a:ea typeface="Montserrat"/>
                <a:cs typeface="Arial" pitchFamily="34" charset="0"/>
                <a:sym typeface="Montserrat"/>
              </a:rPr>
              <a:t>    </a:t>
            </a:r>
            <a:r>
              <a:rPr lang="en-US" b="1" dirty="0">
                <a:latin typeface="Arial" pitchFamily="34" charset="0"/>
                <a:cs typeface="Arial" pitchFamily="34" charset="0"/>
              </a:rPr>
              <a:t>Global CE Summits (2015, 2017, </a:t>
            </a:r>
            <a:r>
              <a:rPr lang="en-US" b="1" dirty="0" smtClean="0">
                <a:latin typeface="Arial" pitchFamily="34" charset="0"/>
                <a:cs typeface="Arial" pitchFamily="34" charset="0"/>
              </a:rPr>
              <a:t>2019, 2021)</a:t>
            </a:r>
          </a:p>
          <a:p>
            <a:pPr marL="228594" indent="-406390">
              <a:buSzPts val="1200"/>
            </a:pPr>
            <a:r>
              <a:rPr lang="en-US" b="1" dirty="0">
                <a:latin typeface="Arial" pitchFamily="34" charset="0"/>
                <a:cs typeface="Arial" pitchFamily="34" charset="0"/>
              </a:rPr>
              <a:t> </a:t>
            </a:r>
            <a:r>
              <a:rPr lang="en-US" b="1" dirty="0" smtClean="0">
                <a:latin typeface="Arial" pitchFamily="34" charset="0"/>
                <a:cs typeface="Arial" pitchFamily="34" charset="0"/>
              </a:rPr>
              <a:t>   </a:t>
            </a:r>
            <a:r>
              <a:rPr lang="en-US" b="1" dirty="0">
                <a:latin typeface="Arial" pitchFamily="34" charset="0"/>
                <a:cs typeface="Arial" pitchFamily="34" charset="0"/>
              </a:rPr>
              <a:t>Global CE Congresses-ICEHTMC (</a:t>
            </a:r>
            <a:r>
              <a:rPr lang="en-US" b="1" dirty="0" smtClean="0">
                <a:latin typeface="Arial" pitchFamily="34" charset="0"/>
                <a:cs typeface="Arial" pitchFamily="34" charset="0"/>
              </a:rPr>
              <a:t>2015, 2017</a:t>
            </a:r>
            <a:r>
              <a:rPr lang="en-US" b="1" dirty="0">
                <a:latin typeface="Arial" pitchFamily="34" charset="0"/>
                <a:cs typeface="Arial" pitchFamily="34" charset="0"/>
              </a:rPr>
              <a:t>, 2019) 1000 participants (70 countries) *Expect 1500 (120 countries</a:t>
            </a:r>
            <a:r>
              <a:rPr lang="en-US" b="1" dirty="0" smtClean="0">
                <a:latin typeface="Arial" pitchFamily="34" charset="0"/>
                <a:cs typeface="Arial" pitchFamily="34" charset="0"/>
              </a:rPr>
              <a:t>)</a:t>
            </a:r>
          </a:p>
          <a:p>
            <a:pPr marL="228594" indent="-406390">
              <a:buSzPts val="1200"/>
            </a:pPr>
            <a:endParaRPr lang="en-US" sz="700" b="1" dirty="0" smtClean="0">
              <a:latin typeface="Arial" pitchFamily="34" charset="0"/>
              <a:cs typeface="Arial" pitchFamily="34" charset="0"/>
            </a:endParaRPr>
          </a:p>
          <a:p>
            <a:pPr marL="228594" indent="-406390">
              <a:buSzPts val="1200"/>
            </a:pPr>
            <a:r>
              <a:rPr lang="en-US" b="1" dirty="0" smtClean="0">
                <a:latin typeface="Arial" pitchFamily="34" charset="0"/>
                <a:cs typeface="Arial" pitchFamily="34" charset="0"/>
              </a:rPr>
              <a:t>    Global </a:t>
            </a:r>
            <a:r>
              <a:rPr lang="en-US" b="1" dirty="0">
                <a:latin typeface="Arial" pitchFamily="34" charset="0"/>
                <a:cs typeface="Arial" pitchFamily="34" charset="0"/>
              </a:rPr>
              <a:t>CE Day (since 2015</a:t>
            </a:r>
            <a:r>
              <a:rPr lang="en-US" b="1" dirty="0" smtClean="0">
                <a:latin typeface="Arial" pitchFamily="34" charset="0"/>
                <a:cs typeface="Arial" pitchFamily="34" charset="0"/>
              </a:rPr>
              <a:t>)</a:t>
            </a:r>
          </a:p>
          <a:p>
            <a:pPr marL="228594" indent="-406390">
              <a:buSzPts val="1200"/>
            </a:pPr>
            <a:r>
              <a:rPr lang="en-US" b="1" dirty="0" smtClean="0">
                <a:latin typeface="Arial" pitchFamily="34" charset="0"/>
                <a:cs typeface="Arial" pitchFamily="34" charset="0"/>
              </a:rPr>
              <a:t>    Global </a:t>
            </a:r>
            <a:r>
              <a:rPr lang="en-US" b="1" dirty="0">
                <a:latin typeface="Arial" pitchFamily="34" charset="0"/>
                <a:cs typeface="Arial" pitchFamily="34" charset="0"/>
              </a:rPr>
              <a:t>CE Journal (since 2018)</a:t>
            </a:r>
            <a:endParaRPr lang="en-US" b="1" dirty="0">
              <a:latin typeface="Arial" pitchFamily="34" charset="0"/>
              <a:ea typeface="Montserrat"/>
              <a:cs typeface="Arial" pitchFamily="34" charset="0"/>
              <a:sym typeface="Montserrat"/>
            </a:endParaRPr>
          </a:p>
        </p:txBody>
      </p:sp>
      <p:sp>
        <p:nvSpPr>
          <p:cNvPr id="11" name="Google Shape;624;p26"/>
          <p:cNvSpPr txBox="1">
            <a:spLocks/>
          </p:cNvSpPr>
          <p:nvPr/>
        </p:nvSpPr>
        <p:spPr>
          <a:xfrm>
            <a:off x="7284900" y="2156791"/>
            <a:ext cx="768000" cy="847681"/>
          </a:xfrm>
          <a:prstGeom prst="rect">
            <a:avLst/>
          </a:prstGeom>
          <a:solidFill>
            <a:srgbClr val="2634F9">
              <a:alpha val="30588"/>
            </a:srgbClr>
          </a:solidFill>
          <a:ln>
            <a:noFill/>
          </a:ln>
        </p:spPr>
        <p:txBody>
          <a:bodyPr spcFirstLastPara="1" wrap="square" lIns="121897" tIns="121897" rIns="121897" bIns="121897"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rgbClr val="FFFFFF"/>
              </a:buClr>
              <a:buSzPts val="1400"/>
            </a:pPr>
            <a:r>
              <a:rPr lang="en-US" b="1" dirty="0" smtClean="0"/>
              <a:t>1</a:t>
            </a:r>
            <a:endParaRPr lang="en-US" b="1" dirty="0"/>
          </a:p>
        </p:txBody>
      </p:sp>
      <p:sp>
        <p:nvSpPr>
          <p:cNvPr id="12" name="Google Shape;625;p26"/>
          <p:cNvSpPr txBox="1">
            <a:spLocks/>
          </p:cNvSpPr>
          <p:nvPr/>
        </p:nvSpPr>
        <p:spPr>
          <a:xfrm>
            <a:off x="7284899" y="3356169"/>
            <a:ext cx="768000" cy="793633"/>
          </a:xfrm>
          <a:prstGeom prst="rect">
            <a:avLst/>
          </a:prstGeom>
          <a:solidFill>
            <a:srgbClr val="2634F9">
              <a:alpha val="30588"/>
            </a:srgbClr>
          </a:solidFill>
          <a:ln>
            <a:noFill/>
          </a:ln>
        </p:spPr>
        <p:txBody>
          <a:bodyPr spcFirstLastPara="1" wrap="square" lIns="121897" tIns="121897" rIns="121897" bIns="12189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rgbClr val="FFFFFF"/>
              </a:buClr>
              <a:buSzPts val="1400"/>
            </a:pPr>
            <a:r>
              <a:rPr lang="en-US" b="1" dirty="0" smtClean="0"/>
              <a:t>2</a:t>
            </a:r>
            <a:endParaRPr lang="en-US" b="1" dirty="0"/>
          </a:p>
        </p:txBody>
      </p:sp>
      <p:sp>
        <p:nvSpPr>
          <p:cNvPr id="13" name="Google Shape;626;p26"/>
          <p:cNvSpPr txBox="1">
            <a:spLocks/>
          </p:cNvSpPr>
          <p:nvPr/>
        </p:nvSpPr>
        <p:spPr>
          <a:xfrm>
            <a:off x="7284899" y="4477650"/>
            <a:ext cx="768000" cy="1537313"/>
          </a:xfrm>
          <a:prstGeom prst="rect">
            <a:avLst/>
          </a:prstGeom>
          <a:solidFill>
            <a:srgbClr val="2634F9">
              <a:alpha val="30588"/>
            </a:srgbClr>
          </a:solidFill>
          <a:ln>
            <a:noFill/>
          </a:ln>
        </p:spPr>
        <p:txBody>
          <a:bodyPr spcFirstLastPara="1" wrap="square" lIns="121897" tIns="121897" rIns="121897" bIns="12189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rgbClr val="FFFFFF"/>
              </a:buClr>
              <a:buSzPts val="1400"/>
            </a:pPr>
            <a:r>
              <a:rPr lang="en-US" b="1" dirty="0" smtClean="0"/>
              <a:t>3</a:t>
            </a:r>
            <a:endParaRPr lang="en-US" b="1" dirty="0"/>
          </a:p>
        </p:txBody>
      </p:sp>
      <p:sp>
        <p:nvSpPr>
          <p:cNvPr id="35" name="Google Shape;648;p26"/>
          <p:cNvSpPr/>
          <p:nvPr/>
        </p:nvSpPr>
        <p:spPr>
          <a:xfrm flipV="1">
            <a:off x="2235201" y="4211921"/>
            <a:ext cx="3455804" cy="1668825"/>
          </a:xfrm>
          <a:prstGeom prst="curvedDownArrow">
            <a:avLst>
              <a:gd name="adj1" fmla="val 25000"/>
              <a:gd name="adj2" fmla="val 50000"/>
              <a:gd name="adj3" fmla="val 25000"/>
            </a:avLst>
          </a:prstGeom>
          <a:solidFill>
            <a:srgbClr val="92D050"/>
          </a:solidFill>
          <a:ln>
            <a:noFill/>
          </a:ln>
        </p:spPr>
        <p:txBody>
          <a:bodyPr spcFirstLastPara="1" wrap="square" lIns="121897" tIns="60932" rIns="121897" bIns="60932" anchor="ctr" anchorCtr="0">
            <a:noAutofit/>
          </a:bodyPr>
          <a:lstStyle/>
          <a:p>
            <a:pPr algn="ctr"/>
            <a:endParaRPr sz="1400">
              <a:solidFill>
                <a:schemeClr val="dk1"/>
              </a:solidFill>
              <a:latin typeface="Arial"/>
              <a:ea typeface="Arial"/>
              <a:cs typeface="Arial"/>
              <a:sym typeface="Arial"/>
            </a:endParaRPr>
          </a:p>
        </p:txBody>
      </p:sp>
      <p:sp>
        <p:nvSpPr>
          <p:cNvPr id="39" name="Google Shape;216;p26"/>
          <p:cNvSpPr/>
          <p:nvPr/>
        </p:nvSpPr>
        <p:spPr>
          <a:xfrm>
            <a:off x="70677" y="1369391"/>
            <a:ext cx="7469416" cy="4645572"/>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00B0F0"/>
          </a:solidFill>
          <a:ln>
            <a:noFill/>
          </a:ln>
        </p:spPr>
        <p:txBody>
          <a:bodyPr spcFirstLastPara="1" wrap="square" lIns="121897" tIns="121897" rIns="121897" bIns="121897" anchor="ctr" anchorCtr="0">
            <a:noAutofit/>
          </a:bodyPr>
          <a:lstStyle/>
          <a:p>
            <a:endParaRPr/>
          </a:p>
        </p:txBody>
      </p:sp>
      <p:sp>
        <p:nvSpPr>
          <p:cNvPr id="41" name="Google Shape;224;p26"/>
          <p:cNvSpPr/>
          <p:nvPr/>
        </p:nvSpPr>
        <p:spPr>
          <a:xfrm rot="13500000">
            <a:off x="3116448" y="2984965"/>
            <a:ext cx="317915" cy="303208"/>
          </a:xfrm>
          <a:prstGeom prst="halfFrame">
            <a:avLst>
              <a:gd name="adj1" fmla="val 38776"/>
              <a:gd name="adj2" fmla="val 40152"/>
            </a:avLst>
          </a:prstGeom>
          <a:solidFill>
            <a:schemeClr val="accent5">
              <a:lumMod val="75000"/>
            </a:schemeClr>
          </a:solidFill>
          <a:ln>
            <a:noFill/>
          </a:ln>
        </p:spPr>
        <p:txBody>
          <a:bodyPr spcFirstLastPara="1" wrap="square" lIns="121897" tIns="121897" rIns="121897" bIns="121897" anchor="ctr" anchorCtr="0">
            <a:noAutofit/>
          </a:bodyPr>
          <a:lstStyle/>
          <a:p>
            <a:endParaRPr/>
          </a:p>
        </p:txBody>
      </p:sp>
      <p:sp>
        <p:nvSpPr>
          <p:cNvPr id="42" name="Google Shape;224;p26"/>
          <p:cNvSpPr/>
          <p:nvPr/>
        </p:nvSpPr>
        <p:spPr>
          <a:xfrm rot="13500000">
            <a:off x="5258373" y="3101160"/>
            <a:ext cx="317915" cy="303208"/>
          </a:xfrm>
          <a:prstGeom prst="halfFrame">
            <a:avLst>
              <a:gd name="adj1" fmla="val 38776"/>
              <a:gd name="adj2" fmla="val 40152"/>
            </a:avLst>
          </a:prstGeom>
          <a:solidFill>
            <a:schemeClr val="accent5">
              <a:lumMod val="75000"/>
            </a:schemeClr>
          </a:solidFill>
          <a:ln>
            <a:noFill/>
          </a:ln>
        </p:spPr>
        <p:txBody>
          <a:bodyPr spcFirstLastPara="1" wrap="square" lIns="121897" tIns="121897" rIns="121897" bIns="121897" anchor="ctr" anchorCtr="0">
            <a:noAutofit/>
          </a:bodyPr>
          <a:lstStyle/>
          <a:p>
            <a:endParaRPr/>
          </a:p>
        </p:txBody>
      </p:sp>
      <p:sp>
        <p:nvSpPr>
          <p:cNvPr id="32" name="Google Shape;645;p26"/>
          <p:cNvSpPr/>
          <p:nvPr/>
        </p:nvSpPr>
        <p:spPr>
          <a:xfrm rot="939540">
            <a:off x="2931661" y="1635341"/>
            <a:ext cx="3118943" cy="1262833"/>
          </a:xfrm>
          <a:prstGeom prst="curvedDownArrow">
            <a:avLst>
              <a:gd name="adj1" fmla="val 25000"/>
              <a:gd name="adj2" fmla="val 50000"/>
              <a:gd name="adj3" fmla="val 25000"/>
            </a:avLst>
          </a:prstGeom>
          <a:solidFill>
            <a:srgbClr val="92D050"/>
          </a:solidFill>
          <a:ln>
            <a:noFill/>
          </a:ln>
        </p:spPr>
        <p:txBody>
          <a:bodyPr spcFirstLastPara="1" wrap="square" lIns="121897" tIns="60932" rIns="121897" bIns="60932" anchor="ctr" anchorCtr="0">
            <a:noAutofit/>
          </a:bodyPr>
          <a:lstStyle/>
          <a:p>
            <a:pPr algn="ctr"/>
            <a:endParaRPr sz="1400">
              <a:solidFill>
                <a:schemeClr val="dk1"/>
              </a:solidFill>
              <a:latin typeface="Arial"/>
              <a:ea typeface="Arial"/>
              <a:cs typeface="Arial"/>
              <a:sym typeface="Arial"/>
            </a:endParaRPr>
          </a:p>
        </p:txBody>
      </p:sp>
      <p:sp>
        <p:nvSpPr>
          <p:cNvPr id="33" name="Google Shape;646;p26"/>
          <p:cNvSpPr/>
          <p:nvPr/>
        </p:nvSpPr>
        <p:spPr>
          <a:xfrm rot="20990506">
            <a:off x="1226911" y="2153854"/>
            <a:ext cx="2541717" cy="717237"/>
          </a:xfrm>
          <a:prstGeom prst="curvedDownArrow">
            <a:avLst>
              <a:gd name="adj1" fmla="val 25000"/>
              <a:gd name="adj2" fmla="val 107600"/>
              <a:gd name="adj3" fmla="val 25000"/>
            </a:avLst>
          </a:prstGeom>
          <a:solidFill>
            <a:srgbClr val="92D050"/>
          </a:solidFill>
          <a:ln>
            <a:noFill/>
          </a:ln>
        </p:spPr>
        <p:txBody>
          <a:bodyPr spcFirstLastPara="1" wrap="square" lIns="121897" tIns="60932" rIns="121897" bIns="60932" anchor="ctr" anchorCtr="0">
            <a:noAutofit/>
          </a:bodyPr>
          <a:lstStyle/>
          <a:p>
            <a:pPr algn="ctr"/>
            <a:endParaRPr sz="1400">
              <a:solidFill>
                <a:schemeClr val="dk1"/>
              </a:solidFill>
              <a:latin typeface="Arial"/>
              <a:ea typeface="Arial"/>
              <a:cs typeface="Arial"/>
              <a:sym typeface="Arial"/>
            </a:endParaRPr>
          </a:p>
        </p:txBody>
      </p:sp>
      <p:sp>
        <p:nvSpPr>
          <p:cNvPr id="34" name="Google Shape;647;p26"/>
          <p:cNvSpPr/>
          <p:nvPr/>
        </p:nvSpPr>
        <p:spPr>
          <a:xfrm rot="20972396">
            <a:off x="1650021" y="1467762"/>
            <a:ext cx="2635855" cy="1127087"/>
          </a:xfrm>
          <a:prstGeom prst="curvedDownArrow">
            <a:avLst>
              <a:gd name="adj1" fmla="val 32457"/>
              <a:gd name="adj2" fmla="val 50000"/>
              <a:gd name="adj3" fmla="val 25000"/>
            </a:avLst>
          </a:prstGeom>
          <a:solidFill>
            <a:srgbClr val="92D050"/>
          </a:solidFill>
          <a:ln>
            <a:noFill/>
          </a:ln>
        </p:spPr>
        <p:txBody>
          <a:bodyPr spcFirstLastPara="1" wrap="square" lIns="121897" tIns="60932" rIns="121897" bIns="60932" anchor="ctr" anchorCtr="0">
            <a:noAutofit/>
          </a:bodyPr>
          <a:lstStyle/>
          <a:p>
            <a:pPr algn="ctr"/>
            <a:endParaRPr sz="1400">
              <a:solidFill>
                <a:schemeClr val="dk1"/>
              </a:solidFill>
              <a:latin typeface="Arial"/>
              <a:ea typeface="Arial"/>
              <a:cs typeface="Arial"/>
              <a:sym typeface="Arial"/>
            </a:endParaRPr>
          </a:p>
        </p:txBody>
      </p:sp>
      <p:sp>
        <p:nvSpPr>
          <p:cNvPr id="36" name="Google Shape;649;p26"/>
          <p:cNvSpPr/>
          <p:nvPr/>
        </p:nvSpPr>
        <p:spPr>
          <a:xfrm rot="20584146">
            <a:off x="3211235" y="2948036"/>
            <a:ext cx="1694477" cy="922163"/>
          </a:xfrm>
          <a:prstGeom prst="curvedDownArrow">
            <a:avLst>
              <a:gd name="adj1" fmla="val 25000"/>
              <a:gd name="adj2" fmla="val 50000"/>
              <a:gd name="adj3" fmla="val 25000"/>
            </a:avLst>
          </a:prstGeom>
          <a:solidFill>
            <a:srgbClr val="92D050"/>
          </a:solidFill>
          <a:ln>
            <a:noFill/>
          </a:ln>
        </p:spPr>
        <p:txBody>
          <a:bodyPr spcFirstLastPara="1" wrap="square" lIns="121897" tIns="60932" rIns="121897" bIns="60932" anchor="ctr" anchorCtr="0">
            <a:noAutofit/>
          </a:bodyPr>
          <a:lstStyle/>
          <a:p>
            <a:pPr algn="ctr"/>
            <a:endParaRPr sz="1400">
              <a:solidFill>
                <a:schemeClr val="dk1"/>
              </a:solidFill>
              <a:latin typeface="Arial"/>
              <a:ea typeface="Arial"/>
              <a:cs typeface="Arial"/>
              <a:sym typeface="Arial"/>
            </a:endParaRPr>
          </a:p>
        </p:txBody>
      </p:sp>
      <p:sp>
        <p:nvSpPr>
          <p:cNvPr id="37" name="Google Shape;650;p26"/>
          <p:cNvSpPr/>
          <p:nvPr/>
        </p:nvSpPr>
        <p:spPr>
          <a:xfrm>
            <a:off x="1771391" y="2838098"/>
            <a:ext cx="1694477" cy="1373823"/>
          </a:xfrm>
          <a:prstGeom prst="curvedDownArrow">
            <a:avLst>
              <a:gd name="adj1" fmla="val 25000"/>
              <a:gd name="adj2" fmla="val 50000"/>
              <a:gd name="adj3" fmla="val 25000"/>
            </a:avLst>
          </a:prstGeom>
          <a:solidFill>
            <a:srgbClr val="92D050"/>
          </a:solidFill>
          <a:ln>
            <a:noFill/>
          </a:ln>
        </p:spPr>
        <p:txBody>
          <a:bodyPr spcFirstLastPara="1" wrap="square" lIns="121897" tIns="60932" rIns="121897" bIns="60932" anchor="ctr" anchorCtr="0">
            <a:noAutofit/>
          </a:bodyPr>
          <a:lstStyle/>
          <a:p>
            <a:pPr algn="ctr"/>
            <a:endParaRPr sz="1400">
              <a:solidFill>
                <a:schemeClr val="dk1"/>
              </a:solidFill>
              <a:latin typeface="Arial"/>
              <a:ea typeface="Arial"/>
              <a:cs typeface="Arial"/>
              <a:sym typeface="Arial"/>
            </a:endParaRPr>
          </a:p>
        </p:txBody>
      </p:sp>
      <p:sp>
        <p:nvSpPr>
          <p:cNvPr id="2" name="Rectangle 1"/>
          <p:cNvSpPr/>
          <p:nvPr/>
        </p:nvSpPr>
        <p:spPr>
          <a:xfrm>
            <a:off x="2604890" y="2792986"/>
            <a:ext cx="1344016" cy="400105"/>
          </a:xfrm>
          <a:prstGeom prst="rect">
            <a:avLst/>
          </a:prstGeom>
        </p:spPr>
        <p:txBody>
          <a:bodyPr wrap="none" lIns="121917" tIns="60958" rIns="121917" bIns="60958">
            <a:spAutoFit/>
          </a:bodyPr>
          <a:lstStyle/>
          <a:p>
            <a:pPr lvl="0"/>
            <a:r>
              <a:rPr lang="en-US" b="1" dirty="0" smtClean="0">
                <a:ea typeface="Roboto"/>
                <a:cs typeface="Roboto"/>
                <a:sym typeface="Roboto"/>
              </a:rPr>
              <a:t>CED, IFMBE</a:t>
            </a:r>
            <a:endParaRPr lang="en-US" b="1" dirty="0">
              <a:ea typeface="Roboto"/>
              <a:cs typeface="Roboto"/>
              <a:sym typeface="Roboto"/>
            </a:endParaRPr>
          </a:p>
        </p:txBody>
      </p:sp>
      <p:sp>
        <p:nvSpPr>
          <p:cNvPr id="43" name="Rectangle 42"/>
          <p:cNvSpPr/>
          <p:nvPr/>
        </p:nvSpPr>
        <p:spPr>
          <a:xfrm>
            <a:off x="4608885" y="2897092"/>
            <a:ext cx="1554266" cy="400105"/>
          </a:xfrm>
          <a:prstGeom prst="rect">
            <a:avLst/>
          </a:prstGeom>
        </p:spPr>
        <p:txBody>
          <a:bodyPr wrap="none" lIns="121917" tIns="60958" rIns="121917" bIns="60958">
            <a:spAutoFit/>
          </a:bodyPr>
          <a:lstStyle/>
          <a:p>
            <a:pPr lvl="0"/>
            <a:r>
              <a:rPr lang="en-US" b="1" dirty="0" smtClean="0">
                <a:latin typeface="Roboto"/>
                <a:ea typeface="Roboto"/>
                <a:cs typeface="Roboto"/>
                <a:sym typeface="Roboto"/>
              </a:rPr>
              <a:t>Bangladesh</a:t>
            </a:r>
            <a:endParaRPr lang="en-US" b="1" dirty="0">
              <a:latin typeface="Roboto"/>
              <a:ea typeface="Roboto"/>
              <a:cs typeface="Roboto"/>
              <a:sym typeface="Roboto"/>
            </a:endParaRPr>
          </a:p>
        </p:txBody>
      </p:sp>
      <p:sp>
        <p:nvSpPr>
          <p:cNvPr id="3" name="Rectangle 2"/>
          <p:cNvSpPr/>
          <p:nvPr/>
        </p:nvSpPr>
        <p:spPr>
          <a:xfrm>
            <a:off x="1262635" y="586618"/>
            <a:ext cx="4914230" cy="923330"/>
          </a:xfrm>
          <a:prstGeom prst="rect">
            <a:avLst/>
          </a:prstGeom>
        </p:spPr>
        <p:txBody>
          <a:bodyPr wrap="none">
            <a:spAutoFit/>
          </a:bodyPr>
          <a:lstStyle/>
          <a:p>
            <a:pPr marL="609585" indent="-406390">
              <a:buSzPct val="66666"/>
            </a:pPr>
            <a:r>
              <a:rPr lang="en-US" sz="5400" b="1" dirty="0" smtClean="0">
                <a:solidFill>
                  <a:srgbClr val="2614AC"/>
                </a:solidFill>
              </a:rPr>
              <a:t>Global Network</a:t>
            </a:r>
            <a:endParaRPr lang="en-US" sz="1000" b="1" dirty="0">
              <a:solidFill>
                <a:srgbClr val="2614AC"/>
              </a:solidFill>
            </a:endParaRPr>
          </a:p>
        </p:txBody>
      </p:sp>
    </p:spTree>
    <p:extLst>
      <p:ext uri="{BB962C8B-B14F-4D97-AF65-F5344CB8AC3E}">
        <p14:creationId xmlns:p14="http://schemas.microsoft.com/office/powerpoint/2010/main" val="28069478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73120-7DD3-4D9E-B1B2-CE93AA5C06BB}"/>
              </a:ext>
            </a:extLst>
          </p:cNvPr>
          <p:cNvSpPr>
            <a:spLocks noGrp="1"/>
          </p:cNvSpPr>
          <p:nvPr>
            <p:ph type="title"/>
          </p:nvPr>
        </p:nvSpPr>
        <p:spPr>
          <a:xfrm>
            <a:off x="606526" y="1029650"/>
            <a:ext cx="11101768" cy="994119"/>
          </a:xfrm>
        </p:spPr>
        <p:txBody>
          <a:bodyPr>
            <a:normAutofit fontScale="90000"/>
          </a:bodyPr>
          <a:lstStyle/>
          <a:p>
            <a:r>
              <a:rPr lang="it-IT" sz="4200" b="1" dirty="0" smtClean="0">
                <a:solidFill>
                  <a:srgbClr val="2614AC"/>
                </a:solidFill>
                <a:latin typeface="Calibri"/>
                <a:ea typeface="Calibri"/>
                <a:cs typeface="Calibri"/>
                <a:sym typeface="Calibri"/>
              </a:rPr>
              <a:t>Goals of the project and final users that will benefit </a:t>
            </a:r>
            <a:r>
              <a:rPr lang="en-US" sz="3200" dirty="0">
                <a:solidFill>
                  <a:schemeClr val="accent1">
                    <a:lumMod val="75000"/>
                  </a:schemeClr>
                </a:solidFill>
              </a:rPr>
              <a:t/>
            </a:r>
            <a:br>
              <a:rPr lang="en-US" sz="3200" dirty="0">
                <a:solidFill>
                  <a:schemeClr val="accent1">
                    <a:lumMod val="75000"/>
                  </a:schemeClr>
                </a:solidFill>
              </a:rPr>
            </a:br>
            <a:endParaRPr lang="en-US" sz="3200" dirty="0"/>
          </a:p>
        </p:txBody>
      </p:sp>
      <p:sp>
        <p:nvSpPr>
          <p:cNvPr id="4" name="Content Placeholder 3"/>
          <p:cNvSpPr>
            <a:spLocks noGrp="1"/>
          </p:cNvSpPr>
          <p:nvPr>
            <p:ph idx="1"/>
          </p:nvPr>
        </p:nvSpPr>
        <p:spPr>
          <a:xfrm>
            <a:off x="377507" y="1914584"/>
            <a:ext cx="4619450" cy="4351338"/>
          </a:xfrm>
        </p:spPr>
        <p:txBody>
          <a:bodyPr>
            <a:normAutofit/>
          </a:bodyPr>
          <a:lstStyle/>
          <a:p>
            <a:pPr lvl="0" algn="just"/>
            <a:r>
              <a:rPr lang="en-US" sz="2200" b="1" dirty="0">
                <a:latin typeface="+mn-lt"/>
              </a:rPr>
              <a:t>To prepare the countries of SEARO region for developing certified CE/CET to minimize the gaps between the other </a:t>
            </a:r>
            <a:r>
              <a:rPr lang="en-US" sz="2200" b="1" dirty="0" smtClean="0">
                <a:latin typeface="+mn-lt"/>
              </a:rPr>
              <a:t>countries</a:t>
            </a:r>
            <a:r>
              <a:rPr lang="en-US" sz="2200" b="1" dirty="0">
                <a:latin typeface="+mn-lt"/>
              </a:rPr>
              <a:t>.</a:t>
            </a:r>
          </a:p>
          <a:p>
            <a:pPr algn="just"/>
            <a:endParaRPr lang="en-US" sz="2200" b="1" dirty="0">
              <a:latin typeface="+mn-lt"/>
              <a:cs typeface="Times New Roman" pitchFamily="18" charset="0"/>
            </a:endParaRPr>
          </a:p>
          <a:p>
            <a:pPr lvl="0" algn="just"/>
            <a:r>
              <a:rPr lang="en-US" sz="2200" b="1" dirty="0">
                <a:solidFill>
                  <a:srgbClr val="0000FF"/>
                </a:solidFill>
                <a:latin typeface="+mn-lt"/>
              </a:rPr>
              <a:t>To develop and practice effective training modules to train new graduates of CE/BE and EMT following success stories and seek cooperation from the global CE experts.</a:t>
            </a:r>
          </a:p>
          <a:p>
            <a:pPr marL="0" lvl="0" indent="0" algn="just">
              <a:buNone/>
            </a:pPr>
            <a:endParaRPr lang="en-US" sz="2200" b="1" dirty="0">
              <a:latin typeface="+mn-lt"/>
              <a:cs typeface="Times New Roman" pitchFamily="18" charset="0"/>
            </a:endParaRPr>
          </a:p>
          <a:p>
            <a:pPr algn="just"/>
            <a:endParaRPr lang="en-US" sz="2200" b="1" dirty="0">
              <a:latin typeface="+mn-lt"/>
              <a:cs typeface="Times New Roman" pitchFamily="18" charset="0"/>
            </a:endParaRPr>
          </a:p>
        </p:txBody>
      </p:sp>
      <p:sp>
        <p:nvSpPr>
          <p:cNvPr id="5" name="TextBox 4"/>
          <p:cNvSpPr txBox="1"/>
          <p:nvPr/>
        </p:nvSpPr>
        <p:spPr>
          <a:xfrm>
            <a:off x="5131181" y="1847472"/>
            <a:ext cx="6193957" cy="4154984"/>
          </a:xfrm>
          <a:prstGeom prst="rect">
            <a:avLst/>
          </a:prstGeom>
          <a:noFill/>
        </p:spPr>
        <p:txBody>
          <a:bodyPr wrap="square" rtlCol="0">
            <a:spAutoFit/>
          </a:bodyPr>
          <a:lstStyle/>
          <a:p>
            <a:pPr marL="342900" lvl="0" indent="-342900" algn="just">
              <a:buFont typeface="Arial" pitchFamily="34" charset="0"/>
              <a:buChar char="•"/>
            </a:pPr>
            <a:r>
              <a:rPr lang="en-US" sz="2200" b="1" dirty="0">
                <a:solidFill>
                  <a:srgbClr val="16700A"/>
                </a:solidFill>
              </a:rPr>
              <a:t>To adopt and practice Clinical Engineering Certification, Training, and Examination Process for improving and implementing CE-HTM efficiently in assistance with WHO, IFMBE, ACCE, ECRI, PAHO, AAMI, IMDRF, </a:t>
            </a:r>
            <a:r>
              <a:rPr lang="en-US" sz="2200" b="1" dirty="0" smtClean="0">
                <a:solidFill>
                  <a:srgbClr val="16700A"/>
                </a:solidFill>
              </a:rPr>
              <a:t>IHF, AHWP</a:t>
            </a:r>
            <a:r>
              <a:rPr lang="en-US" sz="2200" b="1" dirty="0">
                <a:solidFill>
                  <a:srgbClr val="16700A"/>
                </a:solidFill>
              </a:rPr>
              <a:t>, IBSC and other regulatory authorities.</a:t>
            </a:r>
          </a:p>
          <a:p>
            <a:pPr marL="342900" lvl="0" indent="-342900" algn="just">
              <a:buFont typeface="Arial" pitchFamily="34" charset="0"/>
              <a:buChar char="•"/>
            </a:pPr>
            <a:endParaRPr lang="en-US" sz="2200" b="1" dirty="0">
              <a:latin typeface="Times New Roman" pitchFamily="18" charset="0"/>
              <a:cs typeface="Times New Roman" pitchFamily="18" charset="0"/>
            </a:endParaRPr>
          </a:p>
          <a:p>
            <a:pPr marL="342900" lvl="0" indent="-342900" algn="just">
              <a:buFont typeface="Arial" pitchFamily="34" charset="0"/>
              <a:buChar char="•"/>
            </a:pPr>
            <a:r>
              <a:rPr lang="en-US" sz="2200" b="1" dirty="0"/>
              <a:t>To apply the collaborative mechanism for implementation CE-HTM Accreditation and Certification in Bangladesh, SEARO and other region with the assistance from CED, IFMBE.</a:t>
            </a:r>
          </a:p>
          <a:p>
            <a:pPr marL="285750" lvl="0" indent="-285750" algn="just">
              <a:buFont typeface="Arial" panose="020B0604020202020204" pitchFamily="34" charset="0"/>
              <a:buChar char="•"/>
            </a:pPr>
            <a:endParaRPr lang="en-US" sz="2200" b="1" dirty="0">
              <a:latin typeface="Times New Roman" pitchFamily="18" charset="0"/>
              <a:cs typeface="Times New Roman" pitchFamily="18" charset="0"/>
            </a:endParaRPr>
          </a:p>
        </p:txBody>
      </p:sp>
    </p:spTree>
    <p:extLst>
      <p:ext uri="{BB962C8B-B14F-4D97-AF65-F5344CB8AC3E}">
        <p14:creationId xmlns:p14="http://schemas.microsoft.com/office/powerpoint/2010/main" val="24925967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ED61D4-2FB3-4F78-A627-44BB6D94AEE8}"/>
              </a:ext>
            </a:extLst>
          </p:cNvPr>
          <p:cNvSpPr>
            <a:spLocks noGrp="1"/>
          </p:cNvSpPr>
          <p:nvPr>
            <p:ph type="title"/>
          </p:nvPr>
        </p:nvSpPr>
        <p:spPr>
          <a:xfrm>
            <a:off x="390945" y="524149"/>
            <a:ext cx="10515600" cy="1325563"/>
          </a:xfrm>
        </p:spPr>
        <p:txBody>
          <a:bodyPr/>
          <a:lstStyle/>
          <a:p>
            <a:r>
              <a:rPr lang="en-US" b="1" dirty="0">
                <a:solidFill>
                  <a:srgbClr val="2614AC"/>
                </a:solidFill>
              </a:rPr>
              <a:t>Results</a:t>
            </a:r>
          </a:p>
        </p:txBody>
      </p:sp>
      <p:grpSp>
        <p:nvGrpSpPr>
          <p:cNvPr id="22" name="Group 21"/>
          <p:cNvGrpSpPr/>
          <p:nvPr/>
        </p:nvGrpSpPr>
        <p:grpSpPr>
          <a:xfrm>
            <a:off x="503095" y="1202873"/>
            <a:ext cx="11107023" cy="5056467"/>
            <a:chOff x="24247" y="497463"/>
            <a:chExt cx="8958609" cy="4235075"/>
          </a:xfrm>
        </p:grpSpPr>
        <p:pic>
          <p:nvPicPr>
            <p:cNvPr id="23" name="Picture 22" descr="C:\Users\ICT-01\Desktop\CE Leader PPT\Global Guru\20.jpg"/>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4815" t="3269" r="12201" b="2614"/>
            <a:stretch/>
          </p:blipFill>
          <p:spPr bwMode="auto">
            <a:xfrm>
              <a:off x="5193520" y="641705"/>
              <a:ext cx="937116" cy="1061663"/>
            </a:xfrm>
            <a:prstGeom prst="rect">
              <a:avLst/>
            </a:prstGeom>
            <a:noFill/>
            <a:ln>
              <a:noFill/>
            </a:ln>
            <a:extLst>
              <a:ext uri="{53640926-AAD7-44D8-BBD7-CCE9431645EC}">
                <a14:shadowObscured xmlns:a14="http://schemas.microsoft.com/office/drawing/2010/main"/>
              </a:ext>
            </a:extLst>
          </p:spPr>
        </p:pic>
        <p:pic>
          <p:nvPicPr>
            <p:cNvPr id="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8230" y="497463"/>
              <a:ext cx="1575290" cy="886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descr="C:\Users\ICT-01\Desktop\CE Leader PPT\Global Guru\15.jpg"/>
            <p:cNvPicPr/>
            <p:nvPr/>
          </p:nvPicPr>
          <p:blipFill>
            <a:blip r:embed="rId5">
              <a:extLst>
                <a:ext uri="{28A0092B-C50C-407E-A947-70E740481C1C}">
                  <a14:useLocalDpi xmlns:a14="http://schemas.microsoft.com/office/drawing/2010/main" val="0"/>
                </a:ext>
              </a:extLst>
            </a:blip>
            <a:srcRect/>
            <a:stretch>
              <a:fillRect/>
            </a:stretch>
          </p:blipFill>
          <p:spPr bwMode="auto">
            <a:xfrm>
              <a:off x="2681114" y="641705"/>
              <a:ext cx="937116" cy="1061663"/>
            </a:xfrm>
            <a:prstGeom prst="rect">
              <a:avLst/>
            </a:prstGeom>
            <a:noFill/>
            <a:ln>
              <a:noFill/>
            </a:ln>
          </p:spPr>
        </p:pic>
        <p:pic>
          <p:nvPicPr>
            <p:cNvPr id="26" name="Picture 25" descr="C:\Users\ICT-01\Desktop\CE Leader PPT\Global Guru\17.jpg"/>
            <p:cNvPicPr/>
            <p:nvPr/>
          </p:nvPicPr>
          <p:blipFill>
            <a:blip r:embed="rId6">
              <a:extLst>
                <a:ext uri="{28A0092B-C50C-407E-A947-70E740481C1C}">
                  <a14:useLocalDpi xmlns:a14="http://schemas.microsoft.com/office/drawing/2010/main" val="0"/>
                </a:ext>
              </a:extLst>
            </a:blip>
            <a:srcRect/>
            <a:stretch>
              <a:fillRect/>
            </a:stretch>
          </p:blipFill>
          <p:spPr bwMode="auto">
            <a:xfrm>
              <a:off x="8034769" y="1112649"/>
              <a:ext cx="936049" cy="1204445"/>
            </a:xfrm>
            <a:prstGeom prst="rect">
              <a:avLst/>
            </a:prstGeom>
            <a:noFill/>
            <a:ln>
              <a:noFill/>
            </a:ln>
          </p:spPr>
        </p:pic>
        <p:pic>
          <p:nvPicPr>
            <p:cNvPr id="27" name="Picture 26" descr="C:\Users\ICT-01\Desktop\CE Leader PPT\Global Guru\7.jpg"/>
            <p:cNvPicPr/>
            <p:nvPr/>
          </p:nvPicPr>
          <p:blipFill>
            <a:blip r:embed="rId7">
              <a:extLst>
                <a:ext uri="{28A0092B-C50C-407E-A947-70E740481C1C}">
                  <a14:useLocalDpi xmlns:a14="http://schemas.microsoft.com/office/drawing/2010/main" val="0"/>
                </a:ext>
              </a:extLst>
            </a:blip>
            <a:srcRect/>
            <a:stretch>
              <a:fillRect/>
            </a:stretch>
          </p:blipFill>
          <p:spPr bwMode="auto">
            <a:xfrm>
              <a:off x="7079931" y="961107"/>
              <a:ext cx="954839" cy="1216018"/>
            </a:xfrm>
            <a:prstGeom prst="rect">
              <a:avLst/>
            </a:prstGeom>
            <a:noFill/>
            <a:ln>
              <a:noFill/>
            </a:ln>
          </p:spPr>
        </p:pic>
        <p:pic>
          <p:nvPicPr>
            <p:cNvPr id="28" name="Picture 27" descr="C:\Users\ICT-01\Desktop\CE Leader PPT\Global Guru\20191021_175116.jpg"/>
            <p:cNvPicPr/>
            <p:nvPr/>
          </p:nvPicPr>
          <p:blipFill>
            <a:blip r:embed="rId8">
              <a:extLst>
                <a:ext uri="{28A0092B-C50C-407E-A947-70E740481C1C}">
                  <a14:useLocalDpi xmlns:a14="http://schemas.microsoft.com/office/drawing/2010/main" val="0"/>
                </a:ext>
              </a:extLst>
            </a:blip>
            <a:srcRect/>
            <a:stretch>
              <a:fillRect/>
            </a:stretch>
          </p:blipFill>
          <p:spPr bwMode="auto">
            <a:xfrm>
              <a:off x="24248" y="3523108"/>
              <a:ext cx="1606550" cy="1149918"/>
            </a:xfrm>
            <a:prstGeom prst="rect">
              <a:avLst/>
            </a:prstGeom>
            <a:noFill/>
            <a:ln>
              <a:noFill/>
            </a:ln>
          </p:spPr>
        </p:pic>
        <p:pic>
          <p:nvPicPr>
            <p:cNvPr id="29" name="Picture 28" descr="C:\Users\ICT-01\Desktop\CE Leader PPT\Global Guru\20191021_175452.jpg"/>
            <p:cNvPicPr/>
            <p:nvPr/>
          </p:nvPicPr>
          <p:blipFill>
            <a:blip r:embed="rId9">
              <a:extLst>
                <a:ext uri="{28A0092B-C50C-407E-A947-70E740481C1C}">
                  <a14:useLocalDpi xmlns:a14="http://schemas.microsoft.com/office/drawing/2010/main" val="0"/>
                </a:ext>
              </a:extLst>
            </a:blip>
            <a:srcRect/>
            <a:stretch>
              <a:fillRect/>
            </a:stretch>
          </p:blipFill>
          <p:spPr bwMode="auto">
            <a:xfrm>
              <a:off x="7376305" y="3549916"/>
              <a:ext cx="1606551" cy="1132940"/>
            </a:xfrm>
            <a:prstGeom prst="rect">
              <a:avLst/>
            </a:prstGeom>
            <a:noFill/>
            <a:ln>
              <a:noFill/>
            </a:ln>
          </p:spPr>
        </p:pic>
        <p:pic>
          <p:nvPicPr>
            <p:cNvPr id="30" name="Picture 29" descr="C:\Users\ICT-01\Desktop\CE Leader PPT\Global Guru\20170512_172901.jpg"/>
            <p:cNvPicPr/>
            <p:nvPr/>
          </p:nvPicPr>
          <p:blipFill>
            <a:blip r:embed="rId10">
              <a:extLst>
                <a:ext uri="{28A0092B-C50C-407E-A947-70E740481C1C}">
                  <a14:useLocalDpi xmlns:a14="http://schemas.microsoft.com/office/drawing/2010/main" val="0"/>
                </a:ext>
              </a:extLst>
            </a:blip>
            <a:srcRect/>
            <a:stretch>
              <a:fillRect/>
            </a:stretch>
          </p:blipFill>
          <p:spPr bwMode="auto">
            <a:xfrm>
              <a:off x="24248" y="2272897"/>
              <a:ext cx="1153388" cy="995895"/>
            </a:xfrm>
            <a:prstGeom prst="rect">
              <a:avLst/>
            </a:prstGeom>
            <a:noFill/>
            <a:ln>
              <a:noFill/>
            </a:ln>
          </p:spPr>
        </p:pic>
        <p:pic>
          <p:nvPicPr>
            <p:cNvPr id="31" name="Picture 30" descr="C:\Users\ICT-01\Desktop\CE Leader PPT\Global Guru\8.jpg"/>
            <p:cNvPicPr/>
            <p:nvPr/>
          </p:nvPicPr>
          <p:blipFill rotWithShape="1">
            <a:blip r:embed="rId11">
              <a:extLst>
                <a:ext uri="{28A0092B-C50C-407E-A947-70E740481C1C}">
                  <a14:useLocalDpi xmlns:a14="http://schemas.microsoft.com/office/drawing/2010/main" val="0"/>
                </a:ext>
              </a:extLst>
            </a:blip>
            <a:srcRect t="27841"/>
            <a:stretch/>
          </p:blipFill>
          <p:spPr bwMode="auto">
            <a:xfrm>
              <a:off x="24247" y="1083138"/>
              <a:ext cx="904007" cy="1189759"/>
            </a:xfrm>
            <a:prstGeom prst="rect">
              <a:avLst/>
            </a:prstGeom>
            <a:noFill/>
            <a:ln>
              <a:noFill/>
            </a:ln>
          </p:spPr>
        </p:pic>
        <p:pic>
          <p:nvPicPr>
            <p:cNvPr id="32"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56383" y="777303"/>
              <a:ext cx="924731" cy="116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descr="C:\Users\ICT-01\Desktop\CE Leader PPT\Global Guru\10.jpg"/>
            <p:cNvPicPr/>
            <p:nvPr/>
          </p:nvPicPr>
          <p:blipFill rotWithShape="1">
            <a:blip r:embed="rId13">
              <a:extLst>
                <a:ext uri="{28A0092B-C50C-407E-A947-70E740481C1C}">
                  <a14:useLocalDpi xmlns:a14="http://schemas.microsoft.com/office/drawing/2010/main" val="0"/>
                </a:ext>
              </a:extLst>
            </a:blip>
            <a:srcRect t="13390"/>
            <a:stretch/>
          </p:blipFill>
          <p:spPr bwMode="auto">
            <a:xfrm>
              <a:off x="1756383" y="4116385"/>
              <a:ext cx="1173853" cy="556639"/>
            </a:xfrm>
            <a:prstGeom prst="rect">
              <a:avLst/>
            </a:prstGeom>
            <a:noFill/>
            <a:ln>
              <a:noFill/>
            </a:ln>
            <a:extLst>
              <a:ext uri="{53640926-AAD7-44D8-BBD7-CCE9431645EC}">
                <a14:shadowObscured xmlns:a14="http://schemas.microsoft.com/office/drawing/2010/main"/>
              </a:ext>
            </a:extLst>
          </p:spPr>
        </p:pic>
        <p:pic>
          <p:nvPicPr>
            <p:cNvPr id="34" name="Picture 33" descr="C:\Users\ICT-01\Desktop\CE Leader PPT\Global Guru\20170512_122733.jpg"/>
            <p:cNvPicPr/>
            <p:nvPr/>
          </p:nvPicPr>
          <p:blipFill>
            <a:blip r:embed="rId14">
              <a:extLst>
                <a:ext uri="{28A0092B-C50C-407E-A947-70E740481C1C}">
                  <a14:useLocalDpi xmlns:a14="http://schemas.microsoft.com/office/drawing/2010/main" val="0"/>
                </a:ext>
              </a:extLst>
            </a:blip>
            <a:srcRect/>
            <a:stretch>
              <a:fillRect/>
            </a:stretch>
          </p:blipFill>
          <p:spPr bwMode="auto">
            <a:xfrm>
              <a:off x="7807036" y="2317094"/>
              <a:ext cx="1163782" cy="951698"/>
            </a:xfrm>
            <a:prstGeom prst="rect">
              <a:avLst/>
            </a:prstGeom>
            <a:noFill/>
            <a:ln>
              <a:noFill/>
            </a:ln>
          </p:spPr>
        </p:pic>
        <p:pic>
          <p:nvPicPr>
            <p:cNvPr id="35" name="Picture 34" descr="C:\Users\ICT-01\Desktop\CE Leader PPT\Global Guru\13.jpg"/>
            <p:cNvPicPr/>
            <p:nvPr/>
          </p:nvPicPr>
          <p:blipFill rotWithShape="1">
            <a:blip r:embed="rId15">
              <a:extLst>
                <a:ext uri="{28A0092B-C50C-407E-A947-70E740481C1C}">
                  <a14:useLocalDpi xmlns:a14="http://schemas.microsoft.com/office/drawing/2010/main" val="0"/>
                </a:ext>
              </a:extLst>
            </a:blip>
            <a:srcRect t="19917"/>
            <a:stretch/>
          </p:blipFill>
          <p:spPr bwMode="auto">
            <a:xfrm>
              <a:off x="928255" y="906254"/>
              <a:ext cx="866806" cy="1204741"/>
            </a:xfrm>
            <a:prstGeom prst="rect">
              <a:avLst/>
            </a:prstGeom>
            <a:noFill/>
            <a:ln>
              <a:noFill/>
            </a:ln>
            <a:extLst>
              <a:ext uri="{53640926-AAD7-44D8-BBD7-CCE9431645EC}">
                <a14:shadowObscured xmlns:a14="http://schemas.microsoft.com/office/drawing/2010/main"/>
              </a:ext>
            </a:extLst>
          </p:spPr>
        </p:pic>
        <p:pic>
          <p:nvPicPr>
            <p:cNvPr id="36" name="Picture 35" descr="C:\Users\ICT-01\Desktop\CE Leader PPT\Global Guru\12.jpg"/>
            <p:cNvPicPr/>
            <p:nvPr/>
          </p:nvPicPr>
          <p:blipFill rotWithShape="1">
            <a:blip r:embed="rId16">
              <a:extLst>
                <a:ext uri="{28A0092B-C50C-407E-A947-70E740481C1C}">
                  <a14:useLocalDpi xmlns:a14="http://schemas.microsoft.com/office/drawing/2010/main" val="0"/>
                </a:ext>
              </a:extLst>
            </a:blip>
            <a:srcRect t="21020"/>
            <a:stretch/>
          </p:blipFill>
          <p:spPr bwMode="auto">
            <a:xfrm>
              <a:off x="5907303" y="4132947"/>
              <a:ext cx="1172628" cy="551621"/>
            </a:xfrm>
            <a:prstGeom prst="rect">
              <a:avLst/>
            </a:prstGeom>
            <a:noFill/>
            <a:ln>
              <a:noFill/>
            </a:ln>
            <a:extLst>
              <a:ext uri="{53640926-AAD7-44D8-BBD7-CCE9431645EC}">
                <a14:shadowObscured xmlns:a14="http://schemas.microsoft.com/office/drawing/2010/main"/>
              </a:ext>
            </a:extLst>
          </p:spPr>
        </p:pic>
        <p:pic>
          <p:nvPicPr>
            <p:cNvPr id="37" name="Picture 36" descr="C:\Users\ICT-01\Desktop\CE Leader PPT\Global Guru\19.jpg"/>
            <p:cNvPicPr/>
            <p:nvPr/>
          </p:nvPicPr>
          <p:blipFill rotWithShape="1">
            <a:blip r:embed="rId17">
              <a:extLst>
                <a:ext uri="{28A0092B-C50C-407E-A947-70E740481C1C}">
                  <a14:useLocalDpi xmlns:a14="http://schemas.microsoft.com/office/drawing/2010/main" val="0"/>
                </a:ext>
              </a:extLst>
            </a:blip>
            <a:srcRect b="18874"/>
            <a:stretch/>
          </p:blipFill>
          <p:spPr bwMode="auto">
            <a:xfrm>
              <a:off x="6130636" y="787821"/>
              <a:ext cx="949295" cy="1161408"/>
            </a:xfrm>
            <a:prstGeom prst="rect">
              <a:avLst/>
            </a:prstGeom>
            <a:noFill/>
            <a:ln>
              <a:noFill/>
            </a:ln>
            <a:extLst>
              <a:ext uri="{53640926-AAD7-44D8-BBD7-CCE9431645EC}">
                <a14:shadowObscured xmlns:a14="http://schemas.microsoft.com/office/drawing/2010/main"/>
              </a:ext>
            </a:extLst>
          </p:spPr>
        </p:pic>
        <p:pic>
          <p:nvPicPr>
            <p:cNvPr id="38" name="Picture 37" descr="C:\Users\ICT-01\Desktop\CE Leader PPT\Global Guru\20191021_170748.jpg"/>
            <p:cNvPicPr/>
            <p:nvPr/>
          </p:nvPicPr>
          <p:blipFill>
            <a:blip r:embed="rId18">
              <a:extLst>
                <a:ext uri="{28A0092B-C50C-407E-A947-70E740481C1C}">
                  <a14:useLocalDpi xmlns:a14="http://schemas.microsoft.com/office/drawing/2010/main" val="0"/>
                </a:ext>
              </a:extLst>
            </a:blip>
            <a:srcRect/>
            <a:stretch>
              <a:fillRect/>
            </a:stretch>
          </p:blipFill>
          <p:spPr bwMode="auto">
            <a:xfrm>
              <a:off x="3338946" y="3889848"/>
              <a:ext cx="2175163" cy="842690"/>
            </a:xfrm>
            <a:prstGeom prst="rect">
              <a:avLst/>
            </a:prstGeom>
            <a:noFill/>
            <a:ln>
              <a:noFill/>
            </a:ln>
          </p:spPr>
        </p:pic>
      </p:grpSp>
      <p:sp>
        <p:nvSpPr>
          <p:cNvPr id="39" name="Rectangle 38"/>
          <p:cNvSpPr/>
          <p:nvPr/>
        </p:nvSpPr>
        <p:spPr>
          <a:xfrm>
            <a:off x="1892790" y="2860963"/>
            <a:ext cx="8199166" cy="2462213"/>
          </a:xfrm>
          <a:prstGeom prst="rect">
            <a:avLst/>
          </a:prstGeom>
        </p:spPr>
        <p:txBody>
          <a:bodyPr wrap="square">
            <a:spAutoFit/>
          </a:bodyPr>
          <a:lstStyle/>
          <a:p>
            <a:pPr algn="ctr"/>
            <a:r>
              <a:rPr lang="en-US" sz="1400" b="1" dirty="0"/>
              <a:t>Through the CE Marketing approaches the possible outcomes shall be achieved; </a:t>
            </a:r>
            <a:endParaRPr lang="en-US" sz="1400" b="1" dirty="0" smtClean="0"/>
          </a:p>
          <a:p>
            <a:pPr algn="ctr"/>
            <a:r>
              <a:rPr lang="en-US" sz="1400" dirty="0" smtClean="0"/>
              <a:t>   </a:t>
            </a:r>
            <a:endParaRPr lang="en-US" sz="1400" dirty="0"/>
          </a:p>
          <a:p>
            <a:pPr marL="342900" lvl="0" indent="-342900" algn="ctr">
              <a:buFont typeface="+mj-lt"/>
              <a:buAutoNum type="arabicPeriod"/>
            </a:pPr>
            <a:r>
              <a:rPr lang="en-US" sz="1400" dirty="0"/>
              <a:t>High-Level Decision Makers of the Government and Private sectors can be made conscious about the </a:t>
            </a:r>
            <a:r>
              <a:rPr lang="en-US" sz="1400" dirty="0" smtClean="0"/>
              <a:t>     CE-HTM </a:t>
            </a:r>
            <a:r>
              <a:rPr lang="en-US" sz="1400" dirty="0"/>
              <a:t>necessity &amp; its importance at hospitals for quality services.</a:t>
            </a:r>
          </a:p>
          <a:p>
            <a:pPr marL="342900" lvl="0" indent="-342900" algn="ctr">
              <a:buFont typeface="+mj-lt"/>
              <a:buAutoNum type="arabicPeriod"/>
            </a:pPr>
            <a:r>
              <a:rPr lang="en-US" sz="1400" dirty="0"/>
              <a:t>National CE Action Plan can be formulated easily for producing more number of CE professionals nationally and get benefits in Hospitals &amp; related </a:t>
            </a:r>
            <a:r>
              <a:rPr lang="en-US" sz="1400" dirty="0" smtClean="0"/>
              <a:t>Facilities.</a:t>
            </a:r>
            <a:endParaRPr lang="en-US" sz="1400" dirty="0"/>
          </a:p>
          <a:p>
            <a:pPr marL="342900" lvl="0" indent="-342900" algn="ctr">
              <a:buFont typeface="+mj-lt"/>
              <a:buAutoNum type="arabicPeriod"/>
            </a:pPr>
            <a:r>
              <a:rPr lang="en-US" sz="1400" dirty="0"/>
              <a:t>Regional cooperation will be enhanced and potential outcomes shall be achieved through mutual relationship with all the Clinical Engineering Association worldwide with good practice and regular reporting systems. </a:t>
            </a:r>
          </a:p>
          <a:p>
            <a:pPr marL="342900" lvl="0" indent="-342900" algn="ctr">
              <a:buFont typeface="+mj-lt"/>
              <a:buAutoNum type="arabicPeriod"/>
            </a:pPr>
            <a:r>
              <a:rPr lang="en-US" sz="1400" dirty="0"/>
              <a:t>Newly established GCEA shall pave the way of delivering CE-HTM magnificently to its global </a:t>
            </a:r>
            <a:endParaRPr lang="en-US" sz="1400" dirty="0" smtClean="0"/>
          </a:p>
          <a:p>
            <a:pPr lvl="0" algn="ctr"/>
            <a:r>
              <a:rPr lang="en-US" sz="1400" dirty="0" smtClean="0"/>
              <a:t>partners </a:t>
            </a:r>
            <a:r>
              <a:rPr lang="en-US" sz="1400" dirty="0"/>
              <a:t>and together we all can make it better in coming days.</a:t>
            </a:r>
          </a:p>
        </p:txBody>
      </p:sp>
    </p:spTree>
    <p:extLst>
      <p:ext uri="{BB962C8B-B14F-4D97-AF65-F5344CB8AC3E}">
        <p14:creationId xmlns:p14="http://schemas.microsoft.com/office/powerpoint/2010/main" val="39818809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257323860"/>
              </p:ext>
            </p:extLst>
          </p:nvPr>
        </p:nvGraphicFramePr>
        <p:xfrm>
          <a:off x="3942134" y="876556"/>
          <a:ext cx="10575234" cy="53002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xmlns="" id="{73AF75E6-58D0-4475-9DA5-2F6393A07AEE}"/>
              </a:ext>
            </a:extLst>
          </p:cNvPr>
          <p:cNvSpPr>
            <a:spLocks noGrp="1"/>
          </p:cNvSpPr>
          <p:nvPr>
            <p:ph idx="1"/>
          </p:nvPr>
        </p:nvSpPr>
        <p:spPr>
          <a:xfrm>
            <a:off x="-934668" y="1544471"/>
            <a:ext cx="9809085" cy="4256071"/>
          </a:xfrm>
        </p:spPr>
        <p:txBody>
          <a:bodyPr>
            <a:noAutofit/>
          </a:bodyPr>
          <a:lstStyle/>
          <a:p>
            <a:pPr marL="0" marR="0" lvl="0" indent="0" algn="ctr" rtl="0">
              <a:lnSpc>
                <a:spcPct val="100000"/>
              </a:lnSpc>
              <a:spcBef>
                <a:spcPts val="0"/>
              </a:spcBef>
              <a:spcAft>
                <a:spcPts val="0"/>
              </a:spcAft>
              <a:buClr>
                <a:schemeClr val="dk1"/>
              </a:buClr>
              <a:buSzPct val="25000"/>
              <a:buFont typeface="Calibri"/>
              <a:buNone/>
            </a:pPr>
            <a:r>
              <a:rPr lang="en-US" sz="3200" b="1" u="none" strike="noStrike" cap="none" dirty="0" smtClean="0">
                <a:solidFill>
                  <a:srgbClr val="0000FF"/>
                </a:solidFill>
                <a:latin typeface="Times New Roman" pitchFamily="18" charset="0"/>
                <a:ea typeface="Calibri"/>
                <a:cs typeface="Times New Roman" pitchFamily="18" charset="0"/>
                <a:sym typeface="Calibri"/>
              </a:rPr>
              <a:t>Major Md. </a:t>
            </a:r>
            <a:r>
              <a:rPr lang="en-US" sz="3200" b="1" u="none" strike="noStrike" cap="none" dirty="0" err="1" smtClean="0">
                <a:solidFill>
                  <a:srgbClr val="0000FF"/>
                </a:solidFill>
                <a:latin typeface="Times New Roman" pitchFamily="18" charset="0"/>
                <a:ea typeface="Calibri"/>
                <a:cs typeface="Times New Roman" pitchFamily="18" charset="0"/>
                <a:sym typeface="Calibri"/>
              </a:rPr>
              <a:t>Ashrafuzzaman</a:t>
            </a:r>
            <a:r>
              <a:rPr lang="en-US" sz="3200" b="1" u="none" strike="noStrike" cap="none" dirty="0" smtClean="0">
                <a:solidFill>
                  <a:srgbClr val="0000FF"/>
                </a:solidFill>
                <a:latin typeface="Times New Roman" pitchFamily="18" charset="0"/>
                <a:ea typeface="Calibri"/>
                <a:cs typeface="Times New Roman" pitchFamily="18" charset="0"/>
                <a:sym typeface="Calibri"/>
              </a:rPr>
              <a:t>, </a:t>
            </a:r>
            <a:r>
              <a:rPr lang="en-US" sz="3200" b="1" u="none" strike="noStrike" cap="none" dirty="0" err="1" smtClean="0">
                <a:solidFill>
                  <a:srgbClr val="0000FF"/>
                </a:solidFill>
                <a:latin typeface="Times New Roman" pitchFamily="18" charset="0"/>
                <a:ea typeface="Calibri"/>
                <a:cs typeface="Times New Roman" pitchFamily="18" charset="0"/>
                <a:sym typeface="Calibri"/>
              </a:rPr>
              <a:t>Ph.D</a:t>
            </a:r>
            <a:r>
              <a:rPr lang="en-US" sz="3200" b="1" u="none" strike="noStrike" cap="none" dirty="0" smtClean="0">
                <a:solidFill>
                  <a:srgbClr val="0000FF"/>
                </a:solidFill>
                <a:latin typeface="Times New Roman" pitchFamily="18" charset="0"/>
                <a:ea typeface="Calibri"/>
                <a:cs typeface="Times New Roman" pitchFamily="18" charset="0"/>
                <a:sym typeface="Calibri"/>
              </a:rPr>
              <a:t>, EME</a:t>
            </a:r>
            <a:endParaRPr lang="en-US" sz="3200" b="1" u="none" strike="noStrike" cap="none" dirty="0">
              <a:solidFill>
                <a:srgbClr val="0000FF"/>
              </a:solidFill>
              <a:latin typeface="Times New Roman" pitchFamily="18" charset="0"/>
              <a:ea typeface="Calibri"/>
              <a:cs typeface="Times New Roman" pitchFamily="18" charset="0"/>
              <a:sym typeface="Calibri"/>
            </a:endParaRPr>
          </a:p>
          <a:p>
            <a:pPr marL="0" marR="0" lvl="0" indent="0" algn="ctr" rtl="0">
              <a:lnSpc>
                <a:spcPct val="100000"/>
              </a:lnSpc>
              <a:spcBef>
                <a:spcPts val="0"/>
              </a:spcBef>
              <a:spcAft>
                <a:spcPts val="0"/>
              </a:spcAft>
              <a:buClr>
                <a:schemeClr val="dk1"/>
              </a:buClr>
              <a:buSzPct val="25000"/>
              <a:buFont typeface="Calibri"/>
              <a:buNone/>
            </a:pPr>
            <a:endParaRPr lang="it" sz="1600" b="1" i="1" u="none" strike="noStrike" cap="none" dirty="0">
              <a:solidFill>
                <a:srgbClr val="1CA692"/>
              </a:solidFill>
              <a:latin typeface="Times New Roman" pitchFamily="18" charset="0"/>
              <a:ea typeface="Calibri"/>
              <a:cs typeface="Times New Roman" pitchFamily="18" charset="0"/>
              <a:sym typeface="Calibri"/>
            </a:endParaRPr>
          </a:p>
          <a:p>
            <a:pPr marL="0" lvl="0" indent="0" algn="ctr">
              <a:lnSpc>
                <a:spcPct val="100000"/>
              </a:lnSpc>
              <a:buClr>
                <a:schemeClr val="dk1"/>
              </a:buClr>
              <a:buSzPct val="25000"/>
              <a:buNone/>
            </a:pPr>
            <a:r>
              <a:rPr lang="it-IT" i="1" dirty="0" smtClean="0">
                <a:solidFill>
                  <a:srgbClr val="1F4A98"/>
                </a:solidFill>
                <a:latin typeface="Times New Roman" pitchFamily="18" charset="0"/>
                <a:ea typeface="Calibri"/>
                <a:cs typeface="Times New Roman" pitchFamily="18" charset="0"/>
                <a:sym typeface="Calibri"/>
                <a:hlinkClick r:id="rId7"/>
              </a:rPr>
              <a:t>ashezaman@gmail.com</a:t>
            </a:r>
            <a:endParaRPr lang="it-IT" i="1" dirty="0" smtClean="0">
              <a:solidFill>
                <a:srgbClr val="1F4A98"/>
              </a:solidFill>
              <a:latin typeface="Times New Roman" pitchFamily="18" charset="0"/>
              <a:ea typeface="Calibri"/>
              <a:cs typeface="Times New Roman" pitchFamily="18" charset="0"/>
              <a:sym typeface="Calibri"/>
            </a:endParaRPr>
          </a:p>
          <a:p>
            <a:pPr marL="0" lvl="0" indent="0" algn="ctr">
              <a:lnSpc>
                <a:spcPct val="100000"/>
              </a:lnSpc>
              <a:buClr>
                <a:schemeClr val="dk1"/>
              </a:buClr>
              <a:buSzPct val="25000"/>
              <a:buNone/>
            </a:pPr>
            <a:endParaRPr lang="it-IT" sz="1200" i="1" dirty="0" smtClean="0">
              <a:solidFill>
                <a:srgbClr val="1F4A98"/>
              </a:solidFill>
              <a:latin typeface="Times New Roman" pitchFamily="18" charset="0"/>
              <a:ea typeface="Calibri"/>
              <a:cs typeface="Times New Roman" pitchFamily="18" charset="0"/>
              <a:sym typeface="Calibri"/>
            </a:endParaRPr>
          </a:p>
          <a:p>
            <a:pPr marL="0" lvl="0" indent="0" algn="ctr">
              <a:lnSpc>
                <a:spcPct val="100000"/>
              </a:lnSpc>
              <a:buClr>
                <a:schemeClr val="dk1"/>
              </a:buClr>
              <a:buSzPct val="25000"/>
              <a:buNone/>
            </a:pPr>
            <a:r>
              <a:rPr lang="it-IT" b="1" dirty="0" smtClean="0">
                <a:latin typeface="Times New Roman" pitchFamily="18" charset="0"/>
                <a:ea typeface="Calibri"/>
                <a:cs typeface="Times New Roman" pitchFamily="18" charset="0"/>
                <a:sym typeface="Calibri"/>
              </a:rPr>
              <a:t>+8801798366108  </a:t>
            </a:r>
            <a:endParaRPr lang="it-IT" b="1" dirty="0">
              <a:latin typeface="Times New Roman" pitchFamily="18" charset="0"/>
              <a:ea typeface="Calibri"/>
              <a:cs typeface="Times New Roman" pitchFamily="18" charset="0"/>
              <a:sym typeface="Calibri"/>
            </a:endParaRPr>
          </a:p>
          <a:p>
            <a:pPr marL="0" lvl="0" indent="0" algn="ctr">
              <a:lnSpc>
                <a:spcPct val="100000"/>
              </a:lnSpc>
              <a:buClr>
                <a:schemeClr val="dk1"/>
              </a:buClr>
              <a:buSzPct val="25000"/>
              <a:buNone/>
            </a:pPr>
            <a:endParaRPr lang="it-IT" sz="1050" i="1" dirty="0">
              <a:solidFill>
                <a:srgbClr val="1CA692"/>
              </a:solidFill>
              <a:latin typeface="Times New Roman" pitchFamily="18" charset="0"/>
              <a:ea typeface="Calibri"/>
              <a:cs typeface="Times New Roman" pitchFamily="18" charset="0"/>
              <a:sym typeface="Calibri"/>
            </a:endParaRPr>
          </a:p>
          <a:p>
            <a:pPr marL="0" lvl="0" indent="0" algn="ctr">
              <a:lnSpc>
                <a:spcPct val="100000"/>
              </a:lnSpc>
              <a:buClr>
                <a:schemeClr val="dk1"/>
              </a:buClr>
              <a:buSzPct val="25000"/>
              <a:buNone/>
            </a:pPr>
            <a:r>
              <a:rPr lang="it-IT" b="1" i="1" dirty="0" smtClean="0">
                <a:solidFill>
                  <a:srgbClr val="1CA692"/>
                </a:solidFill>
                <a:latin typeface="Times New Roman" pitchFamily="18" charset="0"/>
                <a:ea typeface="Calibri"/>
                <a:cs typeface="Times New Roman" pitchFamily="18" charset="0"/>
                <a:sym typeface="Calibri"/>
              </a:rPr>
              <a:t>Military </a:t>
            </a:r>
            <a:r>
              <a:rPr lang="it-IT" b="1" i="1" dirty="0">
                <a:solidFill>
                  <a:srgbClr val="1CA692"/>
                </a:solidFill>
                <a:latin typeface="Times New Roman" pitchFamily="18" charset="0"/>
                <a:ea typeface="Calibri"/>
                <a:cs typeface="Times New Roman" pitchFamily="18" charset="0"/>
                <a:sym typeface="Calibri"/>
              </a:rPr>
              <a:t>Institute of Science &amp; Technology (MIST</a:t>
            </a:r>
            <a:r>
              <a:rPr lang="it-IT" b="1" i="1" dirty="0" smtClean="0">
                <a:solidFill>
                  <a:srgbClr val="1CA692"/>
                </a:solidFill>
                <a:latin typeface="Times New Roman" pitchFamily="18" charset="0"/>
                <a:ea typeface="Calibri"/>
                <a:cs typeface="Times New Roman" pitchFamily="18" charset="0"/>
                <a:sym typeface="Calibri"/>
              </a:rPr>
              <a:t>)</a:t>
            </a:r>
          </a:p>
          <a:p>
            <a:pPr marL="0" lvl="0" indent="0" algn="ctr">
              <a:lnSpc>
                <a:spcPct val="100000"/>
              </a:lnSpc>
              <a:buClr>
                <a:schemeClr val="dk1"/>
              </a:buClr>
              <a:buSzPct val="25000"/>
              <a:buNone/>
            </a:pPr>
            <a:r>
              <a:rPr lang="en-US" sz="1800" b="1" dirty="0"/>
              <a:t>Saudi Bangladesh Institute of Biomedical Engineering &amp; Technology (SBIBMET)</a:t>
            </a:r>
            <a:endParaRPr lang="it-IT" b="1" i="1" dirty="0">
              <a:solidFill>
                <a:srgbClr val="1CA692"/>
              </a:solidFill>
              <a:latin typeface="Times New Roman" pitchFamily="18" charset="0"/>
              <a:ea typeface="Calibri"/>
              <a:cs typeface="Times New Roman" pitchFamily="18" charset="0"/>
              <a:sym typeface="Calibri"/>
            </a:endParaRPr>
          </a:p>
          <a:p>
            <a:pPr marL="0" lvl="0" indent="0" algn="ctr">
              <a:lnSpc>
                <a:spcPct val="100000"/>
              </a:lnSpc>
              <a:buClr>
                <a:schemeClr val="dk1"/>
              </a:buClr>
              <a:buSzPct val="25000"/>
              <a:buNone/>
            </a:pPr>
            <a:r>
              <a:rPr lang="it-IT" sz="4000" b="1" dirty="0" smtClean="0">
                <a:solidFill>
                  <a:srgbClr val="3211D5"/>
                </a:solidFill>
                <a:latin typeface="Times New Roman" pitchFamily="18" charset="0"/>
                <a:ea typeface="Calibri"/>
                <a:cs typeface="Times New Roman" pitchFamily="18" charset="0"/>
                <a:sym typeface="Calibri"/>
              </a:rPr>
              <a:t>Bangladesh</a:t>
            </a:r>
            <a:endParaRPr lang="en-US" sz="4000"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9451" y="3190460"/>
            <a:ext cx="512676" cy="725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Gmail logo and symbol, meaning, history, PNG"/>
          <p:cNvPicPr/>
          <p:nvPr/>
        </p:nvPicPr>
        <p:blipFill rotWithShape="1">
          <a:blip r:embed="rId9">
            <a:extLst>
              <a:ext uri="{28A0092B-C50C-407E-A947-70E740481C1C}">
                <a14:useLocalDpi xmlns:a14="http://schemas.microsoft.com/office/drawing/2010/main" val="0"/>
              </a:ext>
            </a:extLst>
          </a:blip>
          <a:srcRect l="22327" t="18359" r="22956" b="25729"/>
          <a:stretch/>
        </p:blipFill>
        <p:spPr bwMode="auto">
          <a:xfrm>
            <a:off x="1659836" y="2425146"/>
            <a:ext cx="533011" cy="636103"/>
          </a:xfrm>
          <a:prstGeom prst="rect">
            <a:avLst/>
          </a:prstGeom>
          <a:noFill/>
          <a:ln>
            <a:noFill/>
          </a:ln>
          <a:extLst>
            <a:ext uri="{53640926-AAD7-44D8-BBD7-CCE9431645EC}">
              <a14:shadowObscured xmlns:a14="http://schemas.microsoft.com/office/drawing/2010/main"/>
            </a:ext>
          </a:extLst>
        </p:spPr>
      </p:pic>
      <p:sp>
        <p:nvSpPr>
          <p:cNvPr id="8" name="Flowchart: Punched Tape 7"/>
          <p:cNvSpPr/>
          <p:nvPr/>
        </p:nvSpPr>
        <p:spPr>
          <a:xfrm>
            <a:off x="7915397" y="3535547"/>
            <a:ext cx="3665989" cy="1560353"/>
          </a:xfrm>
          <a:prstGeom prst="flowChartPunchedTape">
            <a:avLst/>
          </a:prstGeom>
          <a:solidFill>
            <a:schemeClr val="accent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FFFF00"/>
                </a:solidFill>
              </a:rPr>
              <a:t>Thank you!!!!</a:t>
            </a:r>
            <a:endParaRPr lang="en-US" b="1" dirty="0">
              <a:solidFill>
                <a:srgbClr val="FFFF00"/>
              </a:solidFill>
            </a:endParaRPr>
          </a:p>
        </p:txBody>
      </p:sp>
    </p:spTree>
    <p:extLst>
      <p:ext uri="{BB962C8B-B14F-4D97-AF65-F5344CB8AC3E}">
        <p14:creationId xmlns:p14="http://schemas.microsoft.com/office/powerpoint/2010/main" val="33281903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699</TotalTime>
  <Words>1039</Words>
  <Application>Microsoft Office PowerPoint</Application>
  <PresentationFormat>Custom</PresentationFormat>
  <Paragraphs>94</Paragraphs>
  <Slides>8</Slides>
  <Notes>0</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Tema de Office</vt:lpstr>
      <vt:lpstr>Improvident Growth of CE in SEARO and other Global Regions:  First-rated Footmark by CED, IFMBE to ensure better Healthcare</vt:lpstr>
      <vt:lpstr>The Team / Workgroup</vt:lpstr>
      <vt:lpstr>Description</vt:lpstr>
      <vt:lpstr>PowerPoint Presentation</vt:lpstr>
      <vt:lpstr>PowerPoint Presentation</vt:lpstr>
      <vt:lpstr>Goals of the project and final users that will benefit  </vt:lpstr>
      <vt:lpstr>Results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Estefania Cajigas</dc:creator>
  <cp:lastModifiedBy>ICT-01</cp:lastModifiedBy>
  <cp:revision>155</cp:revision>
  <dcterms:created xsi:type="dcterms:W3CDTF">2021-09-01T19:24:00Z</dcterms:created>
  <dcterms:modified xsi:type="dcterms:W3CDTF">2021-10-17T09:30:58Z</dcterms:modified>
</cp:coreProperties>
</file>