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2" r:id="rId5"/>
    <p:sldId id="263" r:id="rId6"/>
    <p:sldId id="266" r:id="rId7"/>
    <p:sldId id="265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57063" autoAdjust="0"/>
  </p:normalViewPr>
  <p:slideViewPr>
    <p:cSldViewPr snapToGrid="0" snapToObjects="1">
      <p:cViewPr varScale="1">
        <p:scale>
          <a:sx n="65" d="100"/>
          <a:sy n="65" d="100"/>
        </p:scale>
        <p:origin x="149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6C8B7-769F-47EA-B7DD-CCBCD27CF3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4C8DAE-BEA9-4542-B28A-4111D959A160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Response to ETT</a:t>
          </a:r>
          <a:endParaRPr lang="en-GB" noProof="0" dirty="0">
            <a:latin typeface="Poppins"/>
          </a:endParaRPr>
        </a:p>
      </dgm:t>
    </dgm:pt>
    <dgm:pt modelId="{FD6D39A7-8377-472D-A09C-E68C144AB870}" type="parTrans" cxnId="{2DE65BDA-EAFE-464C-87BC-7A92A505636A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18610182-E39D-4D50-B67E-493EA97FCBCA}" type="sibTrans" cxnId="{2DE65BDA-EAFE-464C-87BC-7A92A505636A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011C161D-2DF0-45E0-AA62-AC07CFA081AF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Observed:</a:t>
          </a:r>
          <a:br>
            <a:rPr lang="en-GB" noProof="0" dirty="0" smtClean="0">
              <a:latin typeface="Poppins"/>
            </a:rPr>
          </a:br>
          <a:r>
            <a:rPr lang="en-GB" noProof="0" dirty="0" smtClean="0">
              <a:latin typeface="Poppins"/>
            </a:rPr>
            <a:t>f, </a:t>
          </a:r>
          <a:r>
            <a:rPr lang="en-GB" noProof="0" dirty="0" smtClean="0">
              <a:latin typeface="Poppins"/>
              <a:sym typeface="Symbol" panose="05050102010706020507" pitchFamily="18" charset="2"/>
            </a:rPr>
            <a:t>P, </a:t>
          </a:r>
          <a:r>
            <a:rPr lang="en-GB" noProof="0" dirty="0" smtClean="0">
              <a:latin typeface="Poppins"/>
            </a:rPr>
            <a:t>MAP</a:t>
          </a:r>
        </a:p>
      </dgm:t>
    </dgm:pt>
    <dgm:pt modelId="{39E5100F-26BC-420C-B394-C48C234AC9BB}" type="parTrans" cxnId="{90F1F2C8-4EF1-4086-9AB9-57B4A6FA2DB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2C519083-DEF7-435A-B78E-102B6D159467}" type="sibTrans" cxnId="{90F1F2C8-4EF1-4086-9AB9-57B4A6FA2DB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C49A0299-2734-45D6-BD35-C0E97C6EAE67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After variation of: ETT (</a:t>
          </a:r>
          <a:r>
            <a:rPr lang="en-GB" noProof="0" dirty="0" smtClean="0">
              <a:latin typeface="Poppins"/>
              <a:sym typeface="Symbol" panose="05050102010706020507" pitchFamily="18" charset="2"/>
            </a:rPr>
            <a:t> 2-4 mm,</a:t>
          </a:r>
          <a:br>
            <a:rPr lang="en-GB" noProof="0" dirty="0" smtClean="0">
              <a:latin typeface="Poppins"/>
              <a:sym typeface="Symbol" panose="05050102010706020507" pitchFamily="18" charset="2"/>
            </a:rPr>
          </a:br>
          <a:r>
            <a:rPr lang="en-GB" noProof="0" dirty="0" smtClean="0">
              <a:latin typeface="Poppins"/>
              <a:sym typeface="Symbol" panose="05050102010706020507" pitchFamily="18" charset="2"/>
            </a:rPr>
            <a:t>no ETT)</a:t>
          </a:r>
          <a:endParaRPr lang="en-GB" noProof="0" dirty="0">
            <a:latin typeface="Poppins"/>
          </a:endParaRPr>
        </a:p>
      </dgm:t>
    </dgm:pt>
    <dgm:pt modelId="{C4F6CEBC-4FC2-41EB-9498-5B6EAB192942}" type="parTrans" cxnId="{7215C5F1-2F83-4D0A-80F0-82BB4F22AEA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0BDD3CCC-19A4-44A1-B63B-195F4E76CBFA}" type="sibTrans" cxnId="{7215C5F1-2F83-4D0A-80F0-82BB4F22AEA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679FEE51-E8C7-40E9-A892-6572DC3FB8B2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Response to lung condition</a:t>
          </a:r>
          <a:endParaRPr lang="en-GB" noProof="0" dirty="0">
            <a:latin typeface="Poppins"/>
          </a:endParaRPr>
        </a:p>
      </dgm:t>
    </dgm:pt>
    <dgm:pt modelId="{8347DC38-15B3-425F-9EEE-6C361A8E602A}" type="parTrans" cxnId="{E3D412BB-B4EE-4DEB-B98C-D97126EBF3C9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89F42EFB-E42A-4004-AA54-3AA21CC2A4AF}" type="sibTrans" cxnId="{E3D412BB-B4EE-4DEB-B98C-D97126EBF3C9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A27A5F51-9A16-428F-9945-FA47B68ABEF1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Observed:</a:t>
          </a:r>
          <a:br>
            <a:rPr lang="en-GB" noProof="0" dirty="0" smtClean="0">
              <a:latin typeface="Poppins"/>
            </a:rPr>
          </a:br>
          <a:r>
            <a:rPr lang="en-GB" noProof="0" dirty="0" smtClean="0">
              <a:latin typeface="Poppins"/>
              <a:sym typeface="Symbol" panose="05050102010706020507" pitchFamily="18" charset="2"/>
            </a:rPr>
            <a:t>P</a:t>
          </a:r>
          <a:endParaRPr lang="en-GB" noProof="0" dirty="0">
            <a:latin typeface="Poppins"/>
          </a:endParaRPr>
        </a:p>
      </dgm:t>
    </dgm:pt>
    <dgm:pt modelId="{F79B0215-37D7-417A-9C7E-8712F7D3D8C3}" type="parTrans" cxnId="{82D6FFC2-48A3-433F-9224-B931C2DACFB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B6DC9042-B951-4330-9A32-B8D2ACCA38AC}" type="sibTrans" cxnId="{82D6FFC2-48A3-433F-9224-B931C2DACFB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2DB830AB-EF1D-4326-A18D-B138604A9DE5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After variation of: Resistance, Compliance</a:t>
          </a:r>
          <a:endParaRPr lang="en-GB" noProof="0" dirty="0">
            <a:latin typeface="Poppins"/>
          </a:endParaRPr>
        </a:p>
      </dgm:t>
    </dgm:pt>
    <dgm:pt modelId="{A64541E7-8F31-4402-BD00-0CC214CF05C3}" type="parTrans" cxnId="{1F89A4FB-4BDA-44A1-BDD5-D1B370817450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A2C191A7-A90A-462F-AFB7-A43B06481B5F}" type="sibTrans" cxnId="{1F89A4FB-4BDA-44A1-BDD5-D1B370817450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2F2BCE58-68A4-4F90-8440-D1B698428668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Impact of circuit</a:t>
          </a:r>
          <a:endParaRPr lang="en-GB" noProof="0" dirty="0">
            <a:latin typeface="Poppins"/>
          </a:endParaRPr>
        </a:p>
      </dgm:t>
    </dgm:pt>
    <dgm:pt modelId="{9D959A37-2BC7-4DB0-896A-8F3995786FF9}" type="parTrans" cxnId="{EF3BB389-97FF-4BB1-9C1A-C5E28F9745F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4B689542-8070-477C-983A-54A87249B616}" type="sibTrans" cxnId="{EF3BB389-97FF-4BB1-9C1A-C5E28F9745FC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ADA8A7D5-AB42-4401-89EB-12B4B3126A2A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Observed:</a:t>
          </a:r>
          <a:br>
            <a:rPr lang="en-GB" noProof="0" dirty="0" smtClean="0">
              <a:latin typeface="Poppins"/>
            </a:rPr>
          </a:br>
          <a:r>
            <a:rPr lang="en-GB" noProof="0" dirty="0" smtClean="0">
              <a:latin typeface="Poppins"/>
            </a:rPr>
            <a:t>Tidal Volume</a:t>
          </a:r>
          <a:endParaRPr lang="en-GB" noProof="0" dirty="0">
            <a:latin typeface="Poppins"/>
          </a:endParaRPr>
        </a:p>
      </dgm:t>
    </dgm:pt>
    <dgm:pt modelId="{2DC65727-F1C2-4070-87D1-81306DFE9F32}" type="parTrans" cxnId="{9C848644-841D-4595-9824-3024938CFF09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BDD40812-C213-4BEA-89EA-4475C3D87ADF}" type="sibTrans" cxnId="{9C848644-841D-4595-9824-3024938CFF09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93A0893B-8361-4769-991B-22AFEEE20B7E}">
      <dgm:prSet phldrT="[Testo]"/>
      <dgm:spPr/>
      <dgm:t>
        <a:bodyPr/>
        <a:lstStyle/>
        <a:p>
          <a:r>
            <a:rPr lang="en-GB" noProof="0" dirty="0" smtClean="0">
              <a:latin typeface="Poppins"/>
            </a:rPr>
            <a:t>After variation of:</a:t>
          </a:r>
          <a:br>
            <a:rPr lang="en-GB" noProof="0" dirty="0" smtClean="0">
              <a:latin typeface="Poppins"/>
            </a:rPr>
          </a:br>
          <a:r>
            <a:rPr lang="en-GB" noProof="0" dirty="0" smtClean="0">
              <a:latin typeface="Poppins"/>
            </a:rPr>
            <a:t>Circuit + F, MAP, </a:t>
          </a:r>
          <a:r>
            <a:rPr lang="en-GB" noProof="0" dirty="0" smtClean="0">
              <a:latin typeface="Poppins"/>
              <a:sym typeface="Symbol" panose="05050102010706020507" pitchFamily="18" charset="2"/>
            </a:rPr>
            <a:t>P</a:t>
          </a:r>
          <a:endParaRPr lang="en-GB" noProof="0" dirty="0">
            <a:latin typeface="Poppins"/>
          </a:endParaRPr>
        </a:p>
      </dgm:t>
    </dgm:pt>
    <dgm:pt modelId="{4FBFC587-23B0-4BDB-AD2B-E5A0AE210444}" type="parTrans" cxnId="{65D6F0EB-E798-40E8-A550-A9BD0F4C15F2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3BC415C7-E341-4D86-804D-A4C47ADFBBD3}" type="sibTrans" cxnId="{65D6F0EB-E798-40E8-A550-A9BD0F4C15F2}">
      <dgm:prSet/>
      <dgm:spPr/>
      <dgm:t>
        <a:bodyPr/>
        <a:lstStyle/>
        <a:p>
          <a:endParaRPr lang="en-GB" noProof="0" dirty="0">
            <a:latin typeface="Poppins"/>
          </a:endParaRPr>
        </a:p>
      </dgm:t>
    </dgm:pt>
    <dgm:pt modelId="{1A0DBC79-795A-4D69-8ABB-A95DCC019BAE}" type="pres">
      <dgm:prSet presAssocID="{2426C8B7-769F-47EA-B7DD-CCBCD27CF3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10D16BA-A7F8-46C8-B243-C0C36E207768}" type="pres">
      <dgm:prSet presAssocID="{764C8DAE-BEA9-4542-B28A-4111D959A160}" presName="compNode" presStyleCnt="0"/>
      <dgm:spPr/>
    </dgm:pt>
    <dgm:pt modelId="{CC3D7286-C564-490C-B184-7AA5BBD40931}" type="pres">
      <dgm:prSet presAssocID="{764C8DAE-BEA9-4542-B28A-4111D959A160}" presName="aNode" presStyleLbl="bgShp" presStyleIdx="0" presStyleCnt="3"/>
      <dgm:spPr/>
      <dgm:t>
        <a:bodyPr/>
        <a:lstStyle/>
        <a:p>
          <a:endParaRPr lang="it-IT"/>
        </a:p>
      </dgm:t>
    </dgm:pt>
    <dgm:pt modelId="{4F09720F-2BBB-400F-9A01-36496837BFAC}" type="pres">
      <dgm:prSet presAssocID="{764C8DAE-BEA9-4542-B28A-4111D959A160}" presName="textNode" presStyleLbl="bgShp" presStyleIdx="0" presStyleCnt="3"/>
      <dgm:spPr/>
      <dgm:t>
        <a:bodyPr/>
        <a:lstStyle/>
        <a:p>
          <a:endParaRPr lang="it-IT"/>
        </a:p>
      </dgm:t>
    </dgm:pt>
    <dgm:pt modelId="{7B76B625-1629-493B-A5D8-A244202DBF61}" type="pres">
      <dgm:prSet presAssocID="{764C8DAE-BEA9-4542-B28A-4111D959A160}" presName="compChildNode" presStyleCnt="0"/>
      <dgm:spPr/>
    </dgm:pt>
    <dgm:pt modelId="{1C88944E-2F21-4D16-AC09-11176F80CADB}" type="pres">
      <dgm:prSet presAssocID="{764C8DAE-BEA9-4542-B28A-4111D959A160}" presName="theInnerList" presStyleCnt="0"/>
      <dgm:spPr/>
    </dgm:pt>
    <dgm:pt modelId="{4BFF951C-90E4-472A-BB4A-904CEF7D770B}" type="pres">
      <dgm:prSet presAssocID="{011C161D-2DF0-45E0-AA62-AC07CFA081A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3F0AB8-B446-43D3-9058-50AF29C3BD34}" type="pres">
      <dgm:prSet presAssocID="{011C161D-2DF0-45E0-AA62-AC07CFA081AF}" presName="aSpace2" presStyleCnt="0"/>
      <dgm:spPr/>
    </dgm:pt>
    <dgm:pt modelId="{24E13F59-05C5-47E2-8B39-9A05DB17E49E}" type="pres">
      <dgm:prSet presAssocID="{C49A0299-2734-45D6-BD35-C0E97C6EAE6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3290A-1960-4FBE-A1D5-B178C7D68A7B}" type="pres">
      <dgm:prSet presAssocID="{764C8DAE-BEA9-4542-B28A-4111D959A160}" presName="aSpace" presStyleCnt="0"/>
      <dgm:spPr/>
    </dgm:pt>
    <dgm:pt modelId="{CD6FC624-81D1-4C25-B811-F9B11B881282}" type="pres">
      <dgm:prSet presAssocID="{679FEE51-E8C7-40E9-A892-6572DC3FB8B2}" presName="compNode" presStyleCnt="0"/>
      <dgm:spPr/>
    </dgm:pt>
    <dgm:pt modelId="{57EBB056-3BBC-4309-B253-C5A76EB5869F}" type="pres">
      <dgm:prSet presAssocID="{679FEE51-E8C7-40E9-A892-6572DC3FB8B2}" presName="aNode" presStyleLbl="bgShp" presStyleIdx="1" presStyleCnt="3"/>
      <dgm:spPr/>
      <dgm:t>
        <a:bodyPr/>
        <a:lstStyle/>
        <a:p>
          <a:endParaRPr lang="it-IT"/>
        </a:p>
      </dgm:t>
    </dgm:pt>
    <dgm:pt modelId="{12547294-1F2B-401C-8474-2B97E5B576C1}" type="pres">
      <dgm:prSet presAssocID="{679FEE51-E8C7-40E9-A892-6572DC3FB8B2}" presName="textNode" presStyleLbl="bgShp" presStyleIdx="1" presStyleCnt="3"/>
      <dgm:spPr/>
      <dgm:t>
        <a:bodyPr/>
        <a:lstStyle/>
        <a:p>
          <a:endParaRPr lang="it-IT"/>
        </a:p>
      </dgm:t>
    </dgm:pt>
    <dgm:pt modelId="{EE7E9518-2E8D-410B-83FA-7EEE6471BFAC}" type="pres">
      <dgm:prSet presAssocID="{679FEE51-E8C7-40E9-A892-6572DC3FB8B2}" presName="compChildNode" presStyleCnt="0"/>
      <dgm:spPr/>
    </dgm:pt>
    <dgm:pt modelId="{529989AF-2AD4-4896-A493-BE4901EBF22D}" type="pres">
      <dgm:prSet presAssocID="{679FEE51-E8C7-40E9-A892-6572DC3FB8B2}" presName="theInnerList" presStyleCnt="0"/>
      <dgm:spPr/>
    </dgm:pt>
    <dgm:pt modelId="{A28D964F-7C03-4547-B415-31928E2271D4}" type="pres">
      <dgm:prSet presAssocID="{A27A5F51-9A16-428F-9945-FA47B68ABEF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6E4A2-774A-46F6-8B72-3842EB898C2C}" type="pres">
      <dgm:prSet presAssocID="{A27A5F51-9A16-428F-9945-FA47B68ABEF1}" presName="aSpace2" presStyleCnt="0"/>
      <dgm:spPr/>
    </dgm:pt>
    <dgm:pt modelId="{B71044EE-2E5D-4A0C-8914-CD030F050194}" type="pres">
      <dgm:prSet presAssocID="{2DB830AB-EF1D-4326-A18D-B138604A9DE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96CDF-016A-43C0-9F8B-275587737990}" type="pres">
      <dgm:prSet presAssocID="{679FEE51-E8C7-40E9-A892-6572DC3FB8B2}" presName="aSpace" presStyleCnt="0"/>
      <dgm:spPr/>
    </dgm:pt>
    <dgm:pt modelId="{5B97FB1A-9BA1-454A-84CB-D6896FFA29A2}" type="pres">
      <dgm:prSet presAssocID="{2F2BCE58-68A4-4F90-8440-D1B698428668}" presName="compNode" presStyleCnt="0"/>
      <dgm:spPr/>
    </dgm:pt>
    <dgm:pt modelId="{71C1CE7E-B35A-4FBF-B995-A8F22373CFDD}" type="pres">
      <dgm:prSet presAssocID="{2F2BCE58-68A4-4F90-8440-D1B698428668}" presName="aNode" presStyleLbl="bgShp" presStyleIdx="2" presStyleCnt="3"/>
      <dgm:spPr/>
      <dgm:t>
        <a:bodyPr/>
        <a:lstStyle/>
        <a:p>
          <a:endParaRPr lang="it-IT"/>
        </a:p>
      </dgm:t>
    </dgm:pt>
    <dgm:pt modelId="{968C7480-9FA3-4810-A4C6-1E87F5331D78}" type="pres">
      <dgm:prSet presAssocID="{2F2BCE58-68A4-4F90-8440-D1B698428668}" presName="textNode" presStyleLbl="bgShp" presStyleIdx="2" presStyleCnt="3"/>
      <dgm:spPr/>
      <dgm:t>
        <a:bodyPr/>
        <a:lstStyle/>
        <a:p>
          <a:endParaRPr lang="it-IT"/>
        </a:p>
      </dgm:t>
    </dgm:pt>
    <dgm:pt modelId="{49F08FE3-5AC4-4535-9708-3FADAEBB0408}" type="pres">
      <dgm:prSet presAssocID="{2F2BCE58-68A4-4F90-8440-D1B698428668}" presName="compChildNode" presStyleCnt="0"/>
      <dgm:spPr/>
    </dgm:pt>
    <dgm:pt modelId="{BDCC623D-6088-4EBB-8A28-B663E0684A29}" type="pres">
      <dgm:prSet presAssocID="{2F2BCE58-68A4-4F90-8440-D1B698428668}" presName="theInnerList" presStyleCnt="0"/>
      <dgm:spPr/>
    </dgm:pt>
    <dgm:pt modelId="{9EACF1AD-4AF1-4FEC-9B83-528BBC319CA4}" type="pres">
      <dgm:prSet presAssocID="{ADA8A7D5-AB42-4401-89EB-12B4B3126A2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6A6C8-F891-4E6B-B766-2D4926A6158A}" type="pres">
      <dgm:prSet presAssocID="{ADA8A7D5-AB42-4401-89EB-12B4B3126A2A}" presName="aSpace2" presStyleCnt="0"/>
      <dgm:spPr/>
    </dgm:pt>
    <dgm:pt modelId="{BEAF9E0C-988E-4FE3-96D1-40AC88AB980C}" type="pres">
      <dgm:prSet presAssocID="{93A0893B-8361-4769-991B-22AFEEE20B7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3BB389-97FF-4BB1-9C1A-C5E28F9745FC}" srcId="{2426C8B7-769F-47EA-B7DD-CCBCD27CF348}" destId="{2F2BCE58-68A4-4F90-8440-D1B698428668}" srcOrd="2" destOrd="0" parTransId="{9D959A37-2BC7-4DB0-896A-8F3995786FF9}" sibTransId="{4B689542-8070-477C-983A-54A87249B616}"/>
    <dgm:cxn modelId="{F9FFF508-BD23-456E-B03D-FF3E9BE2B067}" type="presOf" srcId="{2F2BCE58-68A4-4F90-8440-D1B698428668}" destId="{968C7480-9FA3-4810-A4C6-1E87F5331D78}" srcOrd="1" destOrd="0" presId="urn:microsoft.com/office/officeart/2005/8/layout/lProcess2"/>
    <dgm:cxn modelId="{1F89A4FB-4BDA-44A1-BDD5-D1B370817450}" srcId="{679FEE51-E8C7-40E9-A892-6572DC3FB8B2}" destId="{2DB830AB-EF1D-4326-A18D-B138604A9DE5}" srcOrd="1" destOrd="0" parTransId="{A64541E7-8F31-4402-BD00-0CC214CF05C3}" sibTransId="{A2C191A7-A90A-462F-AFB7-A43B06481B5F}"/>
    <dgm:cxn modelId="{CAA39CCF-6109-456A-B2C0-114A8F7D31E7}" type="presOf" srcId="{93A0893B-8361-4769-991B-22AFEEE20B7E}" destId="{BEAF9E0C-988E-4FE3-96D1-40AC88AB980C}" srcOrd="0" destOrd="0" presId="urn:microsoft.com/office/officeart/2005/8/layout/lProcess2"/>
    <dgm:cxn modelId="{7215C5F1-2F83-4D0A-80F0-82BB4F22AEAC}" srcId="{764C8DAE-BEA9-4542-B28A-4111D959A160}" destId="{C49A0299-2734-45D6-BD35-C0E97C6EAE67}" srcOrd="1" destOrd="0" parTransId="{C4F6CEBC-4FC2-41EB-9498-5B6EAB192942}" sibTransId="{0BDD3CCC-19A4-44A1-B63B-195F4E76CBFA}"/>
    <dgm:cxn modelId="{00E44B16-4A39-426E-912E-6E151E6032C0}" type="presOf" srcId="{C49A0299-2734-45D6-BD35-C0E97C6EAE67}" destId="{24E13F59-05C5-47E2-8B39-9A05DB17E49E}" srcOrd="0" destOrd="0" presId="urn:microsoft.com/office/officeart/2005/8/layout/lProcess2"/>
    <dgm:cxn modelId="{E3D412BB-B4EE-4DEB-B98C-D97126EBF3C9}" srcId="{2426C8B7-769F-47EA-B7DD-CCBCD27CF348}" destId="{679FEE51-E8C7-40E9-A892-6572DC3FB8B2}" srcOrd="1" destOrd="0" parTransId="{8347DC38-15B3-425F-9EEE-6C361A8E602A}" sibTransId="{89F42EFB-E42A-4004-AA54-3AA21CC2A4AF}"/>
    <dgm:cxn modelId="{CD1409FE-4D4E-4893-B47E-E52444EC0CD0}" type="presOf" srcId="{679FEE51-E8C7-40E9-A892-6572DC3FB8B2}" destId="{12547294-1F2B-401C-8474-2B97E5B576C1}" srcOrd="1" destOrd="0" presId="urn:microsoft.com/office/officeart/2005/8/layout/lProcess2"/>
    <dgm:cxn modelId="{61DB9B80-8CEA-467D-BF49-59FD4397A029}" type="presOf" srcId="{2F2BCE58-68A4-4F90-8440-D1B698428668}" destId="{71C1CE7E-B35A-4FBF-B995-A8F22373CFDD}" srcOrd="0" destOrd="0" presId="urn:microsoft.com/office/officeart/2005/8/layout/lProcess2"/>
    <dgm:cxn modelId="{90F1F2C8-4EF1-4086-9AB9-57B4A6FA2DBC}" srcId="{764C8DAE-BEA9-4542-B28A-4111D959A160}" destId="{011C161D-2DF0-45E0-AA62-AC07CFA081AF}" srcOrd="0" destOrd="0" parTransId="{39E5100F-26BC-420C-B394-C48C234AC9BB}" sibTransId="{2C519083-DEF7-435A-B78E-102B6D159467}"/>
    <dgm:cxn modelId="{4E221A39-F7C1-474E-A526-E244055F3F37}" type="presOf" srcId="{679FEE51-E8C7-40E9-A892-6572DC3FB8B2}" destId="{57EBB056-3BBC-4309-B253-C5A76EB5869F}" srcOrd="0" destOrd="0" presId="urn:microsoft.com/office/officeart/2005/8/layout/lProcess2"/>
    <dgm:cxn modelId="{21FAB436-8976-443A-9EDA-C5A875BEE9D9}" type="presOf" srcId="{2426C8B7-769F-47EA-B7DD-CCBCD27CF348}" destId="{1A0DBC79-795A-4D69-8ABB-A95DCC019BAE}" srcOrd="0" destOrd="0" presId="urn:microsoft.com/office/officeart/2005/8/layout/lProcess2"/>
    <dgm:cxn modelId="{0AD43231-8535-4797-9AB0-778DA4236664}" type="presOf" srcId="{A27A5F51-9A16-428F-9945-FA47B68ABEF1}" destId="{A28D964F-7C03-4547-B415-31928E2271D4}" srcOrd="0" destOrd="0" presId="urn:microsoft.com/office/officeart/2005/8/layout/lProcess2"/>
    <dgm:cxn modelId="{9C848644-841D-4595-9824-3024938CFF09}" srcId="{2F2BCE58-68A4-4F90-8440-D1B698428668}" destId="{ADA8A7D5-AB42-4401-89EB-12B4B3126A2A}" srcOrd="0" destOrd="0" parTransId="{2DC65727-F1C2-4070-87D1-81306DFE9F32}" sibTransId="{BDD40812-C213-4BEA-89EA-4475C3D87ADF}"/>
    <dgm:cxn modelId="{82D6FFC2-48A3-433F-9224-B931C2DACFBC}" srcId="{679FEE51-E8C7-40E9-A892-6572DC3FB8B2}" destId="{A27A5F51-9A16-428F-9945-FA47B68ABEF1}" srcOrd="0" destOrd="0" parTransId="{F79B0215-37D7-417A-9C7E-8712F7D3D8C3}" sibTransId="{B6DC9042-B951-4330-9A32-B8D2ACCA38AC}"/>
    <dgm:cxn modelId="{2DE65BDA-EAFE-464C-87BC-7A92A505636A}" srcId="{2426C8B7-769F-47EA-B7DD-CCBCD27CF348}" destId="{764C8DAE-BEA9-4542-B28A-4111D959A160}" srcOrd="0" destOrd="0" parTransId="{FD6D39A7-8377-472D-A09C-E68C144AB870}" sibTransId="{18610182-E39D-4D50-B67E-493EA97FCBCA}"/>
    <dgm:cxn modelId="{65D6F0EB-E798-40E8-A550-A9BD0F4C15F2}" srcId="{2F2BCE58-68A4-4F90-8440-D1B698428668}" destId="{93A0893B-8361-4769-991B-22AFEEE20B7E}" srcOrd="1" destOrd="0" parTransId="{4FBFC587-23B0-4BDB-AD2B-E5A0AE210444}" sibTransId="{3BC415C7-E341-4D86-804D-A4C47ADFBBD3}"/>
    <dgm:cxn modelId="{B44CE1B7-F9EE-467E-9E25-382C44240272}" type="presOf" srcId="{764C8DAE-BEA9-4542-B28A-4111D959A160}" destId="{4F09720F-2BBB-400F-9A01-36496837BFAC}" srcOrd="1" destOrd="0" presId="urn:microsoft.com/office/officeart/2005/8/layout/lProcess2"/>
    <dgm:cxn modelId="{57317560-A0AB-4D24-8B22-FA12F7042809}" type="presOf" srcId="{764C8DAE-BEA9-4542-B28A-4111D959A160}" destId="{CC3D7286-C564-490C-B184-7AA5BBD40931}" srcOrd="0" destOrd="0" presId="urn:microsoft.com/office/officeart/2005/8/layout/lProcess2"/>
    <dgm:cxn modelId="{EF192B80-B66B-4C6D-B6A0-57218CF1BB45}" type="presOf" srcId="{011C161D-2DF0-45E0-AA62-AC07CFA081AF}" destId="{4BFF951C-90E4-472A-BB4A-904CEF7D770B}" srcOrd="0" destOrd="0" presId="urn:microsoft.com/office/officeart/2005/8/layout/lProcess2"/>
    <dgm:cxn modelId="{0F15B819-C299-492B-8CB0-AC3CCD130B01}" type="presOf" srcId="{2DB830AB-EF1D-4326-A18D-B138604A9DE5}" destId="{B71044EE-2E5D-4A0C-8914-CD030F050194}" srcOrd="0" destOrd="0" presId="urn:microsoft.com/office/officeart/2005/8/layout/lProcess2"/>
    <dgm:cxn modelId="{54824AED-FB9F-4A4D-ABB3-6EA1C59F8B0F}" type="presOf" srcId="{ADA8A7D5-AB42-4401-89EB-12B4B3126A2A}" destId="{9EACF1AD-4AF1-4FEC-9B83-528BBC319CA4}" srcOrd="0" destOrd="0" presId="urn:microsoft.com/office/officeart/2005/8/layout/lProcess2"/>
    <dgm:cxn modelId="{250DF9D3-6FB2-4B3D-9D0D-EF2FADEE29EE}" type="presParOf" srcId="{1A0DBC79-795A-4D69-8ABB-A95DCC019BAE}" destId="{410D16BA-A7F8-46C8-B243-C0C36E207768}" srcOrd="0" destOrd="0" presId="urn:microsoft.com/office/officeart/2005/8/layout/lProcess2"/>
    <dgm:cxn modelId="{C004A0E1-5C8D-425D-B9EC-F752550F45B3}" type="presParOf" srcId="{410D16BA-A7F8-46C8-B243-C0C36E207768}" destId="{CC3D7286-C564-490C-B184-7AA5BBD40931}" srcOrd="0" destOrd="0" presId="urn:microsoft.com/office/officeart/2005/8/layout/lProcess2"/>
    <dgm:cxn modelId="{675F38E9-1083-4BAA-9801-D54940F9200B}" type="presParOf" srcId="{410D16BA-A7F8-46C8-B243-C0C36E207768}" destId="{4F09720F-2BBB-400F-9A01-36496837BFAC}" srcOrd="1" destOrd="0" presId="urn:microsoft.com/office/officeart/2005/8/layout/lProcess2"/>
    <dgm:cxn modelId="{F467BAA9-90EC-4F92-B587-41BEEAB79405}" type="presParOf" srcId="{410D16BA-A7F8-46C8-B243-C0C36E207768}" destId="{7B76B625-1629-493B-A5D8-A244202DBF61}" srcOrd="2" destOrd="0" presId="urn:microsoft.com/office/officeart/2005/8/layout/lProcess2"/>
    <dgm:cxn modelId="{4B9382BB-7A6D-4435-BF36-C5B9D334F4C5}" type="presParOf" srcId="{7B76B625-1629-493B-A5D8-A244202DBF61}" destId="{1C88944E-2F21-4D16-AC09-11176F80CADB}" srcOrd="0" destOrd="0" presId="urn:microsoft.com/office/officeart/2005/8/layout/lProcess2"/>
    <dgm:cxn modelId="{8EE59FE1-18A8-4528-8E83-484673D01251}" type="presParOf" srcId="{1C88944E-2F21-4D16-AC09-11176F80CADB}" destId="{4BFF951C-90E4-472A-BB4A-904CEF7D770B}" srcOrd="0" destOrd="0" presId="urn:microsoft.com/office/officeart/2005/8/layout/lProcess2"/>
    <dgm:cxn modelId="{6CD380DD-3CEB-4A80-AA0B-296B515AADE5}" type="presParOf" srcId="{1C88944E-2F21-4D16-AC09-11176F80CADB}" destId="{E13F0AB8-B446-43D3-9058-50AF29C3BD34}" srcOrd="1" destOrd="0" presId="urn:microsoft.com/office/officeart/2005/8/layout/lProcess2"/>
    <dgm:cxn modelId="{0F528CB0-9D06-4F7D-9017-B1176CAFFA1E}" type="presParOf" srcId="{1C88944E-2F21-4D16-AC09-11176F80CADB}" destId="{24E13F59-05C5-47E2-8B39-9A05DB17E49E}" srcOrd="2" destOrd="0" presId="urn:microsoft.com/office/officeart/2005/8/layout/lProcess2"/>
    <dgm:cxn modelId="{FDE77131-0894-4E54-97E0-D378D039141B}" type="presParOf" srcId="{1A0DBC79-795A-4D69-8ABB-A95DCC019BAE}" destId="{73B3290A-1960-4FBE-A1D5-B178C7D68A7B}" srcOrd="1" destOrd="0" presId="urn:microsoft.com/office/officeart/2005/8/layout/lProcess2"/>
    <dgm:cxn modelId="{DB269584-B3C3-4933-83BD-2CA5176A9E82}" type="presParOf" srcId="{1A0DBC79-795A-4D69-8ABB-A95DCC019BAE}" destId="{CD6FC624-81D1-4C25-B811-F9B11B881282}" srcOrd="2" destOrd="0" presId="urn:microsoft.com/office/officeart/2005/8/layout/lProcess2"/>
    <dgm:cxn modelId="{578BD9E1-D941-4864-BE2A-E0F8A080585D}" type="presParOf" srcId="{CD6FC624-81D1-4C25-B811-F9B11B881282}" destId="{57EBB056-3BBC-4309-B253-C5A76EB5869F}" srcOrd="0" destOrd="0" presId="urn:microsoft.com/office/officeart/2005/8/layout/lProcess2"/>
    <dgm:cxn modelId="{DE8BFB0E-EE5A-438D-AC9C-AE7B0120BFA2}" type="presParOf" srcId="{CD6FC624-81D1-4C25-B811-F9B11B881282}" destId="{12547294-1F2B-401C-8474-2B97E5B576C1}" srcOrd="1" destOrd="0" presId="urn:microsoft.com/office/officeart/2005/8/layout/lProcess2"/>
    <dgm:cxn modelId="{3B458EE2-EE88-48D0-AEC8-537F9E8C8B95}" type="presParOf" srcId="{CD6FC624-81D1-4C25-B811-F9B11B881282}" destId="{EE7E9518-2E8D-410B-83FA-7EEE6471BFAC}" srcOrd="2" destOrd="0" presId="urn:microsoft.com/office/officeart/2005/8/layout/lProcess2"/>
    <dgm:cxn modelId="{5AEF6F04-D7CC-41B3-8DE8-6B4209AA765F}" type="presParOf" srcId="{EE7E9518-2E8D-410B-83FA-7EEE6471BFAC}" destId="{529989AF-2AD4-4896-A493-BE4901EBF22D}" srcOrd="0" destOrd="0" presId="urn:microsoft.com/office/officeart/2005/8/layout/lProcess2"/>
    <dgm:cxn modelId="{552753FD-71A5-4F99-93D5-EC0BA8D6C9E6}" type="presParOf" srcId="{529989AF-2AD4-4896-A493-BE4901EBF22D}" destId="{A28D964F-7C03-4547-B415-31928E2271D4}" srcOrd="0" destOrd="0" presId="urn:microsoft.com/office/officeart/2005/8/layout/lProcess2"/>
    <dgm:cxn modelId="{C9F4D61A-2AE3-4012-A140-2883DC764CD2}" type="presParOf" srcId="{529989AF-2AD4-4896-A493-BE4901EBF22D}" destId="{72D6E4A2-774A-46F6-8B72-3842EB898C2C}" srcOrd="1" destOrd="0" presId="urn:microsoft.com/office/officeart/2005/8/layout/lProcess2"/>
    <dgm:cxn modelId="{3B1A3B7E-59A3-4304-8929-DB91A85603DF}" type="presParOf" srcId="{529989AF-2AD4-4896-A493-BE4901EBF22D}" destId="{B71044EE-2E5D-4A0C-8914-CD030F050194}" srcOrd="2" destOrd="0" presId="urn:microsoft.com/office/officeart/2005/8/layout/lProcess2"/>
    <dgm:cxn modelId="{5030CDF1-7CA0-4386-A53E-09B4E408D383}" type="presParOf" srcId="{1A0DBC79-795A-4D69-8ABB-A95DCC019BAE}" destId="{4B696CDF-016A-43C0-9F8B-275587737990}" srcOrd="3" destOrd="0" presId="urn:microsoft.com/office/officeart/2005/8/layout/lProcess2"/>
    <dgm:cxn modelId="{E5C28D91-45F0-4592-B2DD-85FA7B39CC06}" type="presParOf" srcId="{1A0DBC79-795A-4D69-8ABB-A95DCC019BAE}" destId="{5B97FB1A-9BA1-454A-84CB-D6896FFA29A2}" srcOrd="4" destOrd="0" presId="urn:microsoft.com/office/officeart/2005/8/layout/lProcess2"/>
    <dgm:cxn modelId="{7F0CA0C5-4747-4C3C-99F7-D97BCFD266BE}" type="presParOf" srcId="{5B97FB1A-9BA1-454A-84CB-D6896FFA29A2}" destId="{71C1CE7E-B35A-4FBF-B995-A8F22373CFDD}" srcOrd="0" destOrd="0" presId="urn:microsoft.com/office/officeart/2005/8/layout/lProcess2"/>
    <dgm:cxn modelId="{7BE550A6-05FB-427C-82EA-14A4B2807508}" type="presParOf" srcId="{5B97FB1A-9BA1-454A-84CB-D6896FFA29A2}" destId="{968C7480-9FA3-4810-A4C6-1E87F5331D78}" srcOrd="1" destOrd="0" presId="urn:microsoft.com/office/officeart/2005/8/layout/lProcess2"/>
    <dgm:cxn modelId="{624908FB-14FC-4A10-B09C-0222C76044A4}" type="presParOf" srcId="{5B97FB1A-9BA1-454A-84CB-D6896FFA29A2}" destId="{49F08FE3-5AC4-4535-9708-3FADAEBB0408}" srcOrd="2" destOrd="0" presId="urn:microsoft.com/office/officeart/2005/8/layout/lProcess2"/>
    <dgm:cxn modelId="{BF999007-27B1-460C-83DA-128B79A74FCC}" type="presParOf" srcId="{49F08FE3-5AC4-4535-9708-3FADAEBB0408}" destId="{BDCC623D-6088-4EBB-8A28-B663E0684A29}" srcOrd="0" destOrd="0" presId="urn:microsoft.com/office/officeart/2005/8/layout/lProcess2"/>
    <dgm:cxn modelId="{F37E563A-ABD9-459E-805E-07DDC6E4BF12}" type="presParOf" srcId="{BDCC623D-6088-4EBB-8A28-B663E0684A29}" destId="{9EACF1AD-4AF1-4FEC-9B83-528BBC319CA4}" srcOrd="0" destOrd="0" presId="urn:microsoft.com/office/officeart/2005/8/layout/lProcess2"/>
    <dgm:cxn modelId="{B2349970-903A-433E-A668-F6041E1B8060}" type="presParOf" srcId="{BDCC623D-6088-4EBB-8A28-B663E0684A29}" destId="{1DA6A6C8-F891-4E6B-B766-2D4926A6158A}" srcOrd="1" destOrd="0" presId="urn:microsoft.com/office/officeart/2005/8/layout/lProcess2"/>
    <dgm:cxn modelId="{29E04732-61D6-42AD-8D25-75813340200A}" type="presParOf" srcId="{BDCC623D-6088-4EBB-8A28-B663E0684A29}" destId="{BEAF9E0C-988E-4FE3-96D1-40AC88AB9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D7286-C564-490C-B184-7AA5BBD40931}">
      <dsp:nvSpPr>
        <dsp:cNvPr id="0" name=""/>
        <dsp:cNvSpPr/>
      </dsp:nvSpPr>
      <dsp:spPr>
        <a:xfrm>
          <a:off x="675" y="0"/>
          <a:ext cx="1755716" cy="2194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atin typeface="Poppins"/>
            </a:rPr>
            <a:t>Response to ETT</a:t>
          </a:r>
          <a:endParaRPr lang="en-GB" sz="1700" kern="1200" noProof="0" dirty="0">
            <a:latin typeface="Poppins"/>
          </a:endParaRPr>
        </a:p>
      </dsp:txBody>
      <dsp:txXfrm>
        <a:off x="675" y="0"/>
        <a:ext cx="1755716" cy="658377"/>
      </dsp:txXfrm>
    </dsp:sp>
    <dsp:sp modelId="{4BFF951C-90E4-472A-BB4A-904CEF7D770B}">
      <dsp:nvSpPr>
        <dsp:cNvPr id="0" name=""/>
        <dsp:cNvSpPr/>
      </dsp:nvSpPr>
      <dsp:spPr>
        <a:xfrm>
          <a:off x="176246" y="659020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Observed:</a:t>
          </a:r>
          <a:br>
            <a:rPr lang="en-GB" sz="1200" kern="1200" noProof="0" dirty="0" smtClean="0">
              <a:latin typeface="Poppins"/>
            </a:rPr>
          </a:br>
          <a:r>
            <a:rPr lang="en-GB" sz="1200" kern="1200" noProof="0" dirty="0" smtClean="0">
              <a:latin typeface="Poppins"/>
            </a:rPr>
            <a:t>f, </a:t>
          </a:r>
          <a:r>
            <a:rPr lang="en-GB" sz="1200" kern="1200" noProof="0" dirty="0" smtClean="0">
              <a:latin typeface="Poppins"/>
              <a:sym typeface="Symbol" panose="05050102010706020507" pitchFamily="18" charset="2"/>
            </a:rPr>
            <a:t>P, </a:t>
          </a:r>
          <a:r>
            <a:rPr lang="en-GB" sz="1200" kern="1200" noProof="0" dirty="0" smtClean="0">
              <a:latin typeface="Poppins"/>
            </a:rPr>
            <a:t>MAP</a:t>
          </a:r>
        </a:p>
      </dsp:txBody>
      <dsp:txXfrm>
        <a:off x="195627" y="678401"/>
        <a:ext cx="1365811" cy="622937"/>
      </dsp:txXfrm>
    </dsp:sp>
    <dsp:sp modelId="{24E13F59-05C5-47E2-8B39-9A05DB17E49E}">
      <dsp:nvSpPr>
        <dsp:cNvPr id="0" name=""/>
        <dsp:cNvSpPr/>
      </dsp:nvSpPr>
      <dsp:spPr>
        <a:xfrm>
          <a:off x="176246" y="1422519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After variation of: ETT (</a:t>
          </a:r>
          <a:r>
            <a:rPr lang="en-GB" sz="1200" kern="1200" noProof="0" dirty="0" smtClean="0">
              <a:latin typeface="Poppins"/>
              <a:sym typeface="Symbol" panose="05050102010706020507" pitchFamily="18" charset="2"/>
            </a:rPr>
            <a:t> 2-4 mm,</a:t>
          </a:r>
          <a:br>
            <a:rPr lang="en-GB" sz="1200" kern="1200" noProof="0" dirty="0" smtClean="0">
              <a:latin typeface="Poppins"/>
              <a:sym typeface="Symbol" panose="05050102010706020507" pitchFamily="18" charset="2"/>
            </a:rPr>
          </a:br>
          <a:r>
            <a:rPr lang="en-GB" sz="1200" kern="1200" noProof="0" dirty="0" smtClean="0">
              <a:latin typeface="Poppins"/>
              <a:sym typeface="Symbol" panose="05050102010706020507" pitchFamily="18" charset="2"/>
            </a:rPr>
            <a:t>no ETT)</a:t>
          </a:r>
          <a:endParaRPr lang="en-GB" sz="1200" kern="1200" noProof="0" dirty="0">
            <a:latin typeface="Poppins"/>
          </a:endParaRPr>
        </a:p>
      </dsp:txBody>
      <dsp:txXfrm>
        <a:off x="195627" y="1441900"/>
        <a:ext cx="1365811" cy="622937"/>
      </dsp:txXfrm>
    </dsp:sp>
    <dsp:sp modelId="{57EBB056-3BBC-4309-B253-C5A76EB5869F}">
      <dsp:nvSpPr>
        <dsp:cNvPr id="0" name=""/>
        <dsp:cNvSpPr/>
      </dsp:nvSpPr>
      <dsp:spPr>
        <a:xfrm>
          <a:off x="1888070" y="0"/>
          <a:ext cx="1755716" cy="2194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atin typeface="Poppins"/>
            </a:rPr>
            <a:t>Response to lung condition</a:t>
          </a:r>
          <a:endParaRPr lang="en-GB" sz="1700" kern="1200" noProof="0" dirty="0">
            <a:latin typeface="Poppins"/>
          </a:endParaRPr>
        </a:p>
      </dsp:txBody>
      <dsp:txXfrm>
        <a:off x="1888070" y="0"/>
        <a:ext cx="1755716" cy="658377"/>
      </dsp:txXfrm>
    </dsp:sp>
    <dsp:sp modelId="{A28D964F-7C03-4547-B415-31928E2271D4}">
      <dsp:nvSpPr>
        <dsp:cNvPr id="0" name=""/>
        <dsp:cNvSpPr/>
      </dsp:nvSpPr>
      <dsp:spPr>
        <a:xfrm>
          <a:off x="2063641" y="659020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Observed:</a:t>
          </a:r>
          <a:br>
            <a:rPr lang="en-GB" sz="1200" kern="1200" noProof="0" dirty="0" smtClean="0">
              <a:latin typeface="Poppins"/>
            </a:rPr>
          </a:br>
          <a:r>
            <a:rPr lang="en-GB" sz="1200" kern="1200" noProof="0" dirty="0" smtClean="0">
              <a:latin typeface="Poppins"/>
              <a:sym typeface="Symbol" panose="05050102010706020507" pitchFamily="18" charset="2"/>
            </a:rPr>
            <a:t>P</a:t>
          </a:r>
          <a:endParaRPr lang="en-GB" sz="1200" kern="1200" noProof="0" dirty="0">
            <a:latin typeface="Poppins"/>
          </a:endParaRPr>
        </a:p>
      </dsp:txBody>
      <dsp:txXfrm>
        <a:off x="2083022" y="678401"/>
        <a:ext cx="1365811" cy="622937"/>
      </dsp:txXfrm>
    </dsp:sp>
    <dsp:sp modelId="{B71044EE-2E5D-4A0C-8914-CD030F050194}">
      <dsp:nvSpPr>
        <dsp:cNvPr id="0" name=""/>
        <dsp:cNvSpPr/>
      </dsp:nvSpPr>
      <dsp:spPr>
        <a:xfrm>
          <a:off x="2063641" y="1422519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After variation of: Resistance, Compliance</a:t>
          </a:r>
          <a:endParaRPr lang="en-GB" sz="1200" kern="1200" noProof="0" dirty="0">
            <a:latin typeface="Poppins"/>
          </a:endParaRPr>
        </a:p>
      </dsp:txBody>
      <dsp:txXfrm>
        <a:off x="2083022" y="1441900"/>
        <a:ext cx="1365811" cy="622937"/>
      </dsp:txXfrm>
    </dsp:sp>
    <dsp:sp modelId="{71C1CE7E-B35A-4FBF-B995-A8F22373CFDD}">
      <dsp:nvSpPr>
        <dsp:cNvPr id="0" name=""/>
        <dsp:cNvSpPr/>
      </dsp:nvSpPr>
      <dsp:spPr>
        <a:xfrm>
          <a:off x="3775465" y="0"/>
          <a:ext cx="1755716" cy="2194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>
              <a:latin typeface="Poppins"/>
            </a:rPr>
            <a:t>Impact of circuit</a:t>
          </a:r>
          <a:endParaRPr lang="en-GB" sz="1700" kern="1200" noProof="0" dirty="0">
            <a:latin typeface="Poppins"/>
          </a:endParaRPr>
        </a:p>
      </dsp:txBody>
      <dsp:txXfrm>
        <a:off x="3775465" y="0"/>
        <a:ext cx="1755716" cy="658377"/>
      </dsp:txXfrm>
    </dsp:sp>
    <dsp:sp modelId="{9EACF1AD-4AF1-4FEC-9B83-528BBC319CA4}">
      <dsp:nvSpPr>
        <dsp:cNvPr id="0" name=""/>
        <dsp:cNvSpPr/>
      </dsp:nvSpPr>
      <dsp:spPr>
        <a:xfrm>
          <a:off x="3951037" y="659020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Observed:</a:t>
          </a:r>
          <a:br>
            <a:rPr lang="en-GB" sz="1200" kern="1200" noProof="0" dirty="0" smtClean="0">
              <a:latin typeface="Poppins"/>
            </a:rPr>
          </a:br>
          <a:r>
            <a:rPr lang="en-GB" sz="1200" kern="1200" noProof="0" dirty="0" smtClean="0">
              <a:latin typeface="Poppins"/>
            </a:rPr>
            <a:t>Tidal Volume</a:t>
          </a:r>
          <a:endParaRPr lang="en-GB" sz="1200" kern="1200" noProof="0" dirty="0">
            <a:latin typeface="Poppins"/>
          </a:endParaRPr>
        </a:p>
      </dsp:txBody>
      <dsp:txXfrm>
        <a:off x="3970418" y="678401"/>
        <a:ext cx="1365811" cy="622937"/>
      </dsp:txXfrm>
    </dsp:sp>
    <dsp:sp modelId="{BEAF9E0C-988E-4FE3-96D1-40AC88AB980C}">
      <dsp:nvSpPr>
        <dsp:cNvPr id="0" name=""/>
        <dsp:cNvSpPr/>
      </dsp:nvSpPr>
      <dsp:spPr>
        <a:xfrm>
          <a:off x="3951037" y="1422519"/>
          <a:ext cx="1404573" cy="66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>
              <a:latin typeface="Poppins"/>
            </a:rPr>
            <a:t>After variation of:</a:t>
          </a:r>
          <a:br>
            <a:rPr lang="en-GB" sz="1200" kern="1200" noProof="0" dirty="0" smtClean="0">
              <a:latin typeface="Poppins"/>
            </a:rPr>
          </a:br>
          <a:r>
            <a:rPr lang="en-GB" sz="1200" kern="1200" noProof="0" dirty="0" smtClean="0">
              <a:latin typeface="Poppins"/>
            </a:rPr>
            <a:t>Circuit + F, MAP, </a:t>
          </a:r>
          <a:r>
            <a:rPr lang="en-GB" sz="1200" kern="1200" noProof="0" dirty="0" smtClean="0">
              <a:latin typeface="Poppins"/>
              <a:sym typeface="Symbol" panose="05050102010706020507" pitchFamily="18" charset="2"/>
            </a:rPr>
            <a:t>P</a:t>
          </a:r>
          <a:endParaRPr lang="en-GB" sz="1200" kern="1200" noProof="0" dirty="0">
            <a:latin typeface="Poppins"/>
          </a:endParaRPr>
        </a:p>
      </dsp:txBody>
      <dsp:txXfrm>
        <a:off x="3970418" y="1441900"/>
        <a:ext cx="1365811" cy="622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DFE71-E39B-4EF9-98AD-AEAF872C10E2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69FA2-1BE6-4051-98B9-6FB2B3194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2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12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7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33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3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6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1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9FA2-1BE6-4051-98B9-6FB2B319417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89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Hospital laboratory assessment of High Frequency Oscillatory neonatal ventilators performances</a:t>
            </a:r>
            <a:endParaRPr lang="es-MX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453966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Daniele Pietrobon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Ospedale Pediatrico Bambino Gesù, Italy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A2B92D9-4C49-4506-93DC-F96C8CB8F81D}"/>
              </a:ext>
            </a:extLst>
          </p:cNvPr>
          <p:cNvGrpSpPr/>
          <p:nvPr/>
        </p:nvGrpSpPr>
        <p:grpSpPr>
          <a:xfrm>
            <a:off x="400134" y="2022177"/>
            <a:ext cx="5305168" cy="2813646"/>
            <a:chOff x="6598508" y="1890163"/>
            <a:chExt cx="5305168" cy="281364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8F67AA-A434-41AF-9829-8540B1EBBBF3}"/>
                </a:ext>
              </a:extLst>
            </p:cNvPr>
            <p:cNvSpPr/>
            <p:nvPr/>
          </p:nvSpPr>
          <p:spPr>
            <a:xfrm>
              <a:off x="6598508" y="2007972"/>
              <a:ext cx="5305168" cy="2695837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685800" lvl="1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Simone De Santis</a:t>
              </a:r>
            </a:p>
            <a:p>
              <a:pPr marL="685800" lvl="1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Federico Nocchi</a:t>
              </a:r>
            </a:p>
            <a:p>
              <a:pPr marL="685800" lvl="1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Daniele Pietrobon</a:t>
              </a:r>
            </a:p>
            <a:p>
              <a:pPr marL="685800" lvl="1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Carlo Capussotto</a:t>
              </a:r>
            </a:p>
            <a:p>
              <a:pPr algn="ctr"/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ttangolo con due angoli in diagonale arrotondati 8">
              <a:extLst>
                <a:ext uri="{FF2B5EF4-FFF2-40B4-BE49-F238E27FC236}">
                  <a16:creationId xmlns:a16="http://schemas.microsoft.com/office/drawing/2014/main" id="{1B6D7559-381E-4A9D-8A07-8AA24C4C229A}"/>
                </a:ext>
              </a:extLst>
            </p:cNvPr>
            <p:cNvSpPr/>
            <p:nvPr/>
          </p:nvSpPr>
          <p:spPr>
            <a:xfrm>
              <a:off x="6922442" y="1890163"/>
              <a:ext cx="4346919" cy="443736"/>
            </a:xfrm>
            <a:prstGeom prst="round2Diag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021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CLINICAL ENGINEERING UNIT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592CC8F-2D3B-407A-9504-D79903ED8846}"/>
              </a:ext>
            </a:extLst>
          </p:cNvPr>
          <p:cNvGrpSpPr/>
          <p:nvPr/>
        </p:nvGrpSpPr>
        <p:grpSpPr>
          <a:xfrm>
            <a:off x="6666939" y="2555983"/>
            <a:ext cx="5305168" cy="914056"/>
            <a:chOff x="559164" y="2753573"/>
            <a:chExt cx="5305168" cy="914056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B32D467-D74B-4FE5-8B2E-6F83B3F62E81}"/>
                </a:ext>
              </a:extLst>
            </p:cNvPr>
            <p:cNvSpPr/>
            <p:nvPr/>
          </p:nvSpPr>
          <p:spPr>
            <a:xfrm>
              <a:off x="559164" y="2992810"/>
              <a:ext cx="5305168" cy="674819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0" lvl="2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600200" lvl="3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it-IT" sz="2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Andrea Dotta</a:t>
              </a:r>
            </a:p>
            <a:p>
              <a:pPr lvl="2" algn="ctr"/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tangolo con due angoli in diagonale arrotondati 12">
              <a:extLst>
                <a:ext uri="{FF2B5EF4-FFF2-40B4-BE49-F238E27FC236}">
                  <a16:creationId xmlns:a16="http://schemas.microsoft.com/office/drawing/2014/main" id="{672CCA0B-9981-46A2-B69E-BB96F24B5ACA}"/>
                </a:ext>
              </a:extLst>
            </p:cNvPr>
            <p:cNvSpPr/>
            <p:nvPr/>
          </p:nvSpPr>
          <p:spPr>
            <a:xfrm>
              <a:off x="685068" y="2753573"/>
              <a:ext cx="4751905" cy="443736"/>
            </a:xfrm>
            <a:prstGeom prst="round2Diag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021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NEONATAL INTENSIVE CARE UNIT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15" y="3129220"/>
            <a:ext cx="2727519" cy="1975703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89816DB3-29AF-4B0D-9E62-C1020C182A97}"/>
              </a:ext>
            </a:extLst>
          </p:cNvPr>
          <p:cNvGrpSpPr/>
          <p:nvPr/>
        </p:nvGrpSpPr>
        <p:grpSpPr>
          <a:xfrm>
            <a:off x="6330967" y="5239389"/>
            <a:ext cx="5305168" cy="854148"/>
            <a:chOff x="5533172" y="5232774"/>
            <a:chExt cx="5305168" cy="854148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B8A9F2C-EDD8-4AD6-AFF7-A730F66A59D9}"/>
                </a:ext>
              </a:extLst>
            </p:cNvPr>
            <p:cNvSpPr/>
            <p:nvPr/>
          </p:nvSpPr>
          <p:spPr>
            <a:xfrm>
              <a:off x="5533172" y="5350583"/>
              <a:ext cx="5305168" cy="736339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7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685800" lvl="1" indent="-228600">
                <a:lnSpc>
                  <a:spcPct val="107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Matteo Ritrovato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tangolo con due angoli in diagonale arrotondati 22">
              <a:extLst>
                <a:ext uri="{FF2B5EF4-FFF2-40B4-BE49-F238E27FC236}">
                  <a16:creationId xmlns:a16="http://schemas.microsoft.com/office/drawing/2014/main" id="{0E84F461-C9A4-42DA-98CF-15D9683EAB11}"/>
                </a:ext>
              </a:extLst>
            </p:cNvPr>
            <p:cNvSpPr/>
            <p:nvPr/>
          </p:nvSpPr>
          <p:spPr>
            <a:xfrm>
              <a:off x="5796786" y="5232774"/>
              <a:ext cx="4346919" cy="443736"/>
            </a:xfrm>
            <a:prstGeom prst="round2Diag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021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HTA 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084DED-F152-4263-9123-77E0F6AC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312" y="1435476"/>
            <a:ext cx="8335721" cy="966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160" tIns="52078" rIns="104160" bIns="52078" anchor="ctr">
            <a:spAutoFit/>
          </a:bodyPr>
          <a:lstStyle/>
          <a:p>
            <a:pPr algn="ctr" defTabSz="9945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</a:t>
            </a:r>
            <a:r>
              <a:rPr lang="it-IT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Oscillatory</a:t>
            </a: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HFOV</a:t>
            </a:r>
          </a:p>
          <a:p>
            <a:pPr algn="ctr" defTabSz="994567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170" y="4038600"/>
            <a:ext cx="5162806" cy="232856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19" y="1091433"/>
            <a:ext cx="1324949" cy="959739"/>
          </a:xfrm>
          <a:prstGeom prst="rect">
            <a:avLst/>
          </a:prstGeom>
        </p:spPr>
      </p:pic>
      <p:sp>
        <p:nvSpPr>
          <p:cNvPr id="9" name="Rettangolo 13"/>
          <p:cNvSpPr>
            <a:spLocks noChangeArrowheads="1"/>
          </p:cNvSpPr>
          <p:nvPr/>
        </p:nvSpPr>
        <p:spPr bwMode="auto">
          <a:xfrm>
            <a:off x="231419" y="2137067"/>
            <a:ext cx="10522399" cy="2790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772" tIns="0" rIns="0" bIns="0" anchor="ctr">
            <a:spAutoFit/>
          </a:bodyPr>
          <a:lstStyle/>
          <a:p>
            <a:pPr indent="-1714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Sinusoidal pressure wave (~5 to15 Hz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),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produced by an oscillating membrane or other system (piston, diaphragm, …)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indent="-1714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Bias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Flow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that provides fresh gas and allows the control of temperature and humidity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indent="-1714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Various models of ventilator available</a:t>
            </a:r>
          </a:p>
          <a:p>
            <a:pPr indent="-1714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Patient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circuits with low distention (minimize LP effect)</a:t>
            </a:r>
          </a:p>
          <a:p>
            <a:pPr indent="-1714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55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084DED-F152-4263-9123-77E0F6AC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312" y="1435476"/>
            <a:ext cx="8335721" cy="536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160" tIns="52078" rIns="104160" bIns="52078" anchor="ctr">
            <a:spAutoFit/>
          </a:bodyPr>
          <a:lstStyle/>
          <a:p>
            <a:pPr algn="ctr" defTabSz="9945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</a:t>
            </a:r>
            <a:r>
              <a:rPr lang="it-IT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Oscillatory</a:t>
            </a: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it-IT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HFOV</a:t>
            </a:r>
            <a:endParaRPr lang="it-IT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Parametri HFOV.PNG">
            <a:extLst>
              <a:ext uri="{FF2B5EF4-FFF2-40B4-BE49-F238E27FC236}">
                <a16:creationId xmlns:a16="http://schemas.microsoft.com/office/drawing/2014/main" id="{220D928A-2E7F-421D-BF6E-E29E106D2C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578" r="17727"/>
          <a:stretch>
            <a:fillRect/>
          </a:stretch>
        </p:blipFill>
        <p:spPr>
          <a:xfrm>
            <a:off x="888171" y="2845091"/>
            <a:ext cx="3627170" cy="24642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B8C645-61D7-4300-8E67-B78EFF09B6C3}"/>
              </a:ext>
            </a:extLst>
          </p:cNvPr>
          <p:cNvSpPr txBox="1"/>
          <p:nvPr/>
        </p:nvSpPr>
        <p:spPr>
          <a:xfrm>
            <a:off x="5020574" y="2679382"/>
            <a:ext cx="6780362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Widespread as lung-protective ventilation mode for reduced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risk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 ventilation-induced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injuries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Patient’s respiratory system and breathing circuit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(endotracheal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tube) dissipate a large amount of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energy, and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reduce the pressure oscillations due to resistance and viscous friction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Relevant differences between set and delivered ventilation parameters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19" y="1091433"/>
            <a:ext cx="1324949" cy="9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9F47AB-8637-4C5B-A9FD-8B716E1CDE93}"/>
              </a:ext>
            </a:extLst>
          </p:cNvPr>
          <p:cNvSpPr txBox="1"/>
          <p:nvPr/>
        </p:nvSpPr>
        <p:spPr>
          <a:xfrm>
            <a:off x="282377" y="2009256"/>
            <a:ext cx="113179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Simulate, with a laboratory measurement protocol, the HFO ventilation setup used in NICU clinical practice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Evaluate and compare the performances of different HFO ventilator models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Analyse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effects of endotracheal tube and different breathing circuits, on gas pressure and flow delivered to different kinds of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patients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Share results with OPBG’s NICU and other groups for better choice of ventilator, circuit and therapy settings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6" name="Immagine 5" descr="Sensormedics_uso.jpg">
            <a:extLst>
              <a:ext uri="{FF2B5EF4-FFF2-40B4-BE49-F238E27FC236}">
                <a16:creationId xmlns:a16="http://schemas.microsoft.com/office/drawing/2014/main" id="{1AAF34A5-69EB-4CD6-B243-5E4038AB6A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585" y="4499316"/>
            <a:ext cx="1619204" cy="19082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579D18-7BF7-4E41-BF68-DBB8A98E3D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21111"/>
          <a:stretch/>
        </p:blipFill>
        <p:spPr>
          <a:xfrm>
            <a:off x="5116081" y="4922565"/>
            <a:ext cx="3033477" cy="1061717"/>
          </a:xfrm>
          <a:prstGeom prst="rect">
            <a:avLst/>
          </a:prstGeom>
        </p:spPr>
      </p:pic>
      <p:pic>
        <p:nvPicPr>
          <p:cNvPr id="11" name="Immagine 10" descr="GB1_1619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91" y="4713177"/>
            <a:ext cx="2218138" cy="14759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3819" y="1091433"/>
            <a:ext cx="1324949" cy="9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56" y="2846688"/>
            <a:ext cx="6354544" cy="26732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Methods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701900"/>
            <a:ext cx="9667124" cy="7470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We defined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 technical protocol for laboratory assessment of HFO ventilators’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performances, then applied it to different models of HFO ventilators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86" y="2565255"/>
            <a:ext cx="4010754" cy="114425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04286" y="3924301"/>
            <a:ext cx="5691889" cy="254962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535556421"/>
              </p:ext>
            </p:extLst>
          </p:nvPr>
        </p:nvGraphicFramePr>
        <p:xfrm>
          <a:off x="1804286" y="4107270"/>
          <a:ext cx="5531857" cy="219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00911" y="296999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  <a:latin typeface="Poppins"/>
              </a:rPr>
              <a:t>SETUP</a:t>
            </a:r>
            <a:endParaRPr lang="it-IT" i="1" dirty="0">
              <a:solidFill>
                <a:srgbClr val="C00000"/>
              </a:solidFill>
              <a:latin typeface="Poppin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1420" y="4695220"/>
            <a:ext cx="157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  <a:latin typeface="Poppins"/>
              </a:rPr>
              <a:t>PARAMETERS</a:t>
            </a:r>
          </a:p>
          <a:p>
            <a:r>
              <a:rPr lang="it-IT" i="1" dirty="0" smtClean="0">
                <a:solidFill>
                  <a:srgbClr val="C00000"/>
                </a:solidFill>
                <a:latin typeface="Poppins"/>
              </a:rPr>
              <a:t>OF INTEREST</a:t>
            </a:r>
            <a:endParaRPr lang="it-IT" i="1" dirty="0">
              <a:solidFill>
                <a:srgbClr val="C00000"/>
              </a:solidFill>
              <a:latin typeface="Poppin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3819" y="1091433"/>
            <a:ext cx="1324949" cy="9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4C9CE-A7E4-4C80-B5AE-29049DC8DA8A}"/>
              </a:ext>
            </a:extLst>
          </p:cNvPr>
          <p:cNvSpPr txBox="1"/>
          <p:nvPr/>
        </p:nvSpPr>
        <p:spPr>
          <a:xfrm>
            <a:off x="231419" y="4549226"/>
            <a:ext cx="10604648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Results </a:t>
            </a:r>
            <a:r>
              <a:rPr lang="en-US" dirty="0"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show r</a:t>
            </a:r>
            <a:r>
              <a:rPr lang="en-US" sz="1800" b="0" dirty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elevant differences in effective pressure and flow obtainable with the different configurations of ventilator, breathing circuit and set of parameters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en-US" sz="1800" b="0" dirty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can support the clinical activity and the </a:t>
            </a:r>
            <a:r>
              <a:rPr lang="en-US" sz="1800" b="0" dirty="0" smtClean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technology </a:t>
            </a:r>
            <a:r>
              <a:rPr lang="en-US" sz="1800" b="0" dirty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acquisition and </a:t>
            </a:r>
            <a:r>
              <a:rPr lang="en-US" sz="1800" b="0" dirty="0" smtClean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management processes.</a:t>
            </a:r>
            <a:endParaRPr lang="en-US" sz="1800" b="0" dirty="0">
              <a:effectLst/>
              <a:latin typeface="Poppins Ligh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1800" dirty="0" smtClean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extension </a:t>
            </a:r>
            <a:r>
              <a:rPr lang="en-GB" sz="1800" dirty="0">
                <a:effectLst/>
                <a:latin typeface="Poppins Light"/>
                <a:ea typeface="Calibri" panose="020F0502020204030204" pitchFamily="34" charset="0"/>
                <a:cs typeface="Arial" panose="020B0604020202020204" pitchFamily="34" charset="0"/>
              </a:rPr>
              <a:t>of the study with a clinical protocol could validate laboratory results and add further domains for HFOV performance evaluation</a:t>
            </a:r>
            <a:endParaRPr lang="it-IT" sz="1600" dirty="0">
              <a:effectLst/>
              <a:latin typeface="Poppins Ligh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19" y="5010318"/>
            <a:ext cx="1324949" cy="9597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71" y="1695351"/>
            <a:ext cx="5601092" cy="28247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413" y="1695351"/>
            <a:ext cx="5770057" cy="28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Daniele Pietrobon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daniele.pietrobon@opbg.net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Clinical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Engineering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Department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– HTA &amp; </a:t>
            </a: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Safety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Research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Unit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Ospedale Pediatrico Bambino Gesù, Roma, Italy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A324A9-92E9-4BE6-9330-5C6BD999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151" y="4956462"/>
            <a:ext cx="1324949" cy="9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411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Light</vt:lpstr>
      <vt:lpstr>Poppins Medium</vt:lpstr>
      <vt:lpstr>Symbol</vt:lpstr>
      <vt:lpstr>Tema de Office</vt:lpstr>
      <vt:lpstr>Hospital laboratory assessment of High Frequency Oscillatory neonatal ventilators performances</vt:lpstr>
      <vt:lpstr>The Team / Workgroup</vt:lpstr>
      <vt:lpstr>Description</vt:lpstr>
      <vt:lpstr>Description</vt:lpstr>
      <vt:lpstr>Goals of the project and final users that will benefit</vt:lpstr>
      <vt:lpstr>Methods</vt:lpstr>
      <vt:lpstr>Results</vt:lpstr>
      <vt:lpstr>Daniele Pietrobon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Pietrobon Daniele</cp:lastModifiedBy>
  <cp:revision>47</cp:revision>
  <dcterms:created xsi:type="dcterms:W3CDTF">2021-09-01T19:24:00Z</dcterms:created>
  <dcterms:modified xsi:type="dcterms:W3CDTF">2021-10-11T13:11:25Z</dcterms:modified>
</cp:coreProperties>
</file>