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64" r:id="rId5"/>
    <p:sldId id="263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96437" autoAdjust="0"/>
  </p:normalViewPr>
  <p:slideViewPr>
    <p:cSldViewPr snapToGrid="0" snapToObjects="1">
      <p:cViewPr varScale="1">
        <p:scale>
          <a:sx n="112" d="100"/>
          <a:sy n="112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2289-DF09-482F-91D8-1CB5DA19094A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291E1-DB09-4C06-ACC3-724AFC6E3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6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6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6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4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7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9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291E1-DB09-4C06-ACC3-724AFC6E34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4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29/09/2021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itech.HDD@wales.nhs.uk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015" y="3783560"/>
            <a:ext cx="9553303" cy="1468436"/>
          </a:xfrm>
        </p:spPr>
        <p:txBody>
          <a:bodyPr anchor="t">
            <a:norm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Generating additional innovation and research opportunities during COVID 19 in device and technology development </a:t>
            </a:r>
            <a:r>
              <a:rPr lang="en-GB" sz="24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through </a:t>
            </a:r>
            <a:r>
              <a:rPr lang="en-GB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 Clinical Engineering Innovation and Research </a:t>
            </a:r>
            <a:r>
              <a:rPr lang="en-GB" sz="24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Team</a:t>
            </a:r>
            <a:endParaRPr lang="es-MX" sz="2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6" y="4987636"/>
            <a:ext cx="11226800" cy="1274619"/>
          </a:xfrm>
        </p:spPr>
        <p:txBody>
          <a:bodyPr>
            <a:normAutofit fontScale="92500" lnSpcReduction="10000"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Professor Chris Hopkins CEng, FAHCS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Hywel Dda University Health Board</a:t>
            </a:r>
          </a:p>
          <a:p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TriTech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Institute</a:t>
            </a: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Wales, </a:t>
            </a:r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United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Kingdom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17" y="2493455"/>
            <a:ext cx="2010097" cy="11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2"/>
    </mc:Choice>
    <mc:Fallback xmlns="">
      <p:transition spd="slow" advTm="716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70963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One positive development from the trials supported during the COVID 19 period has been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 strengthened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relationship between the Research / Development and Clinical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departments. 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Companies seeking to develop new technologies needed to get rapid regulatory approval from the Medicine’s &amp; Healthcare Products Regulatory Agency (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MHRA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).  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Achieving such approval required the expert technical input of clinical scientists and engineers within the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Clinical Engineering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department, alongside the input of experienced researchers, adept at designing studies and gaining ethical approval. 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Simply put, we found our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local supply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chain could not interface with the NHS without Clinical Engineering and R&amp;D support.</a:t>
            </a: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83"/>
    </mc:Choice>
    <mc:Fallback xmlns="">
      <p:transition spd="slow" advTm="17958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7885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</a:rPr>
              <a:t>Professor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Poppins Light"/>
              </a:rPr>
              <a:t>Chris Hopkins, Head of Clinical Engineering, Hywel Dda University Health Board. Fellow of the Academy for Healthcare Science, Consultant Clinical Scientist &amp; Honorary Professor, Wales Institute for Science &amp; Art (WISA). </a:t>
            </a:r>
            <a:endParaRPr lang="es-MX" sz="2200" dirty="0" smtClean="0">
              <a:solidFill>
                <a:schemeClr val="tx2">
                  <a:lumMod val="75000"/>
                </a:schemeClr>
              </a:solidFill>
              <a:latin typeface="Poppins Light"/>
              <a:cs typeface="Poppins Light" pitchFamily="2" charset="77"/>
            </a:endParaRPr>
          </a:p>
          <a:p>
            <a:pPr>
              <a:lnSpc>
                <a:spcPct val="120000"/>
              </a:lnSpc>
            </a:pP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Professor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Keir Lewis,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Professor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of Respiratory Medicine at Swansea University &amp; Consultant &amp; Respiratory Lead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at Hywel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Dda University Health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Board.</a:t>
            </a:r>
            <a:endParaRPr lang="es-MX" sz="2200" dirty="0">
              <a:solidFill>
                <a:schemeClr val="tx2">
                  <a:lumMod val="75000"/>
                </a:schemeClr>
              </a:solidFill>
              <a:latin typeface="Poppins Light"/>
              <a:cs typeface="Poppins Light" pitchFamily="2" charset="77"/>
            </a:endParaRPr>
          </a:p>
          <a:p>
            <a:pPr>
              <a:lnSpc>
                <a:spcPct val="120000"/>
              </a:lnSpc>
            </a:pP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Dr Rachel Gemine, Senior Researcher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&amp;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Grant Manager at Hywel Dda University Health Board.</a:t>
            </a:r>
          </a:p>
          <a:p>
            <a:pPr>
              <a:lnSpc>
                <a:spcPct val="120000"/>
              </a:lnSpc>
            </a:pP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Dr Leighton Philips, Director of Research &amp; Development &amp; Innovation, Hywel Dda University Health Board.</a:t>
            </a:r>
          </a:p>
          <a:p>
            <a:pPr>
              <a:lnSpc>
                <a:spcPct val="120000"/>
              </a:lnSpc>
            </a:pP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Dr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Sean Jenkins, Associate </a:t>
            </a:r>
            <a:r>
              <a:rPr lang="es-MX" sz="2200" dirty="0" err="1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Professor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,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Assistive Technologies Innovation Centre, University of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Wales Trinity 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Saint David.</a:t>
            </a:r>
          </a:p>
          <a:p>
            <a:pPr>
              <a:lnSpc>
                <a:spcPct val="120000"/>
              </a:lnSpc>
            </a:pP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Dr Naomi Joyce, Senior Lecturer and Project Lead, Healthcare Technology Centre, Swansea University </a:t>
            </a:r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Medical School</a:t>
            </a:r>
            <a:r>
              <a:rPr lang="es-MX" sz="2200" dirty="0">
                <a:solidFill>
                  <a:schemeClr val="tx2">
                    <a:lumMod val="75000"/>
                  </a:schemeClr>
                </a:solidFill>
                <a:latin typeface="Poppins Light"/>
                <a:cs typeface="Poppins Light" pitchFamily="2" charset="77"/>
              </a:rPr>
              <a:t>.</a:t>
            </a:r>
          </a:p>
          <a:p>
            <a:pPr marL="0" indent="0"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0"/>
    </mc:Choice>
    <mc:Fallback xmlns="">
      <p:transition spd="slow" advTm="9796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96291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18" y="1011783"/>
            <a:ext cx="3994073" cy="2271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62230-2F62-4D42-B1D0-EB4D4E478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566" y="2827201"/>
            <a:ext cx="875391" cy="803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E6E8D-3769-440B-9254-197F8AF28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76" y="4920163"/>
            <a:ext cx="875389" cy="80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034C1-908A-4DFA-A698-227B42A3A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76" y="4075605"/>
            <a:ext cx="1440988" cy="466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DF66AD-DE1C-4DC9-B0CC-7691D473F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08" y="4921767"/>
            <a:ext cx="1398542" cy="802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CB51A4-8FFE-4586-837C-513A6EA6EE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72" y="4022024"/>
            <a:ext cx="1207457" cy="573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427ED9-9E22-42F6-A57B-9AC8824F3C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85" b="22051"/>
          <a:stretch/>
        </p:blipFill>
        <p:spPr>
          <a:xfrm>
            <a:off x="4517311" y="2845252"/>
            <a:ext cx="1526996" cy="767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2" y="2855241"/>
            <a:ext cx="1905473" cy="759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2" y="3551976"/>
            <a:ext cx="1636553" cy="1156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1892676"/>
            <a:ext cx="4423955" cy="571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4" y="5144285"/>
            <a:ext cx="2117138" cy="579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35" y="3460782"/>
            <a:ext cx="4602580" cy="26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62"/>
    </mc:Choice>
    <mc:Fallback xmlns="">
      <p:transition spd="slow" advTm="5686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56040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333896"/>
            <a:ext cx="5203725" cy="3817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Research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– develop devices or apps or commission clinical investigations to ensure the effectiveness and safety of technologies.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Real world evaluation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commission projects to understand the wider impact of technologies, post regulatory approval, as part of routine care services using VBHC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Consultancy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–specific advice from the TriTech team which might relate to the process for securing regulatory approval of a new technology or initial basic clinical testing of a technology. </a:t>
            </a:r>
          </a:p>
        </p:txBody>
      </p:sp>
      <p:sp>
        <p:nvSpPr>
          <p:cNvPr id="6" name="Google Shape;246;p31"/>
          <p:cNvSpPr txBox="1">
            <a:spLocks/>
          </p:cNvSpPr>
          <p:nvPr/>
        </p:nvSpPr>
        <p:spPr>
          <a:xfrm>
            <a:off x="6130834" y="1759133"/>
            <a:ext cx="3143795" cy="472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r>
              <a:rPr lang="en-GB" sz="1300" b="1" dirty="0">
                <a:solidFill>
                  <a:srgbClr val="0D4C5E"/>
                </a:solidFill>
              </a:rPr>
              <a:t>Medical device design and manufacture</a:t>
            </a:r>
            <a:endParaRPr lang="en-GB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 smtClean="0">
                <a:solidFill>
                  <a:srgbClr val="0D4C5E"/>
                </a:solidFill>
              </a:rPr>
              <a:t>Additive </a:t>
            </a:r>
            <a:r>
              <a:rPr lang="en-GB" sz="1300" dirty="0">
                <a:solidFill>
                  <a:srgbClr val="0D4C5E"/>
                </a:solidFill>
              </a:rPr>
              <a:t>manufacturing and 3D printing</a:t>
            </a:r>
            <a:r>
              <a:rPr lang="en-GB" sz="1300" dirty="0" smtClean="0">
                <a:solidFill>
                  <a:srgbClr val="0D4C5E"/>
                </a:solidFill>
              </a:rPr>
              <a:t>.</a:t>
            </a:r>
            <a:endParaRPr lang="en-GB" sz="1300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>
                <a:solidFill>
                  <a:srgbClr val="0D4C5E"/>
                </a:solidFill>
              </a:rPr>
              <a:t>Biomechanical evaluation</a:t>
            </a:r>
            <a:endParaRPr lang="en-GB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 smtClean="0">
                <a:solidFill>
                  <a:srgbClr val="0D4C5E"/>
                </a:solidFill>
              </a:rPr>
              <a:t>Human-centric </a:t>
            </a:r>
            <a:r>
              <a:rPr lang="en-GB" sz="1300" dirty="0">
                <a:solidFill>
                  <a:srgbClr val="0D4C5E"/>
                </a:solidFill>
              </a:rPr>
              <a:t>design and evaluation.</a:t>
            </a:r>
            <a:endParaRPr lang="en-GB" dirty="0">
              <a:solidFill>
                <a:srgbClr val="0D4C5E"/>
              </a:solidFill>
            </a:endParaRPr>
          </a:p>
          <a:p>
            <a:pPr marL="742950" lvl="1" indent="-285750">
              <a:spcBef>
                <a:spcPts val="26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–"/>
            </a:pPr>
            <a:r>
              <a:rPr lang="en-GB" sz="1300" dirty="0">
                <a:solidFill>
                  <a:srgbClr val="0D4C5E"/>
                </a:solidFill>
              </a:rPr>
              <a:t>Working with the University and local manufacturers.</a:t>
            </a: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>
                <a:solidFill>
                  <a:srgbClr val="0D4C5E"/>
                </a:solidFill>
              </a:rPr>
              <a:t>Regulatory and compliance advice.</a:t>
            </a:r>
            <a:endParaRPr lang="en-GB" dirty="0">
              <a:solidFill>
                <a:srgbClr val="0D4C5E"/>
              </a:solidFill>
            </a:endParaRPr>
          </a:p>
          <a:p>
            <a:pPr marL="342900" indent="-260350">
              <a:spcBef>
                <a:spcPts val="26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endParaRPr lang="en-GB" sz="1300" dirty="0">
              <a:solidFill>
                <a:srgbClr val="0D4C5E"/>
              </a:solidFill>
            </a:endParaRPr>
          </a:p>
          <a:p>
            <a:pPr marL="0" indent="0">
              <a:spcBef>
                <a:spcPts val="26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r>
              <a:rPr lang="en-GB" sz="1300" b="1" dirty="0">
                <a:solidFill>
                  <a:srgbClr val="0D4C5E"/>
                </a:solidFill>
              </a:rPr>
              <a:t>Digital health </a:t>
            </a:r>
            <a:endParaRPr lang="en-GB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 smtClean="0">
                <a:solidFill>
                  <a:srgbClr val="0D4C5E"/>
                </a:solidFill>
              </a:rPr>
              <a:t>Mobile </a:t>
            </a:r>
            <a:r>
              <a:rPr lang="en-GB" sz="1300" dirty="0">
                <a:solidFill>
                  <a:srgbClr val="0D4C5E"/>
                </a:solidFill>
              </a:rPr>
              <a:t>phone apps and games for patient support</a:t>
            </a:r>
            <a:endParaRPr lang="en-GB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>
                <a:solidFill>
                  <a:srgbClr val="0D4C5E"/>
                </a:solidFill>
              </a:rPr>
              <a:t>Digital devices for clinician support</a:t>
            </a:r>
            <a:endParaRPr lang="en-GB" dirty="0">
              <a:solidFill>
                <a:srgbClr val="0D4C5E"/>
              </a:solidFill>
            </a:endParaRPr>
          </a:p>
          <a:p>
            <a:pPr marL="342900" indent="-342900">
              <a:spcBef>
                <a:spcPts val="260"/>
              </a:spcBef>
              <a:buClr>
                <a:schemeClr val="dk1"/>
              </a:buClr>
              <a:buSzPts val="1300"/>
            </a:pPr>
            <a:r>
              <a:rPr lang="en-GB" sz="1300" dirty="0">
                <a:solidFill>
                  <a:srgbClr val="0D4C5E"/>
                </a:solidFill>
              </a:rPr>
              <a:t>Wearable monitoring devices</a:t>
            </a:r>
            <a:endParaRPr lang="en-GB" dirty="0">
              <a:solidFill>
                <a:srgbClr val="0D4C5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1300" b="1" dirty="0" smtClean="0">
              <a:solidFill>
                <a:srgbClr val="0D4C5E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Sensing </a:t>
            </a:r>
            <a:r>
              <a:rPr lang="en-GB" sz="1300" b="1" dirty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and imaging</a:t>
            </a:r>
            <a:endParaRPr lang="en-GB" dirty="0">
              <a:solidFill>
                <a:srgbClr val="0D4C5E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 smtClean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Biomedical </a:t>
            </a:r>
            <a:r>
              <a:rPr lang="en-GB" sz="1300" dirty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sensing and imaging.</a:t>
            </a:r>
            <a:endParaRPr lang="en-GB" dirty="0">
              <a:solidFill>
                <a:srgbClr val="0D4C5E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 smtClean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Computer </a:t>
            </a:r>
            <a:r>
              <a:rPr lang="en-GB" sz="1300" dirty="0">
                <a:solidFill>
                  <a:srgbClr val="0D4C5E"/>
                </a:solidFill>
                <a:ea typeface="Calibri"/>
                <a:cs typeface="Calibri"/>
                <a:sym typeface="Calibri"/>
              </a:rPr>
              <a:t>modelling and Artificial intelligence.</a:t>
            </a:r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Google Shape;247;p31"/>
          <p:cNvSpPr/>
          <p:nvPr/>
        </p:nvSpPr>
        <p:spPr>
          <a:xfrm>
            <a:off x="9299276" y="1759133"/>
            <a:ext cx="2892724" cy="334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Modelling, analysis and decision support</a:t>
            </a:r>
            <a:endParaRPr dirty="0">
              <a:solidFill>
                <a:srgbClr val="0D4C5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 smtClean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analysis for diagnosis and decision support</a:t>
            </a:r>
            <a:endParaRPr dirty="0">
              <a:solidFill>
                <a:srgbClr val="0D4C5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Healthcare systems </a:t>
            </a:r>
            <a:r>
              <a:rPr lang="en-GB" sz="1300" dirty="0" smtClean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 lang="en-GB" dirty="0">
              <a:solidFill>
                <a:srgbClr val="0D4C5E"/>
              </a:solidFill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 smtClean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A.I Image </a:t>
            </a: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analysis for diagnosis</a:t>
            </a:r>
            <a:endParaRPr dirty="0">
              <a:solidFill>
                <a:srgbClr val="0D4C5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Mathematical modelling of diseases and treatment</a:t>
            </a:r>
            <a:endParaRPr dirty="0">
              <a:solidFill>
                <a:srgbClr val="0D4C5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Modelling human decision making</a:t>
            </a:r>
            <a:endParaRPr dirty="0">
              <a:solidFill>
                <a:srgbClr val="0D4C5E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endParaRPr lang="en-GB" sz="1300" dirty="0">
              <a:solidFill>
                <a:srgbClr val="0D4C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en-GB" sz="1300" b="1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Softer but important…</a:t>
            </a:r>
            <a:endParaRPr sz="1300" b="1" dirty="0">
              <a:solidFill>
                <a:srgbClr val="0D4C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active staff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D4C5E"/>
                </a:solidFill>
                <a:latin typeface="Calibri"/>
                <a:ea typeface="Calibri"/>
                <a:cs typeface="Calibri"/>
                <a:sym typeface="Calibri"/>
              </a:rPr>
              <a:t>Patients accessing new technologies…first</a:t>
            </a:r>
            <a:endParaRPr sz="1300" dirty="0">
              <a:solidFill>
                <a:srgbClr val="0D4C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62"/>
    </mc:Choice>
    <mc:Fallback xmlns="">
      <p:transition spd="slow" advTm="10526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04016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520" y="3003171"/>
            <a:ext cx="641821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Prof. Chris Hopkins CEng, FAHCS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0460" y="4831607"/>
            <a:ext cx="2209800" cy="726161"/>
            <a:chOff x="8434223" y="6397675"/>
            <a:chExt cx="2209800" cy="726161"/>
          </a:xfrm>
        </p:grpSpPr>
        <p:sp>
          <p:nvSpPr>
            <p:cNvPr id="7" name="object 24">
              <a:extLst>
                <a:ext uri="{FF2B5EF4-FFF2-40B4-BE49-F238E27FC236}">
                  <a16:creationId xmlns:a16="http://schemas.microsoft.com/office/drawing/2014/main" id="{4CCDA3C8-49C6-A643-9DE0-EA091D97589F}"/>
                </a:ext>
              </a:extLst>
            </p:cNvPr>
            <p:cNvSpPr txBox="1"/>
            <p:nvPr/>
          </p:nvSpPr>
          <p:spPr>
            <a:xfrm>
              <a:off x="8724574" y="6397675"/>
              <a:ext cx="1919449" cy="726161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2540">
                <a:lnSpc>
                  <a:spcPct val="129200"/>
                </a:lnSpc>
                <a:spcBef>
                  <a:spcPts val="90"/>
                </a:spcBef>
              </a:pPr>
              <a:r>
                <a:rPr sz="1200" spc="65" dirty="0">
                  <a:solidFill>
                    <a:srgbClr val="05B39F"/>
                  </a:solidFill>
                  <a:latin typeface="Roboto-Medium"/>
                  <a:cs typeface="Roboto-Medium"/>
                </a:rPr>
                <a:t>TriTech </a:t>
              </a:r>
              <a:r>
                <a:rPr sz="1200" spc="70" dirty="0">
                  <a:solidFill>
                    <a:srgbClr val="05B39F"/>
                  </a:solidFill>
                  <a:latin typeface="Roboto-Medium"/>
                  <a:cs typeface="Roboto-Medium"/>
                </a:rPr>
                <a:t>Institute </a:t>
              </a:r>
              <a:r>
                <a:rPr sz="1200" spc="-285" dirty="0">
                  <a:solidFill>
                    <a:srgbClr val="05B39F"/>
                  </a:solidFill>
                  <a:latin typeface="Roboto-Medium"/>
                  <a:cs typeface="Roboto-Medium"/>
                </a:rPr>
                <a:t> </a:t>
              </a:r>
              <a:r>
                <a:rPr sz="1200" spc="80" dirty="0">
                  <a:solidFill>
                    <a:srgbClr val="05B39F"/>
                  </a:solidFill>
                  <a:latin typeface="Roboto-Medium"/>
                  <a:cs typeface="Roboto-Medium"/>
                </a:rPr>
                <a:t>@tritech_hd </a:t>
              </a:r>
              <a:r>
                <a:rPr sz="1200" spc="85" dirty="0">
                  <a:solidFill>
                    <a:srgbClr val="05B39F"/>
                  </a:solidFill>
                  <a:latin typeface="Roboto-Medium"/>
                  <a:cs typeface="Roboto-Medium"/>
                </a:rPr>
                <a:t> </a:t>
              </a:r>
              <a:r>
                <a:rPr lang="en-GB" sz="1200" spc="85" dirty="0">
                  <a:solidFill>
                    <a:srgbClr val="05B39F"/>
                  </a:solidFill>
                  <a:latin typeface="Roboto-Medium"/>
                  <a:cs typeface="Roboto-Medium"/>
                </a:rPr>
                <a:t>https://</a:t>
              </a:r>
              <a:r>
                <a:rPr sz="1200" spc="50" dirty="0">
                  <a:solidFill>
                    <a:srgbClr val="05B39F"/>
                  </a:solidFill>
                  <a:latin typeface="Roboto-Medium"/>
                  <a:cs typeface="Roboto-Medium"/>
                </a:rPr>
                <a:t>tritech.nhs.wales</a:t>
              </a:r>
              <a:endParaRPr sz="1200" dirty="0">
                <a:latin typeface="Roboto-Medium"/>
                <a:cs typeface="Roboto-Medium"/>
              </a:endParaRPr>
            </a:p>
          </p:txBody>
        </p:sp>
        <p:pic>
          <p:nvPicPr>
            <p:cNvPr id="8" name="object 25">
              <a:extLst>
                <a:ext uri="{FF2B5EF4-FFF2-40B4-BE49-F238E27FC236}">
                  <a16:creationId xmlns:a16="http://schemas.microsoft.com/office/drawing/2014/main" id="{B99F5F58-A2BE-2A48-9FB5-299759011C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4223" y="6686657"/>
              <a:ext cx="183083" cy="183070"/>
            </a:xfrm>
            <a:prstGeom prst="rect">
              <a:avLst/>
            </a:prstGeom>
          </p:spPr>
        </p:pic>
        <p:pic>
          <p:nvPicPr>
            <p:cNvPr id="9" name="object 26">
              <a:extLst>
                <a:ext uri="{FF2B5EF4-FFF2-40B4-BE49-F238E27FC236}">
                  <a16:creationId xmlns:a16="http://schemas.microsoft.com/office/drawing/2014/main" id="{20C67539-1AF5-6344-8241-DA823A2BCC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4226" y="6919099"/>
              <a:ext cx="188070" cy="183705"/>
            </a:xfrm>
            <a:prstGeom prst="rect">
              <a:avLst/>
            </a:prstGeom>
          </p:spPr>
        </p:pic>
        <p:pic>
          <p:nvPicPr>
            <p:cNvPr id="10" name="object 27">
              <a:extLst>
                <a:ext uri="{FF2B5EF4-FFF2-40B4-BE49-F238E27FC236}">
                  <a16:creationId xmlns:a16="http://schemas.microsoft.com/office/drawing/2014/main" id="{24F0F33A-6836-AE4B-9673-12D664EDE1F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4224" y="6452780"/>
              <a:ext cx="183070" cy="18450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186046" y="3731214"/>
            <a:ext cx="3321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GB" spc="100" dirty="0" smtClean="0">
                <a:solidFill>
                  <a:srgbClr val="FFFFFF"/>
                </a:solidFill>
                <a:latin typeface="Roboto-Black"/>
                <a:cs typeface="Roboto-Black"/>
                <a:hlinkClick r:id="rId6"/>
              </a:rPr>
              <a:t>Tritech.HDD@wales.nhs.uk</a:t>
            </a:r>
            <a:endParaRPr lang="en-GB" spc="100" dirty="0" smtClean="0">
              <a:solidFill>
                <a:srgbClr val="FFFFFF"/>
              </a:solidFill>
              <a:latin typeface="Roboto-Black"/>
              <a:cs typeface="Roboto-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GB" b="1" u="sng" spc="100" dirty="0">
              <a:solidFill>
                <a:srgbClr val="FFFFFF"/>
              </a:solidFill>
              <a:latin typeface="Roboto-Black"/>
              <a:cs typeface="Roboto-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GB" spc="100" dirty="0" smtClean="0">
                <a:solidFill>
                  <a:srgbClr val="0070C0"/>
                </a:solidFill>
                <a:latin typeface="Roboto-Black"/>
                <a:cs typeface="Roboto-Black"/>
              </a:rPr>
              <a:t>UK</a:t>
            </a:r>
            <a:endParaRPr lang="en-GB" dirty="0">
              <a:solidFill>
                <a:srgbClr val="0070C0"/>
              </a:solidFill>
              <a:latin typeface="Roboto-Black"/>
              <a:cs typeface="Roboto-Blac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777" y="1168139"/>
            <a:ext cx="2676483" cy="15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8"/>
    </mc:Choice>
    <mc:Fallback xmlns="">
      <p:transition spd="slow" advTm="1040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9769" objId="5"/>
      </p14:showEvtLst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501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Roboto-Black</vt:lpstr>
      <vt:lpstr>Roboto-Medium</vt:lpstr>
      <vt:lpstr>Tema de Office</vt:lpstr>
      <vt:lpstr>Generating additional innovation and research opportunities during COVID 19 in device and technology development through a Clinical Engineering Innovation and Research Team</vt:lpstr>
      <vt:lpstr>Description</vt:lpstr>
      <vt:lpstr>The Team / Workgroup</vt:lpstr>
      <vt:lpstr>Results</vt:lpstr>
      <vt:lpstr>Goals of the project and final users that will benefit</vt:lpstr>
      <vt:lpstr>Prof. Chris Hopkins CEng, FAHCS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Prof. Chris Hopkins (Hywel Dda UHB - Consultant Clinical Scientist, Head of Clinical Engineering)</cp:lastModifiedBy>
  <cp:revision>68</cp:revision>
  <dcterms:created xsi:type="dcterms:W3CDTF">2021-09-01T19:24:00Z</dcterms:created>
  <dcterms:modified xsi:type="dcterms:W3CDTF">2021-09-29T11:21:23Z</dcterms:modified>
</cp:coreProperties>
</file>