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3" r:id="rId5"/>
    <p:sldId id="264" r:id="rId6"/>
    <p:sldId id="265" r:id="rId7"/>
    <p:sldId id="261"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59"/>
    <p:restoredTop sz="94718"/>
  </p:normalViewPr>
  <p:slideViewPr>
    <p:cSldViewPr snapToGrid="0" snapToObjects="1">
      <p:cViewPr>
        <p:scale>
          <a:sx n="100" d="100"/>
          <a:sy n="100" d="100"/>
        </p:scale>
        <p:origin x="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4A5C318-3091-6A43-8B9D-07DB1CFFB095}"/>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5" name="Marcador de pie de página 4">
            <a:extLst>
              <a:ext uri="{FF2B5EF4-FFF2-40B4-BE49-F238E27FC236}">
                <a16:creationId xmlns:a16="http://schemas.microsoft.com/office/drawing/2014/main"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98242A-B6D5-CE46-9354-6607AEB6092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87379F0-76E8-394A-A7ED-7FA3A2854377}"/>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5" name="Marcador de pie de página 4">
            <a:extLst>
              <a:ext uri="{FF2B5EF4-FFF2-40B4-BE49-F238E27FC236}">
                <a16:creationId xmlns:a16="http://schemas.microsoft.com/office/drawing/2014/main"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F21101-8F6B-4A42-AF7E-9B3AA50561E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19397A-43C4-6C4C-9C87-4FD3D72BB521}"/>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5" name="Marcador de pie de página 4">
            <a:extLst>
              <a:ext uri="{FF2B5EF4-FFF2-40B4-BE49-F238E27FC236}">
                <a16:creationId xmlns:a16="http://schemas.microsoft.com/office/drawing/2014/main"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9F753A-F82A-764A-AB8E-989B9CCEA259}"/>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9097349-F444-D343-A15D-6C3679F2BA22}"/>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5" name="Marcador de pie de página 4">
            <a:extLst>
              <a:ext uri="{FF2B5EF4-FFF2-40B4-BE49-F238E27FC236}">
                <a16:creationId xmlns:a16="http://schemas.microsoft.com/office/drawing/2014/main"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07AE25-3BB5-184C-9772-CBB819406E2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B8D5648-F297-4546-A5E1-0E3DFEFC5C13}"/>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5" name="Marcador de pie de página 4">
            <a:extLst>
              <a:ext uri="{FF2B5EF4-FFF2-40B4-BE49-F238E27FC236}">
                <a16:creationId xmlns:a16="http://schemas.microsoft.com/office/drawing/2014/main"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6E9CED-7ACB-524E-8F02-BA31F1661212}"/>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C2B4A0C-1D3D-9A4B-BCB0-C67DB268EFE9}"/>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6" name="Marcador de pie de página 5">
            <a:extLst>
              <a:ext uri="{FF2B5EF4-FFF2-40B4-BE49-F238E27FC236}">
                <a16:creationId xmlns:a16="http://schemas.microsoft.com/office/drawing/2014/main"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715118-9732-C246-BEA5-E3FDAF7177A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699418D-A2B5-CC4F-B23F-26E077B623B6}"/>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8" name="Marcador de pie de página 7">
            <a:extLst>
              <a:ext uri="{FF2B5EF4-FFF2-40B4-BE49-F238E27FC236}">
                <a16:creationId xmlns:a16="http://schemas.microsoft.com/office/drawing/2014/main"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D47ADA2-D615-3148-A23C-CC71FC5257E2}"/>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0657ABA-1D69-DE44-A76D-E763710A3BDD}"/>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4" name="Marcador de pie de página 3">
            <a:extLst>
              <a:ext uri="{FF2B5EF4-FFF2-40B4-BE49-F238E27FC236}">
                <a16:creationId xmlns:a16="http://schemas.microsoft.com/office/drawing/2014/main"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687990-F555-5942-BBDF-064E8D9EE82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33EA3-DD5A-D449-99A3-EF693C160ACA}"/>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3" name="Marcador de pie de página 2">
            <a:extLst>
              <a:ext uri="{FF2B5EF4-FFF2-40B4-BE49-F238E27FC236}">
                <a16:creationId xmlns:a16="http://schemas.microsoft.com/office/drawing/2014/main"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B19C8-5ED1-0A49-8D88-4CFEBC36A3FC}"/>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07975B-558A-ED49-9C35-27406C10312C}"/>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6" name="Marcador de pie de página 5">
            <a:extLst>
              <a:ext uri="{FF2B5EF4-FFF2-40B4-BE49-F238E27FC236}">
                <a16:creationId xmlns:a16="http://schemas.microsoft.com/office/drawing/2014/main"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3C1F6-37B5-E048-9C14-8B11A24E4C21}"/>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D15DF3-C1EA-634A-B0AE-50DB578F1B4E}"/>
              </a:ext>
            </a:extLst>
          </p:cNvPr>
          <p:cNvSpPr>
            <a:spLocks noGrp="1"/>
          </p:cNvSpPr>
          <p:nvPr>
            <p:ph type="dt" sz="half" idx="10"/>
          </p:nvPr>
        </p:nvSpPr>
        <p:spPr/>
        <p:txBody>
          <a:bodyPr/>
          <a:lstStyle/>
          <a:p>
            <a:fld id="{5922D97F-1855-7940-BD30-9CA7CE069233}" type="datetimeFigureOut">
              <a:rPr lang="es-MX" smtClean="0"/>
              <a:t>13/10/2021</a:t>
            </a:fld>
            <a:endParaRPr lang="es-MX"/>
          </a:p>
        </p:txBody>
      </p:sp>
      <p:sp>
        <p:nvSpPr>
          <p:cNvPr id="6" name="Marcador de pie de página 5">
            <a:extLst>
              <a:ext uri="{FF2B5EF4-FFF2-40B4-BE49-F238E27FC236}">
                <a16:creationId xmlns:a16="http://schemas.microsoft.com/office/drawing/2014/main"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D1F359-7560-7643-ADA2-6A73F6EA7960}"/>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13/10/2021</a:t>
            </a:fld>
            <a:endParaRPr lang="es-MX"/>
          </a:p>
        </p:txBody>
      </p:sp>
      <p:sp>
        <p:nvSpPr>
          <p:cNvPr id="5" name="Marcador de pie de página 4">
            <a:extLst>
              <a:ext uri="{FF2B5EF4-FFF2-40B4-BE49-F238E27FC236}">
                <a16:creationId xmlns:a16="http://schemas.microsoft.com/office/drawing/2014/main"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‹N›</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C3199-293F-834B-85A8-F48E3D90AF36}"/>
              </a:ext>
            </a:extLst>
          </p:cNvPr>
          <p:cNvSpPr>
            <a:spLocks noGrp="1"/>
          </p:cNvSpPr>
          <p:nvPr>
            <p:ph type="ctrTitle"/>
          </p:nvPr>
        </p:nvSpPr>
        <p:spPr>
          <a:xfrm>
            <a:off x="440267" y="3652932"/>
            <a:ext cx="11226800" cy="1468436"/>
          </a:xfrm>
        </p:spPr>
        <p:txBody>
          <a:bodyPr anchor="t">
            <a:normAutofit/>
          </a:bodyPr>
          <a:lstStyle/>
          <a:p>
            <a:r>
              <a:rPr lang="es-MX" sz="4000" b="1" dirty="0">
                <a:solidFill>
                  <a:srgbClr val="002060"/>
                </a:solidFill>
                <a:latin typeface="Poppins" pitchFamily="2" charset="77"/>
                <a:cs typeface="Poppins" pitchFamily="2" charset="77"/>
              </a:rPr>
              <a:t>Device acceptance in unregulated environment</a:t>
            </a:r>
          </a:p>
        </p:txBody>
      </p:sp>
      <p:sp>
        <p:nvSpPr>
          <p:cNvPr id="3" name="Subtítulo 2">
            <a:extLst>
              <a:ext uri="{FF2B5EF4-FFF2-40B4-BE49-F238E27FC236}">
                <a16:creationId xmlns:a16="http://schemas.microsoft.com/office/drawing/2014/main" id="{B31DB3D8-FADF-BC44-99E1-CF6CF3286AEF}"/>
              </a:ext>
            </a:extLst>
          </p:cNvPr>
          <p:cNvSpPr>
            <a:spLocks noGrp="1"/>
          </p:cNvSpPr>
          <p:nvPr>
            <p:ph type="subTitle" idx="1"/>
          </p:nvPr>
        </p:nvSpPr>
        <p:spPr>
          <a:xfrm>
            <a:off x="440267" y="4867369"/>
            <a:ext cx="11226800" cy="761999"/>
          </a:xfrm>
        </p:spPr>
        <p:txBody>
          <a:bodyPr>
            <a:normAutofit/>
          </a:bodyPr>
          <a:lstStyle/>
          <a:p>
            <a:r>
              <a:rPr lang="es-MX" sz="2000" dirty="0">
                <a:solidFill>
                  <a:srgbClr val="0070C0"/>
                </a:solidFill>
                <a:latin typeface="Poppins Light" pitchFamily="2" charset="77"/>
                <a:cs typeface="Poppins Light" pitchFamily="2" charset="77"/>
              </a:rPr>
              <a:t>Umberto Nocco</a:t>
            </a:r>
          </a:p>
          <a:p>
            <a:r>
              <a:rPr lang="es-MX" sz="1600" dirty="0">
                <a:solidFill>
                  <a:srgbClr val="0070C0"/>
                </a:solidFill>
                <a:latin typeface="Poppins Light" pitchFamily="2" charset="77"/>
                <a:cs typeface="Poppins Light" pitchFamily="2" charset="77"/>
              </a:rPr>
              <a:t>Associazione Italiana Ingegneri Clinici - Italy</a:t>
            </a:r>
          </a:p>
        </p:txBody>
      </p:sp>
    </p:spTree>
    <p:extLst>
      <p:ext uri="{BB962C8B-B14F-4D97-AF65-F5344CB8AC3E}">
        <p14:creationId xmlns:p14="http://schemas.microsoft.com/office/powerpoint/2010/main" val="8579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The Workgroup</a:t>
            </a:r>
            <a:endParaRPr lang="es-MX" sz="3600" dirty="0">
              <a:solidFill>
                <a:srgbClr val="0070C0"/>
              </a:solidFill>
            </a:endParaRPr>
          </a:p>
        </p:txBody>
      </p:sp>
      <p:sp>
        <p:nvSpPr>
          <p:cNvPr id="5" name="Content Placeholder 2">
            <a:extLst>
              <a:ext uri="{FF2B5EF4-FFF2-40B4-BE49-F238E27FC236}">
                <a16:creationId xmlns:a16="http://schemas.microsoft.com/office/drawing/2014/main" id="{321F042F-9B28-42ED-87E9-B4CD13E63247}"/>
              </a:ext>
            </a:extLst>
          </p:cNvPr>
          <p:cNvSpPr txBox="1">
            <a:spLocks/>
          </p:cNvSpPr>
          <p:nvPr/>
        </p:nvSpPr>
        <p:spPr>
          <a:xfrm>
            <a:off x="353122" y="2044420"/>
            <a:ext cx="11361234" cy="4351338"/>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a:solidFill>
                  <a:schemeClr val="bg2">
                    <a:lumMod val="25000"/>
                  </a:schemeClr>
                </a:solidFill>
                <a:latin typeface="Poppins Light" pitchFamily="2" charset="77"/>
                <a:cs typeface="Poppins Ligh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u="sng" dirty="0"/>
              <a:t>Umberto Nocco – Associazione Italiana Ingegneri Clinici</a:t>
            </a:r>
          </a:p>
          <a:p>
            <a:r>
              <a:rPr lang="it-IT" dirty="0"/>
              <a:t>Daniele Megna – Associazione Italiana Gas Medicinali</a:t>
            </a:r>
          </a:p>
          <a:p>
            <a:r>
              <a:rPr lang="it-IT" dirty="0"/>
              <a:t>Roberto </a:t>
            </a:r>
            <a:r>
              <a:rPr lang="it-IT" dirty="0" err="1"/>
              <a:t>Belliato</a:t>
            </a:r>
            <a:r>
              <a:rPr lang="it-IT" dirty="0"/>
              <a:t> – Associazione Italiana Ingegneri Clinici</a:t>
            </a:r>
          </a:p>
          <a:p>
            <a:r>
              <a:rPr lang="it-IT" dirty="0"/>
              <a:t>Vincenzo Ventimiglia – Associazione Nazionale Tecnici Verificatori</a:t>
            </a:r>
          </a:p>
          <a:p>
            <a:r>
              <a:rPr lang="it-IT" dirty="0"/>
              <a:t>Lorenzo Leogrande – Associazione Italiana Ingegneri Clinici</a:t>
            </a:r>
          </a:p>
          <a:p>
            <a:r>
              <a:rPr lang="it-IT" dirty="0"/>
              <a:t>Costantino Carraro – Associazione Nazionale Tecnici Verificatori</a:t>
            </a:r>
          </a:p>
          <a:p>
            <a:r>
              <a:rPr lang="it-IT" dirty="0"/>
              <a:t>Fabio Valentini – Associazione Nazionale Tecnici Biomedici</a:t>
            </a:r>
          </a:p>
          <a:p>
            <a:r>
              <a:rPr lang="it-IT" dirty="0"/>
              <a:t>Alberto Lanzani – Associazione Italiana Ingegneri Clinici</a:t>
            </a:r>
          </a:p>
          <a:p>
            <a:r>
              <a:rPr lang="it-IT" dirty="0"/>
              <a:t>Elio Patetta - Associazione Italiana Gas Medicinali</a:t>
            </a:r>
          </a:p>
          <a:p>
            <a:r>
              <a:rPr lang="it-IT" dirty="0"/>
              <a:t>Massimo Giuliani – Associazione Nazionale Tecnici Biomedici</a:t>
            </a:r>
          </a:p>
        </p:txBody>
      </p:sp>
    </p:spTree>
    <p:extLst>
      <p:ext uri="{BB962C8B-B14F-4D97-AF65-F5344CB8AC3E}">
        <p14:creationId xmlns:p14="http://schemas.microsoft.com/office/powerpoint/2010/main" val="1012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Description</a:t>
            </a:r>
            <a:endParaRPr lang="es-MX" sz="3600" dirty="0">
              <a:solidFill>
                <a:srgbClr val="0070C0"/>
              </a:solidFill>
            </a:endParaRPr>
          </a:p>
        </p:txBody>
      </p:sp>
      <p:sp>
        <p:nvSpPr>
          <p:cNvPr id="4" name="Content Placeholder 2">
            <a:extLst>
              <a:ext uri="{FF2B5EF4-FFF2-40B4-BE49-F238E27FC236}">
                <a16:creationId xmlns:a16="http://schemas.microsoft.com/office/drawing/2014/main" id="{99385B6A-DFA7-4B64-8550-CFE128001803}"/>
              </a:ext>
            </a:extLst>
          </p:cNvPr>
          <p:cNvSpPr txBox="1">
            <a:spLocks/>
          </p:cNvSpPr>
          <p:nvPr/>
        </p:nvSpPr>
        <p:spPr>
          <a:xfrm>
            <a:off x="337225" y="2009586"/>
            <a:ext cx="11517549" cy="3778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r>
              <a:rPr lang="en-US" sz="2400" dirty="0">
                <a:solidFill>
                  <a:schemeClr val="bg2">
                    <a:lumMod val="25000"/>
                  </a:schemeClr>
                </a:solidFill>
                <a:latin typeface="Poppins Light" pitchFamily="2" charset="77"/>
                <a:cs typeface="Poppins Light" pitchFamily="2" charset="77"/>
              </a:rPr>
              <a:t>During the Covid-19 outbreak in February 2000 the need for helpful COVID medical devices in Italy became extreme. In such environment, devices were collected throughout the world and many times devices not usually marketed in the European Community were proposed. Such devices didn’t carry a regular CE mark, so a waiver to the CE mark was needed to pass acceptance.</a:t>
            </a:r>
          </a:p>
          <a:p>
            <a:pPr marL="0" indent="0">
              <a:lnSpc>
                <a:spcPct val="107000"/>
              </a:lnSpc>
              <a:buFont typeface="Arial" panose="020B0604020202020204" pitchFamily="34" charset="0"/>
              <a:buNone/>
            </a:pPr>
            <a:r>
              <a:rPr lang="en-US" sz="2400" dirty="0">
                <a:solidFill>
                  <a:schemeClr val="bg2">
                    <a:lumMod val="25000"/>
                  </a:schemeClr>
                </a:solidFill>
                <a:latin typeface="Poppins Light" pitchFamily="2" charset="77"/>
                <a:cs typeface="Poppins Light" pitchFamily="2" charset="77"/>
              </a:rPr>
              <a:t>Such waiver didn’t come, so the major Italian associations gathering technical professionals (CEs, </a:t>
            </a:r>
            <a:r>
              <a:rPr lang="en-US" sz="2400" dirty="0" err="1">
                <a:solidFill>
                  <a:schemeClr val="bg2">
                    <a:lumMod val="25000"/>
                  </a:schemeClr>
                </a:solidFill>
                <a:latin typeface="Poppins Light" pitchFamily="2" charset="77"/>
                <a:cs typeface="Poppins Light" pitchFamily="2" charset="77"/>
              </a:rPr>
              <a:t>biomeds</a:t>
            </a:r>
            <a:r>
              <a:rPr lang="en-US" sz="2400" dirty="0">
                <a:solidFill>
                  <a:schemeClr val="bg2">
                    <a:lumMod val="25000"/>
                  </a:schemeClr>
                </a:solidFill>
                <a:latin typeface="Poppins Light" pitchFamily="2" charset="77"/>
                <a:cs typeface="Poppins Light" pitchFamily="2" charset="77"/>
              </a:rPr>
              <a:t>, etc.) </a:t>
            </a:r>
            <a:r>
              <a:rPr lang="en-US" sz="2400" dirty="0" err="1">
                <a:solidFill>
                  <a:schemeClr val="bg2">
                    <a:lumMod val="25000"/>
                  </a:schemeClr>
                </a:solidFill>
                <a:latin typeface="Poppins Light" pitchFamily="2" charset="77"/>
                <a:cs typeface="Poppins Light" pitchFamily="2" charset="77"/>
              </a:rPr>
              <a:t>ofthe</a:t>
            </a:r>
            <a:r>
              <a:rPr lang="en-US" sz="2400" dirty="0">
                <a:solidFill>
                  <a:schemeClr val="bg2">
                    <a:lumMod val="25000"/>
                  </a:schemeClr>
                </a:solidFill>
                <a:latin typeface="Poppins Light" pitchFamily="2" charset="77"/>
                <a:cs typeface="Poppins Light" pitchFamily="2" charset="77"/>
              </a:rPr>
              <a:t> healthcare system tried to propose a possible solution.</a:t>
            </a:r>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199024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fontScale="90000"/>
          </a:bodyPr>
          <a:lstStyle/>
          <a:p>
            <a:r>
              <a:rPr lang="es-MX" sz="3600" b="1" dirty="0">
                <a:solidFill>
                  <a:srgbClr val="0070C0"/>
                </a:solidFill>
                <a:latin typeface="Poppins" pitchFamily="2" charset="77"/>
                <a:cs typeface="Poppins" pitchFamily="2" charset="77"/>
              </a:rPr>
              <a:t>Goals of the project and final users</a:t>
            </a:r>
            <a:br>
              <a:rPr lang="es-MX" sz="3600" b="1" dirty="0">
                <a:solidFill>
                  <a:srgbClr val="0070C0"/>
                </a:solidFill>
                <a:latin typeface="Poppins" pitchFamily="2" charset="77"/>
                <a:cs typeface="Poppins" pitchFamily="2" charset="77"/>
              </a:rPr>
            </a:br>
            <a:r>
              <a:rPr lang="es-MX" sz="3600" b="1" dirty="0">
                <a:solidFill>
                  <a:srgbClr val="0070C0"/>
                </a:solidFill>
                <a:latin typeface="Poppins" pitchFamily="2" charset="77"/>
                <a:cs typeface="Poppins" pitchFamily="2" charset="77"/>
              </a:rPr>
              <a:t>that will benefit</a:t>
            </a:r>
            <a:endParaRPr lang="es-MX" sz="3600" dirty="0">
              <a:solidFill>
                <a:srgbClr val="0070C0"/>
              </a:solidFill>
            </a:endParaRPr>
          </a:p>
        </p:txBody>
      </p:sp>
      <p:sp>
        <p:nvSpPr>
          <p:cNvPr id="4" name="Content Placeholder 2">
            <a:extLst>
              <a:ext uri="{FF2B5EF4-FFF2-40B4-BE49-F238E27FC236}">
                <a16:creationId xmlns:a16="http://schemas.microsoft.com/office/drawing/2014/main" id="{192E87B7-8AE3-48C5-93B0-9CD8A35178E5}"/>
              </a:ext>
            </a:extLst>
          </p:cNvPr>
          <p:cNvSpPr txBox="1">
            <a:spLocks/>
          </p:cNvSpPr>
          <p:nvPr/>
        </p:nvSpPr>
        <p:spPr>
          <a:xfrm>
            <a:off x="231420" y="2108776"/>
            <a:ext cx="11467170" cy="4351338"/>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a:solidFill>
                  <a:schemeClr val="bg2">
                    <a:lumMod val="25000"/>
                  </a:schemeClr>
                </a:solidFill>
                <a:latin typeface="Poppins Light" pitchFamily="2" charset="77"/>
                <a:cs typeface="Poppins Ligh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rgbClr val="0070C0"/>
                </a:solidFill>
                <a:latin typeface="Poppins" pitchFamily="2" charset="77"/>
                <a:ea typeface="+mj-ea"/>
                <a:cs typeface="Poppins" pitchFamily="2" charset="77"/>
              </a:rPr>
              <a:t>Main goal</a:t>
            </a:r>
          </a:p>
          <a:p>
            <a:r>
              <a:rPr lang="en-US" dirty="0"/>
              <a:t>Design a simple procedure to evaluate the correspondence of medical device to the EU regulatory framework in order to put them in use even though they might not be certified in accordance to the regulation.</a:t>
            </a:r>
          </a:p>
          <a:p>
            <a:endParaRPr lang="en-US" dirty="0"/>
          </a:p>
          <a:p>
            <a:r>
              <a:rPr lang="en-US" b="1" dirty="0">
                <a:solidFill>
                  <a:srgbClr val="0070C0"/>
                </a:solidFill>
                <a:latin typeface="Poppins" pitchFamily="2" charset="77"/>
                <a:ea typeface="+mj-ea"/>
                <a:cs typeface="Poppins" pitchFamily="2" charset="77"/>
              </a:rPr>
              <a:t>Users who will benefit</a:t>
            </a:r>
          </a:p>
          <a:p>
            <a:pPr marL="342900" indent="-342900">
              <a:buFont typeface="Arial" panose="020B0604020202020204" pitchFamily="34" charset="0"/>
              <a:buChar char="•"/>
            </a:pPr>
            <a:r>
              <a:rPr lang="en-US" dirty="0"/>
              <a:t>Professionals working in an emergency situation where shortage of medical equipment might be led to consider non-certified devices;</a:t>
            </a:r>
          </a:p>
          <a:p>
            <a:pPr marL="342900" indent="-342900">
              <a:buFont typeface="Arial" panose="020B0604020202020204" pitchFamily="34" charset="0"/>
              <a:buChar char="•"/>
            </a:pPr>
            <a:r>
              <a:rPr lang="en-US" dirty="0"/>
              <a:t>Patients who will be treated with devices with a certain degree of correspondence to the security and efficacy standards required by regulation</a:t>
            </a:r>
          </a:p>
          <a:p>
            <a:pPr marL="342900" indent="-342900">
              <a:buFont typeface="Arial" panose="020B0604020202020204" pitchFamily="34" charset="0"/>
              <a:buChar char="•"/>
            </a:pPr>
            <a:r>
              <a:rPr lang="en-US" dirty="0"/>
              <a:t>CEs who will not be left alone in a </a:t>
            </a:r>
            <a:r>
              <a:rPr lang="en-US" dirty="0" err="1"/>
              <a:t>responsability</a:t>
            </a:r>
            <a:r>
              <a:rPr lang="en-US" dirty="0"/>
              <a:t> assumption in accepting non certified devices</a:t>
            </a:r>
          </a:p>
        </p:txBody>
      </p:sp>
    </p:spTree>
    <p:extLst>
      <p:ext uri="{BB962C8B-B14F-4D97-AF65-F5344CB8AC3E}">
        <p14:creationId xmlns:p14="http://schemas.microsoft.com/office/powerpoint/2010/main" val="269508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397419" y="2095876"/>
            <a:ext cx="4098381" cy="1460124"/>
          </a:xfrm>
        </p:spPr>
        <p:txBody>
          <a:bodyPr>
            <a:normAutofit/>
          </a:bodyPr>
          <a:lstStyle/>
          <a:p>
            <a:pPr marL="0" indent="0">
              <a:buNone/>
            </a:pPr>
            <a:r>
              <a:rPr lang="es-MX" sz="2000" dirty="0">
                <a:solidFill>
                  <a:schemeClr val="bg2">
                    <a:lumMod val="25000"/>
                  </a:schemeClr>
                </a:solidFill>
                <a:latin typeface="Poppins Light" pitchFamily="2" charset="77"/>
                <a:cs typeface="Poppins Light" pitchFamily="2" charset="77"/>
              </a:rPr>
              <a:t>Flowchart and procedure were proposed. </a:t>
            </a:r>
          </a:p>
          <a:p>
            <a:pPr marL="0" indent="0">
              <a:buNone/>
            </a:pPr>
            <a:r>
              <a:rPr lang="es-MX" sz="2000" dirty="0">
                <a:solidFill>
                  <a:schemeClr val="bg2">
                    <a:lumMod val="25000"/>
                  </a:schemeClr>
                </a:solidFill>
                <a:latin typeface="Poppins Light" pitchFamily="2" charset="77"/>
                <a:cs typeface="Poppins Light" pitchFamily="2" charset="77"/>
              </a:rPr>
              <a:t>Four possibile scenarios</a:t>
            </a:r>
            <a:endParaRPr lang="es-MX" sz="2000" dirty="0">
              <a:solidFill>
                <a:schemeClr val="bg2">
                  <a:lumMod val="25000"/>
                </a:schemeClr>
              </a:solidFill>
            </a:endParaRPr>
          </a:p>
        </p:txBody>
      </p:sp>
      <p:pic>
        <p:nvPicPr>
          <p:cNvPr id="4" name="Immagine 3">
            <a:extLst>
              <a:ext uri="{FF2B5EF4-FFF2-40B4-BE49-F238E27FC236}">
                <a16:creationId xmlns:a16="http://schemas.microsoft.com/office/drawing/2014/main" id="{59310DB1-DE54-4780-8E1F-9D022F2054FE}"/>
              </a:ext>
            </a:extLst>
          </p:cNvPr>
          <p:cNvPicPr>
            <a:picLocks noChangeAspect="1"/>
          </p:cNvPicPr>
          <p:nvPr/>
        </p:nvPicPr>
        <p:blipFill rotWithShape="1">
          <a:blip r:embed="rId2"/>
          <a:srcRect l="4744" t="15508" r="8163"/>
          <a:stretch/>
        </p:blipFill>
        <p:spPr>
          <a:xfrm>
            <a:off x="4603884" y="1752600"/>
            <a:ext cx="6495915" cy="4468130"/>
          </a:xfrm>
          <a:prstGeom prst="rect">
            <a:avLst/>
          </a:prstGeom>
        </p:spPr>
      </p:pic>
    </p:spTree>
    <p:extLst>
      <p:ext uri="{BB962C8B-B14F-4D97-AF65-F5344CB8AC3E}">
        <p14:creationId xmlns:p14="http://schemas.microsoft.com/office/powerpoint/2010/main" val="74396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E0020E-8A29-44E7-8C89-C95BFF3F9121}"/>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D0B7962A-2559-46CC-AD46-C5C3031A72E2}"/>
              </a:ext>
            </a:extLst>
          </p:cNvPr>
          <p:cNvPicPr>
            <a:picLocks noChangeAspect="1"/>
          </p:cNvPicPr>
          <p:nvPr/>
        </p:nvPicPr>
        <p:blipFill rotWithShape="1">
          <a:blip r:embed="rId2"/>
          <a:srcRect l="4744" t="15508" r="8163" b="14517"/>
          <a:stretch/>
        </p:blipFill>
        <p:spPr>
          <a:xfrm>
            <a:off x="946637" y="786478"/>
            <a:ext cx="10407163" cy="5928502"/>
          </a:xfrm>
          <a:prstGeom prst="rect">
            <a:avLst/>
          </a:prstGeom>
        </p:spPr>
      </p:pic>
      <p:grpSp>
        <p:nvGrpSpPr>
          <p:cNvPr id="13" name="Gruppo 12">
            <a:extLst>
              <a:ext uri="{FF2B5EF4-FFF2-40B4-BE49-F238E27FC236}">
                <a16:creationId xmlns:a16="http://schemas.microsoft.com/office/drawing/2014/main" id="{500F3633-D18C-4E79-8A92-9969E9ED5441}"/>
              </a:ext>
            </a:extLst>
          </p:cNvPr>
          <p:cNvGrpSpPr/>
          <p:nvPr/>
        </p:nvGrpSpPr>
        <p:grpSpPr>
          <a:xfrm>
            <a:off x="8740685" y="1417108"/>
            <a:ext cx="2595535" cy="4993678"/>
            <a:chOff x="7090227" y="-290286"/>
            <a:chExt cx="3526971" cy="6467249"/>
          </a:xfrm>
        </p:grpSpPr>
        <p:sp>
          <p:nvSpPr>
            <p:cNvPr id="5" name="Rettangolo 4">
              <a:extLst>
                <a:ext uri="{FF2B5EF4-FFF2-40B4-BE49-F238E27FC236}">
                  <a16:creationId xmlns:a16="http://schemas.microsoft.com/office/drawing/2014/main" id="{E2B0D5CE-C3FD-4E2A-BDE8-AA1F08E5C5D8}"/>
                </a:ext>
              </a:extLst>
            </p:cNvPr>
            <p:cNvSpPr/>
            <p:nvPr/>
          </p:nvSpPr>
          <p:spPr>
            <a:xfrm>
              <a:off x="7097485" y="-290286"/>
              <a:ext cx="3512457" cy="6467249"/>
            </a:xfrm>
            <a:prstGeom prst="rect">
              <a:avLst/>
            </a:prstGeom>
            <a:solidFill>
              <a:schemeClr val="accent6">
                <a:lumMod val="75000"/>
                <a:alpha val="46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D3AAB3A2-0065-4787-9A59-379BBD1BD227}"/>
                </a:ext>
              </a:extLst>
            </p:cNvPr>
            <p:cNvSpPr txBox="1"/>
            <p:nvPr/>
          </p:nvSpPr>
          <p:spPr>
            <a:xfrm>
              <a:off x="7090227" y="1957611"/>
              <a:ext cx="3526971" cy="1315372"/>
            </a:xfrm>
            <a:prstGeom prst="rect">
              <a:avLst/>
            </a:prstGeom>
            <a:noFill/>
          </p:spPr>
          <p:txBody>
            <a:bodyPr wrap="square" rtlCol="0">
              <a:spAutoFit/>
            </a:bodyPr>
            <a:lstStyle/>
            <a:p>
              <a:pPr algn="ctr"/>
              <a:r>
                <a:rPr lang="it-IT" sz="2000" b="1" dirty="0"/>
                <a:t>CE </a:t>
              </a:r>
              <a:r>
                <a:rPr lang="it-IT" sz="2000" b="1" dirty="0" err="1"/>
                <a:t>marked</a:t>
              </a:r>
              <a:r>
                <a:rPr lang="it-IT" sz="2000" b="1" dirty="0"/>
                <a:t> and </a:t>
              </a:r>
              <a:r>
                <a:rPr lang="it-IT" sz="2000" b="1" dirty="0" err="1"/>
                <a:t>fully</a:t>
              </a:r>
              <a:r>
                <a:rPr lang="it-IT" sz="2000" b="1" dirty="0"/>
                <a:t> </a:t>
              </a:r>
              <a:r>
                <a:rPr lang="it-IT" sz="2000" b="1" dirty="0" err="1"/>
                <a:t>compliant</a:t>
              </a:r>
              <a:r>
                <a:rPr lang="it-IT" sz="2000" b="1" dirty="0"/>
                <a:t> to </a:t>
              </a:r>
              <a:r>
                <a:rPr lang="it-IT" sz="2000" b="1" dirty="0" err="1"/>
                <a:t>regulation</a:t>
              </a:r>
              <a:r>
                <a:rPr lang="it-IT" sz="2000" b="1" dirty="0"/>
                <a:t>. To be </a:t>
              </a:r>
              <a:r>
                <a:rPr lang="it-IT" sz="2000" b="1" dirty="0" err="1"/>
                <a:t>used</a:t>
              </a:r>
              <a:endParaRPr lang="it-IT" sz="2000" b="1" dirty="0"/>
            </a:p>
          </p:txBody>
        </p:sp>
      </p:grpSp>
      <p:grpSp>
        <p:nvGrpSpPr>
          <p:cNvPr id="14" name="Gruppo 13">
            <a:extLst>
              <a:ext uri="{FF2B5EF4-FFF2-40B4-BE49-F238E27FC236}">
                <a16:creationId xmlns:a16="http://schemas.microsoft.com/office/drawing/2014/main" id="{603E4C7F-8B2F-45E8-B63A-3E692013D018}"/>
              </a:ext>
            </a:extLst>
          </p:cNvPr>
          <p:cNvGrpSpPr/>
          <p:nvPr/>
        </p:nvGrpSpPr>
        <p:grpSpPr>
          <a:xfrm>
            <a:off x="6426552" y="1700414"/>
            <a:ext cx="2595535" cy="4668812"/>
            <a:chOff x="4639369" y="365125"/>
            <a:chExt cx="3526971" cy="6046520"/>
          </a:xfrm>
        </p:grpSpPr>
        <p:sp>
          <p:nvSpPr>
            <p:cNvPr id="7" name="Rettangolo 6">
              <a:extLst>
                <a:ext uri="{FF2B5EF4-FFF2-40B4-BE49-F238E27FC236}">
                  <a16:creationId xmlns:a16="http://schemas.microsoft.com/office/drawing/2014/main" id="{F399B5CB-842D-4430-B2DE-5355F59280AE}"/>
                </a:ext>
              </a:extLst>
            </p:cNvPr>
            <p:cNvSpPr/>
            <p:nvPr/>
          </p:nvSpPr>
          <p:spPr>
            <a:xfrm>
              <a:off x="4781012" y="365125"/>
              <a:ext cx="3376017" cy="6046520"/>
            </a:xfrm>
            <a:prstGeom prst="rect">
              <a:avLst/>
            </a:prstGeom>
            <a:solidFill>
              <a:srgbClr val="FF0000">
                <a:alpha val="46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40764613-8098-43E6-92C6-916447378FB0}"/>
                </a:ext>
              </a:extLst>
            </p:cNvPr>
            <p:cNvSpPr txBox="1"/>
            <p:nvPr/>
          </p:nvSpPr>
          <p:spPr>
            <a:xfrm>
              <a:off x="4639369" y="2431634"/>
              <a:ext cx="3526971" cy="1554531"/>
            </a:xfrm>
            <a:prstGeom prst="rect">
              <a:avLst/>
            </a:prstGeom>
            <a:noFill/>
          </p:spPr>
          <p:txBody>
            <a:bodyPr wrap="square" rtlCol="0">
              <a:spAutoFit/>
            </a:bodyPr>
            <a:lstStyle/>
            <a:p>
              <a:pPr algn="ctr"/>
              <a:r>
                <a:rPr lang="it-IT" sz="2400" b="1" dirty="0">
                  <a:solidFill>
                    <a:schemeClr val="bg1"/>
                  </a:solidFill>
                </a:rPr>
                <a:t>CE </a:t>
              </a:r>
              <a:r>
                <a:rPr lang="it-IT" sz="2400" b="1" dirty="0" err="1">
                  <a:solidFill>
                    <a:schemeClr val="bg1"/>
                  </a:solidFill>
                </a:rPr>
                <a:t>marked</a:t>
              </a:r>
              <a:r>
                <a:rPr lang="it-IT" sz="2400" b="1" dirty="0">
                  <a:solidFill>
                    <a:schemeClr val="bg1"/>
                  </a:solidFill>
                </a:rPr>
                <a:t> </a:t>
              </a:r>
              <a:r>
                <a:rPr lang="it-IT" sz="2400" b="1" dirty="0" err="1">
                  <a:solidFill>
                    <a:schemeClr val="bg1"/>
                  </a:solidFill>
                </a:rPr>
                <a:t>but</a:t>
              </a:r>
              <a:r>
                <a:rPr lang="it-IT" sz="2400" b="1" dirty="0">
                  <a:solidFill>
                    <a:schemeClr val="bg1"/>
                  </a:solidFill>
                </a:rPr>
                <a:t> </a:t>
              </a:r>
              <a:r>
                <a:rPr lang="it-IT" sz="2400" b="1" dirty="0" err="1">
                  <a:solidFill>
                    <a:schemeClr val="bg1"/>
                  </a:solidFill>
                </a:rPr>
                <a:t>not</a:t>
              </a:r>
              <a:r>
                <a:rPr lang="it-IT" sz="2400" b="1" dirty="0">
                  <a:solidFill>
                    <a:schemeClr val="bg1"/>
                  </a:solidFill>
                </a:rPr>
                <a:t> </a:t>
              </a:r>
              <a:r>
                <a:rPr lang="it-IT" sz="2400" b="1" dirty="0" err="1">
                  <a:solidFill>
                    <a:schemeClr val="bg1"/>
                  </a:solidFill>
                </a:rPr>
                <a:t>compliany</a:t>
              </a:r>
              <a:r>
                <a:rPr lang="it-IT" sz="2400" b="1" dirty="0">
                  <a:solidFill>
                    <a:schemeClr val="bg1"/>
                  </a:solidFill>
                </a:rPr>
                <a:t>. Fake CE Mark!!!</a:t>
              </a:r>
            </a:p>
          </p:txBody>
        </p:sp>
      </p:grpSp>
      <p:grpSp>
        <p:nvGrpSpPr>
          <p:cNvPr id="16" name="Gruppo 15">
            <a:extLst>
              <a:ext uri="{FF2B5EF4-FFF2-40B4-BE49-F238E27FC236}">
                <a16:creationId xmlns:a16="http://schemas.microsoft.com/office/drawing/2014/main" id="{36F1C2A7-6C2B-435E-9BB0-016B76ABF396}"/>
              </a:ext>
            </a:extLst>
          </p:cNvPr>
          <p:cNvGrpSpPr/>
          <p:nvPr/>
        </p:nvGrpSpPr>
        <p:grpSpPr>
          <a:xfrm>
            <a:off x="1017821" y="1942157"/>
            <a:ext cx="2595535" cy="4536077"/>
            <a:chOff x="-1952030" y="537029"/>
            <a:chExt cx="3526971" cy="5874616"/>
          </a:xfrm>
        </p:grpSpPr>
        <p:sp>
          <p:nvSpPr>
            <p:cNvPr id="9" name="Rettangolo 8">
              <a:extLst>
                <a:ext uri="{FF2B5EF4-FFF2-40B4-BE49-F238E27FC236}">
                  <a16:creationId xmlns:a16="http://schemas.microsoft.com/office/drawing/2014/main" id="{D831C10B-3DE1-46A0-8EBA-753652AEF349}"/>
                </a:ext>
              </a:extLst>
            </p:cNvPr>
            <p:cNvSpPr/>
            <p:nvPr/>
          </p:nvSpPr>
          <p:spPr>
            <a:xfrm>
              <a:off x="-1832089" y="537029"/>
              <a:ext cx="3254489" cy="5874616"/>
            </a:xfrm>
            <a:prstGeom prst="rect">
              <a:avLst/>
            </a:prstGeom>
            <a:solidFill>
              <a:schemeClr val="accent4">
                <a:lumMod val="40000"/>
                <a:lumOff val="60000"/>
                <a:alpha val="46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8729E652-E27F-4BCD-A9D7-A3CD88E1EDDE}"/>
                </a:ext>
              </a:extLst>
            </p:cNvPr>
            <p:cNvSpPr txBox="1"/>
            <p:nvPr/>
          </p:nvSpPr>
          <p:spPr>
            <a:xfrm>
              <a:off x="-1952030" y="2049558"/>
              <a:ext cx="3526971" cy="2630743"/>
            </a:xfrm>
            <a:prstGeom prst="rect">
              <a:avLst/>
            </a:prstGeom>
            <a:noFill/>
          </p:spPr>
          <p:txBody>
            <a:bodyPr wrap="square" rtlCol="0">
              <a:spAutoFit/>
            </a:bodyPr>
            <a:lstStyle/>
            <a:p>
              <a:pPr algn="ctr"/>
              <a:r>
                <a:rPr lang="it-IT" b="1" dirty="0"/>
                <a:t>Not CE </a:t>
              </a:r>
              <a:r>
                <a:rPr lang="it-IT" b="1" dirty="0" err="1"/>
                <a:t>marked</a:t>
              </a:r>
              <a:r>
                <a:rPr lang="it-IT" b="1" dirty="0"/>
                <a:t> </a:t>
              </a:r>
              <a:r>
                <a:rPr lang="it-IT" b="1" dirty="0" err="1"/>
                <a:t>but</a:t>
              </a:r>
              <a:r>
                <a:rPr lang="it-IT" b="1" dirty="0"/>
                <a:t> </a:t>
              </a:r>
              <a:r>
                <a:rPr lang="it-IT" b="1" dirty="0" err="1"/>
                <a:t>compliant</a:t>
              </a:r>
              <a:r>
                <a:rPr lang="it-IT" b="1" dirty="0"/>
                <a:t> to </a:t>
              </a:r>
              <a:r>
                <a:rPr lang="it-IT" b="1" dirty="0" err="1"/>
                <a:t>other</a:t>
              </a:r>
              <a:r>
                <a:rPr lang="it-IT" b="1" dirty="0"/>
                <a:t> national standards </a:t>
              </a:r>
              <a:r>
                <a:rPr lang="it-IT" b="1" dirty="0" err="1"/>
                <a:t>that</a:t>
              </a:r>
              <a:r>
                <a:rPr lang="it-IT" b="1" dirty="0"/>
                <a:t> </a:t>
              </a:r>
              <a:r>
                <a:rPr lang="it-IT" b="1" dirty="0" err="1"/>
                <a:t>have</a:t>
              </a:r>
              <a:r>
                <a:rPr lang="it-IT" b="1" dirty="0"/>
                <a:t> </a:t>
              </a:r>
              <a:r>
                <a:rPr lang="it-IT" b="1" dirty="0" err="1"/>
                <a:t>same</a:t>
              </a:r>
              <a:r>
                <a:rPr lang="it-IT" b="1" dirty="0"/>
                <a:t> </a:t>
              </a:r>
              <a:r>
                <a:rPr lang="it-IT" b="1" dirty="0" err="1"/>
                <a:t>requirements</a:t>
              </a:r>
              <a:r>
                <a:rPr lang="it-IT" b="1" dirty="0"/>
                <a:t> </a:t>
              </a:r>
              <a:r>
                <a:rPr lang="it-IT" b="1" dirty="0" err="1"/>
                <a:t>as</a:t>
              </a:r>
              <a:r>
                <a:rPr lang="it-IT" b="1" dirty="0"/>
                <a:t> CE</a:t>
              </a:r>
            </a:p>
            <a:p>
              <a:pPr algn="ctr"/>
              <a:r>
                <a:rPr lang="it-IT" b="1" dirty="0" err="1"/>
                <a:t>Should</a:t>
              </a:r>
              <a:r>
                <a:rPr lang="it-IT" b="1" dirty="0"/>
                <a:t> be </a:t>
              </a:r>
              <a:r>
                <a:rPr lang="it-IT" b="1" dirty="0" err="1"/>
                <a:t>used</a:t>
              </a:r>
              <a:r>
                <a:rPr lang="it-IT" b="1" dirty="0"/>
                <a:t> or </a:t>
              </a:r>
              <a:r>
                <a:rPr lang="it-IT" b="1" dirty="0" err="1"/>
                <a:t>not</a:t>
              </a:r>
              <a:r>
                <a:rPr lang="it-IT" b="1" dirty="0"/>
                <a:t> </a:t>
              </a:r>
              <a:r>
                <a:rPr lang="it-IT" b="1" dirty="0" err="1"/>
                <a:t>depending</a:t>
              </a:r>
              <a:r>
                <a:rPr lang="it-IT" b="1" dirty="0"/>
                <a:t> on </a:t>
              </a:r>
              <a:r>
                <a:rPr lang="it-IT" b="1" dirty="0" err="1"/>
                <a:t>final</a:t>
              </a:r>
              <a:r>
                <a:rPr lang="it-IT" b="1" dirty="0"/>
                <a:t> test</a:t>
              </a:r>
              <a:endParaRPr lang="it-IT" sz="1600" b="1" dirty="0"/>
            </a:p>
          </p:txBody>
        </p:sp>
      </p:grpSp>
      <p:grpSp>
        <p:nvGrpSpPr>
          <p:cNvPr id="15" name="Gruppo 14">
            <a:extLst>
              <a:ext uri="{FF2B5EF4-FFF2-40B4-BE49-F238E27FC236}">
                <a16:creationId xmlns:a16="http://schemas.microsoft.com/office/drawing/2014/main" id="{E6F0696B-1FB0-40B3-97E0-55F50B4D49CF}"/>
              </a:ext>
            </a:extLst>
          </p:cNvPr>
          <p:cNvGrpSpPr/>
          <p:nvPr/>
        </p:nvGrpSpPr>
        <p:grpSpPr>
          <a:xfrm>
            <a:off x="3829849" y="1897707"/>
            <a:ext cx="2484447" cy="4536077"/>
            <a:chOff x="1384277" y="405298"/>
            <a:chExt cx="3376017" cy="5874616"/>
          </a:xfrm>
        </p:grpSpPr>
        <p:sp>
          <p:nvSpPr>
            <p:cNvPr id="11" name="Rettangolo 10">
              <a:extLst>
                <a:ext uri="{FF2B5EF4-FFF2-40B4-BE49-F238E27FC236}">
                  <a16:creationId xmlns:a16="http://schemas.microsoft.com/office/drawing/2014/main" id="{75F195D3-1E48-4959-862E-29A94F08E969}"/>
                </a:ext>
              </a:extLst>
            </p:cNvPr>
            <p:cNvSpPr/>
            <p:nvPr/>
          </p:nvSpPr>
          <p:spPr>
            <a:xfrm>
              <a:off x="1485087" y="405298"/>
              <a:ext cx="3254489" cy="5874616"/>
            </a:xfrm>
            <a:prstGeom prst="rect">
              <a:avLst/>
            </a:prstGeom>
            <a:solidFill>
              <a:srgbClr val="FFC000">
                <a:alpha val="46000"/>
              </a:srgb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D6FAAB4D-E55C-4079-97A3-FED329355F0C}"/>
                </a:ext>
              </a:extLst>
            </p:cNvPr>
            <p:cNvSpPr txBox="1"/>
            <p:nvPr/>
          </p:nvSpPr>
          <p:spPr>
            <a:xfrm>
              <a:off x="1384277" y="1754695"/>
              <a:ext cx="3376017" cy="3348219"/>
            </a:xfrm>
            <a:prstGeom prst="rect">
              <a:avLst/>
            </a:prstGeom>
            <a:solidFill>
              <a:srgbClr val="FFC000">
                <a:alpha val="59000"/>
              </a:srgbClr>
            </a:solidFill>
          </p:spPr>
          <p:txBody>
            <a:bodyPr wrap="square" rtlCol="0">
              <a:spAutoFit/>
            </a:bodyPr>
            <a:lstStyle/>
            <a:p>
              <a:pPr algn="ctr"/>
              <a:r>
                <a:rPr lang="it-IT" b="1" dirty="0"/>
                <a:t>Not CE </a:t>
              </a:r>
              <a:r>
                <a:rPr lang="it-IT" b="1" dirty="0" err="1"/>
                <a:t>marked</a:t>
              </a:r>
              <a:r>
                <a:rPr lang="it-IT" b="1" dirty="0"/>
                <a:t> </a:t>
              </a:r>
              <a:r>
                <a:rPr lang="it-IT" b="1" dirty="0" err="1"/>
                <a:t>but</a:t>
              </a:r>
              <a:r>
                <a:rPr lang="it-IT" b="1" dirty="0"/>
                <a:t> with no </a:t>
              </a:r>
              <a:r>
                <a:rPr lang="it-IT" b="1" dirty="0" err="1"/>
                <a:t>other</a:t>
              </a:r>
              <a:r>
                <a:rPr lang="it-IT" b="1" dirty="0"/>
                <a:t> option </a:t>
              </a:r>
              <a:r>
                <a:rPr lang="it-IT" b="1" dirty="0" err="1"/>
                <a:t>available</a:t>
              </a:r>
              <a:r>
                <a:rPr lang="it-IT" b="1" dirty="0"/>
                <a:t>.</a:t>
              </a:r>
            </a:p>
            <a:p>
              <a:pPr algn="ctr"/>
              <a:r>
                <a:rPr lang="it-IT" b="1" dirty="0" err="1"/>
                <a:t>Requires</a:t>
              </a:r>
              <a:r>
                <a:rPr lang="it-IT" b="1" dirty="0"/>
                <a:t> </a:t>
              </a:r>
              <a:r>
                <a:rPr lang="it-IT" b="1" dirty="0" err="1"/>
                <a:t>evalutation</a:t>
              </a:r>
              <a:r>
                <a:rPr lang="it-IT" b="1" dirty="0"/>
                <a:t> of the </a:t>
              </a:r>
              <a:r>
                <a:rPr lang="it-IT" b="1" dirty="0" err="1"/>
                <a:t>need</a:t>
              </a:r>
              <a:r>
                <a:rPr lang="it-IT" b="1" dirty="0"/>
                <a:t> by a </a:t>
              </a:r>
              <a:r>
                <a:rPr lang="it-IT" b="1" dirty="0" err="1"/>
                <a:t>clinician</a:t>
              </a:r>
              <a:r>
                <a:rPr lang="it-IT" b="1" dirty="0"/>
                <a:t> and </a:t>
              </a:r>
              <a:r>
                <a:rPr lang="it-IT" b="1" dirty="0" err="1"/>
                <a:t>specific</a:t>
              </a:r>
              <a:r>
                <a:rPr lang="it-IT" b="1" dirty="0"/>
                <a:t> testing by </a:t>
              </a:r>
              <a:r>
                <a:rPr lang="it-IT" b="1" dirty="0" err="1"/>
                <a:t>CEs.Could</a:t>
              </a:r>
              <a:r>
                <a:rPr lang="it-IT" b="1" dirty="0"/>
                <a:t> be </a:t>
              </a:r>
              <a:r>
                <a:rPr lang="it-IT" b="1" dirty="0" err="1"/>
                <a:t>used</a:t>
              </a:r>
              <a:r>
                <a:rPr lang="it-IT" b="1" dirty="0"/>
                <a:t> </a:t>
              </a:r>
              <a:r>
                <a:rPr lang="it-IT" b="1" dirty="0" err="1"/>
                <a:t>only</a:t>
              </a:r>
              <a:r>
                <a:rPr lang="it-IT" b="1" dirty="0"/>
                <a:t> </a:t>
              </a:r>
              <a:r>
                <a:rPr lang="it-IT" b="1" dirty="0" err="1"/>
                <a:t>if</a:t>
              </a:r>
              <a:r>
                <a:rPr lang="it-IT" b="1" dirty="0"/>
                <a:t> </a:t>
              </a:r>
              <a:r>
                <a:rPr lang="it-IT" b="1" dirty="0" err="1"/>
                <a:t>it</a:t>
              </a:r>
              <a:r>
                <a:rPr lang="it-IT" b="1" dirty="0"/>
                <a:t> </a:t>
              </a:r>
              <a:r>
                <a:rPr lang="it-IT" b="1" dirty="0" err="1"/>
                <a:t>is</a:t>
              </a:r>
              <a:r>
                <a:rPr lang="it-IT" b="1" dirty="0"/>
                <a:t> the last option and </a:t>
              </a:r>
              <a:r>
                <a:rPr lang="it-IT" b="1" dirty="0" err="1"/>
                <a:t>then</a:t>
              </a:r>
              <a:r>
                <a:rPr lang="it-IT" b="1" dirty="0"/>
                <a:t> </a:t>
              </a:r>
              <a:r>
                <a:rPr lang="it-IT" b="1" dirty="0" err="1"/>
                <a:t>dismissed</a:t>
              </a:r>
              <a:endParaRPr lang="it-IT" sz="1600" b="1" dirty="0"/>
            </a:p>
          </p:txBody>
        </p:sp>
      </p:grpSp>
      <p:sp>
        <p:nvSpPr>
          <p:cNvPr id="17" name="Título 1">
            <a:extLst>
              <a:ext uri="{FF2B5EF4-FFF2-40B4-BE49-F238E27FC236}">
                <a16:creationId xmlns:a16="http://schemas.microsoft.com/office/drawing/2014/main" id="{781EF991-136D-450F-B7B7-2F88BB6806BF}"/>
              </a:ext>
            </a:extLst>
          </p:cNvPr>
          <p:cNvSpPr txBox="1">
            <a:spLocks/>
          </p:cNvSpPr>
          <p:nvPr/>
        </p:nvSpPr>
        <p:spPr>
          <a:xfrm>
            <a:off x="231420" y="978276"/>
            <a:ext cx="10117667" cy="914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a:solidFill>
                  <a:srgbClr val="0070C0"/>
                </a:solidFill>
                <a:latin typeface="Poppins" pitchFamily="2" charset="77"/>
                <a:cs typeface="Poppins" pitchFamily="2" charset="77"/>
              </a:rPr>
              <a:t>Results</a:t>
            </a:r>
            <a:endParaRPr lang="es-MX" sz="3600" dirty="0">
              <a:solidFill>
                <a:srgbClr val="0070C0"/>
              </a:solidFill>
            </a:endParaRPr>
          </a:p>
        </p:txBody>
      </p:sp>
    </p:spTree>
    <p:extLst>
      <p:ext uri="{BB962C8B-B14F-4D97-AF65-F5344CB8AC3E}">
        <p14:creationId xmlns:p14="http://schemas.microsoft.com/office/powerpoint/2010/main" val="7066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3FEF59B-EF14-654A-B961-582AAD399196}"/>
              </a:ext>
            </a:extLst>
          </p:cNvPr>
          <p:cNvSpPr>
            <a:spLocks noGrp="1"/>
          </p:cNvSpPr>
          <p:nvPr>
            <p:ph type="title"/>
          </p:nvPr>
        </p:nvSpPr>
        <p:spPr>
          <a:xfrm>
            <a:off x="826654" y="2878020"/>
            <a:ext cx="10117667" cy="550980"/>
          </a:xfrm>
        </p:spPr>
        <p:txBody>
          <a:bodyPr anchor="t">
            <a:normAutofit/>
          </a:bodyPr>
          <a:lstStyle/>
          <a:p>
            <a:pPr algn="ctr"/>
            <a:r>
              <a:rPr lang="es-MX" sz="3200" i="1" dirty="0">
                <a:solidFill>
                  <a:srgbClr val="0070C0"/>
                </a:solidFill>
                <a:latin typeface="Poppins Medium" pitchFamily="2" charset="77"/>
                <a:cs typeface="Poppins Medium" pitchFamily="2" charset="77"/>
              </a:rPr>
              <a:t>Umberto Nocco</a:t>
            </a:r>
          </a:p>
        </p:txBody>
      </p:sp>
      <p:sp>
        <p:nvSpPr>
          <p:cNvPr id="5" name="Marcador de contenido 2">
            <a:extLst>
              <a:ext uri="{FF2B5EF4-FFF2-40B4-BE49-F238E27FC236}">
                <a16:creationId xmlns:a16="http://schemas.microsoft.com/office/drawing/2014/main" id="{EF1396C2-E5FC-884C-80FD-E888936DAB54}"/>
              </a:ext>
            </a:extLst>
          </p:cNvPr>
          <p:cNvSpPr>
            <a:spLocks noGrp="1"/>
          </p:cNvSpPr>
          <p:nvPr>
            <p:ph idx="1"/>
          </p:nvPr>
        </p:nvSpPr>
        <p:spPr>
          <a:xfrm>
            <a:off x="826654" y="3761508"/>
            <a:ext cx="10117667" cy="2389909"/>
          </a:xfrm>
        </p:spPr>
        <p:txBody>
          <a:bodyPr/>
          <a:lstStyle/>
          <a:p>
            <a:pPr marL="0" lvl="0" indent="0" algn="ctr">
              <a:buClr>
                <a:schemeClr val="dk1"/>
              </a:buClr>
              <a:buSzPct val="25000"/>
              <a:buNone/>
            </a:pPr>
            <a:r>
              <a:rPr lang="it-IT" sz="2000" i="1" dirty="0">
                <a:solidFill>
                  <a:srgbClr val="1F4A98"/>
                </a:solidFill>
                <a:latin typeface="Poppins" pitchFamily="2" charset="77"/>
                <a:ea typeface="Calibri"/>
                <a:cs typeface="Poppins" pitchFamily="2" charset="77"/>
                <a:sym typeface="Calibri"/>
              </a:rPr>
              <a:t>umberto.nocco@aiic.it</a:t>
            </a:r>
          </a:p>
          <a:p>
            <a:pPr marL="0" lvl="0" indent="0" algn="ctr">
              <a:buClr>
                <a:schemeClr val="dk1"/>
              </a:buClr>
              <a:buSzPct val="25000"/>
              <a:buNone/>
            </a:pPr>
            <a:r>
              <a:rPr lang="it-IT" sz="2000" i="1" dirty="0">
                <a:solidFill>
                  <a:srgbClr val="1CA692"/>
                </a:solidFill>
                <a:latin typeface="Poppins" pitchFamily="2" charset="77"/>
                <a:ea typeface="Calibri"/>
                <a:cs typeface="Poppins" pitchFamily="2" charset="77"/>
                <a:sym typeface="Calibri"/>
              </a:rPr>
              <a:t>Associazione Italiana Ingegneri Clinici – Italy</a:t>
            </a:r>
          </a:p>
          <a:p>
            <a:pPr marL="0" lvl="0" indent="0" algn="ctr">
              <a:buClr>
                <a:schemeClr val="dk1"/>
              </a:buClr>
              <a:buSzPct val="25000"/>
              <a:buNone/>
            </a:pPr>
            <a:endParaRPr lang="it-IT" sz="2000" i="1" dirty="0">
              <a:solidFill>
                <a:srgbClr val="1CA692"/>
              </a:solidFill>
              <a:latin typeface="Poppins" pitchFamily="2" charset="77"/>
              <a:ea typeface="Calibri"/>
              <a:cs typeface="Poppins" pitchFamily="2" charset="77"/>
              <a:sym typeface="Calibri"/>
            </a:endParaRPr>
          </a:p>
          <a:p>
            <a:pPr marL="0" indent="0" algn="ctr">
              <a:buClr>
                <a:schemeClr val="dk1"/>
              </a:buClr>
              <a:buSzPct val="25000"/>
              <a:buNone/>
            </a:pPr>
            <a:r>
              <a:rPr lang="it-IT" sz="2000" i="1" dirty="0">
                <a:solidFill>
                  <a:srgbClr val="1F4A98"/>
                </a:solidFill>
                <a:latin typeface="Poppins" pitchFamily="2" charset="77"/>
                <a:cs typeface="Poppins" pitchFamily="2" charset="77"/>
                <a:sym typeface="Calibri"/>
              </a:rPr>
              <a:t>umberto.nocco@asst-settelaghi.it</a:t>
            </a:r>
          </a:p>
          <a:p>
            <a:pPr marL="0" lvl="0" indent="0" algn="ctr">
              <a:buClr>
                <a:schemeClr val="dk1"/>
              </a:buClr>
              <a:buSzPct val="25000"/>
              <a:buNone/>
            </a:pPr>
            <a:r>
              <a:rPr lang="it-IT" sz="2000" i="1" dirty="0">
                <a:solidFill>
                  <a:srgbClr val="1CA692"/>
                </a:solidFill>
                <a:latin typeface="Poppins" pitchFamily="2" charset="77"/>
                <a:ea typeface="Calibri"/>
                <a:cs typeface="Poppins" pitchFamily="2" charset="77"/>
                <a:sym typeface="Calibri"/>
              </a:rPr>
              <a:t>A.S.S.T. dei Sette Laghi – Varese - Italy</a:t>
            </a:r>
          </a:p>
        </p:txBody>
      </p:sp>
    </p:spTree>
    <p:extLst>
      <p:ext uri="{BB962C8B-B14F-4D97-AF65-F5344CB8AC3E}">
        <p14:creationId xmlns:p14="http://schemas.microsoft.com/office/powerpoint/2010/main" val="7907211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421</Words>
  <Application>Microsoft Office PowerPoint</Application>
  <PresentationFormat>Widescreen</PresentationFormat>
  <Paragraphs>41</Paragraphs>
  <Slides>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Arial</vt:lpstr>
      <vt:lpstr>Calibri</vt:lpstr>
      <vt:lpstr>Calibri Light</vt:lpstr>
      <vt:lpstr>Poppins</vt:lpstr>
      <vt:lpstr>Poppins Light</vt:lpstr>
      <vt:lpstr>Poppins Medium</vt:lpstr>
      <vt:lpstr>Tema de Office</vt:lpstr>
      <vt:lpstr>Device acceptance in unregulated environment</vt:lpstr>
      <vt:lpstr>The Workgroup</vt:lpstr>
      <vt:lpstr>Description</vt:lpstr>
      <vt:lpstr>Goals of the project and final users that will benefit</vt:lpstr>
      <vt:lpstr>Results</vt:lpstr>
      <vt:lpstr>Presentazione standard di PowerPoint</vt:lpstr>
      <vt:lpstr>Umberto Nocco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Umberto Nocco</cp:lastModifiedBy>
  <cp:revision>11</cp:revision>
  <dcterms:created xsi:type="dcterms:W3CDTF">2021-09-01T19:24:00Z</dcterms:created>
  <dcterms:modified xsi:type="dcterms:W3CDTF">2021-10-13T19:52:45Z</dcterms:modified>
</cp:coreProperties>
</file>