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Poppins" panose="00000500000000000000" pitchFamily="2" charset="0"/>
      <p:regular r:id="rId13"/>
      <p:bold r:id="rId14"/>
      <p:italic r:id="rId15"/>
      <p:boldItalic r:id="rId16"/>
    </p:embeddedFont>
    <p:embeddedFont>
      <p:font typeface="Poppins Light" panose="000004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BZOyNwW0Mszgy4pVIypcBfmGM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40167" y="2872817"/>
            <a:ext cx="11226900" cy="1468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20000"/>
              </a:lnSpc>
              <a:spcBef>
                <a:spcPts val="0"/>
              </a:spcBef>
              <a:spcAft>
                <a:spcPts val="0"/>
              </a:spcAft>
              <a:buClr>
                <a:srgbClr val="00619E"/>
              </a:buClr>
              <a:buSzPts val="3200"/>
              <a:buFont typeface="Arial"/>
              <a:buNone/>
            </a:pPr>
            <a:r>
              <a:rPr lang="en-US" sz="3200" b="1" dirty="0">
                <a:solidFill>
                  <a:schemeClr val="tx1"/>
                </a:solidFill>
                <a:latin typeface="Arial"/>
                <a:ea typeface="Arial"/>
                <a:cs typeface="Arial"/>
                <a:sym typeface="Arial"/>
              </a:rPr>
              <a:t>Description of the latest generation equipment in radiotherapy and the technological needs and challenges in radiotherapy in Bolivia</a:t>
            </a:r>
            <a:endParaRPr dirty="0">
              <a:solidFill>
                <a:schemeClr val="tx1"/>
              </a:solidFill>
            </a:endParaRPr>
          </a:p>
        </p:txBody>
      </p:sp>
      <p:sp>
        <p:nvSpPr>
          <p:cNvPr id="85" name="Google Shape;85;p1"/>
          <p:cNvSpPr txBox="1">
            <a:spLocks noGrp="1"/>
          </p:cNvSpPr>
          <p:nvPr>
            <p:ph type="subTitle" idx="1"/>
          </p:nvPr>
        </p:nvSpPr>
        <p:spPr>
          <a:xfrm>
            <a:off x="440267" y="4867369"/>
            <a:ext cx="11226800" cy="761999"/>
          </a:xfrm>
          <a:prstGeom prst="rect">
            <a:avLst/>
          </a:prstGeom>
          <a:noFill/>
          <a:ln>
            <a:noFill/>
          </a:ln>
        </p:spPr>
        <p:txBody>
          <a:bodyPr spcFirstLastPara="1" wrap="square" lIns="91425" tIns="45700" rIns="91425" bIns="45700" anchor="t" anchorCtr="0">
            <a:normAutofit fontScale="70000" lnSpcReduction="20000"/>
          </a:bodyPr>
          <a:lstStyle/>
          <a:p>
            <a:pPr marL="342900" lvl="0" indent="-303530" algn="l" rtl="0">
              <a:lnSpc>
                <a:spcPct val="120000"/>
              </a:lnSpc>
              <a:spcBef>
                <a:spcPts val="1000"/>
              </a:spcBef>
              <a:spcAft>
                <a:spcPts val="0"/>
              </a:spcAft>
              <a:buClr>
                <a:srgbClr val="00619E"/>
              </a:buClr>
              <a:buSzPct val="100000"/>
              <a:buChar char="•"/>
            </a:pPr>
            <a:r>
              <a:rPr lang="es-MX" sz="2542" b="1" dirty="0">
                <a:solidFill>
                  <a:srgbClr val="00619E"/>
                </a:solidFill>
                <a:latin typeface="Arial"/>
                <a:ea typeface="Arial"/>
                <a:cs typeface="Arial"/>
                <a:sym typeface="Arial"/>
              </a:rPr>
              <a:t>Eng. Andrés Javier Oliver Zapata</a:t>
            </a:r>
            <a:endParaRPr sz="2542" dirty="0">
              <a:solidFill>
                <a:srgbClr val="00619E"/>
              </a:solidFill>
              <a:latin typeface="Arial"/>
              <a:ea typeface="Arial"/>
              <a:cs typeface="Arial"/>
              <a:sym typeface="Arial"/>
            </a:endParaRPr>
          </a:p>
          <a:p>
            <a:pPr marL="0" lvl="0" indent="0" algn="l" rtl="0">
              <a:lnSpc>
                <a:spcPct val="120000"/>
              </a:lnSpc>
              <a:spcBef>
                <a:spcPts val="1000"/>
              </a:spcBef>
              <a:spcAft>
                <a:spcPts val="0"/>
              </a:spcAft>
              <a:buNone/>
            </a:pPr>
            <a:r>
              <a:rPr lang="es-MX" b="1" dirty="0">
                <a:solidFill>
                  <a:srgbClr val="00619E"/>
                </a:solidFill>
                <a:latin typeface="Arial"/>
                <a:ea typeface="Arial"/>
                <a:cs typeface="Arial"/>
                <a:sym typeface="Arial"/>
              </a:rPr>
              <a:t>CAJA BANCARIA ESTATAL DE SALUD</a:t>
            </a:r>
            <a:endParaRPr sz="2000" dirty="0">
              <a:solidFill>
                <a:srgbClr val="0070C0"/>
              </a:solidFill>
              <a:latin typeface="Poppins Light"/>
              <a:ea typeface="Poppins Light"/>
              <a:cs typeface="Poppins Light"/>
              <a:sym typeface="Poppi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231420" y="978276"/>
            <a:ext cx="10117667"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3600"/>
              <a:buFont typeface="Poppins"/>
              <a:buNone/>
            </a:pPr>
            <a:r>
              <a:rPr lang="es-MX" sz="3600" b="1" dirty="0" err="1">
                <a:solidFill>
                  <a:srgbClr val="0070C0"/>
                </a:solidFill>
                <a:latin typeface="Poppins"/>
                <a:ea typeface="Poppins"/>
                <a:cs typeface="Poppins"/>
                <a:sym typeface="Poppins"/>
              </a:rPr>
              <a:t>The</a:t>
            </a:r>
            <a:r>
              <a:rPr lang="es-MX" sz="3600" b="1" dirty="0">
                <a:solidFill>
                  <a:srgbClr val="0070C0"/>
                </a:solidFill>
                <a:latin typeface="Poppins"/>
                <a:ea typeface="Poppins"/>
                <a:cs typeface="Poppins"/>
                <a:sym typeface="Poppins"/>
              </a:rPr>
              <a:t> </a:t>
            </a:r>
            <a:r>
              <a:rPr lang="es-MX" sz="3600" b="1" dirty="0" err="1">
                <a:solidFill>
                  <a:srgbClr val="0070C0"/>
                </a:solidFill>
                <a:latin typeface="Poppins"/>
                <a:ea typeface="Poppins"/>
                <a:cs typeface="Poppins"/>
                <a:sym typeface="Poppins"/>
              </a:rPr>
              <a:t>Team</a:t>
            </a:r>
            <a:r>
              <a:rPr lang="es-MX" sz="3600" b="1" dirty="0">
                <a:solidFill>
                  <a:srgbClr val="0070C0"/>
                </a:solidFill>
                <a:latin typeface="Poppins"/>
                <a:ea typeface="Poppins"/>
                <a:cs typeface="Poppins"/>
                <a:sym typeface="Poppins"/>
              </a:rPr>
              <a:t> / </a:t>
            </a:r>
            <a:r>
              <a:rPr lang="es-MX" sz="3600" b="1" dirty="0" err="1">
                <a:solidFill>
                  <a:srgbClr val="0070C0"/>
                </a:solidFill>
                <a:latin typeface="Poppins"/>
                <a:ea typeface="Poppins"/>
                <a:cs typeface="Poppins"/>
                <a:sym typeface="Poppins"/>
              </a:rPr>
              <a:t>Workgroup</a:t>
            </a:r>
            <a:endParaRPr sz="3600" dirty="0">
              <a:solidFill>
                <a:srgbClr val="0070C0"/>
              </a:solidFill>
            </a:endParaRPr>
          </a:p>
        </p:txBody>
      </p:sp>
      <p:sp>
        <p:nvSpPr>
          <p:cNvPr id="91" name="Google Shape;91;p2"/>
          <p:cNvSpPr txBox="1">
            <a:spLocks noGrp="1"/>
          </p:cNvSpPr>
          <p:nvPr>
            <p:ph type="body" idx="1"/>
          </p:nvPr>
        </p:nvSpPr>
        <p:spPr>
          <a:xfrm>
            <a:off x="247841" y="1892676"/>
            <a:ext cx="10702380" cy="42587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000"/>
              <a:buFont typeface="Arial"/>
              <a:buNone/>
            </a:pPr>
            <a:endParaRPr lang="es-ES" sz="2000" dirty="0">
              <a:solidFill>
                <a:srgbClr val="3A3838"/>
              </a:solidFill>
              <a:latin typeface="Poppins Light"/>
              <a:ea typeface="Poppins Light"/>
              <a:cs typeface="Poppins Light"/>
              <a:sym typeface="Poppins Light"/>
            </a:endParaRPr>
          </a:p>
          <a:p>
            <a:pPr marL="0" lvl="0" indent="0" algn="l" rtl="0">
              <a:lnSpc>
                <a:spcPct val="90000"/>
              </a:lnSpc>
              <a:spcBef>
                <a:spcPts val="0"/>
              </a:spcBef>
              <a:spcAft>
                <a:spcPts val="0"/>
              </a:spcAft>
              <a:buClr>
                <a:srgbClr val="3A3838"/>
              </a:buClr>
              <a:buSzPts val="2000"/>
              <a:buFont typeface="Arial"/>
              <a:buNone/>
            </a:pPr>
            <a:endParaRPr lang="es-ES" dirty="0">
              <a:solidFill>
                <a:srgbClr val="3A3838"/>
              </a:solidFill>
              <a:latin typeface="Poppins Light"/>
              <a:ea typeface="Poppins Light"/>
              <a:cs typeface="Poppins Light"/>
              <a:sym typeface="Poppins Light"/>
            </a:endParaRPr>
          </a:p>
          <a:p>
            <a:pPr marL="0" lvl="0" indent="0" algn="l" rtl="0">
              <a:lnSpc>
                <a:spcPct val="90000"/>
              </a:lnSpc>
              <a:spcBef>
                <a:spcPts val="0"/>
              </a:spcBef>
              <a:spcAft>
                <a:spcPts val="0"/>
              </a:spcAft>
              <a:buClr>
                <a:srgbClr val="3A3838"/>
              </a:buClr>
              <a:buSzPts val="2000"/>
              <a:buFont typeface="Arial"/>
              <a:buNone/>
            </a:pPr>
            <a:r>
              <a:rPr lang="es-ES" dirty="0">
                <a:solidFill>
                  <a:srgbClr val="3A3838"/>
                </a:solidFill>
                <a:latin typeface="Poppins Light"/>
                <a:ea typeface="Poppins Light"/>
                <a:cs typeface="Poppins Light"/>
                <a:sym typeface="Poppins Light"/>
              </a:rPr>
              <a:t>Andrés Javier Oliver Zapata	</a:t>
            </a:r>
          </a:p>
          <a:p>
            <a:pPr marL="0" lvl="0" indent="0" algn="l" rtl="0">
              <a:lnSpc>
                <a:spcPct val="90000"/>
              </a:lnSpc>
              <a:spcBef>
                <a:spcPts val="0"/>
              </a:spcBef>
              <a:spcAft>
                <a:spcPts val="0"/>
              </a:spcAft>
              <a:buClr>
                <a:srgbClr val="3A3838"/>
              </a:buClr>
              <a:buSzPts val="2000"/>
              <a:buFont typeface="Arial"/>
              <a:buNone/>
            </a:pPr>
            <a:endParaRPr lang="es-ES" dirty="0">
              <a:solidFill>
                <a:srgbClr val="3A3838"/>
              </a:solidFill>
              <a:latin typeface="Poppins Light"/>
              <a:cs typeface="Poppins Light"/>
              <a:sym typeface="Poppins Light"/>
            </a:endParaRPr>
          </a:p>
          <a:p>
            <a:pPr marL="0" lvl="0" indent="0" algn="l" rtl="0">
              <a:lnSpc>
                <a:spcPct val="90000"/>
              </a:lnSpc>
              <a:spcBef>
                <a:spcPts val="0"/>
              </a:spcBef>
              <a:spcAft>
                <a:spcPts val="0"/>
              </a:spcAft>
              <a:buClr>
                <a:srgbClr val="3A3838"/>
              </a:buClr>
              <a:buSzPts val="2000"/>
              <a:buFont typeface="Arial"/>
              <a:buNone/>
            </a:pPr>
            <a:r>
              <a:rPr lang="es-ES" dirty="0">
                <a:solidFill>
                  <a:srgbClr val="3A3838"/>
                </a:solidFill>
                <a:latin typeface="Poppins Light"/>
                <a:cs typeface="Poppins Light"/>
                <a:sym typeface="Poppins Light"/>
              </a:rPr>
              <a:t>Isabel Morales Ledezma</a:t>
            </a:r>
            <a:endParaRPr sz="3600" dirty="0"/>
          </a:p>
          <a:p>
            <a:pPr marL="0" lvl="0" indent="0" algn="l" rtl="0">
              <a:lnSpc>
                <a:spcPct val="90000"/>
              </a:lnSpc>
              <a:spcBef>
                <a:spcPts val="1000"/>
              </a:spcBef>
              <a:spcAft>
                <a:spcPts val="0"/>
              </a:spcAft>
              <a:buClr>
                <a:schemeClr val="dk1"/>
              </a:buClr>
              <a:buSzPts val="2800"/>
              <a:buNone/>
            </a:pPr>
            <a:endParaRPr lang="es-ES" dirty="0">
              <a:solidFill>
                <a:srgbClr val="3A3838"/>
              </a:solidFill>
            </a:endParaRPr>
          </a:p>
          <a:p>
            <a:pPr marL="0" lvl="0" indent="0" algn="l" rtl="0">
              <a:lnSpc>
                <a:spcPct val="90000"/>
              </a:lnSpc>
              <a:spcBef>
                <a:spcPts val="1000"/>
              </a:spcBef>
              <a:spcAft>
                <a:spcPts val="0"/>
              </a:spcAft>
              <a:buClr>
                <a:schemeClr val="dk1"/>
              </a:buClr>
              <a:buSzPts val="2800"/>
              <a:buNone/>
            </a:pPr>
            <a:endParaRPr dirty="0">
              <a:solidFill>
                <a:srgbClr val="3A383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231420" y="978276"/>
            <a:ext cx="10117667"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3600"/>
              <a:buFont typeface="Poppins"/>
              <a:buNone/>
            </a:pPr>
            <a:r>
              <a:rPr lang="es-MX" sz="3600" b="1">
                <a:solidFill>
                  <a:srgbClr val="0070C0"/>
                </a:solidFill>
                <a:latin typeface="Poppins"/>
                <a:ea typeface="Poppins"/>
                <a:cs typeface="Poppins"/>
                <a:sym typeface="Poppins"/>
              </a:rPr>
              <a:t>Description</a:t>
            </a:r>
            <a:endParaRPr sz="3600">
              <a:solidFill>
                <a:srgbClr val="0070C0"/>
              </a:solidFill>
            </a:endParaRPr>
          </a:p>
        </p:txBody>
      </p:sp>
      <p:sp>
        <p:nvSpPr>
          <p:cNvPr id="97" name="Google Shape;97;p3"/>
          <p:cNvSpPr txBox="1">
            <a:spLocks noGrp="1"/>
          </p:cNvSpPr>
          <p:nvPr>
            <p:ph type="body" idx="1"/>
          </p:nvPr>
        </p:nvSpPr>
        <p:spPr>
          <a:xfrm>
            <a:off x="247841" y="1892676"/>
            <a:ext cx="10702380" cy="4258742"/>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2800"/>
              <a:buFont typeface="Arial"/>
              <a:buNone/>
            </a:pPr>
            <a:r>
              <a:rPr lang="es-MX">
                <a:latin typeface="Arial"/>
                <a:ea typeface="Arial"/>
                <a:cs typeface="Arial"/>
                <a:sym typeface="Arial"/>
              </a:rPr>
              <a:t>Bolivia during the COVID-19 pandemic, the epidemiological monitoring and control of new incidences of coronavirus, including the availability of routine medical consultations, has allowed maintaining access to these services. Major cities have made a leap in terms of patient care. Remote consultations, assistive technologies and digital health projects that converge in future telemedicine systems, influence oncological treatments with the appropriate support and necessary technological equipment would make remote consultations a possibility of scientific exchange.</a:t>
            </a:r>
            <a:endParaRPr sz="2000">
              <a:solidFill>
                <a:srgbClr val="3A383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231420" y="978276"/>
            <a:ext cx="10117667" cy="91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70C0"/>
              </a:buClr>
              <a:buSzPct val="100000"/>
              <a:buFont typeface="Poppins"/>
              <a:buNone/>
            </a:pPr>
            <a:r>
              <a:rPr lang="es-MX" sz="3600" b="1">
                <a:solidFill>
                  <a:srgbClr val="0070C0"/>
                </a:solidFill>
                <a:latin typeface="Poppins"/>
                <a:ea typeface="Poppins"/>
                <a:cs typeface="Poppins"/>
                <a:sym typeface="Poppins"/>
              </a:rPr>
              <a:t>Goals of the project and final users</a:t>
            </a:r>
            <a:br>
              <a:rPr lang="es-MX" sz="3600" b="1">
                <a:solidFill>
                  <a:srgbClr val="0070C0"/>
                </a:solidFill>
                <a:latin typeface="Poppins"/>
                <a:ea typeface="Poppins"/>
                <a:cs typeface="Poppins"/>
                <a:sym typeface="Poppins"/>
              </a:rPr>
            </a:br>
            <a:r>
              <a:rPr lang="es-MX" sz="3600" b="1">
                <a:solidFill>
                  <a:srgbClr val="0070C0"/>
                </a:solidFill>
                <a:latin typeface="Poppins"/>
                <a:ea typeface="Poppins"/>
                <a:cs typeface="Poppins"/>
                <a:sym typeface="Poppins"/>
              </a:rPr>
              <a:t>that will benefit</a:t>
            </a:r>
            <a:endParaRPr sz="3600">
              <a:solidFill>
                <a:srgbClr val="0070C0"/>
              </a:solidFill>
            </a:endParaRPr>
          </a:p>
        </p:txBody>
      </p:sp>
      <p:sp>
        <p:nvSpPr>
          <p:cNvPr id="103" name="Google Shape;103;p4"/>
          <p:cNvSpPr txBox="1">
            <a:spLocks noGrp="1"/>
          </p:cNvSpPr>
          <p:nvPr>
            <p:ph type="body" idx="1"/>
          </p:nvPr>
        </p:nvSpPr>
        <p:spPr>
          <a:xfrm>
            <a:off x="247841" y="1892676"/>
            <a:ext cx="10702380" cy="425874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7000"/>
              </a:lnSpc>
              <a:spcBef>
                <a:spcPts val="0"/>
              </a:spcBef>
              <a:spcAft>
                <a:spcPts val="0"/>
              </a:spcAft>
              <a:buClr>
                <a:schemeClr val="dk1"/>
              </a:buClr>
              <a:buSzPts val="2800"/>
              <a:buFont typeface="Arial"/>
              <a:buNone/>
            </a:pPr>
            <a:r>
              <a:rPr lang="es-MX">
                <a:latin typeface="Arial"/>
                <a:ea typeface="Arial"/>
                <a:cs typeface="Arial"/>
                <a:sym typeface="Arial"/>
              </a:rPr>
              <a:t>Describe the new technology in radiotherapy treatment in Bolivia in order to propose to identify its needs and challenges.</a:t>
            </a:r>
            <a:endParaRPr>
              <a:latin typeface="Arial"/>
              <a:ea typeface="Arial"/>
              <a:cs typeface="Arial"/>
              <a:sym typeface="Arial"/>
            </a:endParaRPr>
          </a:p>
          <a:p>
            <a:pPr marL="0" lvl="0" indent="0" algn="l" rtl="0">
              <a:lnSpc>
                <a:spcPct val="107000"/>
              </a:lnSpc>
              <a:spcBef>
                <a:spcPts val="1000"/>
              </a:spcBef>
              <a:spcAft>
                <a:spcPts val="0"/>
              </a:spcAft>
              <a:buClr>
                <a:schemeClr val="dk1"/>
              </a:buClr>
              <a:buSzPts val="2800"/>
              <a:buFont typeface="Arial"/>
              <a:buNone/>
            </a:pPr>
            <a:r>
              <a:rPr lang="es-MX">
                <a:latin typeface="Arial"/>
                <a:ea typeface="Arial"/>
                <a:cs typeface="Arial"/>
                <a:sym typeface="Arial"/>
              </a:rPr>
              <a:t>Three teams were selected: linear accelerator, PET and SPECT, four types of cancer (24% cervix, 17% breast, and 17% prostate and 8% stomach, 34% others). </a:t>
            </a:r>
            <a:endParaRPr>
              <a:latin typeface="Arial"/>
              <a:ea typeface="Arial"/>
              <a:cs typeface="Arial"/>
              <a:sym typeface="Arial"/>
            </a:endParaRPr>
          </a:p>
          <a:p>
            <a:pPr marL="0" lvl="0" indent="0" algn="just" rtl="0">
              <a:lnSpc>
                <a:spcPct val="107000"/>
              </a:lnSpc>
              <a:spcBef>
                <a:spcPts val="1000"/>
              </a:spcBef>
              <a:spcAft>
                <a:spcPts val="0"/>
              </a:spcAft>
              <a:buClr>
                <a:schemeClr val="dk1"/>
              </a:buClr>
              <a:buSzPts val="2800"/>
              <a:buFont typeface="Arial"/>
              <a:buNone/>
            </a:pPr>
            <a:r>
              <a:rPr lang="es-MX">
                <a:latin typeface="Arial"/>
                <a:ea typeface="Arial"/>
                <a:cs typeface="Arial"/>
                <a:sym typeface="Arial"/>
              </a:rPr>
              <a:t>ABEN (Bolivian Nuclear Energy Agency), builds three comprehensive nuclear medicine specialization centers, this entire network is called the Network of Nuclear Medicine and Radiotherapy Centers.</a:t>
            </a:r>
            <a:endParaRPr sz="2000">
              <a:solidFill>
                <a:srgbClr val="3A3838"/>
              </a:solidFill>
              <a:latin typeface="Poppins Light"/>
              <a:ea typeface="Poppins Light"/>
              <a:cs typeface="Poppins Light"/>
              <a:sym typeface="Poppi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231420" y="978276"/>
            <a:ext cx="10117667"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3600"/>
              <a:buFont typeface="Poppins"/>
              <a:buNone/>
            </a:pPr>
            <a:r>
              <a:rPr lang="es-MX" sz="3600" b="1">
                <a:solidFill>
                  <a:srgbClr val="0070C0"/>
                </a:solidFill>
                <a:latin typeface="Poppins"/>
                <a:ea typeface="Poppins"/>
                <a:cs typeface="Poppins"/>
                <a:sym typeface="Poppins"/>
              </a:rPr>
              <a:t>Results</a:t>
            </a:r>
            <a:endParaRPr sz="3600">
              <a:solidFill>
                <a:srgbClr val="0070C0"/>
              </a:solidFill>
            </a:endParaRPr>
          </a:p>
        </p:txBody>
      </p:sp>
      <p:sp>
        <p:nvSpPr>
          <p:cNvPr id="109" name="Google Shape;109;p5"/>
          <p:cNvSpPr txBox="1">
            <a:spLocks noGrp="1"/>
          </p:cNvSpPr>
          <p:nvPr>
            <p:ph type="body" idx="1"/>
          </p:nvPr>
        </p:nvSpPr>
        <p:spPr>
          <a:xfrm>
            <a:off x="333791" y="1892676"/>
            <a:ext cx="10702500" cy="42588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400"/>
              <a:buFont typeface="Arial"/>
              <a:buNone/>
            </a:pPr>
            <a:r>
              <a:rPr lang="es-MX" sz="2400">
                <a:latin typeface="Arial"/>
                <a:ea typeface="Arial"/>
                <a:cs typeface="Arial"/>
                <a:sym typeface="Arial"/>
              </a:rPr>
              <a:t>Three teams were selected: linear accelerator, PET and SPECT, four types of cancer (24% cervix, 17% breast, and 17% prostate and 8% stomach, 34% others). Between 2011 and 2016 there are 18,600 new patients with some type of cancer. Today, 2020, 20,000 patients (65% women, 35% men), that is, requiring surgical treatment, chemotherapy, radiotherapy and complementary situations such as pain treatment.ABEN (Bolivian Nuclear Energy Agency), builds three comprehensive nuclear medicine specialization centers. Two in the city of La Paz and one Santa Cruz de la Sierra. With a capital of USD 165,000,000.00, this entire network is called the Network of Nuclear Medicine and Radiotherapy Centers.</a:t>
            </a:r>
            <a:endParaRPr sz="2000">
              <a:solidFill>
                <a:srgbClr val="3A383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826654" y="2878020"/>
            <a:ext cx="10117667" cy="55098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ts val="630"/>
              <a:buFont typeface="Calibri"/>
              <a:buNone/>
            </a:pPr>
            <a:r>
              <a:rPr lang="es-MX" sz="2800" i="1">
                <a:solidFill>
                  <a:srgbClr val="1CA692"/>
                </a:solidFill>
              </a:rPr>
              <a:t>Eng. Andrés Javier Oliver Zapata</a:t>
            </a:r>
            <a:endParaRPr sz="2800" i="1">
              <a:solidFill>
                <a:srgbClr val="1CA692"/>
              </a:solidFill>
            </a:endParaRPr>
          </a:p>
          <a:p>
            <a:pPr marL="0" lvl="0" indent="0" algn="ctr" rtl="0">
              <a:spcBef>
                <a:spcPts val="1000"/>
              </a:spcBef>
              <a:spcAft>
                <a:spcPts val="0"/>
              </a:spcAft>
              <a:buClr>
                <a:schemeClr val="dk1"/>
              </a:buClr>
              <a:buSzPts val="630"/>
              <a:buFont typeface="Arial"/>
              <a:buNone/>
            </a:pPr>
            <a:r>
              <a:rPr lang="es-MX" sz="2800" i="1">
                <a:solidFill>
                  <a:srgbClr val="1F4A98"/>
                </a:solidFill>
                <a:latin typeface="Arial"/>
                <a:ea typeface="Arial"/>
                <a:cs typeface="Arial"/>
                <a:sym typeface="Arial"/>
              </a:rPr>
              <a:t>oliverandres38@gmail.com</a:t>
            </a:r>
            <a:endParaRPr sz="2800">
              <a:latin typeface="Arial"/>
              <a:ea typeface="Arial"/>
              <a:cs typeface="Arial"/>
              <a:sym typeface="Arial"/>
            </a:endParaRPr>
          </a:p>
          <a:p>
            <a:pPr marL="0" lvl="0" indent="0" algn="ctr" rtl="0">
              <a:spcBef>
                <a:spcPts val="1000"/>
              </a:spcBef>
              <a:spcAft>
                <a:spcPts val="0"/>
              </a:spcAft>
              <a:buClr>
                <a:schemeClr val="dk1"/>
              </a:buClr>
              <a:buSzPts val="630"/>
              <a:buFont typeface="Arial"/>
              <a:buNone/>
            </a:pPr>
            <a:r>
              <a:rPr lang="es-MX" sz="2800" i="1">
                <a:solidFill>
                  <a:srgbClr val="1CA692"/>
                </a:solidFill>
              </a:rPr>
              <a:t>IFMBE, Bolivia</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374</Words>
  <Application>Microsoft Office PowerPoint</Application>
  <PresentationFormat>Panorámica</PresentationFormat>
  <Paragraphs>20</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Poppins Light</vt:lpstr>
      <vt:lpstr>Poppins</vt:lpstr>
      <vt:lpstr>Calibri</vt:lpstr>
      <vt:lpstr>Tema de Office</vt:lpstr>
      <vt:lpstr>Description of the latest generation equipment in radiotherapy and the technological needs and challenges in radiotherapy in Bolivia</vt:lpstr>
      <vt:lpstr>The Team / Workgroup</vt:lpstr>
      <vt:lpstr>Description</vt:lpstr>
      <vt:lpstr>Goals of the project and final users that will benefit</vt:lpstr>
      <vt:lpstr>Results</vt:lpstr>
      <vt:lpstr>Eng. Andrés Javier Oliver Zapata oliverandres38@gmail.com IFMBE, Bolivia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Description of the latest generation equipment in radiotherapy and the technological needs and challenges in radiotherapy in Bolivia</dc:title>
  <dc:creator>Estefania Cajigas</dc:creator>
  <cp:lastModifiedBy>inel comp</cp:lastModifiedBy>
  <cp:revision>2</cp:revision>
  <dcterms:created xsi:type="dcterms:W3CDTF">2021-09-01T19:24:00Z</dcterms:created>
  <dcterms:modified xsi:type="dcterms:W3CDTF">2021-10-17T14:22:31Z</dcterms:modified>
</cp:coreProperties>
</file>