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5" r:id="rId5"/>
    <p:sldId id="263" r:id="rId6"/>
    <p:sldId id="268" r:id="rId7"/>
    <p:sldId id="267" r:id="rId8"/>
    <p:sldId id="261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FB6"/>
    <a:srgbClr val="20499A"/>
    <a:srgbClr val="FCB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35" autoAdjust="0"/>
    <p:restoredTop sz="94718"/>
  </p:normalViewPr>
  <p:slideViewPr>
    <p:cSldViewPr snapToGrid="0" snapToObjects="1">
      <p:cViewPr>
        <p:scale>
          <a:sx n="80" d="100"/>
          <a:sy n="80" d="100"/>
        </p:scale>
        <p:origin x="-2532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esktop\Sviluppo%20COVID%20II%20301120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tente\Desktop\Sviluppo%20COVID%20II%20301120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01206397072238E-2"/>
          <c:y val="0.17310829442298087"/>
          <c:w val="0.89552286349856991"/>
          <c:h val="0.6670895701918491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'IPOTESI 3'!$B$88</c:f>
              <c:strCache>
                <c:ptCount val="1"/>
                <c:pt idx="0">
                  <c:v>Threshold value</c:v>
                </c:pt>
              </c:strCache>
            </c:strRef>
          </c:tx>
          <c:spPr>
            <a:solidFill>
              <a:srgbClr val="20499A"/>
            </a:solidFill>
          </c:spPr>
          <c:invertIfNegative val="0"/>
          <c:val>
            <c:numRef>
              <c:f>'IPOTESI 3'!$C$88:$BB$88</c:f>
              <c:numCache>
                <c:formatCode>General</c:formatCode>
                <c:ptCount val="52"/>
                <c:pt idx="0">
                  <c:v>100</c:v>
                </c:pt>
                <c:pt idx="3">
                  <c:v>175</c:v>
                </c:pt>
                <c:pt idx="6">
                  <c:v>250</c:v>
                </c:pt>
                <c:pt idx="10">
                  <c:v>350</c:v>
                </c:pt>
                <c:pt idx="14">
                  <c:v>450</c:v>
                </c:pt>
                <c:pt idx="15">
                  <c:v>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axId val="178770304"/>
        <c:axId val="178771840"/>
      </c:barChart>
      <c:lineChart>
        <c:grouping val="standard"/>
        <c:varyColors val="0"/>
        <c:ser>
          <c:idx val="0"/>
          <c:order val="0"/>
          <c:tx>
            <c:strRef>
              <c:f>'IPOTESI 3'!$B$87</c:f>
              <c:strCache>
                <c:ptCount val="1"/>
                <c:pt idx="0">
                  <c:v>Acute patients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'IPOTESI 3'!$C$86:$S$86</c:f>
              <c:numCache>
                <c:formatCode>[$-409]d\-mmm;@</c:formatCode>
                <c:ptCount val="17"/>
                <c:pt idx="0">
                  <c:v>44127</c:v>
                </c:pt>
                <c:pt idx="1">
                  <c:v>44128</c:v>
                </c:pt>
                <c:pt idx="2">
                  <c:v>44129</c:v>
                </c:pt>
                <c:pt idx="3">
                  <c:v>44130</c:v>
                </c:pt>
                <c:pt idx="4">
                  <c:v>44131</c:v>
                </c:pt>
                <c:pt idx="5">
                  <c:v>44132</c:v>
                </c:pt>
                <c:pt idx="6">
                  <c:v>44133</c:v>
                </c:pt>
                <c:pt idx="7">
                  <c:v>44134</c:v>
                </c:pt>
                <c:pt idx="8">
                  <c:v>44135</c:v>
                </c:pt>
                <c:pt idx="9">
                  <c:v>44136</c:v>
                </c:pt>
                <c:pt idx="10">
                  <c:v>44137</c:v>
                </c:pt>
                <c:pt idx="11">
                  <c:v>44138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  <c:pt idx="16">
                  <c:v>44143</c:v>
                </c:pt>
              </c:numCache>
            </c:numRef>
          </c:cat>
          <c:val>
            <c:numRef>
              <c:f>'IPOTESI 3'!$C$87:$S$87</c:f>
              <c:numCache>
                <c:formatCode>General</c:formatCode>
                <c:ptCount val="17"/>
                <c:pt idx="0">
                  <c:v>99</c:v>
                </c:pt>
                <c:pt idx="1">
                  <c:v>120</c:v>
                </c:pt>
                <c:pt idx="2">
                  <c:v>142</c:v>
                </c:pt>
                <c:pt idx="3">
                  <c:v>162</c:v>
                </c:pt>
                <c:pt idx="4">
                  <c:v>187</c:v>
                </c:pt>
                <c:pt idx="5">
                  <c:v>213</c:v>
                </c:pt>
                <c:pt idx="6">
                  <c:v>249</c:v>
                </c:pt>
                <c:pt idx="7">
                  <c:v>287</c:v>
                </c:pt>
                <c:pt idx="8">
                  <c:v>311</c:v>
                </c:pt>
                <c:pt idx="9">
                  <c:v>328</c:v>
                </c:pt>
                <c:pt idx="10">
                  <c:v>344</c:v>
                </c:pt>
                <c:pt idx="11">
                  <c:v>366</c:v>
                </c:pt>
                <c:pt idx="12">
                  <c:v>386</c:v>
                </c:pt>
                <c:pt idx="13">
                  <c:v>406</c:v>
                </c:pt>
                <c:pt idx="14">
                  <c:v>440</c:v>
                </c:pt>
                <c:pt idx="15">
                  <c:v>479</c:v>
                </c:pt>
                <c:pt idx="16">
                  <c:v>510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770304"/>
        <c:axId val="178771840"/>
      </c:lineChart>
      <c:dateAx>
        <c:axId val="178770304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crossAx val="178771840"/>
        <c:crosses val="autoZero"/>
        <c:auto val="1"/>
        <c:lblOffset val="100"/>
        <c:baseTimeUnit val="days"/>
        <c:majorUnit val="2"/>
        <c:majorTimeUnit val="days"/>
      </c:dateAx>
      <c:valAx>
        <c:axId val="178771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7877030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'IPOTESI 3'!$R$115</c:f>
              <c:strCache>
                <c:ptCount val="1"/>
                <c:pt idx="0">
                  <c:v>Acute Beds</c:v>
                </c:pt>
              </c:strCache>
            </c:strRef>
          </c:tx>
          <c:spPr>
            <a:solidFill>
              <a:srgbClr val="CB1B18"/>
            </a:solidFill>
          </c:spPr>
          <c:invertIfNegative val="0"/>
          <c:cat>
            <c:numRef>
              <c:f>'IPOTESI 3'!$Q$116:$Q$131</c:f>
              <c:numCache>
                <c:formatCode>[$-409]d\-mmm;@</c:formatCode>
                <c:ptCount val="16"/>
                <c:pt idx="0">
                  <c:v>44127</c:v>
                </c:pt>
                <c:pt idx="1">
                  <c:v>44128</c:v>
                </c:pt>
                <c:pt idx="2">
                  <c:v>44129</c:v>
                </c:pt>
                <c:pt idx="3">
                  <c:v>44130</c:v>
                </c:pt>
                <c:pt idx="4">
                  <c:v>44131</c:v>
                </c:pt>
                <c:pt idx="5">
                  <c:v>44132</c:v>
                </c:pt>
                <c:pt idx="6">
                  <c:v>44133</c:v>
                </c:pt>
                <c:pt idx="7">
                  <c:v>44134</c:v>
                </c:pt>
                <c:pt idx="8">
                  <c:v>44135</c:v>
                </c:pt>
                <c:pt idx="9">
                  <c:v>44136</c:v>
                </c:pt>
                <c:pt idx="10">
                  <c:v>44137</c:v>
                </c:pt>
                <c:pt idx="11">
                  <c:v>44138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</c:numCache>
            </c:numRef>
          </c:cat>
          <c:val>
            <c:numRef>
              <c:f>'IPOTESI 3'!$R$116:$R$131</c:f>
              <c:numCache>
                <c:formatCode>General</c:formatCode>
                <c:ptCount val="16"/>
                <c:pt idx="0">
                  <c:v>98</c:v>
                </c:pt>
                <c:pt idx="1">
                  <c:v>98</c:v>
                </c:pt>
                <c:pt idx="2">
                  <c:v>98</c:v>
                </c:pt>
                <c:pt idx="3">
                  <c:v>148</c:v>
                </c:pt>
                <c:pt idx="4">
                  <c:v>148</c:v>
                </c:pt>
                <c:pt idx="5">
                  <c:v>148</c:v>
                </c:pt>
                <c:pt idx="6">
                  <c:v>236</c:v>
                </c:pt>
                <c:pt idx="7">
                  <c:v>236</c:v>
                </c:pt>
                <c:pt idx="8">
                  <c:v>236</c:v>
                </c:pt>
                <c:pt idx="9">
                  <c:v>236</c:v>
                </c:pt>
                <c:pt idx="10">
                  <c:v>339</c:v>
                </c:pt>
                <c:pt idx="11">
                  <c:v>339</c:v>
                </c:pt>
                <c:pt idx="12">
                  <c:v>339</c:v>
                </c:pt>
                <c:pt idx="13">
                  <c:v>339</c:v>
                </c:pt>
                <c:pt idx="14">
                  <c:v>447</c:v>
                </c:pt>
                <c:pt idx="15">
                  <c:v>526</c:v>
                </c:pt>
              </c:numCache>
            </c:numRef>
          </c:val>
        </c:ser>
        <c:ser>
          <c:idx val="1"/>
          <c:order val="1"/>
          <c:tx>
            <c:strRef>
              <c:f>'IPOTESI 3'!$S$115</c:f>
              <c:strCache>
                <c:ptCount val="1"/>
                <c:pt idx="0">
                  <c:v>Subacute Beds</c:v>
                </c:pt>
              </c:strCache>
            </c:strRef>
          </c:tx>
          <c:spPr>
            <a:solidFill>
              <a:srgbClr val="C2C923"/>
            </a:solidFill>
          </c:spPr>
          <c:invertIfNegative val="0"/>
          <c:cat>
            <c:numRef>
              <c:f>'IPOTESI 3'!$Q$116:$Q$131</c:f>
              <c:numCache>
                <c:formatCode>[$-409]d\-mmm;@</c:formatCode>
                <c:ptCount val="16"/>
                <c:pt idx="0">
                  <c:v>44127</c:v>
                </c:pt>
                <c:pt idx="1">
                  <c:v>44128</c:v>
                </c:pt>
                <c:pt idx="2">
                  <c:v>44129</c:v>
                </c:pt>
                <c:pt idx="3">
                  <c:v>44130</c:v>
                </c:pt>
                <c:pt idx="4">
                  <c:v>44131</c:v>
                </c:pt>
                <c:pt idx="5">
                  <c:v>44132</c:v>
                </c:pt>
                <c:pt idx="6">
                  <c:v>44133</c:v>
                </c:pt>
                <c:pt idx="7">
                  <c:v>44134</c:v>
                </c:pt>
                <c:pt idx="8">
                  <c:v>44135</c:v>
                </c:pt>
                <c:pt idx="9">
                  <c:v>44136</c:v>
                </c:pt>
                <c:pt idx="10">
                  <c:v>44137</c:v>
                </c:pt>
                <c:pt idx="11">
                  <c:v>44138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</c:numCache>
            </c:numRef>
          </c:cat>
          <c:val>
            <c:numRef>
              <c:f>'IPOTESI 3'!$S$116:$S$131</c:f>
              <c:numCache>
                <c:formatCode>General</c:formatCode>
                <c:ptCount val="1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35</c:v>
                </c:pt>
                <c:pt idx="11">
                  <c:v>35</c:v>
                </c:pt>
                <c:pt idx="12">
                  <c:v>35</c:v>
                </c:pt>
                <c:pt idx="13">
                  <c:v>35</c:v>
                </c:pt>
                <c:pt idx="14">
                  <c:v>35</c:v>
                </c:pt>
                <c:pt idx="15">
                  <c:v>65</c:v>
                </c:pt>
              </c:numCache>
            </c:numRef>
          </c:val>
        </c:ser>
        <c:ser>
          <c:idx val="2"/>
          <c:order val="2"/>
          <c:tx>
            <c:strRef>
              <c:f>'IPOTESI 3'!$T$115</c:f>
              <c:strCache>
                <c:ptCount val="1"/>
                <c:pt idx="0">
                  <c:v>ICU Beds</c:v>
                </c:pt>
              </c:strCache>
            </c:strRef>
          </c:tx>
          <c:spPr>
            <a:solidFill>
              <a:srgbClr val="42AFB6"/>
            </a:solidFill>
          </c:spPr>
          <c:invertIfNegative val="0"/>
          <c:cat>
            <c:numRef>
              <c:f>'IPOTESI 3'!$Q$116:$Q$131</c:f>
              <c:numCache>
                <c:formatCode>[$-409]d\-mmm;@</c:formatCode>
                <c:ptCount val="16"/>
                <c:pt idx="0">
                  <c:v>44127</c:v>
                </c:pt>
                <c:pt idx="1">
                  <c:v>44128</c:v>
                </c:pt>
                <c:pt idx="2">
                  <c:v>44129</c:v>
                </c:pt>
                <c:pt idx="3">
                  <c:v>44130</c:v>
                </c:pt>
                <c:pt idx="4">
                  <c:v>44131</c:v>
                </c:pt>
                <c:pt idx="5">
                  <c:v>44132</c:v>
                </c:pt>
                <c:pt idx="6">
                  <c:v>44133</c:v>
                </c:pt>
                <c:pt idx="7">
                  <c:v>44134</c:v>
                </c:pt>
                <c:pt idx="8">
                  <c:v>44135</c:v>
                </c:pt>
                <c:pt idx="9">
                  <c:v>44136</c:v>
                </c:pt>
                <c:pt idx="10">
                  <c:v>44137</c:v>
                </c:pt>
                <c:pt idx="11">
                  <c:v>44138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</c:numCache>
            </c:numRef>
          </c:cat>
          <c:val>
            <c:numRef>
              <c:f>'IPOTESI 3'!$T$116:$T$131</c:f>
              <c:numCache>
                <c:formatCode>General</c:formatCode>
                <c:ptCount val="1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35</c:v>
                </c:pt>
                <c:pt idx="7">
                  <c:v>35</c:v>
                </c:pt>
                <c:pt idx="8">
                  <c:v>35</c:v>
                </c:pt>
                <c:pt idx="9">
                  <c:v>35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47</c:v>
                </c:pt>
                <c:pt idx="15">
                  <c:v>60</c:v>
                </c:pt>
              </c:numCache>
            </c:numRef>
          </c:val>
        </c:ser>
        <c:ser>
          <c:idx val="3"/>
          <c:order val="3"/>
          <c:tx>
            <c:strRef>
              <c:f>'IPOTESI 3'!$U$115</c:f>
              <c:strCache>
                <c:ptCount val="1"/>
                <c:pt idx="0">
                  <c:v>Maternal&amp;child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cat>
            <c:numRef>
              <c:f>'IPOTESI 3'!$Q$116:$Q$131</c:f>
              <c:numCache>
                <c:formatCode>[$-409]d\-mmm;@</c:formatCode>
                <c:ptCount val="16"/>
                <c:pt idx="0">
                  <c:v>44127</c:v>
                </c:pt>
                <c:pt idx="1">
                  <c:v>44128</c:v>
                </c:pt>
                <c:pt idx="2">
                  <c:v>44129</c:v>
                </c:pt>
                <c:pt idx="3">
                  <c:v>44130</c:v>
                </c:pt>
                <c:pt idx="4">
                  <c:v>44131</c:v>
                </c:pt>
                <c:pt idx="5">
                  <c:v>44132</c:v>
                </c:pt>
                <c:pt idx="6">
                  <c:v>44133</c:v>
                </c:pt>
                <c:pt idx="7">
                  <c:v>44134</c:v>
                </c:pt>
                <c:pt idx="8">
                  <c:v>44135</c:v>
                </c:pt>
                <c:pt idx="9">
                  <c:v>44136</c:v>
                </c:pt>
                <c:pt idx="10">
                  <c:v>44137</c:v>
                </c:pt>
                <c:pt idx="11">
                  <c:v>44138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</c:numCache>
            </c:numRef>
          </c:cat>
          <c:val>
            <c:numRef>
              <c:f>'IPOTESI 3'!$U$116:$U$131</c:f>
              <c:numCache>
                <c:formatCode>General</c:formatCode>
                <c:ptCount val="16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28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</c:numCache>
            </c:numRef>
          </c:val>
        </c:ser>
        <c:ser>
          <c:idx val="4"/>
          <c:order val="4"/>
          <c:tx>
            <c:strRef>
              <c:f>'IPOTESI 3'!$V$115</c:f>
              <c:strCache>
                <c:ptCount val="1"/>
                <c:pt idx="0">
                  <c:v>Hospice</c:v>
                </c:pt>
              </c:strCache>
            </c:strRef>
          </c:tx>
          <c:invertIfNegative val="0"/>
          <c:cat>
            <c:numRef>
              <c:f>'IPOTESI 3'!$Q$116:$Q$131</c:f>
              <c:numCache>
                <c:formatCode>[$-409]d\-mmm;@</c:formatCode>
                <c:ptCount val="16"/>
                <c:pt idx="0">
                  <c:v>44127</c:v>
                </c:pt>
                <c:pt idx="1">
                  <c:v>44128</c:v>
                </c:pt>
                <c:pt idx="2">
                  <c:v>44129</c:v>
                </c:pt>
                <c:pt idx="3">
                  <c:v>44130</c:v>
                </c:pt>
                <c:pt idx="4">
                  <c:v>44131</c:v>
                </c:pt>
                <c:pt idx="5">
                  <c:v>44132</c:v>
                </c:pt>
                <c:pt idx="6">
                  <c:v>44133</c:v>
                </c:pt>
                <c:pt idx="7">
                  <c:v>44134</c:v>
                </c:pt>
                <c:pt idx="8">
                  <c:v>44135</c:v>
                </c:pt>
                <c:pt idx="9">
                  <c:v>44136</c:v>
                </c:pt>
                <c:pt idx="10">
                  <c:v>44137</c:v>
                </c:pt>
                <c:pt idx="11">
                  <c:v>44138</c:v>
                </c:pt>
                <c:pt idx="12">
                  <c:v>44139</c:v>
                </c:pt>
                <c:pt idx="13">
                  <c:v>44140</c:v>
                </c:pt>
                <c:pt idx="14">
                  <c:v>44141</c:v>
                </c:pt>
                <c:pt idx="15">
                  <c:v>44142</c:v>
                </c:pt>
              </c:numCache>
            </c:numRef>
          </c:cat>
          <c:val>
            <c:numRef>
              <c:f>'IPOTESI 3'!$V$116:$V$131</c:f>
              <c:numCache>
                <c:formatCode>General</c:formatCode>
                <c:ptCount val="1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77312512"/>
        <c:axId val="177314048"/>
      </c:barChart>
      <c:catAx>
        <c:axId val="177312512"/>
        <c:scaling>
          <c:orientation val="minMax"/>
        </c:scaling>
        <c:delete val="0"/>
        <c:axPos val="b"/>
        <c:numFmt formatCode="[$-409]d\-mmm;@" sourceLinked="1"/>
        <c:majorTickMark val="none"/>
        <c:minorTickMark val="none"/>
        <c:tickLblPos val="nextTo"/>
        <c:crossAx val="177314048"/>
        <c:crosses val="autoZero"/>
        <c:auto val="0"/>
        <c:lblAlgn val="ctr"/>
        <c:lblOffset val="100"/>
        <c:tickLblSkip val="2"/>
        <c:noMultiLvlLbl val="0"/>
      </c:catAx>
      <c:valAx>
        <c:axId val="17731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crossAx val="1773125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it-IT" sz="1600"/>
              <a:t>Cuasso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30613057983136716"/>
                  <c:y val="-3.3996659508470535E-2"/>
                </c:manualLayout>
              </c:layout>
              <c:tx>
                <c:rich>
                  <a:bodyPr/>
                  <a:lstStyle/>
                  <a:p>
                    <a:r>
                      <a:rPr lang="en-US" sz="700"/>
                      <a:t>COVID+; </a:t>
                    </a:r>
                  </a:p>
                  <a:p>
                    <a:r>
                      <a:rPr lang="en-US" sz="700"/>
                      <a:t>30; 100%</a:t>
                    </a:r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700"/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val>
            <c:numRef>
              <c:f>Foglio1!$A$1:$B$1</c:f>
              <c:numCache>
                <c:formatCode>General</c:formatCode>
                <c:ptCount val="2"/>
                <c:pt idx="0">
                  <c:v>30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29/09/2021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‹N›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34818"/>
            <a:ext cx="11667067" cy="1468436"/>
          </a:xfrm>
        </p:spPr>
        <p:txBody>
          <a:bodyPr anchor="t">
            <a:normAutofit fontScale="90000"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Decisional </a:t>
            </a:r>
            <a:r>
              <a:rPr lang="en-US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model for wards reconfiguration in Covid19 emergency</a:t>
            </a:r>
            <a:br>
              <a:rPr lang="en-US" sz="5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endParaRPr lang="es-MX" sz="54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4951259"/>
            <a:ext cx="11226800" cy="761999"/>
          </a:xfrm>
        </p:spPr>
        <p:txBody>
          <a:bodyPr>
            <a:noAutofit/>
          </a:bodyPr>
          <a:lstStyle/>
          <a:p>
            <a:r>
              <a:rPr lang="es-MX" sz="28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Alice Selva</a:t>
            </a:r>
            <a:endParaRPr lang="es-MX" sz="28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Operations Management Team </a:t>
            </a:r>
          </a:p>
          <a:p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ASST dei Sette </a:t>
            </a:r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Laghi (Italy)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569289"/>
              </p:ext>
            </p:extLst>
          </p:nvPr>
        </p:nvGraphicFramePr>
        <p:xfrm>
          <a:off x="447502" y="2333229"/>
          <a:ext cx="6291618" cy="2980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809"/>
                <a:gridCol w="3145809"/>
              </a:tblGrid>
              <a:tr h="325023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it-IT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Operations Management – ASST Sette Laghi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35862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Presenting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author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</a:tr>
              <a:tr h="35862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Alice Selva 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Operations </a:t>
                      </a:r>
                      <a:r>
                        <a:rPr lang="it-IT" sz="1400" dirty="0" err="1" smtClean="0"/>
                        <a:t>Specialist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Inpatient</a:t>
                      </a:r>
                      <a:r>
                        <a:rPr lang="it-IT" sz="1400" dirty="0" smtClean="0"/>
                        <a:t> </a:t>
                      </a:r>
                      <a:endParaRPr lang="it-IT" sz="1400" dirty="0"/>
                    </a:p>
                  </a:txBody>
                  <a:tcPr/>
                </a:tc>
              </a:tr>
              <a:tr h="39025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Co-</a:t>
                      </a:r>
                      <a:r>
                        <a:rPr lang="it-IT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authors</a:t>
                      </a:r>
                      <a:r>
                        <a:rPr lang="it-IT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dirty="0" smtClean="0"/>
                    </a:p>
                  </a:txBody>
                  <a:tcPr/>
                </a:tc>
              </a:tr>
              <a:tr h="33195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Anna </a:t>
                      </a:r>
                      <a:r>
                        <a:rPr lang="it-IT" sz="1400" dirty="0" err="1" smtClean="0"/>
                        <a:t>Squara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Operations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Specialist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Outpatient</a:t>
                      </a:r>
                      <a:r>
                        <a:rPr lang="it-IT" sz="1400" dirty="0" smtClean="0"/>
                        <a:t> </a:t>
                      </a:r>
                    </a:p>
                  </a:txBody>
                  <a:tcPr/>
                </a:tc>
              </a:tr>
              <a:tr h="359700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Luca Ferri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Operations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Specialist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Operating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Rooms</a:t>
                      </a:r>
                      <a:endParaRPr lang="it-IT" sz="1400" dirty="0" smtClean="0"/>
                    </a:p>
                  </a:txBody>
                  <a:tcPr/>
                </a:tc>
              </a:tr>
              <a:tr h="35862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Piergiorgio Salerno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err="1" smtClean="0"/>
                        <a:t>Operations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Specialist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Technology</a:t>
                      </a:r>
                      <a:r>
                        <a:rPr lang="it-IT" sz="1400" baseline="0" dirty="0" smtClean="0"/>
                        <a:t> </a:t>
                      </a:r>
                      <a:endParaRPr lang="it-IT" sz="1400" dirty="0" smtClean="0"/>
                    </a:p>
                  </a:txBody>
                  <a:tcPr/>
                </a:tc>
              </a:tr>
              <a:tr h="358627">
                <a:tc>
                  <a:txBody>
                    <a:bodyPr/>
                    <a:lstStyle/>
                    <a:p>
                      <a:r>
                        <a:rPr lang="it-IT" sz="1400" dirty="0" smtClean="0"/>
                        <a:t>Giovanni </a:t>
                      </a:r>
                      <a:r>
                        <a:rPr lang="it-IT" sz="1400" dirty="0" err="1" smtClean="0"/>
                        <a:t>Poggialini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 smtClean="0"/>
                        <a:t>COO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25668"/>
          <a:stretch>
            <a:fillRect/>
          </a:stretch>
        </p:blipFill>
        <p:spPr bwMode="auto">
          <a:xfrm>
            <a:off x="7626841" y="1629237"/>
            <a:ext cx="3844404" cy="3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5" name="Arrow: Pentagon 3">
            <a:extLst>
              <a:ext uri="{FF2B5EF4-FFF2-40B4-BE49-F238E27FC236}">
                <a16:creationId xmlns="" xmlns:a16="http://schemas.microsoft.com/office/drawing/2014/main" id="{DFBCAC91-22FA-42D2-8595-A59D0294F835}"/>
              </a:ext>
            </a:extLst>
          </p:cNvPr>
          <p:cNvSpPr/>
          <p:nvPr/>
        </p:nvSpPr>
        <p:spPr>
          <a:xfrm>
            <a:off x="315" y="2779336"/>
            <a:ext cx="6744434" cy="706513"/>
          </a:xfrm>
          <a:prstGeom prst="homePlate">
            <a:avLst/>
          </a:prstGeom>
          <a:solidFill>
            <a:srgbClr val="42A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Area of VARESE: 40.OOO </a:t>
            </a:r>
            <a:r>
              <a:rPr lang="en-US" sz="1600" dirty="0" err="1" smtClean="0"/>
              <a:t>inhabitatnts</a:t>
            </a:r>
            <a:r>
              <a:rPr lang="en-US" sz="1600" dirty="0" smtClean="0"/>
              <a:t> affected by Covid-19</a:t>
            </a:r>
            <a:endParaRPr lang="en-US" sz="1600" dirty="0"/>
          </a:p>
        </p:txBody>
      </p:sp>
      <p:sp>
        <p:nvSpPr>
          <p:cNvPr id="6" name="Arrow: Pentagon 5">
            <a:extLst>
              <a:ext uri="{FF2B5EF4-FFF2-40B4-BE49-F238E27FC236}">
                <a16:creationId xmlns="" xmlns:a16="http://schemas.microsoft.com/office/drawing/2014/main" id="{C6E297FC-B829-4236-BC34-3EF4CAD17B25}"/>
              </a:ext>
            </a:extLst>
          </p:cNvPr>
          <p:cNvSpPr/>
          <p:nvPr/>
        </p:nvSpPr>
        <p:spPr>
          <a:xfrm>
            <a:off x="-8074" y="3624001"/>
            <a:ext cx="6263749" cy="695631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ASST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Sette</a:t>
            </a:r>
            <a:r>
              <a:rPr lang="en-US" dirty="0" smtClean="0"/>
              <a:t> </a:t>
            </a:r>
            <a:r>
              <a:rPr lang="en-US" dirty="0" err="1" smtClean="0"/>
              <a:t>Laghi</a:t>
            </a:r>
            <a:r>
              <a:rPr lang="en-US" dirty="0" smtClean="0"/>
              <a:t>: 6 out of 7 poles as </a:t>
            </a:r>
            <a:r>
              <a:rPr lang="en-US" dirty="0" err="1" smtClean="0"/>
              <a:t>Covid</a:t>
            </a:r>
            <a:r>
              <a:rPr lang="en-US" dirty="0" smtClean="0"/>
              <a:t> HUBS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40251" y="23188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case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Varese at a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glace</a:t>
            </a:r>
            <a:endParaRPr lang="it-IT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7851" y="1956575"/>
            <a:ext cx="1027356" cy="73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Arrow: Pentagon 4">
            <a:extLst>
              <a:ext uri="{FF2B5EF4-FFF2-40B4-BE49-F238E27FC236}">
                <a16:creationId xmlns="" xmlns:a16="http://schemas.microsoft.com/office/drawing/2014/main" id="{0CD71D03-79C9-4AFB-9E21-FC7620FB235A}"/>
              </a:ext>
            </a:extLst>
          </p:cNvPr>
          <p:cNvSpPr/>
          <p:nvPr/>
        </p:nvSpPr>
        <p:spPr>
          <a:xfrm>
            <a:off x="-1" y="4486426"/>
            <a:ext cx="5752029" cy="699439"/>
          </a:xfrm>
          <a:prstGeom prst="homePlate">
            <a:avLst/>
          </a:prstGeom>
          <a:solidFill>
            <a:srgbClr val="C2C9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ASST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Sette</a:t>
            </a:r>
            <a:r>
              <a:rPr lang="en-US" dirty="0" smtClean="0"/>
              <a:t> </a:t>
            </a:r>
            <a:r>
              <a:rPr lang="en-US" dirty="0" err="1" smtClean="0"/>
              <a:t>Laghi</a:t>
            </a:r>
            <a:r>
              <a:rPr lang="en-US" dirty="0" smtClean="0"/>
              <a:t>: 1800 Covid-19 patients</a:t>
            </a:r>
            <a:endParaRPr lang="en-US" dirty="0"/>
          </a:p>
        </p:txBody>
      </p:sp>
      <p:grpSp>
        <p:nvGrpSpPr>
          <p:cNvPr id="13" name="Gruppo 12"/>
          <p:cNvGrpSpPr/>
          <p:nvPr/>
        </p:nvGrpSpPr>
        <p:grpSpPr>
          <a:xfrm>
            <a:off x="7345048" y="1620561"/>
            <a:ext cx="3850922" cy="2983370"/>
            <a:chOff x="6758328" y="2173335"/>
            <a:chExt cx="6289568" cy="4211764"/>
          </a:xfrm>
        </p:grpSpPr>
        <p:grpSp>
          <p:nvGrpSpPr>
            <p:cNvPr id="14" name="Gruppo 50"/>
            <p:cNvGrpSpPr/>
            <p:nvPr/>
          </p:nvGrpSpPr>
          <p:grpSpPr>
            <a:xfrm>
              <a:off x="6758328" y="2173335"/>
              <a:ext cx="6112144" cy="4211764"/>
              <a:chOff x="6785624" y="2173335"/>
              <a:chExt cx="6112144" cy="4211764"/>
            </a:xfrm>
          </p:grpSpPr>
          <p:pic>
            <p:nvPicPr>
              <p:cNvPr id="16" name="Picture 2" descr="Presentazione - asstsettelaghi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89" r="22986"/>
              <a:stretch>
                <a:fillRect/>
              </a:stretch>
            </p:blipFill>
            <p:spPr bwMode="auto">
              <a:xfrm>
                <a:off x="8006783" y="2173335"/>
                <a:ext cx="2897413" cy="42117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169456" y="4886978"/>
                <a:ext cx="228396" cy="229416"/>
              </a:xfrm>
              <a:prstGeom prst="rect">
                <a:avLst/>
              </a:prstGeom>
            </p:spPr>
          </p:pic>
          <p:sp>
            <p:nvSpPr>
              <p:cNvPr id="18" name="CasellaDiTesto 17"/>
              <p:cNvSpPr txBox="1"/>
              <p:nvPr/>
            </p:nvSpPr>
            <p:spPr>
              <a:xfrm>
                <a:off x="10601668" y="5029915"/>
                <a:ext cx="21709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err="1" smtClean="0">
                    <a:solidFill>
                      <a:srgbClr val="FF0000"/>
                    </a:solidFill>
                  </a:rPr>
                  <a:t>Main</a:t>
                </a:r>
                <a:r>
                  <a:rPr lang="it-IT" sz="1000" dirty="0" smtClean="0">
                    <a:solidFill>
                      <a:srgbClr val="FF0000"/>
                    </a:solidFill>
                  </a:rPr>
                  <a:t>  COVID Hospital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8538001" y="5111387"/>
                <a:ext cx="1257974" cy="282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700" b="1" dirty="0" smtClean="0"/>
                  <a:t>ANGERA</a:t>
                </a:r>
                <a:endParaRPr lang="it-IT" sz="700" b="1" dirty="0"/>
              </a:p>
            </p:txBody>
          </p:sp>
          <p:sp>
            <p:nvSpPr>
              <p:cNvPr id="20" name="CasellaDiTesto 19"/>
              <p:cNvSpPr txBox="1"/>
              <p:nvPr/>
            </p:nvSpPr>
            <p:spPr>
              <a:xfrm>
                <a:off x="6785624" y="5127645"/>
                <a:ext cx="18877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>
                    <a:solidFill>
                      <a:srgbClr val="FF0000"/>
                    </a:solidFill>
                  </a:rPr>
                  <a:t>2° COVID Hospital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1" name="Connettore 1 20"/>
              <p:cNvCxnSpPr>
                <a:stCxn id="24" idx="3"/>
              </p:cNvCxnSpPr>
              <p:nvPr/>
            </p:nvCxnSpPr>
            <p:spPr>
              <a:xfrm>
                <a:off x="10620330" y="4643241"/>
                <a:ext cx="1571670" cy="1469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CasellaDiTesto 21"/>
              <p:cNvSpPr txBox="1"/>
              <p:nvPr/>
            </p:nvSpPr>
            <p:spPr>
              <a:xfrm>
                <a:off x="9876565" y="4545948"/>
                <a:ext cx="660292" cy="2607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600" b="1" dirty="0" smtClean="0"/>
                  <a:t>PONTE</a:t>
                </a:r>
                <a:endParaRPr lang="it-IT" sz="1000" b="1" dirty="0"/>
              </a:p>
            </p:txBody>
          </p:sp>
          <p:sp>
            <p:nvSpPr>
              <p:cNvPr id="23" name="Ovale 22"/>
              <p:cNvSpPr/>
              <p:nvPr/>
            </p:nvSpPr>
            <p:spPr>
              <a:xfrm>
                <a:off x="8937627" y="5413223"/>
                <a:ext cx="91655" cy="9165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pic>
            <p:nvPicPr>
              <p:cNvPr id="24" name="Immagine 2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391934" y="4528533"/>
                <a:ext cx="228396" cy="229416"/>
              </a:xfrm>
              <a:prstGeom prst="rect">
                <a:avLst/>
              </a:prstGeom>
            </p:spPr>
          </p:pic>
          <p:cxnSp>
            <p:nvCxnSpPr>
              <p:cNvPr id="25" name="Connettore 1 24"/>
              <p:cNvCxnSpPr/>
              <p:nvPr/>
            </p:nvCxnSpPr>
            <p:spPr>
              <a:xfrm>
                <a:off x="10390355" y="5045016"/>
                <a:ext cx="1801645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CasellaDiTesto 25"/>
              <p:cNvSpPr txBox="1"/>
              <p:nvPr/>
            </p:nvSpPr>
            <p:spPr>
              <a:xfrm>
                <a:off x="10722026" y="4353407"/>
                <a:ext cx="207218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err="1" smtClean="0">
                    <a:solidFill>
                      <a:srgbClr val="FF0000"/>
                    </a:solidFill>
                  </a:rPr>
                  <a:t>Maternal&amp;child</a:t>
                </a:r>
                <a:r>
                  <a:rPr lang="it-IT" sz="1000" dirty="0" smtClean="0">
                    <a:solidFill>
                      <a:srgbClr val="FF0000"/>
                    </a:solidFill>
                  </a:rPr>
                  <a:t> </a:t>
                </a:r>
                <a:br>
                  <a:rPr lang="it-IT" sz="1000" dirty="0" smtClean="0">
                    <a:solidFill>
                      <a:srgbClr val="FF0000"/>
                    </a:solidFill>
                  </a:rPr>
                </a:br>
                <a:r>
                  <a:rPr lang="it-IT" sz="1000" dirty="0" smtClean="0">
                    <a:solidFill>
                      <a:srgbClr val="FF0000"/>
                    </a:solidFill>
                  </a:rPr>
                  <a:t>COVID Hospital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27" name="Immagine 2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8889876" y="5324489"/>
                <a:ext cx="228396" cy="229416"/>
              </a:xfrm>
              <a:prstGeom prst="rect">
                <a:avLst/>
              </a:prstGeom>
            </p:spPr>
          </p:pic>
          <p:cxnSp>
            <p:nvCxnSpPr>
              <p:cNvPr id="28" name="Connettore 1 27"/>
              <p:cNvCxnSpPr/>
              <p:nvPr/>
            </p:nvCxnSpPr>
            <p:spPr>
              <a:xfrm flipV="1">
                <a:off x="7115364" y="5443303"/>
                <a:ext cx="1746484" cy="1295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" name="Immagine 28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612160" y="3469858"/>
                <a:ext cx="228396" cy="229416"/>
              </a:xfrm>
              <a:prstGeom prst="rect">
                <a:avLst/>
              </a:prstGeom>
            </p:spPr>
          </p:pic>
          <p:cxnSp>
            <p:nvCxnSpPr>
              <p:cNvPr id="30" name="Connettore 1 29"/>
              <p:cNvCxnSpPr/>
              <p:nvPr/>
            </p:nvCxnSpPr>
            <p:spPr>
              <a:xfrm>
                <a:off x="7840451" y="3573304"/>
                <a:ext cx="1801645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CasellaDiTesto 30"/>
              <p:cNvSpPr txBox="1"/>
              <p:nvPr/>
            </p:nvSpPr>
            <p:spPr>
              <a:xfrm>
                <a:off x="7414577" y="3231448"/>
                <a:ext cx="188776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>
                    <a:solidFill>
                      <a:srgbClr val="FF0000"/>
                    </a:solidFill>
                  </a:rPr>
                  <a:t>3° COVID Hospital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32" name="Immagine 31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403744" y="5598946"/>
                <a:ext cx="228396" cy="229416"/>
              </a:xfrm>
              <a:prstGeom prst="rect">
                <a:avLst/>
              </a:prstGeom>
            </p:spPr>
          </p:pic>
          <p:sp>
            <p:nvSpPr>
              <p:cNvPr id="33" name="CasellaDiTesto 32"/>
              <p:cNvSpPr txBox="1"/>
              <p:nvPr/>
            </p:nvSpPr>
            <p:spPr>
              <a:xfrm>
                <a:off x="10726772" y="5755531"/>
                <a:ext cx="217099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1000" dirty="0" smtClean="0">
                    <a:solidFill>
                      <a:srgbClr val="FF0000"/>
                    </a:solidFill>
                  </a:rPr>
                  <a:t>  4°COVID Hospital</a:t>
                </a:r>
                <a:endParaRPr lang="it-IT" sz="1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4" name="Connettore 1 33"/>
              <p:cNvCxnSpPr/>
              <p:nvPr/>
            </p:nvCxnSpPr>
            <p:spPr>
              <a:xfrm>
                <a:off x="10624643" y="5756984"/>
                <a:ext cx="1567357" cy="158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" name="Immagine 34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362800" y="4124962"/>
                <a:ext cx="228396" cy="229416"/>
              </a:xfrm>
              <a:prstGeom prst="rect">
                <a:avLst/>
              </a:prstGeom>
            </p:spPr>
          </p:pic>
          <p:cxnSp>
            <p:nvCxnSpPr>
              <p:cNvPr id="36" name="Connettore 1 35"/>
              <p:cNvCxnSpPr/>
              <p:nvPr/>
            </p:nvCxnSpPr>
            <p:spPr>
              <a:xfrm flipV="1">
                <a:off x="10583699" y="4226955"/>
                <a:ext cx="1608301" cy="145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CasellaDiTesto 14"/>
            <p:cNvSpPr txBox="1"/>
            <p:nvPr/>
          </p:nvSpPr>
          <p:spPr>
            <a:xfrm>
              <a:off x="10876900" y="3858964"/>
              <a:ext cx="217099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000" dirty="0" smtClean="0">
                  <a:solidFill>
                    <a:srgbClr val="FF0000"/>
                  </a:solidFill>
                </a:rPr>
                <a:t>5°COVID Hospital</a:t>
              </a:r>
              <a:endParaRPr lang="it-IT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CasellaDiTesto 36"/>
          <p:cNvSpPr txBox="1"/>
          <p:nvPr/>
        </p:nvSpPr>
        <p:spPr>
          <a:xfrm rot="16200000">
            <a:off x="8776772" y="3050078"/>
            <a:ext cx="738664" cy="388246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Covid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HUBS </a:t>
            </a:r>
            <a:r>
              <a:rPr lang="it-IT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distribution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 the ASST Sette Laghi area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Description</a:t>
            </a:r>
            <a:endParaRPr lang="es-MX" sz="3600" dirty="0">
              <a:solidFill>
                <a:srgbClr val="0070C0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359063" y="1666174"/>
            <a:ext cx="11390691" cy="1425903"/>
          </a:xfrm>
          <a:prstGeom prst="rect">
            <a:avLst/>
          </a:prstGeom>
          <a:ln w="28575">
            <a:solidFill>
              <a:srgbClr val="CBAF23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1600" b="1" dirty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WHO: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Operations Management team </a:t>
            </a:r>
          </a:p>
          <a:p>
            <a:pPr algn="just">
              <a:lnSpc>
                <a:spcPct val="107000"/>
              </a:lnSpc>
            </a:pPr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1600" b="1" dirty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WHAT: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developed a decisional step-based-model 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VI steps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07000"/>
              </a:lnSpc>
            </a:pPr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1600" b="1" dirty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WHY: 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be promptly reactive in the conversion of wards of each pole from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to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just">
              <a:lnSpc>
                <a:spcPct val="107000"/>
              </a:lnSpc>
            </a:pPr>
            <a:endParaRPr lang="en-US" sz="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1600" b="1" dirty="0">
                <a:solidFill>
                  <a:srgbClr val="0070C0"/>
                </a:solidFill>
                <a:latin typeface="Poppins" pitchFamily="2" charset="77"/>
                <a:ea typeface="+mj-ea"/>
                <a:cs typeface="Poppins" pitchFamily="2" charset="77"/>
              </a:rPr>
              <a:t>HOW: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activation of a new step depended on the achievement of a threshold value of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acute patients</a:t>
            </a:r>
          </a:p>
        </p:txBody>
      </p: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217" y="3627755"/>
            <a:ext cx="5679278" cy="2688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807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59" y="782934"/>
            <a:ext cx="11960580" cy="914400"/>
          </a:xfrm>
        </p:spPr>
        <p:txBody>
          <a:bodyPr anchor="t">
            <a:normAutofit/>
          </a:bodyPr>
          <a:lstStyle/>
          <a:p>
            <a:r>
              <a:rPr lang="es-MX" sz="24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</a:t>
            </a:r>
            <a:r>
              <a:rPr lang="es-MX" sz="24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users that </a:t>
            </a:r>
            <a:r>
              <a:rPr lang="es-MX" sz="24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will benefit</a:t>
            </a:r>
            <a:endParaRPr lang="es-MX" sz="2400" dirty="0">
              <a:solidFill>
                <a:srgbClr val="0070C0"/>
              </a:solidFill>
            </a:endParaRPr>
          </a:p>
        </p:txBody>
      </p:sp>
      <p:sp>
        <p:nvSpPr>
          <p:cNvPr id="5" name="TextBox 40">
            <a:extLst>
              <a:ext uri="{FF2B5EF4-FFF2-40B4-BE49-F238E27FC236}">
                <a16:creationId xmlns="" xmlns:a16="http://schemas.microsoft.com/office/drawing/2014/main" id="{3B3B0A16-36AF-4723-8A53-D395AAC19B85}"/>
              </a:ext>
            </a:extLst>
          </p:cNvPr>
          <p:cNvSpPr txBox="1"/>
          <p:nvPr/>
        </p:nvSpPr>
        <p:spPr>
          <a:xfrm rot="5400000">
            <a:off x="502480" y="871245"/>
            <a:ext cx="492443" cy="138706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u="sng" dirty="0" smtClean="0">
                <a:solidFill>
                  <a:srgbClr val="42AFB6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Goal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4" name="TextBox 42">
            <a:extLst>
              <a:ext uri="{FF2B5EF4-FFF2-40B4-BE49-F238E27FC236}">
                <a16:creationId xmlns="" xmlns:a16="http://schemas.microsoft.com/office/drawing/2014/main" id="{A4B25D45-8E92-44D8-93DB-B69C9E10C263}"/>
              </a:ext>
            </a:extLst>
          </p:cNvPr>
          <p:cNvSpPr txBox="1"/>
          <p:nvPr/>
        </p:nvSpPr>
        <p:spPr>
          <a:xfrm>
            <a:off x="1040284" y="1688945"/>
            <a:ext cx="6618865" cy="707886"/>
          </a:xfrm>
          <a:prstGeom prst="rect">
            <a:avLst/>
          </a:prstGeom>
          <a:noFill/>
          <a:ln w="19050">
            <a:solidFill>
              <a:srgbClr val="42AFB6"/>
            </a:solidFill>
          </a:ln>
        </p:spPr>
        <p:txBody>
          <a:bodyPr wrap="square" numCol="1" rtlCol="0">
            <a:spAutoFit/>
          </a:bodyPr>
          <a:lstStyle/>
          <a:p>
            <a:pPr lvl="0" algn="just"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Balance the demand for different care settings for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 patients and the need of continuing the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activities for urgent and non-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procrastinable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cases.</a:t>
            </a:r>
            <a:endParaRPr lang="it-IT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defRPr/>
            </a:pPr>
            <a:endParaRPr kumimoji="0" lang="en-GB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" name="TextBox 41">
            <a:extLst>
              <a:ext uri="{FF2B5EF4-FFF2-40B4-BE49-F238E27FC236}">
                <a16:creationId xmlns="" xmlns:a16="http://schemas.microsoft.com/office/drawing/2014/main" id="{32E8247B-1DE2-4321-B85F-3B8DE79D94BF}"/>
              </a:ext>
            </a:extLst>
          </p:cNvPr>
          <p:cNvSpPr txBox="1"/>
          <p:nvPr/>
        </p:nvSpPr>
        <p:spPr>
          <a:xfrm rot="5400000">
            <a:off x="1430603" y="1986956"/>
            <a:ext cx="492443" cy="18226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u="sng" dirty="0" smtClean="0">
                <a:solidFill>
                  <a:srgbClr val="FCB414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Execution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FCB414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" name="TextBox 45">
            <a:extLst>
              <a:ext uri="{FF2B5EF4-FFF2-40B4-BE49-F238E27FC236}">
                <a16:creationId xmlns="" xmlns:a16="http://schemas.microsoft.com/office/drawing/2014/main" id="{E6706E68-B3DA-45A2-959D-9E805BD7B263}"/>
              </a:ext>
            </a:extLst>
          </p:cNvPr>
          <p:cNvSpPr txBox="1"/>
          <p:nvPr/>
        </p:nvSpPr>
        <p:spPr>
          <a:xfrm>
            <a:off x="2250181" y="3024222"/>
            <a:ext cx="9435684" cy="523220"/>
          </a:xfrm>
          <a:prstGeom prst="rect">
            <a:avLst/>
          </a:prstGeom>
          <a:noFill/>
          <a:ln w="19050">
            <a:solidFill>
              <a:srgbClr val="FCB414"/>
            </a:solidFill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exceedance of a specific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threshold of acute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 patients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determines the activation of the related rearrangement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step, thus incrementally converting wards from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to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 according to the different care setting.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1">
            <a:extLst>
              <a:ext uri="{FF2B5EF4-FFF2-40B4-BE49-F238E27FC236}">
                <a16:creationId xmlns="" xmlns:a16="http://schemas.microsoft.com/office/drawing/2014/main" id="{32E8247B-1DE2-4321-B85F-3B8DE79D94BF}"/>
              </a:ext>
            </a:extLst>
          </p:cNvPr>
          <p:cNvSpPr txBox="1"/>
          <p:nvPr/>
        </p:nvSpPr>
        <p:spPr>
          <a:xfrm rot="5400000">
            <a:off x="2230442" y="3390627"/>
            <a:ext cx="492443" cy="19011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b="1" u="sng" dirty="0" smtClean="0">
                <a:solidFill>
                  <a:srgbClr val="20499A"/>
                </a:solidFill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Beneficiaries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srgbClr val="20499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TextBox 45">
            <a:extLst>
              <a:ext uri="{FF2B5EF4-FFF2-40B4-BE49-F238E27FC236}">
                <a16:creationId xmlns="" xmlns:a16="http://schemas.microsoft.com/office/drawing/2014/main" id="{E6706E68-B3DA-45A2-959D-9E805BD7B263}"/>
              </a:ext>
            </a:extLst>
          </p:cNvPr>
          <p:cNvSpPr txBox="1"/>
          <p:nvPr/>
        </p:nvSpPr>
        <p:spPr>
          <a:xfrm>
            <a:off x="3254927" y="4463850"/>
            <a:ext cx="8811237" cy="866263"/>
          </a:xfrm>
          <a:prstGeom prst="rect">
            <a:avLst/>
          </a:prstGeom>
          <a:noFill/>
          <a:ln w="19050">
            <a:solidFill>
              <a:srgbClr val="20499A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affected by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+, that receive the most appropriate cure setting according to their health status.</a:t>
            </a:r>
          </a:p>
          <a:p>
            <a:pPr algn="just">
              <a:lnSpc>
                <a:spcPct val="107000"/>
              </a:lnSpc>
              <a:spcBef>
                <a:spcPts val="1000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Patients affected by urgent not-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-related disease who have had the necessary treatment guaranteed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lvl="0" algn="just"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94254" y="4505795"/>
            <a:ext cx="197743" cy="22941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685865" y="4897340"/>
            <a:ext cx="197743" cy="2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8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059" y="782934"/>
            <a:ext cx="11960580" cy="914400"/>
          </a:xfrm>
        </p:spPr>
        <p:txBody>
          <a:bodyPr anchor="t">
            <a:normAutofit/>
          </a:bodyPr>
          <a:lstStyle/>
          <a:p>
            <a:r>
              <a:rPr lang="es-MX" sz="24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Goals of the project and final </a:t>
            </a:r>
            <a:r>
              <a:rPr lang="es-MX" sz="24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users that </a:t>
            </a:r>
            <a:r>
              <a:rPr lang="es-MX" sz="24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will benefit</a:t>
            </a:r>
            <a:endParaRPr lang="es-MX" sz="2400" dirty="0">
              <a:solidFill>
                <a:srgbClr val="0070C0"/>
              </a:solidFill>
            </a:endParaRPr>
          </a:p>
        </p:txBody>
      </p:sp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2771310161"/>
              </p:ext>
            </p:extLst>
          </p:nvPr>
        </p:nvGraphicFramePr>
        <p:xfrm>
          <a:off x="3276435" y="1332288"/>
          <a:ext cx="5710084" cy="258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uppo 11"/>
          <p:cNvGrpSpPr/>
          <p:nvPr/>
        </p:nvGrpSpPr>
        <p:grpSpPr>
          <a:xfrm>
            <a:off x="3335809" y="3702532"/>
            <a:ext cx="5652408" cy="2479354"/>
            <a:chOff x="-33827" y="360294"/>
            <a:chExt cx="6420674" cy="4057651"/>
          </a:xfrm>
        </p:grpSpPr>
        <p:grpSp>
          <p:nvGrpSpPr>
            <p:cNvPr id="13" name="Gruppo 12"/>
            <p:cNvGrpSpPr/>
            <p:nvPr/>
          </p:nvGrpSpPr>
          <p:grpSpPr>
            <a:xfrm>
              <a:off x="-33827" y="360294"/>
              <a:ext cx="6353174" cy="4057651"/>
              <a:chOff x="-33827" y="360294"/>
              <a:chExt cx="6353174" cy="4057651"/>
            </a:xfrm>
          </p:grpSpPr>
          <p:graphicFrame>
            <p:nvGraphicFramePr>
              <p:cNvPr id="22" name="Grafico 21"/>
              <p:cNvGraphicFramePr/>
              <p:nvPr/>
            </p:nvGraphicFramePr>
            <p:xfrm>
              <a:off x="-33827" y="360294"/>
              <a:ext cx="6353174" cy="40576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23" name="Connettore 4 22"/>
              <p:cNvCxnSpPr/>
              <p:nvPr/>
            </p:nvCxnSpPr>
            <p:spPr>
              <a:xfrm flipV="1">
                <a:off x="514349" y="2425577"/>
                <a:ext cx="2072587" cy="231899"/>
              </a:xfrm>
              <a:prstGeom prst="bentConnector3">
                <a:avLst>
                  <a:gd name="adj1" fmla="val 50000"/>
                </a:avLst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Connettore 4 23"/>
              <p:cNvCxnSpPr/>
              <p:nvPr/>
            </p:nvCxnSpPr>
            <p:spPr>
              <a:xfrm flipV="1">
                <a:off x="2568664" y="1521111"/>
                <a:ext cx="2783720" cy="421991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ttore 4 24"/>
              <p:cNvCxnSpPr/>
              <p:nvPr/>
            </p:nvCxnSpPr>
            <p:spPr>
              <a:xfrm rot="5400000" flipH="1" flipV="1">
                <a:off x="5197258" y="1033362"/>
                <a:ext cx="642881" cy="332624"/>
              </a:xfrm>
              <a:prstGeom prst="bentConnector3">
                <a:avLst>
                  <a:gd name="adj1" fmla="val 50000"/>
                </a:avLst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1 25"/>
              <p:cNvCxnSpPr/>
              <p:nvPr/>
            </p:nvCxnSpPr>
            <p:spPr>
              <a:xfrm flipV="1">
                <a:off x="5693189" y="848526"/>
                <a:ext cx="493969" cy="5476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CasellaDiTesto 35"/>
            <p:cNvSpPr txBox="1"/>
            <p:nvPr/>
          </p:nvSpPr>
          <p:spPr>
            <a:xfrm>
              <a:off x="565261" y="2301224"/>
              <a:ext cx="965432" cy="428145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 smtClean="0"/>
                <a:t>STEP </a:t>
              </a:r>
              <a:r>
                <a:rPr lang="it-IT" sz="1100" dirty="0"/>
                <a:t>1:</a:t>
              </a:r>
              <a:r>
                <a:rPr lang="it-IT" sz="1100" baseline="0" dirty="0"/>
                <a:t> </a:t>
              </a:r>
              <a:r>
                <a:rPr lang="it-IT" sz="1100" dirty="0"/>
                <a:t>150</a:t>
              </a:r>
            </a:p>
          </p:txBody>
        </p:sp>
        <p:sp>
          <p:nvSpPr>
            <p:cNvPr id="15" name="CasellaDiTesto 36"/>
            <p:cNvSpPr txBox="1"/>
            <p:nvPr/>
          </p:nvSpPr>
          <p:spPr>
            <a:xfrm>
              <a:off x="1597193" y="2101604"/>
              <a:ext cx="965432" cy="428145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baseline="0" dirty="0" smtClean="0"/>
                <a:t>STEP</a:t>
              </a:r>
              <a:r>
                <a:rPr lang="it-IT" sz="1100" baseline="0" dirty="0" smtClean="0"/>
                <a:t> </a:t>
              </a:r>
              <a:r>
                <a:rPr lang="it-IT" sz="1100" baseline="0" dirty="0"/>
                <a:t>2: </a:t>
              </a:r>
              <a:r>
                <a:rPr lang="it-IT" sz="1100" dirty="0"/>
                <a:t>210</a:t>
              </a:r>
            </a:p>
          </p:txBody>
        </p:sp>
        <p:sp>
          <p:nvSpPr>
            <p:cNvPr id="16" name="CasellaDiTesto 37"/>
            <p:cNvSpPr txBox="1"/>
            <p:nvPr/>
          </p:nvSpPr>
          <p:spPr>
            <a:xfrm>
              <a:off x="2771766" y="1625077"/>
              <a:ext cx="965432" cy="428145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 smtClean="0"/>
                <a:t>STEP</a:t>
              </a:r>
              <a:r>
                <a:rPr lang="it-IT" sz="1100" dirty="0" smtClean="0"/>
                <a:t> </a:t>
              </a:r>
              <a:r>
                <a:rPr lang="it-IT" sz="1100" dirty="0"/>
                <a:t>3: 340</a:t>
              </a:r>
            </a:p>
          </p:txBody>
        </p:sp>
        <p:sp>
          <p:nvSpPr>
            <p:cNvPr id="17" name="CasellaDiTesto 38"/>
            <p:cNvSpPr txBox="1"/>
            <p:nvPr/>
          </p:nvSpPr>
          <p:spPr>
            <a:xfrm>
              <a:off x="4359365" y="1168219"/>
              <a:ext cx="965432" cy="428145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1100" dirty="0" smtClean="0"/>
                <a:t>STEP </a:t>
              </a:r>
              <a:r>
                <a:rPr lang="it-IT" sz="1100" dirty="0"/>
                <a:t>4:</a:t>
              </a:r>
              <a:r>
                <a:rPr lang="it-IT" sz="1100" baseline="0" dirty="0"/>
                <a:t> </a:t>
              </a:r>
              <a:r>
                <a:rPr lang="it-IT" sz="1100" dirty="0"/>
                <a:t>448</a:t>
              </a:r>
            </a:p>
          </p:txBody>
        </p:sp>
        <p:sp>
          <p:nvSpPr>
            <p:cNvPr id="20" name="CasellaDiTesto 39"/>
            <p:cNvSpPr txBox="1"/>
            <p:nvPr/>
          </p:nvSpPr>
          <p:spPr>
            <a:xfrm>
              <a:off x="5159605" y="705803"/>
              <a:ext cx="711190" cy="554069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800" dirty="0" smtClean="0"/>
                <a:t>STEP 5</a:t>
              </a:r>
              <a:r>
                <a:rPr lang="it-IT" sz="800" dirty="0"/>
                <a:t>:</a:t>
              </a:r>
              <a:r>
                <a:rPr lang="it-IT" sz="800" baseline="0" dirty="0"/>
                <a:t> </a:t>
              </a:r>
              <a:r>
                <a:rPr lang="it-IT" sz="800" baseline="0" dirty="0" smtClean="0"/>
                <a:t/>
              </a:r>
              <a:br>
                <a:rPr lang="it-IT" sz="800" baseline="0" dirty="0" smtClean="0"/>
              </a:br>
              <a:r>
                <a:rPr lang="it-IT" sz="800" dirty="0" smtClean="0"/>
                <a:t>562</a:t>
              </a:r>
              <a:endParaRPr lang="it-IT" sz="800" dirty="0"/>
            </a:p>
          </p:txBody>
        </p:sp>
        <p:sp>
          <p:nvSpPr>
            <p:cNvPr id="21" name="CasellaDiTesto 40"/>
            <p:cNvSpPr txBox="1"/>
            <p:nvPr/>
          </p:nvSpPr>
          <p:spPr>
            <a:xfrm>
              <a:off x="5600656" y="525642"/>
              <a:ext cx="786191" cy="352590"/>
            </a:xfrm>
            <a:prstGeom prst="rect">
              <a:avLst/>
            </a:prstGeom>
            <a:noFill/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it-IT" sz="800" dirty="0" smtClean="0"/>
                <a:t>STEP 6</a:t>
              </a:r>
              <a:r>
                <a:rPr lang="it-IT" sz="800" dirty="0"/>
                <a:t>:</a:t>
              </a:r>
              <a:r>
                <a:rPr lang="it-IT" sz="800" baseline="0" dirty="0"/>
                <a:t> </a:t>
              </a:r>
              <a:r>
                <a:rPr lang="it-IT" sz="800" dirty="0" smtClean="0"/>
                <a:t>684</a:t>
              </a:r>
              <a:endParaRPr lang="it-IT" sz="800" dirty="0"/>
            </a:p>
          </p:txBody>
        </p:sp>
      </p:grpSp>
      <p:cxnSp>
        <p:nvCxnSpPr>
          <p:cNvPr id="27" name="Connettore 1 26"/>
          <p:cNvCxnSpPr/>
          <p:nvPr/>
        </p:nvCxnSpPr>
        <p:spPr>
          <a:xfrm rot="5400000">
            <a:off x="4015047" y="4245736"/>
            <a:ext cx="1441750" cy="5425"/>
          </a:xfrm>
          <a:prstGeom prst="line">
            <a:avLst/>
          </a:prstGeom>
          <a:ln>
            <a:solidFill>
              <a:srgbClr val="20499A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27"/>
          <p:cNvCxnSpPr/>
          <p:nvPr/>
        </p:nvCxnSpPr>
        <p:spPr>
          <a:xfrm rot="5400000">
            <a:off x="4941546" y="4235744"/>
            <a:ext cx="1409612" cy="3318"/>
          </a:xfrm>
          <a:prstGeom prst="line">
            <a:avLst/>
          </a:prstGeom>
          <a:ln>
            <a:solidFill>
              <a:srgbClr val="2049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rot="16200000" flipH="1">
            <a:off x="6431782" y="3964677"/>
            <a:ext cx="884254" cy="10048"/>
          </a:xfrm>
          <a:prstGeom prst="line">
            <a:avLst/>
          </a:prstGeom>
          <a:ln>
            <a:solidFill>
              <a:srgbClr val="2049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 rot="16200000" flipH="1">
            <a:off x="7688159" y="3816463"/>
            <a:ext cx="778746" cy="1"/>
          </a:xfrm>
          <a:prstGeom prst="line">
            <a:avLst/>
          </a:prstGeom>
          <a:ln>
            <a:solidFill>
              <a:srgbClr val="2049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rot="16200000" flipH="1">
            <a:off x="7956278" y="3595815"/>
            <a:ext cx="821685" cy="6472"/>
          </a:xfrm>
          <a:prstGeom prst="line">
            <a:avLst/>
          </a:prstGeom>
          <a:ln>
            <a:solidFill>
              <a:srgbClr val="20499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rot="5400000">
            <a:off x="5489749" y="4821295"/>
            <a:ext cx="30647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7"/>
          <p:cNvSpPr txBox="1"/>
          <p:nvPr/>
        </p:nvSpPr>
        <p:spPr>
          <a:xfrm>
            <a:off x="3871445" y="3271791"/>
            <a:ext cx="570477" cy="217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 err="1"/>
              <a:t>Th</a:t>
            </a:r>
            <a:r>
              <a:rPr lang="it-IT" sz="800" dirty="0"/>
              <a:t> 1:</a:t>
            </a:r>
            <a:r>
              <a:rPr lang="it-IT" sz="800" baseline="0" dirty="0"/>
              <a:t> </a:t>
            </a:r>
            <a:r>
              <a:rPr lang="it-IT" sz="800" baseline="0" dirty="0">
                <a:solidFill>
                  <a:srgbClr val="FF0000"/>
                </a:solidFill>
              </a:rPr>
              <a:t>100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4" name="CasellaDiTesto 8"/>
          <p:cNvSpPr txBox="1"/>
          <p:nvPr/>
        </p:nvSpPr>
        <p:spPr>
          <a:xfrm>
            <a:off x="4786025" y="3215540"/>
            <a:ext cx="570477" cy="217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 err="1"/>
              <a:t>Th</a:t>
            </a:r>
            <a:r>
              <a:rPr lang="it-IT" sz="800" dirty="0"/>
              <a:t> 2:</a:t>
            </a:r>
            <a:r>
              <a:rPr lang="it-IT" sz="800" baseline="0" dirty="0"/>
              <a:t> </a:t>
            </a:r>
            <a:r>
              <a:rPr lang="it-IT" sz="800" baseline="0" dirty="0">
                <a:solidFill>
                  <a:srgbClr val="FF0000"/>
                </a:solidFill>
              </a:rPr>
              <a:t>175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5" name="CasellaDiTesto 10"/>
          <p:cNvSpPr txBox="1"/>
          <p:nvPr/>
        </p:nvSpPr>
        <p:spPr>
          <a:xfrm>
            <a:off x="5701503" y="3207452"/>
            <a:ext cx="570477" cy="217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 err="1"/>
              <a:t>Th</a:t>
            </a:r>
            <a:r>
              <a:rPr lang="it-IT" sz="800" dirty="0"/>
              <a:t> 3:</a:t>
            </a:r>
            <a:r>
              <a:rPr lang="it-IT" sz="800" baseline="0" dirty="0"/>
              <a:t> </a:t>
            </a:r>
            <a:r>
              <a:rPr lang="it-IT" sz="800" baseline="0" dirty="0">
                <a:solidFill>
                  <a:srgbClr val="FF0000"/>
                </a:solidFill>
              </a:rPr>
              <a:t>250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6" name="CasellaDiTesto 11"/>
          <p:cNvSpPr txBox="1"/>
          <p:nvPr/>
        </p:nvSpPr>
        <p:spPr>
          <a:xfrm>
            <a:off x="6925915" y="3156773"/>
            <a:ext cx="570477" cy="217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 err="1"/>
              <a:t>Th</a:t>
            </a:r>
            <a:r>
              <a:rPr lang="it-IT" sz="800" dirty="0"/>
              <a:t> 4:</a:t>
            </a:r>
            <a:r>
              <a:rPr lang="it-IT" sz="800" baseline="0" dirty="0"/>
              <a:t> </a:t>
            </a:r>
            <a:r>
              <a:rPr lang="it-IT" sz="800" baseline="0" dirty="0">
                <a:solidFill>
                  <a:srgbClr val="FF0000"/>
                </a:solidFill>
              </a:rPr>
              <a:t>350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7" name="CasellaDiTesto 12"/>
          <p:cNvSpPr txBox="1"/>
          <p:nvPr/>
        </p:nvSpPr>
        <p:spPr>
          <a:xfrm>
            <a:off x="7517718" y="2720779"/>
            <a:ext cx="570477" cy="217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 err="1"/>
              <a:t>Th</a:t>
            </a:r>
            <a:r>
              <a:rPr lang="it-IT" sz="800" dirty="0"/>
              <a:t> 5:</a:t>
            </a:r>
            <a:r>
              <a:rPr lang="it-IT" sz="800" baseline="0" dirty="0"/>
              <a:t> </a:t>
            </a:r>
            <a:r>
              <a:rPr lang="it-IT" sz="800" baseline="0" dirty="0">
                <a:solidFill>
                  <a:srgbClr val="FF0000"/>
                </a:solidFill>
              </a:rPr>
              <a:t>450</a:t>
            </a:r>
            <a:endParaRPr lang="it-IT" sz="800" dirty="0">
              <a:solidFill>
                <a:srgbClr val="FF0000"/>
              </a:solidFill>
            </a:endParaRPr>
          </a:p>
        </p:txBody>
      </p:sp>
      <p:sp>
        <p:nvSpPr>
          <p:cNvPr id="38" name="CasellaDiTesto 13"/>
          <p:cNvSpPr txBox="1"/>
          <p:nvPr/>
        </p:nvSpPr>
        <p:spPr>
          <a:xfrm>
            <a:off x="8417740" y="2696697"/>
            <a:ext cx="570477" cy="2175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non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 err="1"/>
              <a:t>Th</a:t>
            </a:r>
            <a:r>
              <a:rPr lang="it-IT" sz="800" dirty="0"/>
              <a:t> 6:</a:t>
            </a:r>
            <a:r>
              <a:rPr lang="it-IT" sz="800" baseline="0" dirty="0"/>
              <a:t> </a:t>
            </a:r>
            <a:r>
              <a:rPr lang="it-IT" sz="800" baseline="0" dirty="0">
                <a:solidFill>
                  <a:srgbClr val="FF0000"/>
                </a:solidFill>
              </a:rPr>
              <a:t>480</a:t>
            </a:r>
            <a:endParaRPr lang="it-IT" sz="800" dirty="0">
              <a:solidFill>
                <a:srgbClr val="FF0000"/>
              </a:solidFill>
            </a:endParaRPr>
          </a:p>
        </p:txBody>
      </p:sp>
      <p:cxnSp>
        <p:nvCxnSpPr>
          <p:cNvPr id="39" name="Connettore 1 38"/>
          <p:cNvCxnSpPr/>
          <p:nvPr/>
        </p:nvCxnSpPr>
        <p:spPr>
          <a:xfrm>
            <a:off x="4738635" y="6234882"/>
            <a:ext cx="617867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asellaDiTesto 39"/>
          <p:cNvSpPr txBox="1"/>
          <p:nvPr/>
        </p:nvSpPr>
        <p:spPr>
          <a:xfrm>
            <a:off x="5342241" y="6098454"/>
            <a:ext cx="26100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dirty="0" err="1" smtClean="0"/>
              <a:t>Overall</a:t>
            </a:r>
            <a:r>
              <a:rPr lang="it-IT" sz="1100" dirty="0" smtClean="0"/>
              <a:t> </a:t>
            </a:r>
            <a:r>
              <a:rPr lang="it-IT" sz="1100" dirty="0" err="1" smtClean="0"/>
              <a:t>beds</a:t>
            </a:r>
            <a:r>
              <a:rPr lang="it-IT" sz="1100" dirty="0" smtClean="0"/>
              <a:t> </a:t>
            </a:r>
            <a:r>
              <a:rPr lang="it-IT" sz="1100" dirty="0" err="1" smtClean="0"/>
              <a:t>activated</a:t>
            </a:r>
            <a:r>
              <a:rPr lang="it-IT" sz="1100" dirty="0" smtClean="0"/>
              <a:t> </a:t>
            </a:r>
            <a:r>
              <a:rPr lang="it-IT" sz="1100" dirty="0" err="1" smtClean="0"/>
              <a:t>for</a:t>
            </a:r>
            <a:r>
              <a:rPr lang="it-IT" sz="1100" dirty="0" smtClean="0"/>
              <a:t> </a:t>
            </a:r>
            <a:r>
              <a:rPr lang="it-IT" sz="1100" dirty="0" err="1" smtClean="0"/>
              <a:t>each</a:t>
            </a:r>
            <a:r>
              <a:rPr lang="it-IT" sz="1100" dirty="0" smtClean="0"/>
              <a:t> </a:t>
            </a:r>
            <a:r>
              <a:rPr lang="it-IT" sz="1100" dirty="0" err="1" smtClean="0"/>
              <a:t>thereshold</a:t>
            </a:r>
            <a:endParaRPr lang="it-IT" sz="1100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9666027" y="3480962"/>
            <a:ext cx="2078560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/>
              <a:t>Number</a:t>
            </a:r>
            <a:r>
              <a:rPr lang="it-IT" sz="1600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beds</a:t>
            </a:r>
            <a:r>
              <a:rPr lang="it-IT" sz="1600" dirty="0"/>
              <a:t> </a:t>
            </a:r>
            <a:r>
              <a:rPr lang="it-IT" sz="1600" dirty="0" err="1"/>
              <a:t>availablility</a:t>
            </a:r>
            <a:r>
              <a:rPr lang="it-IT" sz="1600" dirty="0"/>
              <a:t> </a:t>
            </a:r>
            <a:r>
              <a:rPr lang="it-IT" sz="1600" dirty="0" err="1"/>
              <a:t>through</a:t>
            </a:r>
            <a:r>
              <a:rPr lang="it-IT" sz="1600" dirty="0"/>
              <a:t> the </a:t>
            </a:r>
            <a:r>
              <a:rPr lang="it-IT" sz="1600" dirty="0" err="1"/>
              <a:t>activation</a:t>
            </a:r>
            <a:r>
              <a:rPr lang="it-IT" sz="1600" dirty="0"/>
              <a:t> </a:t>
            </a:r>
            <a:r>
              <a:rPr lang="it-IT" sz="1600" dirty="0" err="1"/>
              <a:t>of</a:t>
            </a:r>
            <a:r>
              <a:rPr lang="it-IT" sz="1600" dirty="0"/>
              <a:t> </a:t>
            </a:r>
            <a:r>
              <a:rPr lang="it-IT" sz="1600" dirty="0" err="1"/>
              <a:t>each</a:t>
            </a:r>
            <a:r>
              <a:rPr lang="it-IT" sz="1600" dirty="0"/>
              <a:t> </a:t>
            </a:r>
            <a:r>
              <a:rPr lang="it-IT" sz="1600" dirty="0" err="1"/>
              <a:t>step</a:t>
            </a:r>
            <a:endParaRPr lang="it-IT" sz="1600" dirty="0"/>
          </a:p>
        </p:txBody>
      </p:sp>
      <p:cxnSp>
        <p:nvCxnSpPr>
          <p:cNvPr id="45" name="Connettore 1 44"/>
          <p:cNvCxnSpPr/>
          <p:nvPr/>
        </p:nvCxnSpPr>
        <p:spPr>
          <a:xfrm>
            <a:off x="3823818" y="3533577"/>
            <a:ext cx="0" cy="1572607"/>
          </a:xfrm>
          <a:prstGeom prst="line">
            <a:avLst/>
          </a:prstGeom>
          <a:ln>
            <a:solidFill>
              <a:srgbClr val="20499A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/>
          <p:cNvCxnSpPr>
            <a:endCxn id="42" idx="1"/>
          </p:cNvCxnSpPr>
          <p:nvPr/>
        </p:nvCxnSpPr>
        <p:spPr>
          <a:xfrm>
            <a:off x="8812422" y="4001505"/>
            <a:ext cx="853605" cy="1806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7AF853FA-813E-41E3-BA40-139A74AF46DD}"/>
              </a:ext>
            </a:extLst>
          </p:cNvPr>
          <p:cNvSpPr/>
          <p:nvPr/>
        </p:nvSpPr>
        <p:spPr>
          <a:xfrm rot="21290692">
            <a:off x="851293" y="2384587"/>
            <a:ext cx="1682860" cy="1410591"/>
          </a:xfrm>
          <a:prstGeom prst="rect">
            <a:avLst/>
          </a:prstGeom>
          <a:solidFill>
            <a:srgbClr val="42A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4" name="Group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3C2AB310-8C81-4F60-A821-C245EC82E413}"/>
              </a:ext>
            </a:extLst>
          </p:cNvPr>
          <p:cNvGrpSpPr/>
          <p:nvPr/>
        </p:nvGrpSpPr>
        <p:grpSpPr>
          <a:xfrm>
            <a:off x="95219" y="2886040"/>
            <a:ext cx="1133820" cy="2393771"/>
            <a:chOff x="5092700" y="1917700"/>
            <a:chExt cx="1327150" cy="2801938"/>
          </a:xfrm>
          <a:solidFill>
            <a:schemeClr val="tx1"/>
          </a:solidFill>
        </p:grpSpPr>
        <p:sp>
          <p:nvSpPr>
            <p:cNvPr id="156" name="Freeform 6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969B937B-49CE-4B17-98E4-40A8E665D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9075" y="2436813"/>
              <a:ext cx="1120775" cy="2282825"/>
            </a:xfrm>
            <a:custGeom>
              <a:avLst/>
              <a:gdLst>
                <a:gd name="T0" fmla="*/ 331 w 363"/>
                <a:gd name="T1" fmla="*/ 199 h 734"/>
                <a:gd name="T2" fmla="*/ 250 w 363"/>
                <a:gd name="T3" fmla="*/ 192 h 734"/>
                <a:gd name="T4" fmla="*/ 190 w 363"/>
                <a:gd name="T5" fmla="*/ 185 h 734"/>
                <a:gd name="T6" fmla="*/ 184 w 363"/>
                <a:gd name="T7" fmla="*/ 184 h 734"/>
                <a:gd name="T8" fmla="*/ 182 w 363"/>
                <a:gd name="T9" fmla="*/ 176 h 734"/>
                <a:gd name="T10" fmla="*/ 163 w 363"/>
                <a:gd name="T11" fmla="*/ 123 h 734"/>
                <a:gd name="T12" fmla="*/ 143 w 363"/>
                <a:gd name="T13" fmla="*/ 75 h 734"/>
                <a:gd name="T14" fmla="*/ 82 w 363"/>
                <a:gd name="T15" fmla="*/ 16 h 734"/>
                <a:gd name="T16" fmla="*/ 3 w 363"/>
                <a:gd name="T17" fmla="*/ 68 h 734"/>
                <a:gd name="T18" fmla="*/ 20 w 363"/>
                <a:gd name="T19" fmla="*/ 137 h 734"/>
                <a:gd name="T20" fmla="*/ 62 w 363"/>
                <a:gd name="T21" fmla="*/ 298 h 734"/>
                <a:gd name="T22" fmla="*/ 64 w 363"/>
                <a:gd name="T23" fmla="*/ 319 h 734"/>
                <a:gd name="T24" fmla="*/ 64 w 363"/>
                <a:gd name="T25" fmla="*/ 319 h 734"/>
                <a:gd name="T26" fmla="*/ 112 w 363"/>
                <a:gd name="T27" fmla="*/ 370 h 734"/>
                <a:gd name="T28" fmla="*/ 114 w 363"/>
                <a:gd name="T29" fmla="*/ 385 h 734"/>
                <a:gd name="T30" fmla="*/ 120 w 363"/>
                <a:gd name="T31" fmla="*/ 496 h 734"/>
                <a:gd name="T32" fmla="*/ 78 w 363"/>
                <a:gd name="T33" fmla="*/ 667 h 734"/>
                <a:gd name="T34" fmla="*/ 112 w 363"/>
                <a:gd name="T35" fmla="*/ 729 h 734"/>
                <a:gd name="T36" fmla="*/ 170 w 363"/>
                <a:gd name="T37" fmla="*/ 688 h 734"/>
                <a:gd name="T38" fmla="*/ 198 w 363"/>
                <a:gd name="T39" fmla="*/ 574 h 734"/>
                <a:gd name="T40" fmla="*/ 212 w 363"/>
                <a:gd name="T41" fmla="*/ 402 h 734"/>
                <a:gd name="T42" fmla="*/ 194 w 363"/>
                <a:gd name="T43" fmla="*/ 267 h 734"/>
                <a:gd name="T44" fmla="*/ 194 w 363"/>
                <a:gd name="T45" fmla="*/ 264 h 734"/>
                <a:gd name="T46" fmla="*/ 193 w 363"/>
                <a:gd name="T47" fmla="*/ 245 h 734"/>
                <a:gd name="T48" fmla="*/ 326 w 363"/>
                <a:gd name="T49" fmla="*/ 259 h 734"/>
                <a:gd name="T50" fmla="*/ 362 w 363"/>
                <a:gd name="T51" fmla="*/ 232 h 734"/>
                <a:gd name="T52" fmla="*/ 331 w 363"/>
                <a:gd name="T53" fmla="*/ 199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3" h="734">
                  <a:moveTo>
                    <a:pt x="331" y="199"/>
                  </a:moveTo>
                  <a:cubicBezTo>
                    <a:pt x="304" y="197"/>
                    <a:pt x="277" y="194"/>
                    <a:pt x="250" y="192"/>
                  </a:cubicBezTo>
                  <a:cubicBezTo>
                    <a:pt x="230" y="190"/>
                    <a:pt x="210" y="188"/>
                    <a:pt x="190" y="185"/>
                  </a:cubicBezTo>
                  <a:cubicBezTo>
                    <a:pt x="188" y="185"/>
                    <a:pt x="186" y="185"/>
                    <a:pt x="184" y="184"/>
                  </a:cubicBezTo>
                  <a:cubicBezTo>
                    <a:pt x="183" y="182"/>
                    <a:pt x="183" y="179"/>
                    <a:pt x="182" y="176"/>
                  </a:cubicBezTo>
                  <a:cubicBezTo>
                    <a:pt x="177" y="157"/>
                    <a:pt x="170" y="139"/>
                    <a:pt x="163" y="123"/>
                  </a:cubicBezTo>
                  <a:cubicBezTo>
                    <a:pt x="157" y="107"/>
                    <a:pt x="150" y="91"/>
                    <a:pt x="143" y="75"/>
                  </a:cubicBezTo>
                  <a:cubicBezTo>
                    <a:pt x="130" y="49"/>
                    <a:pt x="111" y="27"/>
                    <a:pt x="82" y="16"/>
                  </a:cubicBezTo>
                  <a:cubicBezTo>
                    <a:pt x="41" y="0"/>
                    <a:pt x="0" y="24"/>
                    <a:pt x="3" y="68"/>
                  </a:cubicBezTo>
                  <a:cubicBezTo>
                    <a:pt x="4" y="91"/>
                    <a:pt x="12" y="114"/>
                    <a:pt x="20" y="137"/>
                  </a:cubicBezTo>
                  <a:cubicBezTo>
                    <a:pt x="38" y="189"/>
                    <a:pt x="59" y="241"/>
                    <a:pt x="62" y="298"/>
                  </a:cubicBezTo>
                  <a:cubicBezTo>
                    <a:pt x="62" y="306"/>
                    <a:pt x="63" y="313"/>
                    <a:pt x="64" y="319"/>
                  </a:cubicBezTo>
                  <a:cubicBezTo>
                    <a:pt x="64" y="319"/>
                    <a:pt x="64" y="319"/>
                    <a:pt x="64" y="319"/>
                  </a:cubicBezTo>
                  <a:cubicBezTo>
                    <a:pt x="64" y="345"/>
                    <a:pt x="85" y="367"/>
                    <a:pt x="112" y="370"/>
                  </a:cubicBezTo>
                  <a:cubicBezTo>
                    <a:pt x="113" y="375"/>
                    <a:pt x="113" y="380"/>
                    <a:pt x="114" y="385"/>
                  </a:cubicBezTo>
                  <a:cubicBezTo>
                    <a:pt x="116" y="422"/>
                    <a:pt x="125" y="460"/>
                    <a:pt x="120" y="496"/>
                  </a:cubicBezTo>
                  <a:cubicBezTo>
                    <a:pt x="111" y="554"/>
                    <a:pt x="92" y="610"/>
                    <a:pt x="78" y="667"/>
                  </a:cubicBezTo>
                  <a:cubicBezTo>
                    <a:pt x="70" y="696"/>
                    <a:pt x="85" y="723"/>
                    <a:pt x="112" y="729"/>
                  </a:cubicBezTo>
                  <a:cubicBezTo>
                    <a:pt x="139" y="734"/>
                    <a:pt x="164" y="717"/>
                    <a:pt x="170" y="688"/>
                  </a:cubicBezTo>
                  <a:cubicBezTo>
                    <a:pt x="178" y="650"/>
                    <a:pt x="187" y="612"/>
                    <a:pt x="198" y="574"/>
                  </a:cubicBezTo>
                  <a:cubicBezTo>
                    <a:pt x="214" y="517"/>
                    <a:pt x="224" y="461"/>
                    <a:pt x="212" y="402"/>
                  </a:cubicBezTo>
                  <a:cubicBezTo>
                    <a:pt x="202" y="358"/>
                    <a:pt x="199" y="312"/>
                    <a:pt x="194" y="267"/>
                  </a:cubicBezTo>
                  <a:cubicBezTo>
                    <a:pt x="194" y="266"/>
                    <a:pt x="194" y="265"/>
                    <a:pt x="194" y="264"/>
                  </a:cubicBezTo>
                  <a:cubicBezTo>
                    <a:pt x="194" y="258"/>
                    <a:pt x="194" y="251"/>
                    <a:pt x="193" y="245"/>
                  </a:cubicBezTo>
                  <a:cubicBezTo>
                    <a:pt x="238" y="250"/>
                    <a:pt x="282" y="255"/>
                    <a:pt x="326" y="259"/>
                  </a:cubicBezTo>
                  <a:cubicBezTo>
                    <a:pt x="345" y="261"/>
                    <a:pt x="360" y="248"/>
                    <a:pt x="362" y="232"/>
                  </a:cubicBezTo>
                  <a:cubicBezTo>
                    <a:pt x="363" y="215"/>
                    <a:pt x="350" y="201"/>
                    <a:pt x="331" y="1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Oval 7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55A95CD8-B614-490B-B46B-6EEDA4D3F2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2700" y="1917700"/>
              <a:ext cx="519113" cy="5254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5" name="TextBox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A70947D6-92E6-4088-863B-5F0E642AA5C2}"/>
              </a:ext>
            </a:extLst>
          </p:cNvPr>
          <p:cNvSpPr txBox="1"/>
          <p:nvPr/>
        </p:nvSpPr>
        <p:spPr>
          <a:xfrm rot="21286158">
            <a:off x="782080" y="2662099"/>
            <a:ext cx="181287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Threshold</a:t>
            </a:r>
            <a:r>
              <a:rPr kumimoji="0" lang="en-GB" sz="1400" b="1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point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aseline="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Number</a:t>
            </a:r>
            <a:r>
              <a:rPr lang="en-GB" sz="16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of acute </a:t>
            </a:r>
            <a:r>
              <a:rPr lang="en-GB" sz="1600" dirty="0" err="1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covid</a:t>
            </a:r>
            <a:r>
              <a:rPr lang="en-GB" sz="1600" dirty="0" smtClean="0">
                <a:solidFill>
                  <a:srgbClr val="FFFFFF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+ patients</a:t>
            </a:r>
            <a:endParaRPr kumimoji="0" lang="en-GB" sz="1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9" name="Freeform 14">
            <a:extLst>
              <a:ext uri="{FF2B5EF4-FFF2-40B4-BE49-F238E27FC236}">
                <a16:creationId xmlns="" xmlns:a16="http://schemas.microsoft.com/office/drawing/2014/main" xmlns:lc="http://schemas.openxmlformats.org/drawingml/2006/lockedCanvas" id="{810E8DE7-BDD2-4F02-8596-0C41F69F9338}"/>
              </a:ext>
            </a:extLst>
          </p:cNvPr>
          <p:cNvSpPr>
            <a:spLocks/>
          </p:cNvSpPr>
          <p:nvPr/>
        </p:nvSpPr>
        <p:spPr bwMode="auto">
          <a:xfrm rot="20726994">
            <a:off x="2179859" y="2276088"/>
            <a:ext cx="328627" cy="328627"/>
          </a:xfrm>
          <a:custGeom>
            <a:avLst/>
            <a:gdLst>
              <a:gd name="T0" fmla="*/ 79 w 275"/>
              <a:gd name="T1" fmla="*/ 58 h 275"/>
              <a:gd name="T2" fmla="*/ 137 w 275"/>
              <a:gd name="T3" fmla="*/ 0 h 275"/>
              <a:gd name="T4" fmla="*/ 182 w 275"/>
              <a:gd name="T5" fmla="*/ 46 h 275"/>
              <a:gd name="T6" fmla="*/ 167 w 275"/>
              <a:gd name="T7" fmla="*/ 54 h 275"/>
              <a:gd name="T8" fmla="*/ 145 w 275"/>
              <a:gd name="T9" fmla="*/ 99 h 275"/>
              <a:gd name="T10" fmla="*/ 202 w 275"/>
              <a:gd name="T11" fmla="*/ 121 h 275"/>
              <a:gd name="T12" fmla="*/ 222 w 275"/>
              <a:gd name="T13" fmla="*/ 97 h 275"/>
              <a:gd name="T14" fmla="*/ 226 w 275"/>
              <a:gd name="T15" fmla="*/ 89 h 275"/>
              <a:gd name="T16" fmla="*/ 248 w 275"/>
              <a:gd name="T17" fmla="*/ 109 h 275"/>
              <a:gd name="T18" fmla="*/ 272 w 275"/>
              <a:gd name="T19" fmla="*/ 134 h 275"/>
              <a:gd name="T20" fmla="*/ 272 w 275"/>
              <a:gd name="T21" fmla="*/ 140 h 275"/>
              <a:gd name="T22" fmla="*/ 218 w 275"/>
              <a:gd name="T23" fmla="*/ 194 h 275"/>
              <a:gd name="T24" fmla="*/ 220 w 275"/>
              <a:gd name="T25" fmla="*/ 200 h 275"/>
              <a:gd name="T26" fmla="*/ 242 w 275"/>
              <a:gd name="T27" fmla="*/ 212 h 275"/>
              <a:gd name="T28" fmla="*/ 254 w 275"/>
              <a:gd name="T29" fmla="*/ 253 h 275"/>
              <a:gd name="T30" fmla="*/ 230 w 275"/>
              <a:gd name="T31" fmla="*/ 263 h 275"/>
              <a:gd name="T32" fmla="*/ 202 w 275"/>
              <a:gd name="T33" fmla="*/ 238 h 275"/>
              <a:gd name="T34" fmla="*/ 193 w 275"/>
              <a:gd name="T35" fmla="*/ 220 h 275"/>
              <a:gd name="T36" fmla="*/ 179 w 275"/>
              <a:gd name="T37" fmla="*/ 233 h 275"/>
              <a:gd name="T38" fmla="*/ 141 w 275"/>
              <a:gd name="T39" fmla="*/ 272 h 275"/>
              <a:gd name="T40" fmla="*/ 135 w 275"/>
              <a:gd name="T41" fmla="*/ 273 h 275"/>
              <a:gd name="T42" fmla="*/ 91 w 275"/>
              <a:gd name="T43" fmla="*/ 229 h 275"/>
              <a:gd name="T44" fmla="*/ 105 w 275"/>
              <a:gd name="T45" fmla="*/ 221 h 275"/>
              <a:gd name="T46" fmla="*/ 124 w 275"/>
              <a:gd name="T47" fmla="*/ 170 h 275"/>
              <a:gd name="T48" fmla="*/ 89 w 275"/>
              <a:gd name="T49" fmla="*/ 148 h 275"/>
              <a:gd name="T50" fmla="*/ 50 w 275"/>
              <a:gd name="T51" fmla="*/ 178 h 275"/>
              <a:gd name="T52" fmla="*/ 46 w 275"/>
              <a:gd name="T53" fmla="*/ 185 h 275"/>
              <a:gd name="T54" fmla="*/ 41 w 275"/>
              <a:gd name="T55" fmla="*/ 178 h 275"/>
              <a:gd name="T56" fmla="*/ 3 w 275"/>
              <a:gd name="T57" fmla="*/ 141 h 275"/>
              <a:gd name="T58" fmla="*/ 3 w 275"/>
              <a:gd name="T59" fmla="*/ 134 h 275"/>
              <a:gd name="T60" fmla="*/ 55 w 275"/>
              <a:gd name="T61" fmla="*/ 83 h 275"/>
              <a:gd name="T62" fmla="*/ 59 w 275"/>
              <a:gd name="T63" fmla="*/ 79 h 275"/>
              <a:gd name="T64" fmla="*/ 46 w 275"/>
              <a:gd name="T65" fmla="*/ 71 h 275"/>
              <a:gd name="T66" fmla="*/ 27 w 275"/>
              <a:gd name="T67" fmla="*/ 62 h 275"/>
              <a:gd name="T68" fmla="*/ 14 w 275"/>
              <a:gd name="T69" fmla="*/ 23 h 275"/>
              <a:gd name="T70" fmla="*/ 42 w 275"/>
              <a:gd name="T71" fmla="*/ 11 h 275"/>
              <a:gd name="T72" fmla="*/ 67 w 275"/>
              <a:gd name="T73" fmla="*/ 35 h 275"/>
              <a:gd name="T74" fmla="*/ 79 w 275"/>
              <a:gd name="T75" fmla="*/ 58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75" h="275">
                <a:moveTo>
                  <a:pt x="79" y="58"/>
                </a:moveTo>
                <a:cubicBezTo>
                  <a:pt x="99" y="38"/>
                  <a:pt x="118" y="19"/>
                  <a:pt x="137" y="0"/>
                </a:cubicBezTo>
                <a:cubicBezTo>
                  <a:pt x="152" y="16"/>
                  <a:pt x="167" y="31"/>
                  <a:pt x="182" y="46"/>
                </a:cubicBezTo>
                <a:cubicBezTo>
                  <a:pt x="178" y="48"/>
                  <a:pt x="173" y="51"/>
                  <a:pt x="167" y="54"/>
                </a:cubicBezTo>
                <a:cubicBezTo>
                  <a:pt x="151" y="62"/>
                  <a:pt x="141" y="82"/>
                  <a:pt x="145" y="99"/>
                </a:cubicBezTo>
                <a:cubicBezTo>
                  <a:pt x="151" y="125"/>
                  <a:pt x="179" y="135"/>
                  <a:pt x="202" y="121"/>
                </a:cubicBezTo>
                <a:cubicBezTo>
                  <a:pt x="212" y="115"/>
                  <a:pt x="218" y="106"/>
                  <a:pt x="222" y="97"/>
                </a:cubicBezTo>
                <a:cubicBezTo>
                  <a:pt x="224" y="94"/>
                  <a:pt x="225" y="92"/>
                  <a:pt x="226" y="89"/>
                </a:cubicBezTo>
                <a:cubicBezTo>
                  <a:pt x="234" y="96"/>
                  <a:pt x="241" y="102"/>
                  <a:pt x="248" y="109"/>
                </a:cubicBezTo>
                <a:cubicBezTo>
                  <a:pt x="256" y="118"/>
                  <a:pt x="264" y="126"/>
                  <a:pt x="272" y="134"/>
                </a:cubicBezTo>
                <a:cubicBezTo>
                  <a:pt x="275" y="137"/>
                  <a:pt x="275" y="138"/>
                  <a:pt x="272" y="140"/>
                </a:cubicBezTo>
                <a:cubicBezTo>
                  <a:pt x="254" y="158"/>
                  <a:pt x="237" y="176"/>
                  <a:pt x="218" y="194"/>
                </a:cubicBezTo>
                <a:cubicBezTo>
                  <a:pt x="215" y="198"/>
                  <a:pt x="216" y="199"/>
                  <a:pt x="220" y="200"/>
                </a:cubicBezTo>
                <a:cubicBezTo>
                  <a:pt x="227" y="204"/>
                  <a:pt x="235" y="208"/>
                  <a:pt x="242" y="212"/>
                </a:cubicBezTo>
                <a:cubicBezTo>
                  <a:pt x="258" y="220"/>
                  <a:pt x="263" y="240"/>
                  <a:pt x="254" y="253"/>
                </a:cubicBezTo>
                <a:cubicBezTo>
                  <a:pt x="250" y="260"/>
                  <a:pt x="238" y="265"/>
                  <a:pt x="230" y="263"/>
                </a:cubicBezTo>
                <a:cubicBezTo>
                  <a:pt x="215" y="261"/>
                  <a:pt x="208" y="250"/>
                  <a:pt x="202" y="238"/>
                </a:cubicBezTo>
                <a:cubicBezTo>
                  <a:pt x="199" y="232"/>
                  <a:pt x="196" y="226"/>
                  <a:pt x="193" y="220"/>
                </a:cubicBezTo>
                <a:cubicBezTo>
                  <a:pt x="188" y="225"/>
                  <a:pt x="184" y="229"/>
                  <a:pt x="179" y="233"/>
                </a:cubicBezTo>
                <a:cubicBezTo>
                  <a:pt x="166" y="246"/>
                  <a:pt x="154" y="259"/>
                  <a:pt x="141" y="272"/>
                </a:cubicBezTo>
                <a:cubicBezTo>
                  <a:pt x="140" y="273"/>
                  <a:pt x="138" y="275"/>
                  <a:pt x="135" y="273"/>
                </a:cubicBezTo>
                <a:cubicBezTo>
                  <a:pt x="121" y="258"/>
                  <a:pt x="106" y="243"/>
                  <a:pt x="91" y="229"/>
                </a:cubicBezTo>
                <a:cubicBezTo>
                  <a:pt x="96" y="226"/>
                  <a:pt x="100" y="223"/>
                  <a:pt x="105" y="221"/>
                </a:cubicBezTo>
                <a:cubicBezTo>
                  <a:pt x="124" y="211"/>
                  <a:pt x="132" y="189"/>
                  <a:pt x="124" y="170"/>
                </a:cubicBezTo>
                <a:cubicBezTo>
                  <a:pt x="119" y="156"/>
                  <a:pt x="103" y="147"/>
                  <a:pt x="89" y="148"/>
                </a:cubicBezTo>
                <a:cubicBezTo>
                  <a:pt x="69" y="150"/>
                  <a:pt x="58" y="161"/>
                  <a:pt x="50" y="178"/>
                </a:cubicBezTo>
                <a:cubicBezTo>
                  <a:pt x="49" y="180"/>
                  <a:pt x="48" y="181"/>
                  <a:pt x="46" y="185"/>
                </a:cubicBezTo>
                <a:cubicBezTo>
                  <a:pt x="44" y="182"/>
                  <a:pt x="43" y="180"/>
                  <a:pt x="41" y="178"/>
                </a:cubicBezTo>
                <a:cubicBezTo>
                  <a:pt x="28" y="165"/>
                  <a:pt x="16" y="153"/>
                  <a:pt x="3" y="141"/>
                </a:cubicBezTo>
                <a:cubicBezTo>
                  <a:pt x="0" y="138"/>
                  <a:pt x="0" y="137"/>
                  <a:pt x="3" y="134"/>
                </a:cubicBezTo>
                <a:cubicBezTo>
                  <a:pt x="21" y="117"/>
                  <a:pt x="38" y="100"/>
                  <a:pt x="55" y="83"/>
                </a:cubicBezTo>
                <a:cubicBezTo>
                  <a:pt x="56" y="81"/>
                  <a:pt x="57" y="80"/>
                  <a:pt x="59" y="79"/>
                </a:cubicBezTo>
                <a:cubicBezTo>
                  <a:pt x="54" y="76"/>
                  <a:pt x="50" y="74"/>
                  <a:pt x="46" y="71"/>
                </a:cubicBezTo>
                <a:cubicBezTo>
                  <a:pt x="40" y="68"/>
                  <a:pt x="33" y="65"/>
                  <a:pt x="27" y="62"/>
                </a:cubicBezTo>
                <a:cubicBezTo>
                  <a:pt x="13" y="55"/>
                  <a:pt x="7" y="36"/>
                  <a:pt x="14" y="23"/>
                </a:cubicBezTo>
                <a:cubicBezTo>
                  <a:pt x="19" y="13"/>
                  <a:pt x="32" y="9"/>
                  <a:pt x="42" y="11"/>
                </a:cubicBezTo>
                <a:cubicBezTo>
                  <a:pt x="55" y="15"/>
                  <a:pt x="62" y="24"/>
                  <a:pt x="67" y="35"/>
                </a:cubicBezTo>
                <a:cubicBezTo>
                  <a:pt x="70" y="43"/>
                  <a:pt x="74" y="50"/>
                  <a:pt x="79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7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4612" y="842792"/>
            <a:ext cx="4511769" cy="435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2">
            <a:extLst>
              <a:ext uri="{FF2B5EF4-FFF2-40B4-BE49-F238E27FC236}">
                <a16:creationId xmlns="" xmlns:a16="http://schemas.microsoft.com/office/drawing/2014/main" id="{37AC41B4-D0D5-4658-B325-50DA512F94CD}"/>
              </a:ext>
            </a:extLst>
          </p:cNvPr>
          <p:cNvSpPr/>
          <p:nvPr/>
        </p:nvSpPr>
        <p:spPr>
          <a:xfrm>
            <a:off x="63778" y="2254015"/>
            <a:ext cx="139774" cy="405741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Pentagon 5">
            <a:extLst>
              <a:ext uri="{FF2B5EF4-FFF2-40B4-BE49-F238E27FC236}">
                <a16:creationId xmlns="" xmlns:a16="http://schemas.microsoft.com/office/drawing/2014/main" id="{8661A29B-7547-4199-A8C0-C2BF1C8D874F}"/>
              </a:ext>
            </a:extLst>
          </p:cNvPr>
          <p:cNvSpPr/>
          <p:nvPr/>
        </p:nvSpPr>
        <p:spPr>
          <a:xfrm>
            <a:off x="203552" y="2524501"/>
            <a:ext cx="1906657" cy="686959"/>
          </a:xfrm>
          <a:prstGeom prst="homePlate">
            <a:avLst/>
          </a:prstGeom>
          <a:solidFill>
            <a:srgbClr val="42A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18">
            <a:extLst>
              <a:ext uri="{FF2B5EF4-FFF2-40B4-BE49-F238E27FC236}">
                <a16:creationId xmlns="" xmlns:a16="http://schemas.microsoft.com/office/drawing/2014/main" id="{3EE4A6CE-BD9F-4898-88AC-31794D482961}"/>
              </a:ext>
            </a:extLst>
          </p:cNvPr>
          <p:cNvSpPr/>
          <p:nvPr/>
        </p:nvSpPr>
        <p:spPr>
          <a:xfrm>
            <a:off x="203551" y="4878936"/>
            <a:ext cx="1906657" cy="686959"/>
          </a:xfrm>
          <a:prstGeom prst="homePlat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23">
            <a:extLst>
              <a:ext uri="{FF2B5EF4-FFF2-40B4-BE49-F238E27FC236}">
                <a16:creationId xmlns="" xmlns:a16="http://schemas.microsoft.com/office/drawing/2014/main" id="{F4FB3D72-7AE6-4DB4-ABD5-7D102C48850C}"/>
              </a:ext>
            </a:extLst>
          </p:cNvPr>
          <p:cNvSpPr/>
          <p:nvPr/>
        </p:nvSpPr>
        <p:spPr>
          <a:xfrm rot="5400000">
            <a:off x="63778" y="5620219"/>
            <a:ext cx="139774" cy="125096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="" xmlns:a16="http://schemas.microsoft.com/office/drawing/2014/main" id="{6C36FF65-49D6-4EC1-BD1E-A25385C4F872}"/>
              </a:ext>
            </a:extLst>
          </p:cNvPr>
          <p:cNvSpPr txBox="1"/>
          <p:nvPr/>
        </p:nvSpPr>
        <p:spPr>
          <a:xfrm>
            <a:off x="57941" y="2570654"/>
            <a:ext cx="109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01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4" name="TextBox 31">
            <a:extLst>
              <a:ext uri="{FF2B5EF4-FFF2-40B4-BE49-F238E27FC236}">
                <a16:creationId xmlns="" xmlns:a16="http://schemas.microsoft.com/office/drawing/2014/main" id="{4DAFBC85-CAFD-4435-8A9D-A1525B2F29E7}"/>
              </a:ext>
            </a:extLst>
          </p:cNvPr>
          <p:cNvSpPr txBox="1"/>
          <p:nvPr/>
        </p:nvSpPr>
        <p:spPr>
          <a:xfrm>
            <a:off x="759149" y="4279110"/>
            <a:ext cx="11471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Beneficiaries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5" name="TextBox 32">
            <a:extLst>
              <a:ext uri="{FF2B5EF4-FFF2-40B4-BE49-F238E27FC236}">
                <a16:creationId xmlns="" xmlns:a16="http://schemas.microsoft.com/office/drawing/2014/main" id="{90CBE9F5-917F-4379-9AF6-F2CA50EB1F17}"/>
              </a:ext>
            </a:extLst>
          </p:cNvPr>
          <p:cNvSpPr txBox="1"/>
          <p:nvPr/>
        </p:nvSpPr>
        <p:spPr>
          <a:xfrm>
            <a:off x="57941" y="4137015"/>
            <a:ext cx="109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6" name="Arrow: Pentagon 5">
            <a:extLst>
              <a:ext uri="{FF2B5EF4-FFF2-40B4-BE49-F238E27FC236}">
                <a16:creationId xmlns="" xmlns:a16="http://schemas.microsoft.com/office/drawing/2014/main" id="{8661A29B-7547-4199-A8C0-C2BF1C8D874F}"/>
              </a:ext>
            </a:extLst>
          </p:cNvPr>
          <p:cNvSpPr/>
          <p:nvPr/>
        </p:nvSpPr>
        <p:spPr>
          <a:xfrm>
            <a:off x="194027" y="3779981"/>
            <a:ext cx="1906657" cy="686959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26">
            <a:extLst>
              <a:ext uri="{FF2B5EF4-FFF2-40B4-BE49-F238E27FC236}">
                <a16:creationId xmlns="" xmlns:a16="http://schemas.microsoft.com/office/drawing/2014/main" id="{6C36FF65-49D6-4EC1-BD1E-A25385C4F872}"/>
              </a:ext>
            </a:extLst>
          </p:cNvPr>
          <p:cNvSpPr txBox="1"/>
          <p:nvPr/>
        </p:nvSpPr>
        <p:spPr>
          <a:xfrm>
            <a:off x="67466" y="3860016"/>
            <a:ext cx="109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it-IT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2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20" name="Cube 59">
            <a:extLst>
              <a:ext uri="{FF2B5EF4-FFF2-40B4-BE49-F238E27FC236}">
                <a16:creationId xmlns="" xmlns:a16="http://schemas.microsoft.com/office/drawing/2014/main" id="{82727937-6B99-460F-AFBE-C1B123CD6E90}"/>
              </a:ext>
            </a:extLst>
          </p:cNvPr>
          <p:cNvSpPr/>
          <p:nvPr/>
        </p:nvSpPr>
        <p:spPr>
          <a:xfrm flipH="1">
            <a:off x="5628991" y="1252651"/>
            <a:ext cx="1258984" cy="877480"/>
          </a:xfrm>
          <a:prstGeom prst="cube">
            <a:avLst>
              <a:gd name="adj" fmla="val 20548"/>
            </a:avLst>
          </a:prstGeom>
          <a:solidFill>
            <a:srgbClr val="FEB8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18">
            <a:extLst>
              <a:ext uri="{FF2B5EF4-FFF2-40B4-BE49-F238E27FC236}">
                <a16:creationId xmlns="" xmlns:a16="http://schemas.microsoft.com/office/drawing/2014/main" id="{BBABDFBF-A961-4C7B-9500-F903A3DE669D}"/>
              </a:ext>
            </a:extLst>
          </p:cNvPr>
          <p:cNvSpPr/>
          <p:nvPr/>
        </p:nvSpPr>
        <p:spPr>
          <a:xfrm flipH="1">
            <a:off x="5637618" y="1252651"/>
            <a:ext cx="1256014" cy="430733"/>
          </a:xfrm>
          <a:prstGeom prst="cube">
            <a:avLst>
              <a:gd name="adj" fmla="val 48767"/>
            </a:avLst>
          </a:prstGeom>
          <a:solidFill>
            <a:srgbClr val="FC78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62">
            <a:extLst>
              <a:ext uri="{FF2B5EF4-FFF2-40B4-BE49-F238E27FC236}">
                <a16:creationId xmlns="" xmlns:a16="http://schemas.microsoft.com/office/drawing/2014/main" id="{EEB8D739-EEBD-4B51-8C4F-0371909587A0}"/>
              </a:ext>
            </a:extLst>
          </p:cNvPr>
          <p:cNvSpPr txBox="1"/>
          <p:nvPr/>
        </p:nvSpPr>
        <p:spPr>
          <a:xfrm>
            <a:off x="5763200" y="1708420"/>
            <a:ext cx="119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42AFB6"/>
                </a:solidFill>
                <a:latin typeface="Open Sans" panose="020B0606030504020204" pitchFamily="34" charset="0"/>
              </a:rPr>
              <a:t>06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="" xmlns:a16="http://schemas.microsoft.com/office/drawing/2014/main" id="{5F9464C1-0FA0-4509-97F0-B2B81B79FC25}"/>
              </a:ext>
            </a:extLst>
          </p:cNvPr>
          <p:cNvGrpSpPr/>
          <p:nvPr/>
        </p:nvGrpSpPr>
        <p:grpSpPr>
          <a:xfrm rot="18972365">
            <a:off x="5164174" y="725893"/>
            <a:ext cx="718515" cy="820951"/>
            <a:chOff x="4742068" y="1262522"/>
            <a:chExt cx="520700" cy="1146176"/>
          </a:xfrm>
          <a:solidFill>
            <a:schemeClr val="tx1"/>
          </a:solidFill>
        </p:grpSpPr>
        <p:sp>
          <p:nvSpPr>
            <p:cNvPr id="25" name="Freeform 6">
              <a:extLst>
                <a:ext uri="{FF2B5EF4-FFF2-40B4-BE49-F238E27FC236}">
                  <a16:creationId xmlns="" xmlns:a16="http://schemas.microsoft.com/office/drawing/2014/main" id="{2E70A360-E7E9-490A-B22E-72C3A97AE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068" y="1448260"/>
              <a:ext cx="520700" cy="960438"/>
            </a:xfrm>
            <a:custGeom>
              <a:avLst/>
              <a:gdLst>
                <a:gd name="T0" fmla="*/ 359 w 740"/>
                <a:gd name="T1" fmla="*/ 85 h 685"/>
                <a:gd name="T2" fmla="*/ 297 w 740"/>
                <a:gd name="T3" fmla="*/ 76 h 685"/>
                <a:gd name="T4" fmla="*/ 263 w 740"/>
                <a:gd name="T5" fmla="*/ 70 h 685"/>
                <a:gd name="T6" fmla="*/ 241 w 740"/>
                <a:gd name="T7" fmla="*/ 80 h 685"/>
                <a:gd name="T8" fmla="*/ 179 w 740"/>
                <a:gd name="T9" fmla="*/ 154 h 685"/>
                <a:gd name="T10" fmla="*/ 147 w 740"/>
                <a:gd name="T11" fmla="*/ 165 h 685"/>
                <a:gd name="T12" fmla="*/ 123 w 740"/>
                <a:gd name="T13" fmla="*/ 141 h 685"/>
                <a:gd name="T14" fmla="*/ 129 w 740"/>
                <a:gd name="T15" fmla="*/ 114 h 685"/>
                <a:gd name="T16" fmla="*/ 214 w 740"/>
                <a:gd name="T17" fmla="*/ 12 h 685"/>
                <a:gd name="T18" fmla="*/ 237 w 740"/>
                <a:gd name="T19" fmla="*/ 1 h 685"/>
                <a:gd name="T20" fmla="*/ 402 w 740"/>
                <a:gd name="T21" fmla="*/ 2 h 685"/>
                <a:gd name="T22" fmla="*/ 502 w 740"/>
                <a:gd name="T23" fmla="*/ 43 h 685"/>
                <a:gd name="T24" fmla="*/ 544 w 740"/>
                <a:gd name="T25" fmla="*/ 99 h 685"/>
                <a:gd name="T26" fmla="*/ 582 w 740"/>
                <a:gd name="T27" fmla="*/ 170 h 685"/>
                <a:gd name="T28" fmla="*/ 603 w 740"/>
                <a:gd name="T29" fmla="*/ 210 h 685"/>
                <a:gd name="T30" fmla="*/ 614 w 740"/>
                <a:gd name="T31" fmla="*/ 213 h 685"/>
                <a:gd name="T32" fmla="*/ 690 w 740"/>
                <a:gd name="T33" fmla="*/ 161 h 685"/>
                <a:gd name="T34" fmla="*/ 724 w 740"/>
                <a:gd name="T35" fmla="*/ 160 h 685"/>
                <a:gd name="T36" fmla="*/ 739 w 740"/>
                <a:gd name="T37" fmla="*/ 190 h 685"/>
                <a:gd name="T38" fmla="*/ 722 w 740"/>
                <a:gd name="T39" fmla="*/ 217 h 685"/>
                <a:gd name="T40" fmla="*/ 679 w 740"/>
                <a:gd name="T41" fmla="*/ 247 h 685"/>
                <a:gd name="T42" fmla="*/ 606 w 740"/>
                <a:gd name="T43" fmla="*/ 297 h 685"/>
                <a:gd name="T44" fmla="*/ 569 w 740"/>
                <a:gd name="T45" fmla="*/ 287 h 685"/>
                <a:gd name="T46" fmla="*/ 488 w 740"/>
                <a:gd name="T47" fmla="*/ 170 h 685"/>
                <a:gd name="T48" fmla="*/ 486 w 740"/>
                <a:gd name="T49" fmla="*/ 168 h 685"/>
                <a:gd name="T50" fmla="*/ 423 w 740"/>
                <a:gd name="T51" fmla="*/ 257 h 685"/>
                <a:gd name="T52" fmla="*/ 434 w 740"/>
                <a:gd name="T53" fmla="*/ 268 h 685"/>
                <a:gd name="T54" fmla="*/ 554 w 740"/>
                <a:gd name="T55" fmla="*/ 374 h 685"/>
                <a:gd name="T56" fmla="*/ 570 w 740"/>
                <a:gd name="T57" fmla="*/ 388 h 685"/>
                <a:gd name="T58" fmla="*/ 583 w 740"/>
                <a:gd name="T59" fmla="*/ 419 h 685"/>
                <a:gd name="T60" fmla="*/ 583 w 740"/>
                <a:gd name="T61" fmla="*/ 483 h 685"/>
                <a:gd name="T62" fmla="*/ 584 w 740"/>
                <a:gd name="T63" fmla="*/ 637 h 685"/>
                <a:gd name="T64" fmla="*/ 563 w 740"/>
                <a:gd name="T65" fmla="*/ 674 h 685"/>
                <a:gd name="T66" fmla="*/ 505 w 740"/>
                <a:gd name="T67" fmla="*/ 652 h 685"/>
                <a:gd name="T68" fmla="*/ 503 w 740"/>
                <a:gd name="T69" fmla="*/ 637 h 685"/>
                <a:gd name="T70" fmla="*/ 503 w 740"/>
                <a:gd name="T71" fmla="*/ 465 h 685"/>
                <a:gd name="T72" fmla="*/ 485 w 740"/>
                <a:gd name="T73" fmla="*/ 431 h 685"/>
                <a:gd name="T74" fmla="*/ 361 w 740"/>
                <a:gd name="T75" fmla="*/ 345 h 685"/>
                <a:gd name="T76" fmla="*/ 359 w 740"/>
                <a:gd name="T77" fmla="*/ 344 h 685"/>
                <a:gd name="T78" fmla="*/ 330 w 740"/>
                <a:gd name="T79" fmla="*/ 384 h 685"/>
                <a:gd name="T80" fmla="*/ 291 w 740"/>
                <a:gd name="T81" fmla="*/ 437 h 685"/>
                <a:gd name="T82" fmla="*/ 259 w 740"/>
                <a:gd name="T83" fmla="*/ 454 h 685"/>
                <a:gd name="T84" fmla="*/ 41 w 740"/>
                <a:gd name="T85" fmla="*/ 455 h 685"/>
                <a:gd name="T86" fmla="*/ 1 w 740"/>
                <a:gd name="T87" fmla="*/ 412 h 685"/>
                <a:gd name="T88" fmla="*/ 42 w 740"/>
                <a:gd name="T89" fmla="*/ 373 h 685"/>
                <a:gd name="T90" fmla="*/ 205 w 740"/>
                <a:gd name="T91" fmla="*/ 373 h 685"/>
                <a:gd name="T92" fmla="*/ 237 w 740"/>
                <a:gd name="T93" fmla="*/ 352 h 685"/>
                <a:gd name="T94" fmla="*/ 271 w 740"/>
                <a:gd name="T95" fmla="*/ 278 h 685"/>
                <a:gd name="T96" fmla="*/ 304 w 740"/>
                <a:gd name="T97" fmla="*/ 206 h 685"/>
                <a:gd name="T98" fmla="*/ 334 w 740"/>
                <a:gd name="T99" fmla="*/ 141 h 685"/>
                <a:gd name="T100" fmla="*/ 358 w 740"/>
                <a:gd name="T101" fmla="*/ 88 h 685"/>
                <a:gd name="T102" fmla="*/ 359 w 740"/>
                <a:gd name="T103" fmla="*/ 85 h 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40" h="685">
                  <a:moveTo>
                    <a:pt x="359" y="85"/>
                  </a:moveTo>
                  <a:cubicBezTo>
                    <a:pt x="338" y="82"/>
                    <a:pt x="318" y="79"/>
                    <a:pt x="297" y="76"/>
                  </a:cubicBezTo>
                  <a:cubicBezTo>
                    <a:pt x="286" y="74"/>
                    <a:pt x="274" y="72"/>
                    <a:pt x="263" y="70"/>
                  </a:cubicBezTo>
                  <a:cubicBezTo>
                    <a:pt x="253" y="69"/>
                    <a:pt x="247" y="73"/>
                    <a:pt x="241" y="80"/>
                  </a:cubicBezTo>
                  <a:cubicBezTo>
                    <a:pt x="220" y="105"/>
                    <a:pt x="200" y="129"/>
                    <a:pt x="179" y="154"/>
                  </a:cubicBezTo>
                  <a:cubicBezTo>
                    <a:pt x="171" y="164"/>
                    <a:pt x="159" y="168"/>
                    <a:pt x="147" y="165"/>
                  </a:cubicBezTo>
                  <a:cubicBezTo>
                    <a:pt x="134" y="162"/>
                    <a:pt x="126" y="154"/>
                    <a:pt x="123" y="141"/>
                  </a:cubicBezTo>
                  <a:cubicBezTo>
                    <a:pt x="120" y="132"/>
                    <a:pt x="122" y="122"/>
                    <a:pt x="129" y="114"/>
                  </a:cubicBezTo>
                  <a:cubicBezTo>
                    <a:pt x="157" y="80"/>
                    <a:pt x="185" y="46"/>
                    <a:pt x="214" y="12"/>
                  </a:cubicBezTo>
                  <a:cubicBezTo>
                    <a:pt x="220" y="5"/>
                    <a:pt x="227" y="1"/>
                    <a:pt x="237" y="1"/>
                  </a:cubicBezTo>
                  <a:cubicBezTo>
                    <a:pt x="292" y="1"/>
                    <a:pt x="347" y="0"/>
                    <a:pt x="402" y="2"/>
                  </a:cubicBezTo>
                  <a:cubicBezTo>
                    <a:pt x="440" y="3"/>
                    <a:pt x="474" y="18"/>
                    <a:pt x="502" y="43"/>
                  </a:cubicBezTo>
                  <a:cubicBezTo>
                    <a:pt x="520" y="59"/>
                    <a:pt x="533" y="79"/>
                    <a:pt x="544" y="99"/>
                  </a:cubicBezTo>
                  <a:cubicBezTo>
                    <a:pt x="556" y="123"/>
                    <a:pt x="569" y="147"/>
                    <a:pt x="582" y="170"/>
                  </a:cubicBezTo>
                  <a:cubicBezTo>
                    <a:pt x="589" y="184"/>
                    <a:pt x="596" y="197"/>
                    <a:pt x="603" y="210"/>
                  </a:cubicBezTo>
                  <a:cubicBezTo>
                    <a:pt x="606" y="215"/>
                    <a:pt x="610" y="216"/>
                    <a:pt x="614" y="213"/>
                  </a:cubicBezTo>
                  <a:cubicBezTo>
                    <a:pt x="640" y="196"/>
                    <a:pt x="665" y="178"/>
                    <a:pt x="690" y="161"/>
                  </a:cubicBezTo>
                  <a:cubicBezTo>
                    <a:pt x="701" y="154"/>
                    <a:pt x="713" y="154"/>
                    <a:pt x="724" y="160"/>
                  </a:cubicBezTo>
                  <a:cubicBezTo>
                    <a:pt x="734" y="167"/>
                    <a:pt x="740" y="177"/>
                    <a:pt x="739" y="190"/>
                  </a:cubicBezTo>
                  <a:cubicBezTo>
                    <a:pt x="739" y="202"/>
                    <a:pt x="732" y="210"/>
                    <a:pt x="722" y="217"/>
                  </a:cubicBezTo>
                  <a:cubicBezTo>
                    <a:pt x="707" y="227"/>
                    <a:pt x="693" y="237"/>
                    <a:pt x="679" y="247"/>
                  </a:cubicBezTo>
                  <a:cubicBezTo>
                    <a:pt x="655" y="263"/>
                    <a:pt x="631" y="280"/>
                    <a:pt x="606" y="297"/>
                  </a:cubicBezTo>
                  <a:cubicBezTo>
                    <a:pt x="593" y="305"/>
                    <a:pt x="577" y="299"/>
                    <a:pt x="569" y="287"/>
                  </a:cubicBezTo>
                  <a:cubicBezTo>
                    <a:pt x="542" y="248"/>
                    <a:pt x="515" y="209"/>
                    <a:pt x="488" y="170"/>
                  </a:cubicBezTo>
                  <a:cubicBezTo>
                    <a:pt x="488" y="170"/>
                    <a:pt x="487" y="169"/>
                    <a:pt x="486" y="168"/>
                  </a:cubicBezTo>
                  <a:cubicBezTo>
                    <a:pt x="465" y="198"/>
                    <a:pt x="444" y="227"/>
                    <a:pt x="423" y="257"/>
                  </a:cubicBezTo>
                  <a:cubicBezTo>
                    <a:pt x="427" y="261"/>
                    <a:pt x="431" y="265"/>
                    <a:pt x="434" y="268"/>
                  </a:cubicBezTo>
                  <a:cubicBezTo>
                    <a:pt x="474" y="303"/>
                    <a:pt x="514" y="338"/>
                    <a:pt x="554" y="374"/>
                  </a:cubicBezTo>
                  <a:cubicBezTo>
                    <a:pt x="559" y="378"/>
                    <a:pt x="565" y="383"/>
                    <a:pt x="570" y="388"/>
                  </a:cubicBezTo>
                  <a:cubicBezTo>
                    <a:pt x="579" y="396"/>
                    <a:pt x="583" y="407"/>
                    <a:pt x="583" y="419"/>
                  </a:cubicBezTo>
                  <a:cubicBezTo>
                    <a:pt x="583" y="440"/>
                    <a:pt x="583" y="461"/>
                    <a:pt x="583" y="483"/>
                  </a:cubicBezTo>
                  <a:cubicBezTo>
                    <a:pt x="584" y="534"/>
                    <a:pt x="584" y="585"/>
                    <a:pt x="584" y="637"/>
                  </a:cubicBezTo>
                  <a:cubicBezTo>
                    <a:pt x="584" y="653"/>
                    <a:pt x="577" y="666"/>
                    <a:pt x="563" y="674"/>
                  </a:cubicBezTo>
                  <a:cubicBezTo>
                    <a:pt x="541" y="685"/>
                    <a:pt x="513" y="676"/>
                    <a:pt x="505" y="652"/>
                  </a:cubicBezTo>
                  <a:cubicBezTo>
                    <a:pt x="503" y="647"/>
                    <a:pt x="503" y="642"/>
                    <a:pt x="503" y="637"/>
                  </a:cubicBezTo>
                  <a:cubicBezTo>
                    <a:pt x="502" y="579"/>
                    <a:pt x="502" y="522"/>
                    <a:pt x="503" y="465"/>
                  </a:cubicBezTo>
                  <a:cubicBezTo>
                    <a:pt x="503" y="450"/>
                    <a:pt x="498" y="439"/>
                    <a:pt x="485" y="431"/>
                  </a:cubicBezTo>
                  <a:cubicBezTo>
                    <a:pt x="444" y="402"/>
                    <a:pt x="402" y="373"/>
                    <a:pt x="361" y="345"/>
                  </a:cubicBezTo>
                  <a:cubicBezTo>
                    <a:pt x="361" y="344"/>
                    <a:pt x="360" y="344"/>
                    <a:pt x="359" y="344"/>
                  </a:cubicBezTo>
                  <a:cubicBezTo>
                    <a:pt x="350" y="357"/>
                    <a:pt x="340" y="371"/>
                    <a:pt x="330" y="384"/>
                  </a:cubicBezTo>
                  <a:cubicBezTo>
                    <a:pt x="317" y="402"/>
                    <a:pt x="304" y="420"/>
                    <a:pt x="291" y="437"/>
                  </a:cubicBezTo>
                  <a:cubicBezTo>
                    <a:pt x="283" y="448"/>
                    <a:pt x="273" y="454"/>
                    <a:pt x="259" y="454"/>
                  </a:cubicBezTo>
                  <a:cubicBezTo>
                    <a:pt x="186" y="454"/>
                    <a:pt x="113" y="455"/>
                    <a:pt x="41" y="455"/>
                  </a:cubicBezTo>
                  <a:cubicBezTo>
                    <a:pt x="17" y="455"/>
                    <a:pt x="0" y="435"/>
                    <a:pt x="1" y="412"/>
                  </a:cubicBezTo>
                  <a:cubicBezTo>
                    <a:pt x="1" y="390"/>
                    <a:pt x="21" y="373"/>
                    <a:pt x="42" y="373"/>
                  </a:cubicBezTo>
                  <a:cubicBezTo>
                    <a:pt x="97" y="373"/>
                    <a:pt x="151" y="373"/>
                    <a:pt x="205" y="373"/>
                  </a:cubicBezTo>
                  <a:cubicBezTo>
                    <a:pt x="226" y="373"/>
                    <a:pt x="231" y="367"/>
                    <a:pt x="237" y="352"/>
                  </a:cubicBezTo>
                  <a:cubicBezTo>
                    <a:pt x="248" y="327"/>
                    <a:pt x="260" y="303"/>
                    <a:pt x="271" y="278"/>
                  </a:cubicBezTo>
                  <a:cubicBezTo>
                    <a:pt x="282" y="254"/>
                    <a:pt x="293" y="230"/>
                    <a:pt x="304" y="206"/>
                  </a:cubicBezTo>
                  <a:cubicBezTo>
                    <a:pt x="314" y="184"/>
                    <a:pt x="324" y="163"/>
                    <a:pt x="334" y="141"/>
                  </a:cubicBezTo>
                  <a:cubicBezTo>
                    <a:pt x="342" y="123"/>
                    <a:pt x="350" y="106"/>
                    <a:pt x="358" y="88"/>
                  </a:cubicBezTo>
                  <a:cubicBezTo>
                    <a:pt x="358" y="88"/>
                    <a:pt x="358" y="87"/>
                    <a:pt x="359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>
              <a:extLst>
                <a:ext uri="{FF2B5EF4-FFF2-40B4-BE49-F238E27FC236}">
                  <a16:creationId xmlns="" xmlns:a16="http://schemas.microsoft.com/office/drawing/2014/main" id="{E0822EEE-CBC2-4122-AC69-C7A2F5024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806" y="1262522"/>
              <a:ext cx="111125" cy="219075"/>
            </a:xfrm>
            <a:custGeom>
              <a:avLst/>
              <a:gdLst>
                <a:gd name="T0" fmla="*/ 78 w 157"/>
                <a:gd name="T1" fmla="*/ 0 h 156"/>
                <a:gd name="T2" fmla="*/ 157 w 157"/>
                <a:gd name="T3" fmla="*/ 78 h 156"/>
                <a:gd name="T4" fmla="*/ 79 w 157"/>
                <a:gd name="T5" fmla="*/ 156 h 156"/>
                <a:gd name="T6" fmla="*/ 0 w 157"/>
                <a:gd name="T7" fmla="*/ 78 h 156"/>
                <a:gd name="T8" fmla="*/ 78 w 157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56">
                  <a:moveTo>
                    <a:pt x="78" y="0"/>
                  </a:moveTo>
                  <a:cubicBezTo>
                    <a:pt x="123" y="0"/>
                    <a:pt x="157" y="34"/>
                    <a:pt x="157" y="78"/>
                  </a:cubicBezTo>
                  <a:cubicBezTo>
                    <a:pt x="156" y="121"/>
                    <a:pt x="123" y="156"/>
                    <a:pt x="79" y="156"/>
                  </a:cubicBezTo>
                  <a:cubicBezTo>
                    <a:pt x="34" y="156"/>
                    <a:pt x="0" y="122"/>
                    <a:pt x="0" y="78"/>
                  </a:cubicBezTo>
                  <a:cubicBezTo>
                    <a:pt x="0" y="33"/>
                    <a:pt x="34" y="0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Cube 59">
            <a:extLst>
              <a:ext uri="{FF2B5EF4-FFF2-40B4-BE49-F238E27FC236}">
                <a16:creationId xmlns="" xmlns:a16="http://schemas.microsoft.com/office/drawing/2014/main" id="{82727937-6B99-460F-AFBE-C1B123CD6E90}"/>
              </a:ext>
            </a:extLst>
          </p:cNvPr>
          <p:cNvSpPr/>
          <p:nvPr/>
        </p:nvSpPr>
        <p:spPr>
          <a:xfrm flipH="1">
            <a:off x="4454911" y="1679698"/>
            <a:ext cx="1360510" cy="447281"/>
          </a:xfrm>
          <a:prstGeom prst="cube">
            <a:avLst>
              <a:gd name="adj" fmla="val 20548"/>
            </a:avLst>
          </a:prstGeom>
          <a:solidFill>
            <a:srgbClr val="42AF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18">
            <a:extLst>
              <a:ext uri="{FF2B5EF4-FFF2-40B4-BE49-F238E27FC236}">
                <a16:creationId xmlns="" xmlns:a16="http://schemas.microsoft.com/office/drawing/2014/main" id="{BBABDFBF-A961-4C7B-9500-F903A3DE669D}"/>
              </a:ext>
            </a:extLst>
          </p:cNvPr>
          <p:cNvSpPr/>
          <p:nvPr/>
        </p:nvSpPr>
        <p:spPr>
          <a:xfrm flipH="1">
            <a:off x="4446286" y="1524391"/>
            <a:ext cx="1360510" cy="297598"/>
          </a:xfrm>
          <a:prstGeom prst="cube">
            <a:avLst>
              <a:gd name="adj" fmla="val 48767"/>
            </a:avLst>
          </a:prstGeom>
          <a:solidFill>
            <a:srgbClr val="42AF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62">
            <a:extLst>
              <a:ext uri="{FF2B5EF4-FFF2-40B4-BE49-F238E27FC236}">
                <a16:creationId xmlns="" xmlns:a16="http://schemas.microsoft.com/office/drawing/2014/main" id="{EEB8D739-EEBD-4B51-8C4F-0371909587A0}"/>
              </a:ext>
            </a:extLst>
          </p:cNvPr>
          <p:cNvSpPr txBox="1"/>
          <p:nvPr/>
        </p:nvSpPr>
        <p:spPr>
          <a:xfrm>
            <a:off x="4550986" y="1778270"/>
            <a:ext cx="1192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42AFB6"/>
                </a:solidFill>
                <a:latin typeface="Open Sans" panose="020B0606030504020204" pitchFamily="34" charset="0"/>
              </a:rPr>
              <a:t>05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42AFB6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2221257" y="2637147"/>
            <a:ext cx="5376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645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+ patients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cure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simultaneously (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150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with respiratory support)</a:t>
            </a: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350 new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patients within a week (50 admission/day). 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ttore 1 33"/>
          <p:cNvCxnSpPr/>
          <p:nvPr/>
        </p:nvCxnSpPr>
        <p:spPr>
          <a:xfrm flipV="1">
            <a:off x="985935" y="3202039"/>
            <a:ext cx="6640291" cy="1"/>
          </a:xfrm>
          <a:prstGeom prst="line">
            <a:avLst/>
          </a:prstGeom>
          <a:ln>
            <a:solidFill>
              <a:srgbClr val="42AF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tangolo 35"/>
          <p:cNvSpPr/>
          <p:nvPr/>
        </p:nvSpPr>
        <p:spPr>
          <a:xfrm>
            <a:off x="2221257" y="3859790"/>
            <a:ext cx="537622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7472">
              <a:lnSpc>
                <a:spcPct val="107000"/>
              </a:lnSpc>
              <a:spcBef>
                <a:spcPts val="1000"/>
              </a:spcBef>
              <a:buSzPts val="1600"/>
            </a:pP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Balance the 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workload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among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acute, subacute and intensive care </a:t>
            </a:r>
            <a:br>
              <a:rPr lang="it-IT" sz="1200" dirty="0" smtClean="0">
                <a:latin typeface="Arial" pitchFamily="34" charset="0"/>
                <a:cs typeface="Arial" pitchFamily="34" charset="0"/>
              </a:rPr>
            </a:b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departments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and the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operating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rooms.</a:t>
            </a:r>
          </a:p>
        </p:txBody>
      </p:sp>
      <p:cxnSp>
        <p:nvCxnSpPr>
          <p:cNvPr id="37" name="Connettore 1 36"/>
          <p:cNvCxnSpPr/>
          <p:nvPr/>
        </p:nvCxnSpPr>
        <p:spPr>
          <a:xfrm flipV="1">
            <a:off x="991693" y="4449941"/>
            <a:ext cx="6640291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26">
            <a:extLst>
              <a:ext uri="{FF2B5EF4-FFF2-40B4-BE49-F238E27FC236}">
                <a16:creationId xmlns="" xmlns:a16="http://schemas.microsoft.com/office/drawing/2014/main" id="{6C36FF65-49D6-4EC1-BD1E-A25385C4F872}"/>
              </a:ext>
            </a:extLst>
          </p:cNvPr>
          <p:cNvSpPr txBox="1"/>
          <p:nvPr/>
        </p:nvSpPr>
        <p:spPr>
          <a:xfrm>
            <a:off x="73263" y="4973822"/>
            <a:ext cx="1098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0</a:t>
            </a:r>
            <a:r>
              <a:rPr kumimoji="0" lang="it-IT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3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4098" name="Picture 2" descr="Woman doctor physician medical nurse icon Vector 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72201" y="3830083"/>
            <a:ext cx="466648" cy="551400"/>
          </a:xfrm>
          <a:prstGeom prst="rect">
            <a:avLst/>
          </a:prstGeom>
          <a:noFill/>
        </p:spPr>
      </p:pic>
      <p:sp>
        <p:nvSpPr>
          <p:cNvPr id="39" name="Rettangolo 38"/>
          <p:cNvSpPr/>
          <p:nvPr/>
        </p:nvSpPr>
        <p:spPr>
          <a:xfrm>
            <a:off x="2255761" y="5007036"/>
            <a:ext cx="5376223" cy="48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07000"/>
              </a:lnSpc>
              <a:spcBef>
                <a:spcPts val="1000"/>
              </a:spcBef>
            </a:pP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225 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surgery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b="1" dirty="0" err="1" smtClean="0">
                <a:latin typeface="Arial" pitchFamily="34" charset="0"/>
                <a:cs typeface="Arial" pitchFamily="34" charset="0"/>
              </a:rPr>
              <a:t>operations</a:t>
            </a: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 per week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guaranteed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for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emergencies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urgent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it-IT" sz="1200" dirty="0" smtClean="0">
                <a:latin typeface="Arial" pitchFamily="34" charset="0"/>
                <a:cs typeface="Arial" pitchFamily="34" charset="0"/>
              </a:rPr>
            </a:br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surgical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1200" dirty="0" err="1">
                <a:latin typeface="Arial" pitchFamily="34" charset="0"/>
                <a:cs typeface="Arial" pitchFamily="34" charset="0"/>
              </a:rPr>
              <a:t>operations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ttore 1 39"/>
          <p:cNvCxnSpPr/>
          <p:nvPr/>
        </p:nvCxnSpPr>
        <p:spPr>
          <a:xfrm flipV="1">
            <a:off x="1031955" y="5559827"/>
            <a:ext cx="6640291" cy="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1">
            <a:extLst>
              <a:ext uri="{FF2B5EF4-FFF2-40B4-BE49-F238E27FC236}">
                <a16:creationId xmlns="" xmlns:a16="http://schemas.microsoft.com/office/drawing/2014/main" id="{32E8247B-1DE2-4321-B85F-3B8DE79D94BF}"/>
              </a:ext>
            </a:extLst>
          </p:cNvPr>
          <p:cNvSpPr txBox="1"/>
          <p:nvPr/>
        </p:nvSpPr>
        <p:spPr>
          <a:xfrm>
            <a:off x="7994612" y="1578577"/>
            <a:ext cx="400110" cy="44027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 err="1" smtClean="0">
                <a:solidFill>
                  <a:srgbClr val="20499A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Covid</a:t>
            </a:r>
            <a:r>
              <a:rPr lang="en-GB" sz="1400" b="1" dirty="0" smtClean="0">
                <a:solidFill>
                  <a:srgbClr val="20499A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-and </a:t>
            </a:r>
            <a:r>
              <a:rPr lang="en-GB" sz="1400" b="1" dirty="0" err="1" smtClean="0">
                <a:solidFill>
                  <a:srgbClr val="20499A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Covid</a:t>
            </a:r>
            <a:r>
              <a:rPr lang="en-GB" sz="1400" b="1" dirty="0" smtClean="0">
                <a:solidFill>
                  <a:srgbClr val="20499A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+  distribution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20499A"/>
              </a:solidFill>
              <a:effectLst/>
              <a:uLnTx/>
              <a:uFillTx/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2050" name="Picture 2" descr="Hospital Bed Icon of Glyph style - Available in SVG, PNG, EPS, AI &amp; Icon  fonts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545454">
                  <a:alpha val="7059"/>
                </a:srgbClr>
              </a:clrFrom>
              <a:clrTo>
                <a:srgbClr val="54545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4703" y="2434413"/>
            <a:ext cx="770947" cy="770947"/>
          </a:xfrm>
          <a:prstGeom prst="rect">
            <a:avLst/>
          </a:prstGeom>
          <a:noFill/>
        </p:spPr>
      </p:pic>
      <p:pic>
        <p:nvPicPr>
          <p:cNvPr id="2052" name="Picture 4" descr="Surgery Icon #165954 - Free Icons Libra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1955" y="4900229"/>
            <a:ext cx="718222" cy="613014"/>
          </a:xfrm>
          <a:prstGeom prst="rect">
            <a:avLst/>
          </a:prstGeom>
          <a:noFill/>
        </p:spPr>
      </p:pic>
      <p:sp>
        <p:nvSpPr>
          <p:cNvPr id="35" name="Título 1">
            <a:extLst>
              <a:ext uri="{FF2B5EF4-FFF2-40B4-BE49-F238E27FC236}">
                <a16:creationId xmlns="" xmlns:a16="http://schemas.microsoft.com/office/drawing/2014/main" id="{CA4AAC06-1394-8343-89B4-D59498E81D03}"/>
              </a:ext>
            </a:extLst>
          </p:cNvPr>
          <p:cNvSpPr txBox="1">
            <a:spLocks/>
          </p:cNvSpPr>
          <p:nvPr/>
        </p:nvSpPr>
        <p:spPr>
          <a:xfrm>
            <a:off x="190905" y="842792"/>
            <a:ext cx="10117667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 smtClean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Results</a:t>
            </a:r>
            <a:endParaRPr lang="es-MX" sz="3600" dirty="0">
              <a:solidFill>
                <a:srgbClr val="0070C0"/>
              </a:solidFill>
            </a:endParaRPr>
          </a:p>
        </p:txBody>
      </p:sp>
      <p:graphicFrame>
        <p:nvGraphicFramePr>
          <p:cNvPr id="33" name="Grafico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537595"/>
              </p:ext>
            </p:extLst>
          </p:nvPr>
        </p:nvGraphicFramePr>
        <p:xfrm>
          <a:off x="9301404" y="4973822"/>
          <a:ext cx="2250236" cy="1484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882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Alice Selva</a:t>
            </a:r>
            <a:endParaRPr lang="es-MX" sz="3200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="" xmlns:a16="http://schemas.microsoft.com/office/drawing/2014/main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Alice.selva@asst-settelaghi.it</a:t>
            </a:r>
            <a:endParaRPr lang="it-IT" sz="2000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ASST dei Sette Laghi, Varese (</a:t>
            </a:r>
            <a:r>
              <a:rPr lang="it-IT" sz="2000" i="1" dirty="0" err="1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Italy</a:t>
            </a: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)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446</Words>
  <Application>Microsoft Office PowerPoint</Application>
  <PresentationFormat>Personalizzato</PresentationFormat>
  <Paragraphs>85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de Office</vt:lpstr>
      <vt:lpstr>Decisional model for wards reconfiguration in Covid19 emergency </vt:lpstr>
      <vt:lpstr>The Team / Workgroup</vt:lpstr>
      <vt:lpstr>Description</vt:lpstr>
      <vt:lpstr>Description</vt:lpstr>
      <vt:lpstr>Goals of the project and final users that will benefit</vt:lpstr>
      <vt:lpstr>Goals of the project and final users that will benefit</vt:lpstr>
      <vt:lpstr>Presentazione standard di PowerPoint</vt:lpstr>
      <vt:lpstr>Alice Selva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Utente</cp:lastModifiedBy>
  <cp:revision>32</cp:revision>
  <dcterms:created xsi:type="dcterms:W3CDTF">2021-09-01T19:24:00Z</dcterms:created>
  <dcterms:modified xsi:type="dcterms:W3CDTF">2021-09-29T16:49:35Z</dcterms:modified>
</cp:coreProperties>
</file>