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Poppins"/>
      <p:regular r:id="rId12"/>
      <p:bold r:id="rId13"/>
      <p:italic r:id="rId14"/>
      <p:boldItalic r:id="rId15"/>
    </p:embeddedFont>
    <p:embeddedFont>
      <p:font typeface="Poppins Light"/>
      <p:regular r:id="rId16"/>
      <p:bold r:id="rId17"/>
      <p:italic r:id="rId18"/>
      <p:boldItalic r:id="rId19"/>
    </p:embeddedFont>
    <p:embeddedFont>
      <p:font typeface="Poppins Medium"/>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gCsmzG3uycsWhmLlXoxgK5q4s+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Medium-regular.fntdata"/><Relationship Id="rId11" Type="http://schemas.openxmlformats.org/officeDocument/2006/relationships/slide" Target="slides/slide7.xml"/><Relationship Id="rId22" Type="http://schemas.openxmlformats.org/officeDocument/2006/relationships/font" Target="fonts/PoppinsMedium-italic.fntdata"/><Relationship Id="rId10" Type="http://schemas.openxmlformats.org/officeDocument/2006/relationships/slide" Target="slides/slide6.xml"/><Relationship Id="rId21" Type="http://schemas.openxmlformats.org/officeDocument/2006/relationships/font" Target="fonts/PoppinsMedium-bold.fntdata"/><Relationship Id="rId13" Type="http://schemas.openxmlformats.org/officeDocument/2006/relationships/font" Target="fonts/Poppins-bold.fntdata"/><Relationship Id="rId24" Type="http://customschemas.google.com/relationships/presentationmetadata" Target="metadata"/><Relationship Id="rId12" Type="http://schemas.openxmlformats.org/officeDocument/2006/relationships/font" Target="fonts/Poppins-regular.fntdata"/><Relationship Id="rId23" Type="http://schemas.openxmlformats.org/officeDocument/2006/relationships/font" Target="fonts/PoppinsMedium-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oppins-boldItalic.fntdata"/><Relationship Id="rId14" Type="http://schemas.openxmlformats.org/officeDocument/2006/relationships/font" Target="fonts/Poppins-italic.fntdata"/><Relationship Id="rId17" Type="http://schemas.openxmlformats.org/officeDocument/2006/relationships/font" Target="fonts/PoppinsLight-bold.fntdata"/><Relationship Id="rId16" Type="http://schemas.openxmlformats.org/officeDocument/2006/relationships/font" Target="fonts/PoppinsLight-regular.fntdata"/><Relationship Id="rId5" Type="http://schemas.openxmlformats.org/officeDocument/2006/relationships/slide" Target="slides/slide1.xml"/><Relationship Id="rId19" Type="http://schemas.openxmlformats.org/officeDocument/2006/relationships/font" Target="fonts/PoppinsLight-boldItalic.fntdata"/><Relationship Id="rId6" Type="http://schemas.openxmlformats.org/officeDocument/2006/relationships/slide" Target="slides/slide2.xml"/><Relationship Id="rId18" Type="http://schemas.openxmlformats.org/officeDocument/2006/relationships/font" Target="fonts/PoppinsLight-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f3167c00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f3167c001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5183188" y="987425"/>
            <a:ext cx="6172200" cy="4873625"/>
          </a:xfrm>
          <a:prstGeom prst="rect">
            <a:avLst/>
          </a:prstGeom>
          <a:noFill/>
          <a:ln>
            <a:noFill/>
          </a:ln>
        </p:spPr>
      </p:sp>
      <p:sp>
        <p:nvSpPr>
          <p:cNvPr id="64" name="Google Shape;6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345675" y="3652925"/>
            <a:ext cx="11490000" cy="1468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2060"/>
              </a:buClr>
              <a:buSzPts val="4860"/>
              <a:buFont typeface="Poppins"/>
              <a:buNone/>
            </a:pPr>
            <a:r>
              <a:rPr b="1" lang="es-MX" sz="3759">
                <a:solidFill>
                  <a:srgbClr val="002060"/>
                </a:solidFill>
                <a:latin typeface="Poppins"/>
                <a:ea typeface="Poppins"/>
                <a:cs typeface="Poppins"/>
                <a:sym typeface="Poppins"/>
              </a:rPr>
              <a:t>Clinical Engineering in the analysis of </a:t>
            </a:r>
            <a:endParaRPr b="1" sz="3759">
              <a:solidFill>
                <a:srgbClr val="002060"/>
              </a:solidFill>
              <a:latin typeface="Poppins"/>
              <a:ea typeface="Poppins"/>
              <a:cs typeface="Poppins"/>
              <a:sym typeface="Poppins"/>
            </a:endParaRPr>
          </a:p>
          <a:p>
            <a:pPr indent="0" lvl="0" marL="0" rtl="0" algn="ctr">
              <a:lnSpc>
                <a:spcPct val="90000"/>
              </a:lnSpc>
              <a:spcBef>
                <a:spcPts val="0"/>
              </a:spcBef>
              <a:spcAft>
                <a:spcPts val="0"/>
              </a:spcAft>
              <a:buClr>
                <a:srgbClr val="002060"/>
              </a:buClr>
              <a:buSzPts val="4860"/>
              <a:buFont typeface="Poppins"/>
              <a:buNone/>
            </a:pPr>
            <a:r>
              <a:rPr b="1" lang="es-MX" sz="3759">
                <a:solidFill>
                  <a:srgbClr val="002060"/>
                </a:solidFill>
                <a:latin typeface="Poppins"/>
                <a:ea typeface="Poppins"/>
                <a:cs typeface="Poppins"/>
                <a:sym typeface="Poppins"/>
              </a:rPr>
              <a:t>Adverse Events in Medical Equipment in Brazil</a:t>
            </a:r>
            <a:endParaRPr b="1" sz="3759">
              <a:solidFill>
                <a:srgbClr val="002060"/>
              </a:solidFill>
              <a:latin typeface="Poppins"/>
              <a:ea typeface="Poppins"/>
              <a:cs typeface="Poppins"/>
              <a:sym typeface="Poppins"/>
            </a:endParaRPr>
          </a:p>
        </p:txBody>
      </p:sp>
      <p:sp>
        <p:nvSpPr>
          <p:cNvPr id="85" name="Google Shape;85;p1"/>
          <p:cNvSpPr txBox="1"/>
          <p:nvPr>
            <p:ph idx="1" type="subTitle"/>
          </p:nvPr>
        </p:nvSpPr>
        <p:spPr>
          <a:xfrm>
            <a:off x="440267" y="4867369"/>
            <a:ext cx="11226800" cy="76199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70C0"/>
              </a:buClr>
              <a:buSzPts val="2000"/>
              <a:buNone/>
            </a:pPr>
            <a:r>
              <a:rPr lang="es-MX" sz="2000">
                <a:solidFill>
                  <a:srgbClr val="0070C0"/>
                </a:solidFill>
                <a:latin typeface="Poppins Light"/>
                <a:ea typeface="Poppins Light"/>
                <a:cs typeface="Poppins Light"/>
                <a:sym typeface="Poppins Light"/>
              </a:rPr>
              <a:t>Mariana Ribeiro Brandão</a:t>
            </a:r>
            <a:endParaRPr/>
          </a:p>
          <a:p>
            <a:pPr indent="0" lvl="0" marL="0" rtl="0" algn="ctr">
              <a:lnSpc>
                <a:spcPct val="90000"/>
              </a:lnSpc>
              <a:spcBef>
                <a:spcPts val="1000"/>
              </a:spcBef>
              <a:spcAft>
                <a:spcPts val="0"/>
              </a:spcAft>
              <a:buClr>
                <a:srgbClr val="0070C0"/>
              </a:buClr>
              <a:buSzPts val="1600"/>
              <a:buNone/>
            </a:pPr>
            <a:r>
              <a:rPr lang="es-MX" sz="1600">
                <a:solidFill>
                  <a:srgbClr val="0070C0"/>
                </a:solidFill>
                <a:latin typeface="Poppins Light"/>
                <a:ea typeface="Poppins Light"/>
                <a:cs typeface="Poppins Light"/>
                <a:sym typeface="Poppins Light"/>
              </a:rPr>
              <a:t>Biomedical Engineering Institute (IEB-UFSC)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231420" y="978276"/>
            <a:ext cx="10117667"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Poppins"/>
              <a:buNone/>
            </a:pPr>
            <a:r>
              <a:rPr b="1" lang="es-MX" sz="3600">
                <a:solidFill>
                  <a:srgbClr val="0070C0"/>
                </a:solidFill>
                <a:latin typeface="Poppins"/>
                <a:ea typeface="Poppins"/>
                <a:cs typeface="Poppins"/>
                <a:sym typeface="Poppins"/>
              </a:rPr>
              <a:t>The Team / Workgroup</a:t>
            </a:r>
            <a:endParaRPr sz="3600">
              <a:solidFill>
                <a:srgbClr val="0070C0"/>
              </a:solidFill>
            </a:endParaRPr>
          </a:p>
        </p:txBody>
      </p:sp>
      <p:sp>
        <p:nvSpPr>
          <p:cNvPr id="91" name="Google Shape;91;p2"/>
          <p:cNvSpPr txBox="1"/>
          <p:nvPr>
            <p:ph idx="1" type="body"/>
          </p:nvPr>
        </p:nvSpPr>
        <p:spPr>
          <a:xfrm>
            <a:off x="247841" y="1892676"/>
            <a:ext cx="10702380" cy="4258742"/>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3A3838"/>
              </a:buClr>
              <a:buSzPts val="2000"/>
              <a:buFont typeface="Arial"/>
              <a:buNone/>
            </a:pPr>
            <a:r>
              <a:rPr lang="es-MX" sz="2000">
                <a:solidFill>
                  <a:srgbClr val="3A3838"/>
                </a:solidFill>
                <a:latin typeface="Poppins Light"/>
                <a:ea typeface="Poppins Light"/>
                <a:cs typeface="Poppins Light"/>
                <a:sym typeface="Poppins Light"/>
              </a:rPr>
              <a:t>Mariana Ribeiro Brandão</a:t>
            </a:r>
            <a:endParaRPr sz="2000">
              <a:solidFill>
                <a:srgbClr val="3A3838"/>
              </a:solidFill>
              <a:latin typeface="Poppins Light"/>
              <a:ea typeface="Poppins Light"/>
              <a:cs typeface="Poppins Light"/>
              <a:sym typeface="Poppins Light"/>
            </a:endParaRPr>
          </a:p>
          <a:p>
            <a:pPr indent="0" lvl="0" marL="0" marR="0" rtl="0" algn="l">
              <a:lnSpc>
                <a:spcPct val="150000"/>
              </a:lnSpc>
              <a:spcBef>
                <a:spcPts val="0"/>
              </a:spcBef>
              <a:spcAft>
                <a:spcPts val="0"/>
              </a:spcAft>
              <a:buClr>
                <a:srgbClr val="3A3838"/>
              </a:buClr>
              <a:buSzPts val="2000"/>
              <a:buFont typeface="Arial"/>
              <a:buNone/>
            </a:pPr>
            <a:r>
              <a:rPr lang="es-MX" sz="2000">
                <a:solidFill>
                  <a:srgbClr val="3A3838"/>
                </a:solidFill>
                <a:latin typeface="Poppins Light"/>
                <a:ea typeface="Poppins Light"/>
                <a:cs typeface="Poppins Light"/>
                <a:sym typeface="Poppins Light"/>
              </a:rPr>
              <a:t>Matheus Gama Costa</a:t>
            </a:r>
            <a:endParaRPr sz="2000">
              <a:solidFill>
                <a:srgbClr val="3A3838"/>
              </a:solidFill>
              <a:latin typeface="Poppins Light"/>
              <a:ea typeface="Poppins Light"/>
              <a:cs typeface="Poppins Light"/>
              <a:sym typeface="Poppins Light"/>
            </a:endParaRPr>
          </a:p>
          <a:p>
            <a:pPr indent="0" lvl="0" marL="0" marR="0" rtl="0" algn="l">
              <a:lnSpc>
                <a:spcPct val="150000"/>
              </a:lnSpc>
              <a:spcBef>
                <a:spcPts val="0"/>
              </a:spcBef>
              <a:spcAft>
                <a:spcPts val="0"/>
              </a:spcAft>
              <a:buClr>
                <a:srgbClr val="3A3838"/>
              </a:buClr>
              <a:buSzPts val="2000"/>
              <a:buFont typeface="Arial"/>
              <a:buNone/>
            </a:pPr>
            <a:r>
              <a:rPr lang="es-MX" sz="2000">
                <a:solidFill>
                  <a:srgbClr val="3A3838"/>
                </a:solidFill>
                <a:latin typeface="Poppins Light"/>
                <a:ea typeface="Poppins Light"/>
                <a:cs typeface="Poppins Light"/>
                <a:sym typeface="Poppins Light"/>
              </a:rPr>
              <a:t>Caio Turnes Silvestri</a:t>
            </a:r>
            <a:endParaRPr sz="2000">
              <a:solidFill>
                <a:srgbClr val="3A3838"/>
              </a:solidFill>
              <a:latin typeface="Poppins Light"/>
              <a:ea typeface="Poppins Light"/>
              <a:cs typeface="Poppins Light"/>
              <a:sym typeface="Poppins Light"/>
            </a:endParaRPr>
          </a:p>
          <a:p>
            <a:pPr indent="0" lvl="0" marL="0" marR="0" rtl="0" algn="l">
              <a:lnSpc>
                <a:spcPct val="150000"/>
              </a:lnSpc>
              <a:spcBef>
                <a:spcPts val="0"/>
              </a:spcBef>
              <a:spcAft>
                <a:spcPts val="0"/>
              </a:spcAft>
              <a:buClr>
                <a:srgbClr val="3A3838"/>
              </a:buClr>
              <a:buSzPts val="2000"/>
              <a:buFont typeface="Arial"/>
              <a:buNone/>
            </a:pPr>
            <a:r>
              <a:rPr lang="es-MX" sz="2000">
                <a:solidFill>
                  <a:srgbClr val="3A3838"/>
                </a:solidFill>
                <a:latin typeface="Poppins Light"/>
                <a:ea typeface="Poppins Light"/>
                <a:cs typeface="Poppins Light"/>
                <a:sym typeface="Poppins Light"/>
              </a:rPr>
              <a:t>Marcelo Derick Chagas</a:t>
            </a:r>
            <a:endParaRPr sz="2000">
              <a:solidFill>
                <a:srgbClr val="3A3838"/>
              </a:solidFill>
              <a:latin typeface="Poppins Light"/>
              <a:ea typeface="Poppins Light"/>
              <a:cs typeface="Poppins Light"/>
              <a:sym typeface="Poppins Light"/>
            </a:endParaRPr>
          </a:p>
          <a:p>
            <a:pPr indent="0" lvl="0" marL="0" marR="0" rtl="0" algn="l">
              <a:lnSpc>
                <a:spcPct val="150000"/>
              </a:lnSpc>
              <a:spcBef>
                <a:spcPts val="0"/>
              </a:spcBef>
              <a:spcAft>
                <a:spcPts val="0"/>
              </a:spcAft>
              <a:buClr>
                <a:srgbClr val="3A3838"/>
              </a:buClr>
              <a:buSzPts val="2000"/>
              <a:buFont typeface="Arial"/>
              <a:buNone/>
            </a:pPr>
            <a:r>
              <a:rPr lang="es-MX" sz="2000">
                <a:solidFill>
                  <a:srgbClr val="3A3838"/>
                </a:solidFill>
                <a:latin typeface="Poppins Light"/>
                <a:ea typeface="Poppins Light"/>
                <a:cs typeface="Poppins Light"/>
                <a:sym typeface="Poppins Light"/>
              </a:rPr>
              <a:t>Gustavo Guimarães Campos</a:t>
            </a:r>
            <a:endParaRPr sz="2000">
              <a:solidFill>
                <a:srgbClr val="3A3838"/>
              </a:solidFill>
              <a:latin typeface="Poppins Light"/>
              <a:ea typeface="Poppins Light"/>
              <a:cs typeface="Poppins Light"/>
              <a:sym typeface="Poppins Light"/>
            </a:endParaRPr>
          </a:p>
          <a:p>
            <a:pPr indent="0" lvl="0" marL="0" marR="0" rtl="0" algn="l">
              <a:lnSpc>
                <a:spcPct val="150000"/>
              </a:lnSpc>
              <a:spcBef>
                <a:spcPts val="0"/>
              </a:spcBef>
              <a:spcAft>
                <a:spcPts val="0"/>
              </a:spcAft>
              <a:buClr>
                <a:srgbClr val="3A3838"/>
              </a:buClr>
              <a:buSzPts val="2000"/>
              <a:buFont typeface="Arial"/>
              <a:buNone/>
            </a:pPr>
            <a:r>
              <a:rPr lang="es-MX" sz="2000">
                <a:solidFill>
                  <a:srgbClr val="3A3838"/>
                </a:solidFill>
                <a:latin typeface="Poppins Light"/>
                <a:ea typeface="Poppins Light"/>
                <a:cs typeface="Poppins Light"/>
                <a:sym typeface="Poppins Light"/>
              </a:rPr>
              <a:t>Renato Garcia Ojeda</a:t>
            </a:r>
            <a:endParaRPr>
              <a:solidFill>
                <a:srgbClr val="202124"/>
              </a:solidFill>
            </a:endParaRPr>
          </a:p>
          <a:p>
            <a:pPr indent="0" lvl="0" marL="0" rtl="0" algn="l">
              <a:lnSpc>
                <a:spcPct val="90000"/>
              </a:lnSpc>
              <a:spcBef>
                <a:spcPts val="0"/>
              </a:spcBef>
              <a:spcAft>
                <a:spcPts val="0"/>
              </a:spcAft>
              <a:buClr>
                <a:srgbClr val="3A3838"/>
              </a:buClr>
              <a:buSzPts val="2000"/>
              <a:buNone/>
            </a:pPr>
            <a:r>
              <a:t/>
            </a:r>
            <a:endParaRPr sz="2000">
              <a:solidFill>
                <a:srgbClr val="3A3838"/>
              </a:solidFill>
              <a:latin typeface="Poppins Light"/>
              <a:ea typeface="Poppins Light"/>
              <a:cs typeface="Poppins Light"/>
              <a:sym typeface="Poppins Light"/>
            </a:endParaRPr>
          </a:p>
          <a:p>
            <a:pPr indent="0" lvl="0" marL="0" rtl="0" algn="l">
              <a:lnSpc>
                <a:spcPct val="90000"/>
              </a:lnSpc>
              <a:spcBef>
                <a:spcPts val="1000"/>
              </a:spcBef>
              <a:spcAft>
                <a:spcPts val="0"/>
              </a:spcAft>
              <a:buClr>
                <a:schemeClr val="dk1"/>
              </a:buClr>
              <a:buSzPts val="2800"/>
              <a:buNone/>
            </a:pPr>
            <a:r>
              <a:t/>
            </a:r>
            <a:endParaRPr>
              <a:solidFill>
                <a:srgbClr val="3A383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231420" y="978276"/>
            <a:ext cx="10117667"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Poppins"/>
              <a:buNone/>
            </a:pPr>
            <a:r>
              <a:rPr b="1" lang="es-MX" sz="3600">
                <a:solidFill>
                  <a:srgbClr val="0070C0"/>
                </a:solidFill>
                <a:latin typeface="Poppins"/>
                <a:ea typeface="Poppins"/>
                <a:cs typeface="Poppins"/>
                <a:sym typeface="Poppins"/>
              </a:rPr>
              <a:t>Description</a:t>
            </a:r>
            <a:endParaRPr sz="3600">
              <a:solidFill>
                <a:srgbClr val="0070C0"/>
              </a:solidFill>
            </a:endParaRPr>
          </a:p>
        </p:txBody>
      </p:sp>
      <p:sp>
        <p:nvSpPr>
          <p:cNvPr id="97" name="Google Shape;97;p3"/>
          <p:cNvSpPr txBox="1"/>
          <p:nvPr>
            <p:ph idx="1" type="body"/>
          </p:nvPr>
        </p:nvSpPr>
        <p:spPr>
          <a:xfrm>
            <a:off x="247841" y="1892676"/>
            <a:ext cx="10702380" cy="4258742"/>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3A3838"/>
              </a:buClr>
              <a:buSzPts val="2000"/>
              <a:buNone/>
            </a:pPr>
            <a:r>
              <a:rPr b="1" lang="es-MX" sz="2000">
                <a:solidFill>
                  <a:srgbClr val="3A3838"/>
                </a:solidFill>
                <a:latin typeface="Poppins"/>
                <a:ea typeface="Poppins"/>
                <a:cs typeface="Poppins"/>
                <a:sym typeface="Poppins"/>
              </a:rPr>
              <a:t>The analysis of Adverse Events (AE) involving Medical Equipment (ME):</a:t>
            </a:r>
            <a:endParaRPr b="1" sz="2000">
              <a:solidFill>
                <a:srgbClr val="3A3838"/>
              </a:solidFill>
              <a:latin typeface="Poppins"/>
              <a:ea typeface="Poppins"/>
              <a:cs typeface="Poppins"/>
              <a:sym typeface="Poppins"/>
            </a:endParaRPr>
          </a:p>
          <a:p>
            <a:pPr indent="-355600" lvl="0" marL="457200" rtl="0" algn="just">
              <a:lnSpc>
                <a:spcPct val="150000"/>
              </a:lnSpc>
              <a:spcBef>
                <a:spcPts val="1200"/>
              </a:spcBef>
              <a:spcAft>
                <a:spcPts val="0"/>
              </a:spcAft>
              <a:buClr>
                <a:srgbClr val="3A3838"/>
              </a:buClr>
              <a:buSzPts val="2000"/>
              <a:buFont typeface="Poppins"/>
              <a:buChar char="❖"/>
            </a:pPr>
            <a:r>
              <a:rPr lang="es-MX" sz="2000">
                <a:solidFill>
                  <a:srgbClr val="3A3838"/>
                </a:solidFill>
                <a:latin typeface="Poppins"/>
                <a:ea typeface="Poppins"/>
                <a:cs typeface="Poppins"/>
                <a:sym typeface="Poppins"/>
              </a:rPr>
              <a:t>Can be an important generator of information for Health Technology Management (HTM) performed by Clinical Engineering (CE).</a:t>
            </a:r>
            <a:endParaRPr sz="2000">
              <a:solidFill>
                <a:srgbClr val="3A3838"/>
              </a:solidFill>
              <a:latin typeface="Poppins"/>
              <a:ea typeface="Poppins"/>
              <a:cs typeface="Poppins"/>
              <a:sym typeface="Poppins"/>
            </a:endParaRPr>
          </a:p>
          <a:p>
            <a:pPr indent="0" lvl="0" marL="457200" rtl="0" algn="just">
              <a:lnSpc>
                <a:spcPct val="150000"/>
              </a:lnSpc>
              <a:spcBef>
                <a:spcPts val="1200"/>
              </a:spcBef>
              <a:spcAft>
                <a:spcPts val="0"/>
              </a:spcAft>
              <a:buNone/>
            </a:pPr>
            <a:r>
              <a:t/>
            </a:r>
            <a:endParaRPr sz="500">
              <a:solidFill>
                <a:srgbClr val="3A3838"/>
              </a:solidFill>
              <a:latin typeface="Poppins"/>
              <a:ea typeface="Poppins"/>
              <a:cs typeface="Poppins"/>
              <a:sym typeface="Poppins"/>
            </a:endParaRPr>
          </a:p>
          <a:p>
            <a:pPr indent="-355600" lvl="0" marL="457200" rtl="0" algn="just">
              <a:lnSpc>
                <a:spcPct val="150000"/>
              </a:lnSpc>
              <a:spcBef>
                <a:spcPts val="0"/>
              </a:spcBef>
              <a:spcAft>
                <a:spcPts val="0"/>
              </a:spcAft>
              <a:buClr>
                <a:srgbClr val="3A3838"/>
              </a:buClr>
              <a:buSzPts val="2000"/>
              <a:buFont typeface="Poppins"/>
              <a:buChar char="❖"/>
            </a:pPr>
            <a:r>
              <a:rPr lang="es-MX" sz="2000">
                <a:solidFill>
                  <a:srgbClr val="3A3838"/>
                </a:solidFill>
                <a:latin typeface="Poppins"/>
                <a:ea typeface="Poppins"/>
                <a:cs typeface="Poppins"/>
                <a:sym typeface="Poppins"/>
              </a:rPr>
              <a:t>Technovigilance programs throughout the life cycle of ME:</a:t>
            </a:r>
            <a:endParaRPr sz="2000">
              <a:solidFill>
                <a:srgbClr val="3A3838"/>
              </a:solidFill>
              <a:latin typeface="Poppins"/>
              <a:ea typeface="Poppins"/>
              <a:cs typeface="Poppins"/>
              <a:sym typeface="Poppins"/>
            </a:endParaRPr>
          </a:p>
          <a:p>
            <a:pPr indent="-330200" lvl="1" marL="914400" rtl="0" algn="just">
              <a:lnSpc>
                <a:spcPct val="150000"/>
              </a:lnSpc>
              <a:spcBef>
                <a:spcPts val="0"/>
              </a:spcBef>
              <a:spcAft>
                <a:spcPts val="0"/>
              </a:spcAft>
              <a:buClr>
                <a:srgbClr val="3A3838"/>
              </a:buClr>
              <a:buSzPts val="1600"/>
              <a:buFont typeface="Poppins"/>
              <a:buChar char="➢"/>
            </a:pPr>
            <a:r>
              <a:rPr lang="es-MX" sz="1600">
                <a:solidFill>
                  <a:srgbClr val="3A3838"/>
                </a:solidFill>
                <a:latin typeface="Poppins"/>
                <a:ea typeface="Poppins"/>
                <a:cs typeface="Poppins"/>
                <a:sym typeface="Poppins"/>
              </a:rPr>
              <a:t>Development: improvements in product to avoid design flaws and usability problems;</a:t>
            </a:r>
            <a:endParaRPr sz="1600">
              <a:solidFill>
                <a:srgbClr val="3A3838"/>
              </a:solidFill>
              <a:latin typeface="Poppins"/>
              <a:ea typeface="Poppins"/>
              <a:cs typeface="Poppins"/>
              <a:sym typeface="Poppins"/>
            </a:endParaRPr>
          </a:p>
          <a:p>
            <a:pPr indent="-330200" lvl="1" marL="914400" rtl="0" algn="just">
              <a:lnSpc>
                <a:spcPct val="150000"/>
              </a:lnSpc>
              <a:spcBef>
                <a:spcPts val="0"/>
              </a:spcBef>
              <a:spcAft>
                <a:spcPts val="0"/>
              </a:spcAft>
              <a:buClr>
                <a:srgbClr val="3A3838"/>
              </a:buClr>
              <a:buSzPts val="1600"/>
              <a:buFont typeface="Poppins"/>
              <a:buChar char="➢"/>
            </a:pPr>
            <a:r>
              <a:rPr lang="es-MX" sz="1600">
                <a:solidFill>
                  <a:srgbClr val="3A3838"/>
                </a:solidFill>
                <a:latin typeface="Poppins"/>
                <a:ea typeface="Poppins"/>
                <a:cs typeface="Poppins"/>
                <a:sym typeface="Poppins"/>
              </a:rPr>
              <a:t>Incorporation: to analyze the ME that present problems and to consider in the selection;</a:t>
            </a:r>
            <a:endParaRPr sz="1600">
              <a:solidFill>
                <a:srgbClr val="3A3838"/>
              </a:solidFill>
              <a:latin typeface="Poppins"/>
              <a:ea typeface="Poppins"/>
              <a:cs typeface="Poppins"/>
              <a:sym typeface="Poppins"/>
            </a:endParaRPr>
          </a:p>
          <a:p>
            <a:pPr indent="-330200" lvl="1" marL="914400" rtl="0" algn="just">
              <a:lnSpc>
                <a:spcPct val="150000"/>
              </a:lnSpc>
              <a:spcBef>
                <a:spcPts val="0"/>
              </a:spcBef>
              <a:spcAft>
                <a:spcPts val="0"/>
              </a:spcAft>
              <a:buClr>
                <a:srgbClr val="3A3838"/>
              </a:buClr>
              <a:buSzPts val="1600"/>
              <a:buFont typeface="Poppins"/>
              <a:buChar char="➢"/>
            </a:pPr>
            <a:r>
              <a:rPr lang="es-MX" sz="1600">
                <a:solidFill>
                  <a:srgbClr val="3A3838"/>
                </a:solidFill>
                <a:latin typeface="Poppins"/>
                <a:ea typeface="Poppins"/>
                <a:cs typeface="Poppins"/>
                <a:sym typeface="Poppins"/>
              </a:rPr>
              <a:t>Use: to continuously analyze AEs in post-marketing;</a:t>
            </a:r>
            <a:endParaRPr sz="1600">
              <a:solidFill>
                <a:srgbClr val="3A3838"/>
              </a:solidFill>
              <a:latin typeface="Poppins"/>
              <a:ea typeface="Poppins"/>
              <a:cs typeface="Poppins"/>
              <a:sym typeface="Poppins"/>
            </a:endParaRPr>
          </a:p>
          <a:p>
            <a:pPr indent="-330200" lvl="1" marL="914400" rtl="0" algn="just">
              <a:lnSpc>
                <a:spcPct val="150000"/>
              </a:lnSpc>
              <a:spcBef>
                <a:spcPts val="0"/>
              </a:spcBef>
              <a:spcAft>
                <a:spcPts val="0"/>
              </a:spcAft>
              <a:buClr>
                <a:srgbClr val="3A3838"/>
              </a:buClr>
              <a:buSzPts val="1600"/>
              <a:buFont typeface="Poppins"/>
              <a:buChar char="➢"/>
            </a:pPr>
            <a:r>
              <a:rPr lang="es-MX" sz="1600">
                <a:solidFill>
                  <a:srgbClr val="3A3838"/>
                </a:solidFill>
                <a:latin typeface="Poppins"/>
                <a:ea typeface="Poppins"/>
                <a:cs typeface="Poppins"/>
                <a:sym typeface="Poppins"/>
              </a:rPr>
              <a:t>Disposal:  to verify the need for technological substitution.</a:t>
            </a:r>
            <a:endParaRPr sz="1600">
              <a:solidFill>
                <a:srgbClr val="3A383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231420" y="978276"/>
            <a:ext cx="10117667" cy="9144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70C0"/>
              </a:buClr>
              <a:buSzPct val="100000"/>
              <a:buFont typeface="Poppins"/>
              <a:buNone/>
            </a:pPr>
            <a:r>
              <a:rPr b="1" lang="es-MX" sz="3600">
                <a:solidFill>
                  <a:srgbClr val="0070C0"/>
                </a:solidFill>
                <a:latin typeface="Poppins"/>
                <a:ea typeface="Poppins"/>
                <a:cs typeface="Poppins"/>
                <a:sym typeface="Poppins"/>
              </a:rPr>
              <a:t>Goals of the project and final users</a:t>
            </a:r>
            <a:br>
              <a:rPr b="1" lang="es-MX" sz="3600">
                <a:solidFill>
                  <a:srgbClr val="0070C0"/>
                </a:solidFill>
                <a:latin typeface="Poppins"/>
                <a:ea typeface="Poppins"/>
                <a:cs typeface="Poppins"/>
                <a:sym typeface="Poppins"/>
              </a:rPr>
            </a:br>
            <a:r>
              <a:rPr b="1" lang="es-MX" sz="3600">
                <a:solidFill>
                  <a:srgbClr val="0070C0"/>
                </a:solidFill>
                <a:latin typeface="Poppins"/>
                <a:ea typeface="Poppins"/>
                <a:cs typeface="Poppins"/>
                <a:sym typeface="Poppins"/>
              </a:rPr>
              <a:t>that will benefit</a:t>
            </a:r>
            <a:endParaRPr sz="3600">
              <a:solidFill>
                <a:srgbClr val="0070C0"/>
              </a:solidFill>
            </a:endParaRPr>
          </a:p>
        </p:txBody>
      </p:sp>
      <p:sp>
        <p:nvSpPr>
          <p:cNvPr id="103" name="Google Shape;103;p4"/>
          <p:cNvSpPr txBox="1"/>
          <p:nvPr>
            <p:ph idx="1" type="body"/>
          </p:nvPr>
        </p:nvSpPr>
        <p:spPr>
          <a:xfrm>
            <a:off x="231416" y="1989451"/>
            <a:ext cx="10702500" cy="4258800"/>
          </a:xfrm>
          <a:prstGeom prst="rect">
            <a:avLst/>
          </a:prstGeom>
          <a:noFill/>
          <a:ln>
            <a:noFill/>
          </a:ln>
        </p:spPr>
        <p:txBody>
          <a:bodyPr anchorCtr="0" anchor="t" bIns="45700" lIns="91425" spcFirstLastPara="1" rIns="91425" wrap="square" tIns="45700">
            <a:normAutofit/>
          </a:bodyPr>
          <a:lstStyle/>
          <a:p>
            <a:pPr indent="0" lvl="0" marL="0" rtl="0" algn="just">
              <a:lnSpc>
                <a:spcPct val="107000"/>
              </a:lnSpc>
              <a:spcBef>
                <a:spcPts val="0"/>
              </a:spcBef>
              <a:spcAft>
                <a:spcPts val="0"/>
              </a:spcAft>
              <a:buClr>
                <a:schemeClr val="dk1"/>
              </a:buClr>
              <a:buSzPts val="2800"/>
              <a:buNone/>
            </a:pPr>
            <a:r>
              <a:t/>
            </a:r>
            <a:endParaRPr sz="1050">
              <a:solidFill>
                <a:srgbClr val="3A3838"/>
              </a:solidFill>
              <a:latin typeface="Poppins"/>
              <a:ea typeface="Poppins"/>
              <a:cs typeface="Poppins"/>
              <a:sym typeface="Poppins"/>
            </a:endParaRPr>
          </a:p>
          <a:p>
            <a:pPr indent="0" lvl="0" marL="0" rtl="0" algn="just">
              <a:lnSpc>
                <a:spcPct val="150000"/>
              </a:lnSpc>
              <a:spcBef>
                <a:spcPts val="0"/>
              </a:spcBef>
              <a:spcAft>
                <a:spcPts val="0"/>
              </a:spcAft>
              <a:buClr>
                <a:schemeClr val="dk1"/>
              </a:buClr>
              <a:buSzPts val="2800"/>
              <a:buFont typeface="Arial"/>
              <a:buNone/>
            </a:pPr>
            <a:r>
              <a:rPr lang="es-MX" sz="2000">
                <a:solidFill>
                  <a:srgbClr val="3A3838"/>
                </a:solidFill>
                <a:latin typeface="Poppins"/>
                <a:ea typeface="Poppins"/>
                <a:cs typeface="Poppins"/>
                <a:sym typeface="Poppins"/>
              </a:rPr>
              <a:t>This paper presents an analysis of the Adverses Events (AE) notified in Brazil made available by the ANVISA (National Health Surveillance Agency, Brazil) technovigilance program, between January 2007 and May 2020, discussing the importance of considering the AE to assist Clinical Engineering (CE) in the HTM.</a:t>
            </a:r>
            <a:endParaRPr sz="2000">
              <a:solidFill>
                <a:srgbClr val="3A3838"/>
              </a:solidFill>
              <a:latin typeface="Poppins"/>
              <a:ea typeface="Poppins"/>
              <a:cs typeface="Poppins"/>
              <a:sym typeface="Poppins"/>
            </a:endParaRPr>
          </a:p>
          <a:p>
            <a:pPr indent="0" lvl="0" marL="0" rtl="0" algn="just">
              <a:lnSpc>
                <a:spcPct val="150000"/>
              </a:lnSpc>
              <a:spcBef>
                <a:spcPts val="0"/>
              </a:spcBef>
              <a:spcAft>
                <a:spcPts val="0"/>
              </a:spcAft>
              <a:buClr>
                <a:schemeClr val="dk1"/>
              </a:buClr>
              <a:buSzPts val="2800"/>
              <a:buFont typeface="Arial"/>
              <a:buNone/>
            </a:pPr>
            <a:r>
              <a:t/>
            </a:r>
            <a:endParaRPr sz="2000">
              <a:solidFill>
                <a:srgbClr val="3A3838"/>
              </a:solidFill>
              <a:latin typeface="Poppins"/>
              <a:ea typeface="Poppins"/>
              <a:cs typeface="Poppins"/>
              <a:sym typeface="Poppins"/>
            </a:endParaRPr>
          </a:p>
          <a:p>
            <a:pPr indent="0" lvl="0" marL="0" rtl="0" algn="just">
              <a:lnSpc>
                <a:spcPct val="150000"/>
              </a:lnSpc>
              <a:spcBef>
                <a:spcPts val="0"/>
              </a:spcBef>
              <a:spcAft>
                <a:spcPts val="0"/>
              </a:spcAft>
              <a:buClr>
                <a:schemeClr val="dk1"/>
              </a:buClr>
              <a:buSzPts val="2800"/>
              <a:buFont typeface="Arial"/>
              <a:buNone/>
            </a:pPr>
            <a:r>
              <a:rPr b="1" lang="es-MX" sz="2000">
                <a:solidFill>
                  <a:srgbClr val="3A3838"/>
                </a:solidFill>
                <a:latin typeface="Poppins"/>
                <a:ea typeface="Poppins"/>
                <a:cs typeface="Poppins"/>
                <a:sym typeface="Poppins"/>
              </a:rPr>
              <a:t>Users that will benefit:</a:t>
            </a:r>
            <a:r>
              <a:rPr lang="es-MX" sz="2000">
                <a:solidFill>
                  <a:srgbClr val="3A3838"/>
                </a:solidFill>
                <a:latin typeface="Poppins"/>
                <a:ea typeface="Poppins"/>
                <a:cs typeface="Poppins"/>
                <a:sym typeface="Poppins"/>
              </a:rPr>
              <a:t> Clinical Engineering area, health professionals, patients, and the other users involved with health technology. </a:t>
            </a:r>
            <a:endParaRPr sz="2000">
              <a:solidFill>
                <a:srgbClr val="3A3838"/>
              </a:solidFill>
              <a:latin typeface="Poppins"/>
              <a:ea typeface="Poppins"/>
              <a:cs typeface="Poppins"/>
              <a:sym typeface="Poppins"/>
            </a:endParaRPr>
          </a:p>
          <a:p>
            <a:pPr indent="0" lvl="0" marL="0" rtl="0" algn="l">
              <a:lnSpc>
                <a:spcPct val="90000"/>
              </a:lnSpc>
              <a:spcBef>
                <a:spcPts val="0"/>
              </a:spcBef>
              <a:spcAft>
                <a:spcPts val="0"/>
              </a:spcAft>
              <a:buClr>
                <a:srgbClr val="3A3838"/>
              </a:buClr>
              <a:buSzPts val="2000"/>
              <a:buNone/>
            </a:pPr>
            <a:r>
              <a:t/>
            </a:r>
            <a:endParaRPr sz="2000">
              <a:solidFill>
                <a:srgbClr val="3A3838"/>
              </a:solidFill>
              <a:latin typeface="Poppins Light"/>
              <a:ea typeface="Poppins Light"/>
              <a:cs typeface="Poppins Light"/>
              <a:sym typeface="Poppi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231420" y="978276"/>
            <a:ext cx="10117667"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Poppins"/>
              <a:buNone/>
            </a:pPr>
            <a:r>
              <a:rPr b="1" lang="es-MX" sz="3600">
                <a:solidFill>
                  <a:srgbClr val="0070C0"/>
                </a:solidFill>
                <a:latin typeface="Poppins"/>
                <a:ea typeface="Poppins"/>
                <a:cs typeface="Poppins"/>
                <a:sym typeface="Poppins"/>
              </a:rPr>
              <a:t>Results</a:t>
            </a:r>
            <a:endParaRPr sz="3600">
              <a:solidFill>
                <a:srgbClr val="0070C0"/>
              </a:solidFill>
            </a:endParaRPr>
          </a:p>
        </p:txBody>
      </p:sp>
      <p:sp>
        <p:nvSpPr>
          <p:cNvPr id="109" name="Google Shape;109;p5"/>
          <p:cNvSpPr txBox="1"/>
          <p:nvPr>
            <p:ph idx="1" type="body"/>
          </p:nvPr>
        </p:nvSpPr>
        <p:spPr>
          <a:xfrm>
            <a:off x="247841" y="1892676"/>
            <a:ext cx="10702380" cy="4258742"/>
          </a:xfrm>
          <a:prstGeom prst="rect">
            <a:avLst/>
          </a:prstGeom>
          <a:noFill/>
          <a:ln>
            <a:noFill/>
          </a:ln>
        </p:spPr>
        <p:txBody>
          <a:bodyPr anchorCtr="0" anchor="t" bIns="45700" lIns="91425" spcFirstLastPara="1" rIns="91425" wrap="square" tIns="45700">
            <a:normAutofit/>
          </a:bodyPr>
          <a:lstStyle/>
          <a:p>
            <a:pPr indent="-355600" lvl="0" marL="457200" rtl="0" algn="just">
              <a:lnSpc>
                <a:spcPct val="150000"/>
              </a:lnSpc>
              <a:spcBef>
                <a:spcPts val="1200"/>
              </a:spcBef>
              <a:spcAft>
                <a:spcPts val="0"/>
              </a:spcAft>
              <a:buClr>
                <a:srgbClr val="3A3838"/>
              </a:buClr>
              <a:buSzPts val="2000"/>
              <a:buFont typeface="Poppins"/>
              <a:buChar char="❖"/>
            </a:pPr>
            <a:r>
              <a:rPr b="1" lang="es-MX" sz="2000">
                <a:solidFill>
                  <a:srgbClr val="3A3838"/>
                </a:solidFill>
                <a:latin typeface="Poppins"/>
                <a:ea typeface="Poppins"/>
                <a:cs typeface="Poppins"/>
                <a:sym typeface="Poppins"/>
              </a:rPr>
              <a:t>Notifications in the period: 8.695 </a:t>
            </a:r>
            <a:endParaRPr b="1" sz="2000">
              <a:solidFill>
                <a:srgbClr val="3A3838"/>
              </a:solidFill>
              <a:latin typeface="Poppins"/>
              <a:ea typeface="Poppins"/>
              <a:cs typeface="Poppins"/>
              <a:sym typeface="Poppins"/>
            </a:endParaRPr>
          </a:p>
          <a:p>
            <a:pPr indent="-355600" lvl="1" marL="914400" rtl="0" algn="just">
              <a:lnSpc>
                <a:spcPct val="150000"/>
              </a:lnSpc>
              <a:spcBef>
                <a:spcPts val="0"/>
              </a:spcBef>
              <a:spcAft>
                <a:spcPts val="0"/>
              </a:spcAft>
              <a:buClr>
                <a:srgbClr val="3A3838"/>
              </a:buClr>
              <a:buSzPts val="2000"/>
              <a:buFont typeface="Poppins"/>
              <a:buChar char="➢"/>
            </a:pPr>
            <a:r>
              <a:rPr lang="es-MX" sz="2000">
                <a:solidFill>
                  <a:srgbClr val="3A3838"/>
                </a:solidFill>
                <a:latin typeface="Poppins"/>
                <a:ea typeface="Poppins"/>
                <a:cs typeface="Poppins"/>
                <a:sym typeface="Poppins"/>
              </a:rPr>
              <a:t>(5.315 were related to technical complaints and 3.380 AE).</a:t>
            </a:r>
            <a:endParaRPr sz="2000">
              <a:solidFill>
                <a:srgbClr val="3A3838"/>
              </a:solidFill>
              <a:latin typeface="Poppins"/>
              <a:ea typeface="Poppins"/>
              <a:cs typeface="Poppins"/>
              <a:sym typeface="Poppins"/>
            </a:endParaRPr>
          </a:p>
          <a:p>
            <a:pPr indent="-355600" lvl="0" marL="457200" rtl="0" algn="just">
              <a:lnSpc>
                <a:spcPct val="150000"/>
              </a:lnSpc>
              <a:spcBef>
                <a:spcPts val="0"/>
              </a:spcBef>
              <a:spcAft>
                <a:spcPts val="0"/>
              </a:spcAft>
              <a:buClr>
                <a:srgbClr val="3A3838"/>
              </a:buClr>
              <a:buSzPts val="2000"/>
              <a:buFont typeface="Poppins"/>
              <a:buChar char="❖"/>
            </a:pPr>
            <a:r>
              <a:rPr b="1" lang="es-MX" sz="2000">
                <a:solidFill>
                  <a:srgbClr val="3A3838"/>
                </a:solidFill>
                <a:latin typeface="Poppins"/>
                <a:ea typeface="Poppins"/>
                <a:cs typeface="Poppins"/>
                <a:sym typeface="Poppins"/>
              </a:rPr>
              <a:t>Infusion pump: The highest rate of occurrence (27.8%) of (AE)</a:t>
            </a:r>
            <a:endParaRPr b="1" sz="2000">
              <a:solidFill>
                <a:srgbClr val="3A3838"/>
              </a:solidFill>
              <a:latin typeface="Poppins"/>
              <a:ea typeface="Poppins"/>
              <a:cs typeface="Poppins"/>
              <a:sym typeface="Poppins"/>
            </a:endParaRPr>
          </a:p>
          <a:p>
            <a:pPr indent="-355600" lvl="1" marL="914400" rtl="0" algn="just">
              <a:lnSpc>
                <a:spcPct val="150000"/>
              </a:lnSpc>
              <a:spcBef>
                <a:spcPts val="0"/>
              </a:spcBef>
              <a:spcAft>
                <a:spcPts val="0"/>
              </a:spcAft>
              <a:buClr>
                <a:srgbClr val="3A3838"/>
              </a:buClr>
              <a:buSzPts val="2000"/>
              <a:buFont typeface="Poppins"/>
              <a:buChar char="➢"/>
            </a:pPr>
            <a:r>
              <a:rPr lang="es-MX" sz="2000">
                <a:solidFill>
                  <a:srgbClr val="3A3838"/>
                </a:solidFill>
                <a:latin typeface="Poppins"/>
                <a:ea typeface="Poppins"/>
                <a:cs typeface="Poppins"/>
                <a:sym typeface="Poppins"/>
              </a:rPr>
              <a:t>The option “other” and “not informed” were predominant (714 of the 941 notifications) followed by usage error, unintended function, excessive flow and absence of flow.</a:t>
            </a:r>
            <a:endParaRPr sz="2000">
              <a:solidFill>
                <a:srgbClr val="3A3838"/>
              </a:solidFill>
              <a:latin typeface="Poppins"/>
              <a:ea typeface="Poppins"/>
              <a:cs typeface="Poppins"/>
              <a:sym typeface="Poppins"/>
            </a:endParaRPr>
          </a:p>
          <a:p>
            <a:pPr indent="-355600" lvl="1" marL="914400" rtl="0" algn="just">
              <a:lnSpc>
                <a:spcPct val="150000"/>
              </a:lnSpc>
              <a:spcBef>
                <a:spcPts val="0"/>
              </a:spcBef>
              <a:spcAft>
                <a:spcPts val="0"/>
              </a:spcAft>
              <a:buClr>
                <a:srgbClr val="3A3838"/>
              </a:buClr>
              <a:buSzPts val="2000"/>
              <a:buFont typeface="Poppins"/>
              <a:buChar char="➢"/>
            </a:pPr>
            <a:r>
              <a:rPr lang="es-MX" sz="2000">
                <a:solidFill>
                  <a:srgbClr val="3A3838"/>
                </a:solidFill>
                <a:latin typeface="Poppins"/>
                <a:ea typeface="Poppins"/>
                <a:cs typeface="Poppins"/>
                <a:sym typeface="Poppins"/>
              </a:rPr>
              <a:t>Problems with underreporting of AEs, as well as inadequate notification, making it more difficult to analyze data more consistently due to lack or incomplete notification in the technovigilance system. </a:t>
            </a:r>
            <a:endParaRPr sz="2000">
              <a:solidFill>
                <a:srgbClr val="3A3838"/>
              </a:solidFill>
              <a:latin typeface="Poppins Light"/>
              <a:ea typeface="Poppins Light"/>
              <a:cs typeface="Poppins Light"/>
              <a:sym typeface="Poppi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f3167c001b_0_0"/>
          <p:cNvSpPr txBox="1"/>
          <p:nvPr>
            <p:ph type="title"/>
          </p:nvPr>
        </p:nvSpPr>
        <p:spPr>
          <a:xfrm>
            <a:off x="231420" y="978276"/>
            <a:ext cx="101178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Poppins"/>
              <a:buNone/>
            </a:pPr>
            <a:r>
              <a:rPr b="1" lang="es-MX" sz="3600">
                <a:solidFill>
                  <a:srgbClr val="0070C0"/>
                </a:solidFill>
                <a:latin typeface="Poppins"/>
                <a:ea typeface="Poppins"/>
                <a:cs typeface="Poppins"/>
                <a:sym typeface="Poppins"/>
              </a:rPr>
              <a:t>Conclusion</a:t>
            </a:r>
            <a:endParaRPr sz="3600">
              <a:solidFill>
                <a:srgbClr val="0070C0"/>
              </a:solidFill>
            </a:endParaRPr>
          </a:p>
        </p:txBody>
      </p:sp>
      <p:sp>
        <p:nvSpPr>
          <p:cNvPr id="115" name="Google Shape;115;gf3167c001b_0_0"/>
          <p:cNvSpPr txBox="1"/>
          <p:nvPr>
            <p:ph idx="1" type="body"/>
          </p:nvPr>
        </p:nvSpPr>
        <p:spPr>
          <a:xfrm>
            <a:off x="247841" y="1892676"/>
            <a:ext cx="10702500" cy="42588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1200"/>
              </a:spcBef>
              <a:spcAft>
                <a:spcPts val="0"/>
              </a:spcAft>
              <a:buNone/>
            </a:pPr>
            <a:r>
              <a:rPr b="1" lang="es-MX" sz="2000">
                <a:solidFill>
                  <a:srgbClr val="3A3838"/>
                </a:solidFill>
                <a:latin typeface="Poppins"/>
                <a:ea typeface="Poppins"/>
                <a:cs typeface="Poppins"/>
                <a:sym typeface="Poppins"/>
              </a:rPr>
              <a:t>Analysis of AE: potential to identify problems that can help the CE.</a:t>
            </a:r>
            <a:endParaRPr b="1" sz="2000">
              <a:solidFill>
                <a:srgbClr val="3A3838"/>
              </a:solidFill>
              <a:latin typeface="Poppins"/>
              <a:ea typeface="Poppins"/>
              <a:cs typeface="Poppins"/>
              <a:sym typeface="Poppins"/>
            </a:endParaRPr>
          </a:p>
          <a:p>
            <a:pPr indent="-355600" lvl="0" marL="457200" rtl="0" algn="just">
              <a:lnSpc>
                <a:spcPct val="150000"/>
              </a:lnSpc>
              <a:spcBef>
                <a:spcPts val="1200"/>
              </a:spcBef>
              <a:spcAft>
                <a:spcPts val="0"/>
              </a:spcAft>
              <a:buClr>
                <a:srgbClr val="3A3838"/>
              </a:buClr>
              <a:buSzPts val="2000"/>
              <a:buFont typeface="Poppins"/>
              <a:buChar char="❖"/>
            </a:pPr>
            <a:r>
              <a:rPr lang="es-MX" sz="2000">
                <a:solidFill>
                  <a:srgbClr val="3A3838"/>
                </a:solidFill>
                <a:latin typeface="Poppins"/>
                <a:ea typeface="Poppins"/>
                <a:cs typeface="Poppins"/>
                <a:sym typeface="Poppins"/>
              </a:rPr>
              <a:t>AEs reported: should guide to observe the level of training of users, guide the CE for periodic performance tests or usability problems.</a:t>
            </a:r>
            <a:endParaRPr sz="2000">
              <a:solidFill>
                <a:srgbClr val="3A3838"/>
              </a:solidFill>
              <a:latin typeface="Poppins"/>
              <a:ea typeface="Poppins"/>
              <a:cs typeface="Poppins"/>
              <a:sym typeface="Poppins"/>
            </a:endParaRPr>
          </a:p>
          <a:p>
            <a:pPr indent="-355600" lvl="0" marL="457200" rtl="0" algn="just">
              <a:lnSpc>
                <a:spcPct val="150000"/>
              </a:lnSpc>
              <a:spcBef>
                <a:spcPts val="0"/>
              </a:spcBef>
              <a:spcAft>
                <a:spcPts val="0"/>
              </a:spcAft>
              <a:buClr>
                <a:srgbClr val="3A3838"/>
              </a:buClr>
              <a:buSzPts val="2000"/>
              <a:buFont typeface="Poppins"/>
              <a:buChar char="❖"/>
            </a:pPr>
            <a:r>
              <a:rPr lang="es-MX" sz="2000">
                <a:solidFill>
                  <a:srgbClr val="3A3838"/>
                </a:solidFill>
                <a:latin typeface="Poppins"/>
                <a:ea typeface="Poppins"/>
                <a:cs typeface="Poppins"/>
                <a:sym typeface="Poppins"/>
              </a:rPr>
              <a:t>Considering the AE in the HTM processes, can add quality, safety and effectiveness in the use of technology. It is important for CE to periodically carry out a thorough investigation of the probable causes of AEs and to establish actions to prevent new errors.</a:t>
            </a:r>
            <a:endParaRPr b="1" sz="2000">
              <a:solidFill>
                <a:srgbClr val="3A3838"/>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txBox="1"/>
          <p:nvPr>
            <p:ph type="title"/>
          </p:nvPr>
        </p:nvSpPr>
        <p:spPr>
          <a:xfrm>
            <a:off x="826654" y="2878020"/>
            <a:ext cx="10117667" cy="55098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70C0"/>
              </a:buClr>
              <a:buSzPts val="3200"/>
              <a:buFont typeface="Poppins Medium"/>
              <a:buNone/>
            </a:pPr>
            <a:r>
              <a:rPr i="1" lang="es-MX" sz="3200">
                <a:solidFill>
                  <a:srgbClr val="0070C0"/>
                </a:solidFill>
                <a:latin typeface="Poppins Medium"/>
                <a:ea typeface="Poppins Medium"/>
                <a:cs typeface="Poppins Medium"/>
                <a:sym typeface="Poppins Medium"/>
              </a:rPr>
              <a:t>Mariana Ribeiro Brandão</a:t>
            </a:r>
            <a:endParaRPr/>
          </a:p>
        </p:txBody>
      </p:sp>
      <p:sp>
        <p:nvSpPr>
          <p:cNvPr id="121" name="Google Shape;121;p6"/>
          <p:cNvSpPr txBox="1"/>
          <p:nvPr>
            <p:ph idx="1" type="body"/>
          </p:nvPr>
        </p:nvSpPr>
        <p:spPr>
          <a:xfrm>
            <a:off x="826654" y="3761508"/>
            <a:ext cx="10117667" cy="238990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500"/>
              <a:buNone/>
            </a:pPr>
            <a:r>
              <a:rPr i="1" lang="es-MX" sz="2000">
                <a:solidFill>
                  <a:srgbClr val="1F4A98"/>
                </a:solidFill>
                <a:latin typeface="Poppins"/>
                <a:ea typeface="Poppins"/>
                <a:cs typeface="Poppins"/>
                <a:sym typeface="Poppins"/>
              </a:rPr>
              <a:t>marianaribeirobrandao@gmail.com</a:t>
            </a:r>
            <a:endParaRPr/>
          </a:p>
          <a:p>
            <a:pPr indent="0" lvl="0" marL="0" rtl="0" algn="ctr">
              <a:lnSpc>
                <a:spcPct val="90000"/>
              </a:lnSpc>
              <a:spcBef>
                <a:spcPts val="1000"/>
              </a:spcBef>
              <a:spcAft>
                <a:spcPts val="0"/>
              </a:spcAft>
              <a:buClr>
                <a:schemeClr val="dk1"/>
              </a:buClr>
              <a:buSzPts val="500"/>
              <a:buNone/>
            </a:pPr>
            <a:r>
              <a:rPr i="1" lang="es-MX" sz="2000">
                <a:solidFill>
                  <a:srgbClr val="1CA692"/>
                </a:solidFill>
                <a:latin typeface="Poppins"/>
                <a:ea typeface="Poppins"/>
                <a:cs typeface="Poppins"/>
                <a:sym typeface="Poppins"/>
              </a:rPr>
              <a:t>Biomedical Engineering Institute (IEB-UFSC)</a:t>
            </a:r>
            <a:r>
              <a:rPr i="1" lang="es-MX" sz="2000">
                <a:solidFill>
                  <a:srgbClr val="1CA692"/>
                </a:solidFill>
                <a:latin typeface="Poppins"/>
                <a:ea typeface="Poppins"/>
                <a:cs typeface="Poppins"/>
                <a:sym typeface="Poppins"/>
              </a:rPr>
              <a:t>, Brasil</a:t>
            </a:r>
            <a:endParaRPr i="1" sz="2000">
              <a:solidFill>
                <a:srgbClr val="1CA692"/>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2021-09-01T19:24:00Z</dcterms:created>
  <dc:creator>Estefania Cajigas</dc:creator>
</cp:coreProperties>
</file>