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9"/>
    <p:restoredTop sz="94718"/>
  </p:normalViewPr>
  <p:slideViewPr>
    <p:cSldViewPr snapToGrid="0" snapToObjects="1">
      <p:cViewPr varScale="1">
        <p:scale>
          <a:sx n="81" d="100"/>
          <a:sy n="81" d="100"/>
        </p:scale>
        <p:origin x="4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0ED1-768B-0C47-8169-E96E9DCEF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F1A172-18CD-BE4D-BD81-AEACD188C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A5C318-3091-6A43-8B9D-07DB1CFF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FC366-2E97-594D-ABB6-77A31833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242A-B6D5-CE46-9354-6607AEB6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055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3B12BC-05F4-2743-865B-A567C30AD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E5064-9233-E945-BC86-54A956BD3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7379F0-76E8-394A-A7ED-7FA3A285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22A6B-83D9-AC4E-A42A-A53C690B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21101-8F6B-4A42-AF7E-9B3AA5056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986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2BF40B-B617-744F-A388-2A08555BB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E98FCCC-680F-894C-96DB-2FA3A0D0C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19397A-43C4-6C4C-9C87-4FD3D72B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716AD-B236-BC40-BF4D-E35EFD65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F753A-F82A-764A-AB8E-989B9CCE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008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A25E2-BA5E-3843-B28B-5F67E27E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388914-D38D-1A4F-BDA1-4F15F66FA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097349-F444-D343-A15D-6C3679F2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2F0645-1916-2941-A4EF-78E4C977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07AE25-3BB5-184C-9772-CBB81940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46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57110C-2C33-3B4D-B23F-6F61ADB4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D5981E-38AD-5B49-A167-D8B23D10F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D5648-F297-4546-A5E1-0E3DFEFC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E0910-21CD-BE41-B51E-CB6241DC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6E9CED-7ACB-524E-8F02-BA31F166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860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70347-1AD8-A14B-9028-3E1619BE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F9A90-C2C1-334B-82A3-5BCFBB825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3B5CE7-ABBC-CE4B-8E81-2ED799808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B4A0C-1D3D-9A4B-BCB0-C67DB268E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30B375-C8EA-E342-AAD5-E940A8F70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715118-9732-C246-BEA5-E3FDAF7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292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5DE75-C0FB-5540-9C80-5F32A473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222D90-E245-964A-BAFF-89808BBB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371311-608F-A04C-882E-6D5186B7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CDB719-9889-904B-A01E-62C0C82EC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F4A7251-DBF5-7B40-8D0F-CE8223100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99418D-A2B5-CC4F-B23F-26E077B6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822598-5EFB-CC41-86D6-304FF9DE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D47ADA2-D615-3148-A23C-CC71FC525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04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6CFB-4CCB-7844-8C5A-F8BE7EDA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657ABA-1D69-DE44-A76D-E763710A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CAA2F0-8A6D-604A-93E9-701BFAD1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687990-F555-5942-BBDF-064E8D9EE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68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CF33EA3-DD5A-D449-99A3-EF693C16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21913-B779-D24C-B074-DC205490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B19C8-5ED1-0A49-8D88-4CFEBC36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854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E1BD53-EAB7-1E4B-A286-D106753A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DAE8FB-BE39-6C4C-B873-C92BD02C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5DA41-1006-144E-A4C4-21C4C4783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07975B-558A-ED49-9C35-27406C103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10C23C-8931-8E47-B9FD-28BB82E7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A3C1F6-37B5-E048-9C14-8B11A24E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384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06654-0943-0945-A3DC-4ACEF0F0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1B6BE1-B19A-C148-BB49-BB355C751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05E66-9F51-2848-BC76-1F8916962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D15DF3-C1EA-634A-B0AE-50DB578F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86AC9-2786-654D-99A7-27ED6F3D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D1F359-7560-7643-ADA2-6A73F6EA7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728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E4233-B371-4D42-AF5D-91F49D95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78B424-05A9-D748-BF84-37490AF03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00299C-4C31-5348-A4E0-798C34A60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D97F-1855-7940-BD30-9CA7CE069233}" type="datetimeFigureOut">
              <a:rPr lang="es-MX" smtClean="0"/>
              <a:t>17/10/2021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3F8D8-6848-BB43-891B-F22F265DA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17FABD-0405-C04A-B8B2-F62CD8E3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9380A-8E3A-AA4F-99CA-B9F889DA3BB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375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C3199-293F-834B-85A8-F48E3D90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2619" y="3888602"/>
            <a:ext cx="9794449" cy="1468436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Clinical Engineering Academy: New Approaches for Participation and Continuous Education in the Healthcare System</a:t>
            </a:r>
            <a:endParaRPr lang="es-MX" sz="28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1DB3D8-FADF-BC44-99E1-CF6CF3286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803" y="4976038"/>
            <a:ext cx="11226800" cy="1132531"/>
          </a:xfrm>
        </p:spPr>
        <p:txBody>
          <a:bodyPr>
            <a:normAutofit lnSpcReduction="10000"/>
          </a:bodyPr>
          <a:lstStyle/>
          <a:p>
            <a:endParaRPr lang="es-MX" sz="20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  <a:p>
            <a:r>
              <a:rPr lang="es-MX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Murilo Contó</a:t>
            </a:r>
          </a:p>
          <a:p>
            <a:r>
              <a:rPr lang="es-MX" sz="2000" dirty="0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IFMBE, </a:t>
            </a:r>
            <a:r>
              <a:rPr lang="es-MX" sz="2000" dirty="0" err="1">
                <a:solidFill>
                  <a:srgbClr val="0070C0"/>
                </a:solidFill>
                <a:latin typeface="Poppins Light" pitchFamily="2" charset="77"/>
                <a:cs typeface="Poppins Light" pitchFamily="2" charset="77"/>
              </a:rPr>
              <a:t>Brazil</a:t>
            </a:r>
            <a:endParaRPr lang="es-MX" sz="20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  <a:p>
            <a:endParaRPr lang="es-MX" sz="20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  <a:p>
            <a:endParaRPr lang="es-MX" sz="1600" dirty="0">
              <a:solidFill>
                <a:srgbClr val="0070C0"/>
              </a:solidFill>
              <a:latin typeface="Poppins Light" pitchFamily="2" charset="77"/>
              <a:cs typeface="Poppins Light" pitchFamily="2" charset="77"/>
            </a:endParaRPr>
          </a:p>
        </p:txBody>
      </p:sp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80662292-FA04-4824-BC89-4C2770EB3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51"/>
    </mc:Choice>
    <mc:Fallback>
      <p:transition spd="slow" advTm="10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The Team / Clinical Engineering Academy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41" y="1694714"/>
            <a:ext cx="10702380" cy="425874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Experts in the Clinical Engineering field working in the Academy, Ministry of Health, Hospitals and in MedTech companies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 Brazilian healthcare ecosystem </a:t>
            </a:r>
            <a:endParaRPr lang="es-MX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BA32A4-C01C-461C-BD83-7FC0ABBF7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507" y="4519203"/>
            <a:ext cx="2026254" cy="168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1A87-2093-4D0B-BB99-93DEA6306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346" y="4455021"/>
            <a:ext cx="1447324" cy="172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A584E-D347-4E2E-84B3-0690841CC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075" y="2625780"/>
            <a:ext cx="1384168" cy="1678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D867FE-E422-47AC-9F99-7B81BD625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329" y="2653513"/>
            <a:ext cx="1857838" cy="1731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822FFE-6E85-4C30-9C5C-973FC1AF9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260" y="2632461"/>
            <a:ext cx="1931520" cy="1699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E9A5F4-7604-462A-B98A-BACE6BF1A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47" y="2653513"/>
            <a:ext cx="1521006" cy="1678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E068D3-56CE-494F-AF36-2E770E0B8D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9442" y="4483943"/>
            <a:ext cx="1510480" cy="17104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61DE7A-6191-434B-A731-84D6F14DF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5626" y="2642987"/>
            <a:ext cx="1478902" cy="16999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055A6D-7863-462F-B185-AF5FF4FE14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8306" y="4519203"/>
            <a:ext cx="1668370" cy="16894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EBFE1-70EB-4187-AC4E-315F319C128F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40" y="2658357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Video 38">
            <a:hlinkClick r:id="" action="ppaction://media"/>
            <a:extLst>
              <a:ext uri="{FF2B5EF4-FFF2-40B4-BE49-F238E27FC236}">
                <a16:creationId xmlns:a16="http://schemas.microsoft.com/office/drawing/2014/main" id="{7F066949-C1DA-4DF3-84CC-C27F23BA2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23"/>
    </mc:Choice>
    <mc:Fallback>
      <p:transition spd="slow" advTm="5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Description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41" y="1760701"/>
            <a:ext cx="10117667" cy="4258742"/>
          </a:xfrm>
        </p:spPr>
        <p:txBody>
          <a:bodyPr/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Technological innovations in healthcare is increasingly accelerating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To promote the correct management of medical equipment, the clinical engineering must keep a process of continuous education 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Advocacy actions regarding aspects about: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regulation, certification and profession recognition 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Recognition of the Clinical Engineer as a part of the healthcare staff - relevant role became more evident with the Covid-19 Pandemic</a:t>
            </a:r>
            <a:endParaRPr lang="es-MX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9D81B991-AB17-4805-9BED-A10BED428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890" y="4570067"/>
            <a:ext cx="2924175" cy="1562100"/>
          </a:xfrm>
          <a:prstGeom prst="rect">
            <a:avLst/>
          </a:prstGeom>
        </p:spPr>
      </p:pic>
      <p:pic>
        <p:nvPicPr>
          <p:cNvPr id="5" name="Picture 4" descr="A picture containing microscope, toy, different&#10;&#10;Description automatically generated">
            <a:extLst>
              <a:ext uri="{FF2B5EF4-FFF2-40B4-BE49-F238E27FC236}">
                <a16:creationId xmlns:a16="http://schemas.microsoft.com/office/drawing/2014/main" id="{041B8121-8F91-4ED0-BBD2-5CB33B0E1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209" y="3065558"/>
            <a:ext cx="1774916" cy="1910752"/>
          </a:xfrm>
          <a:prstGeom prst="rect">
            <a:avLst/>
          </a:prstGeom>
        </p:spPr>
      </p:pic>
      <p:pic>
        <p:nvPicPr>
          <p:cNvPr id="6" name="Picture 5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52207A11-F4B6-41B0-B26F-E4C13BEBE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9093" y="4816055"/>
            <a:ext cx="2687496" cy="1334966"/>
          </a:xfrm>
          <a:prstGeom prst="rect">
            <a:avLst/>
          </a:prstGeom>
        </p:spPr>
      </p:pic>
      <p:pic>
        <p:nvPicPr>
          <p:cNvPr id="1026" name="Picture 2" descr="O que considerar ao comprar um ventilador pulmonar? Entenda mais!">
            <a:extLst>
              <a:ext uri="{FF2B5EF4-FFF2-40B4-BE49-F238E27FC236}">
                <a16:creationId xmlns:a16="http://schemas.microsoft.com/office/drawing/2014/main" id="{B14EBB95-1F86-4A43-89A1-4414236B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6" y="4570067"/>
            <a:ext cx="282892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176CA339-C9CD-4336-9EA3-AEAB64F30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08"/>
    </mc:Choice>
    <mc:Fallback>
      <p:transition spd="slow" advTm="11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BE6D8E1-2AD4-40F6-BD09-CABBC70D7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655" y="854600"/>
            <a:ext cx="2295525" cy="20002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 fontScale="90000"/>
          </a:bodyPr>
          <a:lstStyle/>
          <a:p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Goals of the project and final users</a:t>
            </a:r>
            <a:b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</a:br>
            <a:r>
              <a:rPr lang="es-MX" sz="3600" b="1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that will benefit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41" y="1892676"/>
            <a:ext cx="10702380" cy="4258742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1- Promotion of new teaching approaches complementary to those regularly included in academic clinical engineering courses</a:t>
            </a: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2- Awareness and direct action with national authorities, healthcare professionals and managers to recognize the Clinical Engineering field</a:t>
            </a:r>
          </a:p>
          <a:p>
            <a:pPr marL="0" indent="0">
              <a:buNone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Poppins Light" pitchFamily="2" charset="77"/>
              <a:cs typeface="Poppins Light" pitchFamily="2" charset="77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3- Production of digital content, bibliographic material and evaluation of regulation and standards within the healthcare system</a:t>
            </a:r>
            <a:endParaRPr lang="es-MX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2AB78BD-CB2C-41C9-8F96-80DB4DE8C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8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22"/>
    </mc:Choice>
    <mc:Fallback>
      <p:transition spd="slow" advTm="91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AAC06-1394-8343-89B4-D59498E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0" y="978276"/>
            <a:ext cx="10117667" cy="914400"/>
          </a:xfrm>
        </p:spPr>
        <p:txBody>
          <a:bodyPr anchor="t">
            <a:normAutofit/>
          </a:bodyPr>
          <a:lstStyle/>
          <a:p>
            <a:r>
              <a:rPr lang="es-MX" sz="3600" b="1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Results</a:t>
            </a:r>
            <a:endParaRPr lang="es-MX" sz="36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B52-EC55-E84E-BA46-6EECB36B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42" y="1741848"/>
            <a:ext cx="11696316" cy="139620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The WG called as “Academia de Engenharia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Clínica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” was structured in subgroups: Regulation &amp; Standards, CE Certification, Capacity Building, Publications and Webinars. 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Channel on YouTube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has already more than 1000 subscribers and more than 6000 viewers for the 12 webinars (only organic dissemination 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4859E-8D93-4BC2-A603-928DD0251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875" y="3072067"/>
            <a:ext cx="5933024" cy="300806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88B4949-C8F7-41A6-A2E6-738DADE2EBF5}"/>
              </a:ext>
            </a:extLst>
          </p:cNvPr>
          <p:cNvSpPr txBox="1">
            <a:spLocks/>
          </p:cNvSpPr>
          <p:nvPr/>
        </p:nvSpPr>
        <p:spPr>
          <a:xfrm>
            <a:off x="231420" y="3283528"/>
            <a:ext cx="5992735" cy="4258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Recognition of the profession in Brazil: two important Bills presented to the Brazilian Congress: 1- Recognition of the Clinical Engineer as professional; 2-Management Program for every healthcare facility</a:t>
            </a:r>
          </a:p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Poppins Light" pitchFamily="2" charset="77"/>
                <a:cs typeface="Poppins Light" pitchFamily="2" charset="77"/>
              </a:rPr>
              <a:t>1º CECATS - Congress on Clinical Engineering &amp; HTA 20-22 October 2021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7F84075E-7084-4D3A-8342-44801F8A97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583"/>
    </mc:Choice>
    <mc:Fallback>
      <p:transition spd="slow" advTm="18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3FEF59B-EF14-654A-B961-582AAD39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54" y="2878020"/>
            <a:ext cx="10117667" cy="550980"/>
          </a:xfrm>
        </p:spPr>
        <p:txBody>
          <a:bodyPr anchor="t">
            <a:normAutofit/>
          </a:bodyPr>
          <a:lstStyle/>
          <a:p>
            <a:pPr algn="ctr"/>
            <a:r>
              <a:rPr lang="es-MX" sz="3200" i="1" dirty="0">
                <a:solidFill>
                  <a:srgbClr val="0070C0"/>
                </a:solidFill>
                <a:latin typeface="Poppins Medium" pitchFamily="2" charset="77"/>
                <a:cs typeface="Poppins Medium" pitchFamily="2" charset="77"/>
              </a:rPr>
              <a:t>Murilo Contó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EF1396C2-E5FC-884C-80FD-E888936DA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54" y="3761508"/>
            <a:ext cx="10117667" cy="2389909"/>
          </a:xfrm>
        </p:spPr>
        <p:txBody>
          <a:bodyPr/>
          <a:lstStyle/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dirty="0">
                <a:solidFill>
                  <a:srgbClr val="1F4A98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Murilo.conto@terra.com.br</a:t>
            </a:r>
          </a:p>
          <a:p>
            <a:pPr marL="0" lvl="0" indent="0" algn="ctr">
              <a:buClr>
                <a:schemeClr val="dk1"/>
              </a:buClr>
              <a:buSzPct val="25000"/>
              <a:buNone/>
            </a:pPr>
            <a:r>
              <a:rPr lang="it-IT" sz="2000" i="1" dirty="0">
                <a:solidFill>
                  <a:srgbClr val="1CA692"/>
                </a:solidFill>
                <a:latin typeface="Poppins" pitchFamily="2" charset="77"/>
                <a:ea typeface="Calibri"/>
                <a:cs typeface="Poppins" pitchFamily="2" charset="77"/>
                <a:sym typeface="Calibri"/>
              </a:rPr>
              <a:t>IFMBE, Brazil</a:t>
            </a:r>
            <a:endParaRPr lang="it" sz="2000" i="1" dirty="0">
              <a:solidFill>
                <a:srgbClr val="1CA692"/>
              </a:solidFill>
              <a:latin typeface="Poppins" pitchFamily="2" charset="77"/>
              <a:ea typeface="Calibri"/>
              <a:cs typeface="Poppins" pitchFamily="2" charset="77"/>
              <a:sym typeface="Calibri"/>
            </a:endParaRPr>
          </a:p>
        </p:txBody>
      </p:sp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FD1D99A4-9D90-4226-9B7B-C76FE3BA09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2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87"/>
    </mc:Choice>
    <mc:Fallback>
      <p:transition spd="slow" advTm="2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286</Words>
  <Application>Microsoft Office PowerPoint</Application>
  <PresentationFormat>Widescreen</PresentationFormat>
  <Paragraphs>26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Poppins</vt:lpstr>
      <vt:lpstr>Poppins Light</vt:lpstr>
      <vt:lpstr>Poppins Medium</vt:lpstr>
      <vt:lpstr>Tema de Office</vt:lpstr>
      <vt:lpstr>Clinical Engineering Academy: New Approaches for Participation and Continuous Education in the Healthcare System</vt:lpstr>
      <vt:lpstr>The Team / Clinical Engineering Academy</vt:lpstr>
      <vt:lpstr>Description</vt:lpstr>
      <vt:lpstr>Goals of the project and final users that will benefit</vt:lpstr>
      <vt:lpstr>Results</vt:lpstr>
      <vt:lpstr>Murilo Contó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Estefania Cajigas</dc:creator>
  <cp:lastModifiedBy>Contó, Murilo</cp:lastModifiedBy>
  <cp:revision>38</cp:revision>
  <dcterms:created xsi:type="dcterms:W3CDTF">2021-09-01T19:24:00Z</dcterms:created>
  <dcterms:modified xsi:type="dcterms:W3CDTF">2021-10-17T20:42:00Z</dcterms:modified>
</cp:coreProperties>
</file>