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5" r:id="rId5"/>
    <p:sldId id="267" r:id="rId6"/>
    <p:sldId id="268" r:id="rId7"/>
    <p:sldId id="263" r:id="rId8"/>
    <p:sldId id="264" r:id="rId9"/>
    <p:sldId id="261" r:id="rId10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84943" autoAdjust="0"/>
  </p:normalViewPr>
  <p:slideViewPr>
    <p:cSldViewPr snapToGrid="0" snapToObjects="1">
      <p:cViewPr varScale="1">
        <p:scale>
          <a:sx n="98" d="100"/>
          <a:sy n="98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44F6F-2951-4B52-8EF8-4DEB0E73B6F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B7D5EEFA-2408-4477-AE0F-7913C9EC0DD6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Pediatricians and general practitioners</a:t>
          </a:r>
        </a:p>
      </dgm:t>
    </dgm:pt>
    <dgm:pt modelId="{85CD9AC4-4E21-493D-ABAC-8CB368B1B844}" type="parTrans" cxnId="{D5E788DB-F93C-4353-B360-8745F1A6762B}">
      <dgm:prSet/>
      <dgm:spPr/>
      <dgm:t>
        <a:bodyPr/>
        <a:lstStyle/>
        <a:p>
          <a:endParaRPr lang="it-IT"/>
        </a:p>
      </dgm:t>
    </dgm:pt>
    <dgm:pt modelId="{A29C5A01-1EB3-4471-B47A-6CA68E613746}" type="sibTrans" cxnId="{D5E788DB-F93C-4353-B360-8745F1A6762B}">
      <dgm:prSet/>
      <dgm:spPr/>
      <dgm:t>
        <a:bodyPr/>
        <a:lstStyle/>
        <a:p>
          <a:endParaRPr lang="it-IT"/>
        </a:p>
      </dgm:t>
    </dgm:pt>
    <dgm:pt modelId="{5BC4B965-C035-47B7-8481-2E97B70FCD0B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Public </a:t>
          </a:r>
          <a:r>
            <a:rPr lang="it-IT" dirty="0" err="1"/>
            <a:t>Health</a:t>
          </a:r>
          <a:r>
            <a:rPr lang="it-IT" dirty="0"/>
            <a:t> Service staff – </a:t>
          </a:r>
          <a:r>
            <a:rPr lang="it-IT" dirty="0" err="1"/>
            <a:t>contact</a:t>
          </a:r>
          <a:r>
            <a:rPr lang="it-IT" dirty="0"/>
            <a:t> </a:t>
          </a:r>
          <a:r>
            <a:rPr lang="it-IT" dirty="0" err="1"/>
            <a:t>tracing</a:t>
          </a:r>
          <a:endParaRPr lang="it-IT" dirty="0"/>
        </a:p>
      </dgm:t>
    </dgm:pt>
    <dgm:pt modelId="{852CE721-004D-42BD-8151-B21E73BEFC5C}" type="parTrans" cxnId="{1A66D675-30AF-4A8F-8FF4-6B4B76E49B36}">
      <dgm:prSet/>
      <dgm:spPr/>
      <dgm:t>
        <a:bodyPr/>
        <a:lstStyle/>
        <a:p>
          <a:endParaRPr lang="it-IT"/>
        </a:p>
      </dgm:t>
    </dgm:pt>
    <dgm:pt modelId="{F0D67B1A-4F0F-4A56-AE67-4065F00552F6}" type="sibTrans" cxnId="{1A66D675-30AF-4A8F-8FF4-6B4B76E49B36}">
      <dgm:prSet/>
      <dgm:spPr/>
      <dgm:t>
        <a:bodyPr/>
        <a:lstStyle/>
        <a:p>
          <a:endParaRPr lang="it-IT"/>
        </a:p>
      </dgm:t>
    </dgm:pt>
    <dgm:pt modelId="{F928BA0C-FB0B-4F7D-978C-B31D6F6F4D80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err="1"/>
            <a:t>Patients</a:t>
          </a:r>
          <a:endParaRPr lang="it-IT" dirty="0"/>
        </a:p>
      </dgm:t>
    </dgm:pt>
    <dgm:pt modelId="{3ADF4232-CD19-4689-AC2B-5AD7DACFB7DB}" type="parTrans" cxnId="{4BF6384F-E7F8-4683-9FD1-3FB89920CDCC}">
      <dgm:prSet/>
      <dgm:spPr/>
      <dgm:t>
        <a:bodyPr/>
        <a:lstStyle/>
        <a:p>
          <a:endParaRPr lang="it-IT"/>
        </a:p>
      </dgm:t>
    </dgm:pt>
    <dgm:pt modelId="{80969072-907E-44F0-A462-0247BCAA20FC}" type="sibTrans" cxnId="{4BF6384F-E7F8-4683-9FD1-3FB89920CDCC}">
      <dgm:prSet/>
      <dgm:spPr/>
      <dgm:t>
        <a:bodyPr/>
        <a:lstStyle/>
        <a:p>
          <a:endParaRPr lang="it-IT"/>
        </a:p>
      </dgm:t>
    </dgm:pt>
    <dgm:pt modelId="{6AEECBC6-3276-4CEC-BA5D-54AFD01356D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Hospital </a:t>
          </a:r>
          <a:r>
            <a:rPr lang="it-IT" dirty="0" err="1"/>
            <a:t>workers</a:t>
          </a:r>
          <a:endParaRPr lang="it-IT" dirty="0"/>
        </a:p>
      </dgm:t>
    </dgm:pt>
    <dgm:pt modelId="{3C6D4D67-95A9-4C33-93A0-09928B7C3913}" type="parTrans" cxnId="{67A9D1A0-68B2-457F-A1C2-14DD1CC0B596}">
      <dgm:prSet/>
      <dgm:spPr/>
      <dgm:t>
        <a:bodyPr/>
        <a:lstStyle/>
        <a:p>
          <a:endParaRPr lang="it-IT"/>
        </a:p>
      </dgm:t>
    </dgm:pt>
    <dgm:pt modelId="{3A8B230D-83CC-47DF-AA16-2FFA718599FC}" type="sibTrans" cxnId="{67A9D1A0-68B2-457F-A1C2-14DD1CC0B596}">
      <dgm:prSet/>
      <dgm:spPr/>
      <dgm:t>
        <a:bodyPr/>
        <a:lstStyle/>
        <a:p>
          <a:endParaRPr lang="it-IT"/>
        </a:p>
      </dgm:t>
    </dgm:pt>
    <dgm:pt modelId="{7749F573-A65A-4D99-82E5-76088F3F7CD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err="1"/>
            <a:t>School</a:t>
          </a:r>
          <a:endParaRPr lang="it-IT" dirty="0"/>
        </a:p>
      </dgm:t>
    </dgm:pt>
    <dgm:pt modelId="{B8D71EBA-34BA-483A-A43A-0D989DE8D76E}" type="parTrans" cxnId="{92FAB4AD-75B8-4FBC-91F6-E74DD7288A84}">
      <dgm:prSet/>
      <dgm:spPr/>
      <dgm:t>
        <a:bodyPr/>
        <a:lstStyle/>
        <a:p>
          <a:endParaRPr lang="it-IT"/>
        </a:p>
      </dgm:t>
    </dgm:pt>
    <dgm:pt modelId="{B82BE798-6F3D-4B5D-AE15-CE7F7E0054D1}" type="sibTrans" cxnId="{92FAB4AD-75B8-4FBC-91F6-E74DD7288A84}">
      <dgm:prSet/>
      <dgm:spPr/>
      <dgm:t>
        <a:bodyPr/>
        <a:lstStyle/>
        <a:p>
          <a:endParaRPr lang="it-IT"/>
        </a:p>
      </dgm:t>
    </dgm:pt>
    <dgm:pt modelId="{C8DFCCD6-1FB2-4AD2-B15D-4FC2942F3EA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Nursing homes and residential care centers</a:t>
          </a:r>
          <a:endParaRPr lang="it-IT" dirty="0"/>
        </a:p>
      </dgm:t>
    </dgm:pt>
    <dgm:pt modelId="{6DE50650-D43C-4748-BCFF-13F0A00DE754}" type="parTrans" cxnId="{B93D5DE3-B89C-497B-8877-3F0DB4D76A67}">
      <dgm:prSet/>
      <dgm:spPr/>
      <dgm:t>
        <a:bodyPr/>
        <a:lstStyle/>
        <a:p>
          <a:endParaRPr lang="it-IT"/>
        </a:p>
      </dgm:t>
    </dgm:pt>
    <dgm:pt modelId="{B5A62FD0-509E-4E79-8212-B9E339E75A95}" type="sibTrans" cxnId="{B93D5DE3-B89C-497B-8877-3F0DB4D76A67}">
      <dgm:prSet/>
      <dgm:spPr/>
      <dgm:t>
        <a:bodyPr/>
        <a:lstStyle/>
        <a:p>
          <a:endParaRPr lang="it-IT"/>
        </a:p>
      </dgm:t>
    </dgm:pt>
    <dgm:pt modelId="{1378688B-B4D5-4F77-9644-6DEBCA92116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Drive-through testing station</a:t>
          </a:r>
          <a:endParaRPr lang="it-IT" dirty="0"/>
        </a:p>
      </dgm:t>
    </dgm:pt>
    <dgm:pt modelId="{D9B547D0-EF5A-4148-A475-E416AB340FB4}" type="parTrans" cxnId="{26E6C11C-4A66-4861-8EA4-84F43D6C66CA}">
      <dgm:prSet/>
      <dgm:spPr/>
      <dgm:t>
        <a:bodyPr/>
        <a:lstStyle/>
        <a:p>
          <a:endParaRPr lang="it-IT"/>
        </a:p>
      </dgm:t>
    </dgm:pt>
    <dgm:pt modelId="{E70B1558-0A30-41AA-966A-480D69355065}" type="sibTrans" cxnId="{26E6C11C-4A66-4861-8EA4-84F43D6C66CA}">
      <dgm:prSet/>
      <dgm:spPr/>
      <dgm:t>
        <a:bodyPr/>
        <a:lstStyle/>
        <a:p>
          <a:endParaRPr lang="it-IT"/>
        </a:p>
      </dgm:t>
    </dgm:pt>
    <dgm:pt modelId="{795A0E64-3882-4B50-8D25-7179BABEB05E}" type="pres">
      <dgm:prSet presAssocID="{38F44F6F-2951-4B52-8EF8-4DEB0E73B6F4}" presName="linearFlow" presStyleCnt="0">
        <dgm:presLayoutVars>
          <dgm:dir/>
          <dgm:resizeHandles val="exact"/>
        </dgm:presLayoutVars>
      </dgm:prSet>
      <dgm:spPr/>
    </dgm:pt>
    <dgm:pt modelId="{25120C75-6144-4D0B-8329-F37ACAB020FC}" type="pres">
      <dgm:prSet presAssocID="{B7D5EEFA-2408-4477-AE0F-7913C9EC0DD6}" presName="composite" presStyleCnt="0"/>
      <dgm:spPr/>
    </dgm:pt>
    <dgm:pt modelId="{3A6E98B1-A620-4203-9D65-2C8278F9F321}" type="pres">
      <dgm:prSet presAssocID="{B7D5EEFA-2408-4477-AE0F-7913C9EC0DD6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0D50EF-6FD3-42D3-AC10-C3412B4A5831}" type="pres">
      <dgm:prSet presAssocID="{B7D5EEFA-2408-4477-AE0F-7913C9EC0DD6}" presName="txShp" presStyleLbl="node1" presStyleIdx="0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C7258E-B346-4DD3-8869-588C5A88896E}" type="pres">
      <dgm:prSet presAssocID="{A29C5A01-1EB3-4471-B47A-6CA68E613746}" presName="spacing" presStyleCnt="0"/>
      <dgm:spPr/>
    </dgm:pt>
    <dgm:pt modelId="{8256E9DE-2CD9-48BA-8287-508E8FF72EC2}" type="pres">
      <dgm:prSet presAssocID="{5BC4B965-C035-47B7-8481-2E97B70FCD0B}" presName="composite" presStyleCnt="0"/>
      <dgm:spPr/>
    </dgm:pt>
    <dgm:pt modelId="{F65BEDF5-74D4-404E-813D-3F0202ADDE8C}" type="pres">
      <dgm:prSet presAssocID="{5BC4B965-C035-47B7-8481-2E97B70FCD0B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DC54E2-BE3B-4516-ADB5-5ED886C58D8C}" type="pres">
      <dgm:prSet presAssocID="{5BC4B965-C035-47B7-8481-2E97B70FCD0B}" presName="txShp" presStyleLbl="node1" presStyleIdx="1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002904-79A9-4627-A413-ECB025BFF1DB}" type="pres">
      <dgm:prSet presAssocID="{F0D67B1A-4F0F-4A56-AE67-4065F00552F6}" presName="spacing" presStyleCnt="0"/>
      <dgm:spPr/>
    </dgm:pt>
    <dgm:pt modelId="{5A59EC16-0D94-41BF-8676-95BB19614309}" type="pres">
      <dgm:prSet presAssocID="{F928BA0C-FB0B-4F7D-978C-B31D6F6F4D80}" presName="composite" presStyleCnt="0"/>
      <dgm:spPr/>
    </dgm:pt>
    <dgm:pt modelId="{0353B6EF-558B-41A7-895C-0753840FDED8}" type="pres">
      <dgm:prSet presAssocID="{F928BA0C-FB0B-4F7D-978C-B31D6F6F4D80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728D1B5-9B3C-4DF1-AF42-E1678C129CDF}" type="pres">
      <dgm:prSet presAssocID="{F928BA0C-FB0B-4F7D-978C-B31D6F6F4D80}" presName="txShp" presStyleLbl="node1" presStyleIdx="2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955E9C-AE30-40FB-9077-9FB235BFD6B0}" type="pres">
      <dgm:prSet presAssocID="{80969072-907E-44F0-A462-0247BCAA20FC}" presName="spacing" presStyleCnt="0"/>
      <dgm:spPr/>
    </dgm:pt>
    <dgm:pt modelId="{9E7AEA17-B31E-44D7-A04C-5F2578E2C403}" type="pres">
      <dgm:prSet presAssocID="{6AEECBC6-3276-4CEC-BA5D-54AFD01356D2}" presName="composite" presStyleCnt="0"/>
      <dgm:spPr/>
    </dgm:pt>
    <dgm:pt modelId="{AF61024F-3EBB-44B5-9473-0CE73D599C24}" type="pres">
      <dgm:prSet presAssocID="{6AEECBC6-3276-4CEC-BA5D-54AFD01356D2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2E3C45C-1165-454D-900D-DA19F3242491}" type="pres">
      <dgm:prSet presAssocID="{6AEECBC6-3276-4CEC-BA5D-54AFD01356D2}" presName="txShp" presStyleLbl="node1" presStyleIdx="3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F1606A-8C73-4538-A59B-24ED67783082}" type="pres">
      <dgm:prSet presAssocID="{3A8B230D-83CC-47DF-AA16-2FFA718599FC}" presName="spacing" presStyleCnt="0"/>
      <dgm:spPr/>
    </dgm:pt>
    <dgm:pt modelId="{8AF8B57D-A120-4EFD-A1AA-1B4865FA15AB}" type="pres">
      <dgm:prSet presAssocID="{7749F573-A65A-4D99-82E5-76088F3F7CD2}" presName="composite" presStyleCnt="0"/>
      <dgm:spPr/>
    </dgm:pt>
    <dgm:pt modelId="{9D8A8A15-856E-40B9-B953-1FCCCE72CE8C}" type="pres">
      <dgm:prSet presAssocID="{7749F573-A65A-4D99-82E5-76088F3F7CD2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76C71D0-3AC1-4C17-A6EC-A16D8F0D6F11}" type="pres">
      <dgm:prSet presAssocID="{7749F573-A65A-4D99-82E5-76088F3F7CD2}" presName="txShp" presStyleLbl="node1" presStyleIdx="4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3437D2-C1DE-4E0C-97F4-F5FB1798EF72}" type="pres">
      <dgm:prSet presAssocID="{B82BE798-6F3D-4B5D-AE15-CE7F7E0054D1}" presName="spacing" presStyleCnt="0"/>
      <dgm:spPr/>
    </dgm:pt>
    <dgm:pt modelId="{B22552AF-17E8-4FD7-BED9-22FC6CFA090F}" type="pres">
      <dgm:prSet presAssocID="{C8DFCCD6-1FB2-4AD2-B15D-4FC2942F3EA4}" presName="composite" presStyleCnt="0"/>
      <dgm:spPr/>
    </dgm:pt>
    <dgm:pt modelId="{145BC8A2-091D-4DAA-9859-A0529ECE69BE}" type="pres">
      <dgm:prSet presAssocID="{C8DFCCD6-1FB2-4AD2-B15D-4FC2942F3EA4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DD013EB-A451-4AFD-AF8B-744B91DFFB80}" type="pres">
      <dgm:prSet presAssocID="{C8DFCCD6-1FB2-4AD2-B15D-4FC2942F3EA4}" presName="txShp" presStyleLbl="node1" presStyleIdx="5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E4A548-9C95-4E35-984C-3C5BBB42D33F}" type="pres">
      <dgm:prSet presAssocID="{B5A62FD0-509E-4E79-8212-B9E339E75A95}" presName="spacing" presStyleCnt="0"/>
      <dgm:spPr/>
    </dgm:pt>
    <dgm:pt modelId="{4D9AEFC1-AC16-4F8F-94CF-7FDA444C4C3D}" type="pres">
      <dgm:prSet presAssocID="{1378688B-B4D5-4F77-9644-6DEBCA921168}" presName="composite" presStyleCnt="0"/>
      <dgm:spPr/>
    </dgm:pt>
    <dgm:pt modelId="{C1C31C8B-2707-4487-83E3-D2C5808B3E64}" type="pres">
      <dgm:prSet presAssocID="{1378688B-B4D5-4F77-9644-6DEBCA921168}" presName="imgShp" presStyleLbl="fgImgPlace1" presStyleIdx="6" presStyleCnt="7" custScaleX="109660" custScaleY="9173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9E61D63-1C6E-4529-A0D5-9EE78256D2DE}" type="pres">
      <dgm:prSet presAssocID="{1378688B-B4D5-4F77-9644-6DEBCA921168}" presName="txShp" presStyleLbl="node1" presStyleIdx="6" presStyleCnt="7" custLinFactNeighborY="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5E788DB-F93C-4353-B360-8745F1A6762B}" srcId="{38F44F6F-2951-4B52-8EF8-4DEB0E73B6F4}" destId="{B7D5EEFA-2408-4477-AE0F-7913C9EC0DD6}" srcOrd="0" destOrd="0" parTransId="{85CD9AC4-4E21-493D-ABAC-8CB368B1B844}" sibTransId="{A29C5A01-1EB3-4471-B47A-6CA68E613746}"/>
    <dgm:cxn modelId="{BD4DEE15-309A-4F4E-AE8E-FF85502F5153}" type="presOf" srcId="{F928BA0C-FB0B-4F7D-978C-B31D6F6F4D80}" destId="{1728D1B5-9B3C-4DF1-AF42-E1678C129CDF}" srcOrd="0" destOrd="0" presId="urn:microsoft.com/office/officeart/2005/8/layout/vList3#1"/>
    <dgm:cxn modelId="{B93D5DE3-B89C-497B-8877-3F0DB4D76A67}" srcId="{38F44F6F-2951-4B52-8EF8-4DEB0E73B6F4}" destId="{C8DFCCD6-1FB2-4AD2-B15D-4FC2942F3EA4}" srcOrd="5" destOrd="0" parTransId="{6DE50650-D43C-4748-BCFF-13F0A00DE754}" sibTransId="{B5A62FD0-509E-4E79-8212-B9E339E75A95}"/>
    <dgm:cxn modelId="{C309506D-3C5B-4F24-8581-CF213F019A12}" type="presOf" srcId="{7749F573-A65A-4D99-82E5-76088F3F7CD2}" destId="{376C71D0-3AC1-4C17-A6EC-A16D8F0D6F11}" srcOrd="0" destOrd="0" presId="urn:microsoft.com/office/officeart/2005/8/layout/vList3#1"/>
    <dgm:cxn modelId="{5F8313A5-1594-431A-8B68-5E23F6C76439}" type="presOf" srcId="{B7D5EEFA-2408-4477-AE0F-7913C9EC0DD6}" destId="{680D50EF-6FD3-42D3-AC10-C3412B4A5831}" srcOrd="0" destOrd="0" presId="urn:microsoft.com/office/officeart/2005/8/layout/vList3#1"/>
    <dgm:cxn modelId="{67A9D1A0-68B2-457F-A1C2-14DD1CC0B596}" srcId="{38F44F6F-2951-4B52-8EF8-4DEB0E73B6F4}" destId="{6AEECBC6-3276-4CEC-BA5D-54AFD01356D2}" srcOrd="3" destOrd="0" parTransId="{3C6D4D67-95A9-4C33-93A0-09928B7C3913}" sibTransId="{3A8B230D-83CC-47DF-AA16-2FFA718599FC}"/>
    <dgm:cxn modelId="{3D1A8B36-00EF-4F8B-A1BC-B69E1B582B33}" type="presOf" srcId="{1378688B-B4D5-4F77-9644-6DEBCA921168}" destId="{F9E61D63-1C6E-4529-A0D5-9EE78256D2DE}" srcOrd="0" destOrd="0" presId="urn:microsoft.com/office/officeart/2005/8/layout/vList3#1"/>
    <dgm:cxn modelId="{26E6C11C-4A66-4861-8EA4-84F43D6C66CA}" srcId="{38F44F6F-2951-4B52-8EF8-4DEB0E73B6F4}" destId="{1378688B-B4D5-4F77-9644-6DEBCA921168}" srcOrd="6" destOrd="0" parTransId="{D9B547D0-EF5A-4148-A475-E416AB340FB4}" sibTransId="{E70B1558-0A30-41AA-966A-480D69355065}"/>
    <dgm:cxn modelId="{CFBFE318-B8B1-4A7F-9255-8F99171C399A}" type="presOf" srcId="{5BC4B965-C035-47B7-8481-2E97B70FCD0B}" destId="{C7DC54E2-BE3B-4516-ADB5-5ED886C58D8C}" srcOrd="0" destOrd="0" presId="urn:microsoft.com/office/officeart/2005/8/layout/vList3#1"/>
    <dgm:cxn modelId="{248DA635-2603-4312-A977-A8F306F0E784}" type="presOf" srcId="{38F44F6F-2951-4B52-8EF8-4DEB0E73B6F4}" destId="{795A0E64-3882-4B50-8D25-7179BABEB05E}" srcOrd="0" destOrd="0" presId="urn:microsoft.com/office/officeart/2005/8/layout/vList3#1"/>
    <dgm:cxn modelId="{4BF6384F-E7F8-4683-9FD1-3FB89920CDCC}" srcId="{38F44F6F-2951-4B52-8EF8-4DEB0E73B6F4}" destId="{F928BA0C-FB0B-4F7D-978C-B31D6F6F4D80}" srcOrd="2" destOrd="0" parTransId="{3ADF4232-CD19-4689-AC2B-5AD7DACFB7DB}" sibTransId="{80969072-907E-44F0-A462-0247BCAA20FC}"/>
    <dgm:cxn modelId="{92FAB4AD-75B8-4FBC-91F6-E74DD7288A84}" srcId="{38F44F6F-2951-4B52-8EF8-4DEB0E73B6F4}" destId="{7749F573-A65A-4D99-82E5-76088F3F7CD2}" srcOrd="4" destOrd="0" parTransId="{B8D71EBA-34BA-483A-A43A-0D989DE8D76E}" sibTransId="{B82BE798-6F3D-4B5D-AE15-CE7F7E0054D1}"/>
    <dgm:cxn modelId="{E3540346-89CE-41E5-BA9D-4C53D34E9DA8}" type="presOf" srcId="{6AEECBC6-3276-4CEC-BA5D-54AFD01356D2}" destId="{E2E3C45C-1165-454D-900D-DA19F3242491}" srcOrd="0" destOrd="0" presId="urn:microsoft.com/office/officeart/2005/8/layout/vList3#1"/>
    <dgm:cxn modelId="{C9467627-3494-4934-8F37-639F31D05049}" type="presOf" srcId="{C8DFCCD6-1FB2-4AD2-B15D-4FC2942F3EA4}" destId="{EDD013EB-A451-4AFD-AF8B-744B91DFFB80}" srcOrd="0" destOrd="0" presId="urn:microsoft.com/office/officeart/2005/8/layout/vList3#1"/>
    <dgm:cxn modelId="{1A66D675-30AF-4A8F-8FF4-6B4B76E49B36}" srcId="{38F44F6F-2951-4B52-8EF8-4DEB0E73B6F4}" destId="{5BC4B965-C035-47B7-8481-2E97B70FCD0B}" srcOrd="1" destOrd="0" parTransId="{852CE721-004D-42BD-8151-B21E73BEFC5C}" sibTransId="{F0D67B1A-4F0F-4A56-AE67-4065F00552F6}"/>
    <dgm:cxn modelId="{A40D56D6-BB4C-4B70-80BB-EA2A6023DE36}" type="presParOf" srcId="{795A0E64-3882-4B50-8D25-7179BABEB05E}" destId="{25120C75-6144-4D0B-8329-F37ACAB020FC}" srcOrd="0" destOrd="0" presId="urn:microsoft.com/office/officeart/2005/8/layout/vList3#1"/>
    <dgm:cxn modelId="{663F077E-5055-4EC2-8C6E-FE5AE6398DB9}" type="presParOf" srcId="{25120C75-6144-4D0B-8329-F37ACAB020FC}" destId="{3A6E98B1-A620-4203-9D65-2C8278F9F321}" srcOrd="0" destOrd="0" presId="urn:microsoft.com/office/officeart/2005/8/layout/vList3#1"/>
    <dgm:cxn modelId="{7260DC4D-E2BC-40C1-92AD-FB9D8B1F2594}" type="presParOf" srcId="{25120C75-6144-4D0B-8329-F37ACAB020FC}" destId="{680D50EF-6FD3-42D3-AC10-C3412B4A5831}" srcOrd="1" destOrd="0" presId="urn:microsoft.com/office/officeart/2005/8/layout/vList3#1"/>
    <dgm:cxn modelId="{DC7ADFD1-DC0F-4FDA-9C10-BD3D0A06F484}" type="presParOf" srcId="{795A0E64-3882-4B50-8D25-7179BABEB05E}" destId="{B8C7258E-B346-4DD3-8869-588C5A88896E}" srcOrd="1" destOrd="0" presId="urn:microsoft.com/office/officeart/2005/8/layout/vList3#1"/>
    <dgm:cxn modelId="{3FB30E49-E276-4420-A162-BEB4E5134034}" type="presParOf" srcId="{795A0E64-3882-4B50-8D25-7179BABEB05E}" destId="{8256E9DE-2CD9-48BA-8287-508E8FF72EC2}" srcOrd="2" destOrd="0" presId="urn:microsoft.com/office/officeart/2005/8/layout/vList3#1"/>
    <dgm:cxn modelId="{70E01580-7500-42CD-9124-34FB9D13390D}" type="presParOf" srcId="{8256E9DE-2CD9-48BA-8287-508E8FF72EC2}" destId="{F65BEDF5-74D4-404E-813D-3F0202ADDE8C}" srcOrd="0" destOrd="0" presId="urn:microsoft.com/office/officeart/2005/8/layout/vList3#1"/>
    <dgm:cxn modelId="{05936FAE-F480-4D10-AEA0-70BABF2055A2}" type="presParOf" srcId="{8256E9DE-2CD9-48BA-8287-508E8FF72EC2}" destId="{C7DC54E2-BE3B-4516-ADB5-5ED886C58D8C}" srcOrd="1" destOrd="0" presId="urn:microsoft.com/office/officeart/2005/8/layout/vList3#1"/>
    <dgm:cxn modelId="{F93399D1-31A9-41C6-A245-6F752EC5D214}" type="presParOf" srcId="{795A0E64-3882-4B50-8D25-7179BABEB05E}" destId="{3B002904-79A9-4627-A413-ECB025BFF1DB}" srcOrd="3" destOrd="0" presId="urn:microsoft.com/office/officeart/2005/8/layout/vList3#1"/>
    <dgm:cxn modelId="{2535367E-E9A7-4C5A-A257-AC444989481E}" type="presParOf" srcId="{795A0E64-3882-4B50-8D25-7179BABEB05E}" destId="{5A59EC16-0D94-41BF-8676-95BB19614309}" srcOrd="4" destOrd="0" presId="urn:microsoft.com/office/officeart/2005/8/layout/vList3#1"/>
    <dgm:cxn modelId="{622B4E7B-A431-4D08-A2BD-8BE90433E241}" type="presParOf" srcId="{5A59EC16-0D94-41BF-8676-95BB19614309}" destId="{0353B6EF-558B-41A7-895C-0753840FDED8}" srcOrd="0" destOrd="0" presId="urn:microsoft.com/office/officeart/2005/8/layout/vList3#1"/>
    <dgm:cxn modelId="{33C0FB2B-4707-472C-B67A-BE532E2F541B}" type="presParOf" srcId="{5A59EC16-0D94-41BF-8676-95BB19614309}" destId="{1728D1B5-9B3C-4DF1-AF42-E1678C129CDF}" srcOrd="1" destOrd="0" presId="urn:microsoft.com/office/officeart/2005/8/layout/vList3#1"/>
    <dgm:cxn modelId="{CD0FC4AC-B48B-458A-8B54-4567930010BC}" type="presParOf" srcId="{795A0E64-3882-4B50-8D25-7179BABEB05E}" destId="{0E955E9C-AE30-40FB-9077-9FB235BFD6B0}" srcOrd="5" destOrd="0" presId="urn:microsoft.com/office/officeart/2005/8/layout/vList3#1"/>
    <dgm:cxn modelId="{3AA3B785-C705-431C-AE68-01F53830EBB0}" type="presParOf" srcId="{795A0E64-3882-4B50-8D25-7179BABEB05E}" destId="{9E7AEA17-B31E-44D7-A04C-5F2578E2C403}" srcOrd="6" destOrd="0" presId="urn:microsoft.com/office/officeart/2005/8/layout/vList3#1"/>
    <dgm:cxn modelId="{830BC410-8C00-4BEE-AD61-8198D5A34E97}" type="presParOf" srcId="{9E7AEA17-B31E-44D7-A04C-5F2578E2C403}" destId="{AF61024F-3EBB-44B5-9473-0CE73D599C24}" srcOrd="0" destOrd="0" presId="urn:microsoft.com/office/officeart/2005/8/layout/vList3#1"/>
    <dgm:cxn modelId="{3039EA5A-EAAA-45B8-8BB2-E64992A26A59}" type="presParOf" srcId="{9E7AEA17-B31E-44D7-A04C-5F2578E2C403}" destId="{E2E3C45C-1165-454D-900D-DA19F3242491}" srcOrd="1" destOrd="0" presId="urn:microsoft.com/office/officeart/2005/8/layout/vList3#1"/>
    <dgm:cxn modelId="{6D5E19B7-C8C0-423C-93FB-0744DC02F7C3}" type="presParOf" srcId="{795A0E64-3882-4B50-8D25-7179BABEB05E}" destId="{E9F1606A-8C73-4538-A59B-24ED67783082}" srcOrd="7" destOrd="0" presId="urn:microsoft.com/office/officeart/2005/8/layout/vList3#1"/>
    <dgm:cxn modelId="{831DABA1-CA21-44C6-9201-E1E6675F898B}" type="presParOf" srcId="{795A0E64-3882-4B50-8D25-7179BABEB05E}" destId="{8AF8B57D-A120-4EFD-A1AA-1B4865FA15AB}" srcOrd="8" destOrd="0" presId="urn:microsoft.com/office/officeart/2005/8/layout/vList3#1"/>
    <dgm:cxn modelId="{5F5ABED7-2FE4-448D-BEF7-2C0B3C93C253}" type="presParOf" srcId="{8AF8B57D-A120-4EFD-A1AA-1B4865FA15AB}" destId="{9D8A8A15-856E-40B9-B953-1FCCCE72CE8C}" srcOrd="0" destOrd="0" presId="urn:microsoft.com/office/officeart/2005/8/layout/vList3#1"/>
    <dgm:cxn modelId="{405FE0BE-2844-42DF-A702-0CB3C25B13D1}" type="presParOf" srcId="{8AF8B57D-A120-4EFD-A1AA-1B4865FA15AB}" destId="{376C71D0-3AC1-4C17-A6EC-A16D8F0D6F11}" srcOrd="1" destOrd="0" presId="urn:microsoft.com/office/officeart/2005/8/layout/vList3#1"/>
    <dgm:cxn modelId="{5E0AA4C3-C1EE-4BC7-93FE-4246F17BA843}" type="presParOf" srcId="{795A0E64-3882-4B50-8D25-7179BABEB05E}" destId="{A93437D2-C1DE-4E0C-97F4-F5FB1798EF72}" srcOrd="9" destOrd="0" presId="urn:microsoft.com/office/officeart/2005/8/layout/vList3#1"/>
    <dgm:cxn modelId="{019AFDC9-615B-4D85-A0FA-FEB68132CAE3}" type="presParOf" srcId="{795A0E64-3882-4B50-8D25-7179BABEB05E}" destId="{B22552AF-17E8-4FD7-BED9-22FC6CFA090F}" srcOrd="10" destOrd="0" presId="urn:microsoft.com/office/officeart/2005/8/layout/vList3#1"/>
    <dgm:cxn modelId="{0F9BFC58-AB71-49E0-B5E1-2ABB718C344B}" type="presParOf" srcId="{B22552AF-17E8-4FD7-BED9-22FC6CFA090F}" destId="{145BC8A2-091D-4DAA-9859-A0529ECE69BE}" srcOrd="0" destOrd="0" presId="urn:microsoft.com/office/officeart/2005/8/layout/vList3#1"/>
    <dgm:cxn modelId="{A26FFF0C-A748-449F-A3BB-DC8801757106}" type="presParOf" srcId="{B22552AF-17E8-4FD7-BED9-22FC6CFA090F}" destId="{EDD013EB-A451-4AFD-AF8B-744B91DFFB80}" srcOrd="1" destOrd="0" presId="urn:microsoft.com/office/officeart/2005/8/layout/vList3#1"/>
    <dgm:cxn modelId="{47A2F358-6FF2-4A2E-882E-50424194760D}" type="presParOf" srcId="{795A0E64-3882-4B50-8D25-7179BABEB05E}" destId="{6FE4A548-9C95-4E35-984C-3C5BBB42D33F}" srcOrd="11" destOrd="0" presId="urn:microsoft.com/office/officeart/2005/8/layout/vList3#1"/>
    <dgm:cxn modelId="{C96AA5F4-EE18-4C99-8448-16A1B96CD18F}" type="presParOf" srcId="{795A0E64-3882-4B50-8D25-7179BABEB05E}" destId="{4D9AEFC1-AC16-4F8F-94CF-7FDA444C4C3D}" srcOrd="12" destOrd="0" presId="urn:microsoft.com/office/officeart/2005/8/layout/vList3#1"/>
    <dgm:cxn modelId="{0C15D1AE-B3E8-405C-98EC-BD4176C191D2}" type="presParOf" srcId="{4D9AEFC1-AC16-4F8F-94CF-7FDA444C4C3D}" destId="{C1C31C8B-2707-4487-83E3-D2C5808B3E64}" srcOrd="0" destOrd="0" presId="urn:microsoft.com/office/officeart/2005/8/layout/vList3#1"/>
    <dgm:cxn modelId="{71DE2B8F-D23F-49FE-8E36-7AC2011C1E55}" type="presParOf" srcId="{4D9AEFC1-AC16-4F8F-94CF-7FDA444C4C3D}" destId="{F9E61D63-1C6E-4529-A0D5-9EE78256D2D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D50EF-6FD3-42D3-AC10-C3412B4A5831}">
      <dsp:nvSpPr>
        <dsp:cNvPr id="0" name=""/>
        <dsp:cNvSpPr/>
      </dsp:nvSpPr>
      <dsp:spPr>
        <a:xfrm rot="10800000">
          <a:off x="1183711" y="2536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Pediatricians and general practitioners</a:t>
          </a:r>
        </a:p>
      </dsp:txBody>
      <dsp:txXfrm rot="10800000">
        <a:off x="1183711" y="2536"/>
        <a:ext cx="4228270" cy="474784"/>
      </dsp:txXfrm>
    </dsp:sp>
    <dsp:sp modelId="{3A6E98B1-A620-4203-9D65-2C8278F9F321}">
      <dsp:nvSpPr>
        <dsp:cNvPr id="0" name=""/>
        <dsp:cNvSpPr/>
      </dsp:nvSpPr>
      <dsp:spPr>
        <a:xfrm>
          <a:off x="946319" y="893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C54E2-BE3B-4516-ADB5-5ED886C58D8C}">
      <dsp:nvSpPr>
        <dsp:cNvPr id="0" name=""/>
        <dsp:cNvSpPr/>
      </dsp:nvSpPr>
      <dsp:spPr>
        <a:xfrm rot="10800000">
          <a:off x="1183711" y="619048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Public </a:t>
          </a:r>
          <a:r>
            <a:rPr lang="it-IT" sz="1700" kern="1200" dirty="0" err="1"/>
            <a:t>Health</a:t>
          </a:r>
          <a:r>
            <a:rPr lang="it-IT" sz="1700" kern="1200" dirty="0"/>
            <a:t> Service staff – </a:t>
          </a:r>
          <a:r>
            <a:rPr lang="it-IT" sz="1700" kern="1200" dirty="0" err="1"/>
            <a:t>contact</a:t>
          </a:r>
          <a:r>
            <a:rPr lang="it-IT" sz="1700" kern="1200" dirty="0"/>
            <a:t> </a:t>
          </a:r>
          <a:r>
            <a:rPr lang="it-IT" sz="1700" kern="1200" dirty="0" err="1"/>
            <a:t>tracing</a:t>
          </a:r>
          <a:endParaRPr lang="it-IT" sz="1700" kern="1200" dirty="0"/>
        </a:p>
      </dsp:txBody>
      <dsp:txXfrm rot="10800000">
        <a:off x="1183711" y="619048"/>
        <a:ext cx="4228270" cy="474784"/>
      </dsp:txXfrm>
    </dsp:sp>
    <dsp:sp modelId="{F65BEDF5-74D4-404E-813D-3F0202ADDE8C}">
      <dsp:nvSpPr>
        <dsp:cNvPr id="0" name=""/>
        <dsp:cNvSpPr/>
      </dsp:nvSpPr>
      <dsp:spPr>
        <a:xfrm>
          <a:off x="946319" y="617405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D1B5-9B3C-4DF1-AF42-E1678C129CDF}">
      <dsp:nvSpPr>
        <dsp:cNvPr id="0" name=""/>
        <dsp:cNvSpPr/>
      </dsp:nvSpPr>
      <dsp:spPr>
        <a:xfrm rot="10800000">
          <a:off x="1183711" y="1235559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Patients</a:t>
          </a:r>
          <a:endParaRPr lang="it-IT" sz="1700" kern="1200" dirty="0"/>
        </a:p>
      </dsp:txBody>
      <dsp:txXfrm rot="10800000">
        <a:off x="1183711" y="1235559"/>
        <a:ext cx="4228270" cy="474784"/>
      </dsp:txXfrm>
    </dsp:sp>
    <dsp:sp modelId="{0353B6EF-558B-41A7-895C-0753840FDED8}">
      <dsp:nvSpPr>
        <dsp:cNvPr id="0" name=""/>
        <dsp:cNvSpPr/>
      </dsp:nvSpPr>
      <dsp:spPr>
        <a:xfrm>
          <a:off x="946319" y="1233917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C45C-1165-454D-900D-DA19F3242491}">
      <dsp:nvSpPr>
        <dsp:cNvPr id="0" name=""/>
        <dsp:cNvSpPr/>
      </dsp:nvSpPr>
      <dsp:spPr>
        <a:xfrm rot="10800000">
          <a:off x="1183711" y="1852071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Hospital </a:t>
          </a:r>
          <a:r>
            <a:rPr lang="it-IT" sz="1700" kern="1200" dirty="0" err="1"/>
            <a:t>workers</a:t>
          </a:r>
          <a:endParaRPr lang="it-IT" sz="1700" kern="1200" dirty="0"/>
        </a:p>
      </dsp:txBody>
      <dsp:txXfrm rot="10800000">
        <a:off x="1183711" y="1852071"/>
        <a:ext cx="4228270" cy="474784"/>
      </dsp:txXfrm>
    </dsp:sp>
    <dsp:sp modelId="{AF61024F-3EBB-44B5-9473-0CE73D599C24}">
      <dsp:nvSpPr>
        <dsp:cNvPr id="0" name=""/>
        <dsp:cNvSpPr/>
      </dsp:nvSpPr>
      <dsp:spPr>
        <a:xfrm>
          <a:off x="946319" y="1850428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71D0-3AC1-4C17-A6EC-A16D8F0D6F11}">
      <dsp:nvSpPr>
        <dsp:cNvPr id="0" name=""/>
        <dsp:cNvSpPr/>
      </dsp:nvSpPr>
      <dsp:spPr>
        <a:xfrm rot="10800000">
          <a:off x="1183711" y="2468582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School</a:t>
          </a:r>
          <a:endParaRPr lang="it-IT" sz="1700" kern="1200" dirty="0"/>
        </a:p>
      </dsp:txBody>
      <dsp:txXfrm rot="10800000">
        <a:off x="1183711" y="2468582"/>
        <a:ext cx="4228270" cy="474784"/>
      </dsp:txXfrm>
    </dsp:sp>
    <dsp:sp modelId="{9D8A8A15-856E-40B9-B953-1FCCCE72CE8C}">
      <dsp:nvSpPr>
        <dsp:cNvPr id="0" name=""/>
        <dsp:cNvSpPr/>
      </dsp:nvSpPr>
      <dsp:spPr>
        <a:xfrm>
          <a:off x="946319" y="2466940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013EB-A451-4AFD-AF8B-744B91DFFB80}">
      <dsp:nvSpPr>
        <dsp:cNvPr id="0" name=""/>
        <dsp:cNvSpPr/>
      </dsp:nvSpPr>
      <dsp:spPr>
        <a:xfrm rot="10800000">
          <a:off x="1183711" y="3085094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Nursing homes and residential care centers</a:t>
          </a:r>
          <a:endParaRPr lang="it-IT" sz="1700" kern="1200" dirty="0"/>
        </a:p>
      </dsp:txBody>
      <dsp:txXfrm rot="10800000">
        <a:off x="1183711" y="3085094"/>
        <a:ext cx="4228270" cy="474784"/>
      </dsp:txXfrm>
    </dsp:sp>
    <dsp:sp modelId="{145BC8A2-091D-4DAA-9859-A0529ECE69BE}">
      <dsp:nvSpPr>
        <dsp:cNvPr id="0" name=""/>
        <dsp:cNvSpPr/>
      </dsp:nvSpPr>
      <dsp:spPr>
        <a:xfrm>
          <a:off x="946319" y="3083451"/>
          <a:ext cx="474784" cy="47478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61D63-1C6E-4529-A0D5-9EE78256D2DE}">
      <dsp:nvSpPr>
        <dsp:cNvPr id="0" name=""/>
        <dsp:cNvSpPr/>
      </dsp:nvSpPr>
      <dsp:spPr>
        <a:xfrm rot="10800000">
          <a:off x="1195177" y="3700857"/>
          <a:ext cx="4228270" cy="47478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936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Drive-through testing station</a:t>
          </a:r>
          <a:endParaRPr lang="it-IT" sz="1700" kern="1200" dirty="0"/>
        </a:p>
      </dsp:txBody>
      <dsp:txXfrm rot="10800000">
        <a:off x="1195177" y="3700857"/>
        <a:ext cx="4228270" cy="474784"/>
      </dsp:txXfrm>
    </dsp:sp>
    <dsp:sp modelId="{C1C31C8B-2707-4487-83E3-D2C5808B3E64}">
      <dsp:nvSpPr>
        <dsp:cNvPr id="0" name=""/>
        <dsp:cNvSpPr/>
      </dsp:nvSpPr>
      <dsp:spPr>
        <a:xfrm>
          <a:off x="934853" y="3719579"/>
          <a:ext cx="520648" cy="43555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A0AD-A284-4BEC-9E75-1B08CA3B8E43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FB0-9366-41C0-A714-E08706224E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FB0-9366-41C0-A714-E08706224E1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pPr/>
              <a:t>07/10/2021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pPr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/search?client=firefox-b-e&amp;sxsrf=AOaemvKe5vYxwIjXQImtrPgrrhmJ6KX91Q:1633011658959&amp;q=provincia+di+chieti+area&amp;stick=H4sIAAAAAAAAAOPgE-LUz9U3MDHMLkjTkspOttLPyU9OLMnMz4MzrBKLUhMXsUoUFOWXZeYlZyYqpGQqJGdkppZkKoCkAM7-zRpEAAAA&amp;sa=X&amp;ved=2ahUKEwjLjOK-8qbzAhWO26QKHZ1xB_kQ6BMoAHoECE4QA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459" y="3551130"/>
            <a:ext cx="11226800" cy="1404423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COVID-19: implementing an effective information system</a:t>
            </a:r>
            <a:br>
              <a:rPr lang="en-US" sz="3600" b="1" dirty="0"/>
            </a:br>
            <a:r>
              <a:rPr lang="en-US" sz="3600" b="1" dirty="0"/>
              <a:t> to manage SARS-CoV-2 RT-PCR testing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953629"/>
            <a:ext cx="11226800" cy="955461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Valentina Manso, Eng.</a:t>
            </a:r>
          </a:p>
          <a:p>
            <a:r>
              <a:rPr lang="it-IT" sz="14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Quality </a:t>
            </a:r>
            <a:r>
              <a:rPr lang="it-IT" sz="14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Control</a:t>
            </a:r>
            <a:r>
              <a:rPr lang="it-IT" sz="14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and Clinical Risk Management Unit</a:t>
            </a:r>
            <a:r>
              <a:rPr lang="it-IT" sz="1400" dirty="0"/>
              <a:t> </a:t>
            </a:r>
          </a:p>
          <a:p>
            <a:r>
              <a:rPr lang="it-IT" sz="14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Local Health Services Authority</a:t>
            </a:r>
            <a:r>
              <a:rPr lang="en-US" sz="14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“Lanciano Vasto Chieti"</a:t>
            </a:r>
          </a:p>
          <a:p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2800" b="1" dirty="0">
                <a:solidFill>
                  <a:srgbClr val="0070C0"/>
                </a:solidFill>
                <a:latin typeface="Poppins" pitchFamily="2" charset="77"/>
              </a:rPr>
              <a:t>The Team / Workgroup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Thomas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Schael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Eng, General Manager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Maria Bernadette Di Sciascio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MD, Quality and Safety Manager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Valentina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Manso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Eng., Biomedical Engineer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Giuseppe Torzi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Vet, Public Health Service Department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Arturo Di Girolamo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– MD, Public Health Service Department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258965" cy="914400"/>
          </a:xfrm>
        </p:spPr>
        <p:txBody>
          <a:bodyPr anchor="t">
            <a:normAutofit/>
          </a:bodyPr>
          <a:lstStyle/>
          <a:p>
            <a:r>
              <a:rPr lang="es-MX" sz="2800" b="1" dirty="0">
                <a:solidFill>
                  <a:srgbClr val="0070C0"/>
                </a:solidFill>
                <a:latin typeface="Poppins" pitchFamily="2" charset="77"/>
              </a:rPr>
              <a:t>The Health Local Service “Lanciano Vasto Chieti”organization and the local impact of Covid-19 pandemic</a:t>
            </a:r>
            <a:endParaRPr lang="es-MX" sz="28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2420" y="1771872"/>
            <a:ext cx="4463838" cy="362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616314" y="5398201"/>
            <a:ext cx="23615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SARS-CoV-2 </a:t>
            </a:r>
            <a:r>
              <a:rPr lang="it-IT" sz="14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cases</a:t>
            </a:r>
            <a:r>
              <a:rPr lang="it-IT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</a:p>
          <a:p>
            <a:pPr algn="ctr"/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(</a:t>
            </a:r>
            <a:r>
              <a:rPr lang="it-IT" sz="1200" b="1" dirty="0" err="1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September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11</a:t>
            </a:r>
            <a:r>
              <a:rPr lang="it-IT" sz="1200" b="1" baseline="30000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2021 </a:t>
            </a:r>
            <a:r>
              <a:rPr lang="it-IT" sz="1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update)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0926051" y="2524458"/>
            <a:ext cx="854825" cy="34126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20.461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31123" r="27712"/>
          <a:stretch>
            <a:fillRect/>
          </a:stretch>
        </p:blipFill>
        <p:spPr bwMode="auto">
          <a:xfrm>
            <a:off x="231420" y="1892676"/>
            <a:ext cx="3330887" cy="41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741683" y="2177345"/>
            <a:ext cx="3198599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hlinkClick r:id="rId5"/>
              </a:rPr>
              <a:t>Area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: 2.600 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m²</a:t>
            </a:r>
            <a:endParaRPr lang="it-IT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        104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municipalities</a:t>
            </a:r>
            <a:endParaRPr lang="it-IT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endParaRPr lang="it-IT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hlinkClick r:id="rId5"/>
              </a:rPr>
              <a:t>Total </a:t>
            </a:r>
            <a:r>
              <a:rPr lang="it-IT" sz="16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hlinkClick r:id="rId5"/>
              </a:rPr>
              <a:t>population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: 376.397 </a:t>
            </a:r>
          </a:p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(</a:t>
            </a:r>
            <a:r>
              <a:rPr lang="it-IT" sz="1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updated</a:t>
            </a:r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1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January</a:t>
            </a:r>
            <a:r>
              <a:rPr lang="it-IT" sz="1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2021)</a:t>
            </a:r>
          </a:p>
          <a:p>
            <a:endParaRPr lang="it-IT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hlinkClick r:id="rId5"/>
              </a:rPr>
              <a:t>Hospital facilities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: 5</a:t>
            </a:r>
          </a:p>
          <a:p>
            <a:endParaRPr lang="it-IT" sz="16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  <a:hlinkClick r:id="rId5"/>
              </a:rPr>
              <a:t>Healthcare Workers:</a:t>
            </a:r>
            <a:r>
              <a:rPr lang="it-IT" sz="16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4500</a:t>
            </a:r>
          </a:p>
        </p:txBody>
      </p:sp>
      <p:grpSp>
        <p:nvGrpSpPr>
          <p:cNvPr id="8" name="Gruppo 85">
            <a:extLst>
              <a:ext uri="{FF2B5EF4-FFF2-40B4-BE49-F238E27FC236}">
                <a16:creationId xmlns:a16="http://schemas.microsoft.com/office/drawing/2014/main" xmlns="" id="{1B02A680-B656-7A4F-8296-EC6FC52ED40B}"/>
              </a:ext>
            </a:extLst>
          </p:cNvPr>
          <p:cNvGrpSpPr/>
          <p:nvPr/>
        </p:nvGrpSpPr>
        <p:grpSpPr>
          <a:xfrm>
            <a:off x="457096" y="2177345"/>
            <a:ext cx="394242" cy="489276"/>
            <a:chOff x="5317067" y="1004125"/>
            <a:chExt cx="1013501" cy="105248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172A2D72-437D-5A49-B6FB-B238A88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7067" y="1004125"/>
              <a:ext cx="1013501" cy="1052482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xmlns="" id="{F45CFC84-3717-6A41-96FB-F3ED3C8B6C2A}"/>
                </a:ext>
              </a:extLst>
            </p:cNvPr>
            <p:cNvSpPr txBox="1"/>
            <p:nvPr/>
          </p:nvSpPr>
          <p:spPr>
            <a:xfrm>
              <a:off x="5486877" y="13814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13" name="Gruppo 85">
            <a:extLst>
              <a:ext uri="{FF2B5EF4-FFF2-40B4-BE49-F238E27FC236}">
                <a16:creationId xmlns:a16="http://schemas.microsoft.com/office/drawing/2014/main" xmlns="" id="{1B02A680-B656-7A4F-8296-EC6FC52ED40B}"/>
              </a:ext>
            </a:extLst>
          </p:cNvPr>
          <p:cNvGrpSpPr/>
          <p:nvPr/>
        </p:nvGrpSpPr>
        <p:grpSpPr>
          <a:xfrm>
            <a:off x="1606804" y="2260526"/>
            <a:ext cx="394242" cy="489276"/>
            <a:chOff x="5317067" y="1004125"/>
            <a:chExt cx="1013501" cy="105248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xmlns="" id="{172A2D72-437D-5A49-B6FB-B238A88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7067" y="1004125"/>
              <a:ext cx="1013501" cy="1052482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xmlns="" id="{F45CFC84-3717-6A41-96FB-F3ED3C8B6C2A}"/>
                </a:ext>
              </a:extLst>
            </p:cNvPr>
            <p:cNvSpPr txBox="1"/>
            <p:nvPr/>
          </p:nvSpPr>
          <p:spPr>
            <a:xfrm>
              <a:off x="5486877" y="13814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16" name="Gruppo 85">
            <a:extLst>
              <a:ext uri="{FF2B5EF4-FFF2-40B4-BE49-F238E27FC236}">
                <a16:creationId xmlns:a16="http://schemas.microsoft.com/office/drawing/2014/main" xmlns="" id="{1B02A680-B656-7A4F-8296-EC6FC52ED40B}"/>
              </a:ext>
            </a:extLst>
          </p:cNvPr>
          <p:cNvGrpSpPr/>
          <p:nvPr/>
        </p:nvGrpSpPr>
        <p:grpSpPr>
          <a:xfrm>
            <a:off x="2974324" y="3340399"/>
            <a:ext cx="394242" cy="489276"/>
            <a:chOff x="5317067" y="1004125"/>
            <a:chExt cx="1013501" cy="1052482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172A2D72-437D-5A49-B6FB-B238A88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7067" y="1004125"/>
              <a:ext cx="1013501" cy="1052482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xmlns="" id="{F45CFC84-3717-6A41-96FB-F3ED3C8B6C2A}"/>
                </a:ext>
              </a:extLst>
            </p:cNvPr>
            <p:cNvSpPr txBox="1"/>
            <p:nvPr/>
          </p:nvSpPr>
          <p:spPr>
            <a:xfrm>
              <a:off x="5486877" y="13814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19" name="Gruppo 85">
            <a:extLst>
              <a:ext uri="{FF2B5EF4-FFF2-40B4-BE49-F238E27FC236}">
                <a16:creationId xmlns:a16="http://schemas.microsoft.com/office/drawing/2014/main" xmlns="" id="{1B02A680-B656-7A4F-8296-EC6FC52ED40B}"/>
              </a:ext>
            </a:extLst>
          </p:cNvPr>
          <p:cNvGrpSpPr/>
          <p:nvPr/>
        </p:nvGrpSpPr>
        <p:grpSpPr>
          <a:xfrm>
            <a:off x="1803925" y="3829675"/>
            <a:ext cx="394242" cy="489276"/>
            <a:chOff x="5317067" y="1004125"/>
            <a:chExt cx="1013501" cy="1052482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172A2D72-437D-5A49-B6FB-B238A88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7067" y="1004125"/>
              <a:ext cx="1013501" cy="1052482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xmlns="" id="{F45CFC84-3717-6A41-96FB-F3ED3C8B6C2A}"/>
                </a:ext>
              </a:extLst>
            </p:cNvPr>
            <p:cNvSpPr txBox="1"/>
            <p:nvPr/>
          </p:nvSpPr>
          <p:spPr>
            <a:xfrm>
              <a:off x="5486877" y="13814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22" name="Gruppo 85">
            <a:extLst>
              <a:ext uri="{FF2B5EF4-FFF2-40B4-BE49-F238E27FC236}">
                <a16:creationId xmlns:a16="http://schemas.microsoft.com/office/drawing/2014/main" xmlns="" id="{1B02A680-B656-7A4F-8296-EC6FC52ED40B}"/>
              </a:ext>
            </a:extLst>
          </p:cNvPr>
          <p:cNvGrpSpPr/>
          <p:nvPr/>
        </p:nvGrpSpPr>
        <p:grpSpPr>
          <a:xfrm>
            <a:off x="1547596" y="3095761"/>
            <a:ext cx="394242" cy="489276"/>
            <a:chOff x="5317067" y="1004125"/>
            <a:chExt cx="1013501" cy="1052482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xmlns="" id="{172A2D72-437D-5A49-B6FB-B238A88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7067" y="1004125"/>
              <a:ext cx="1013501" cy="1052482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xmlns="" id="{F45CFC84-3717-6A41-96FB-F3ED3C8B6C2A}"/>
                </a:ext>
              </a:extLst>
            </p:cNvPr>
            <p:cNvSpPr txBox="1"/>
            <p:nvPr/>
          </p:nvSpPr>
          <p:spPr>
            <a:xfrm>
              <a:off x="5486877" y="13814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220910" y="1998916"/>
            <a:ext cx="570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</a:rPr>
              <a:t>Chieti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941837" y="2129721"/>
            <a:ext cx="696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</a:rPr>
              <a:t>Ortona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65520" y="3515818"/>
            <a:ext cx="696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</a:rPr>
              <a:t>Lanciano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866048" y="3140375"/>
            <a:ext cx="696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70C0"/>
                </a:solidFill>
              </a:rPr>
              <a:t>Vasto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685509" y="4293309"/>
            <a:ext cx="696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0070C0"/>
                </a:solidFill>
              </a:rPr>
              <a:t>Atessa</a:t>
            </a:r>
            <a:endParaRPr lang="it-IT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258965" cy="91440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Poppins" pitchFamily="2" charset="77"/>
              </a:rPr>
              <a:t>SARS-CoV-2 diagnosis: RT-PCR test</a:t>
            </a:r>
            <a:endParaRPr lang="es-MX" sz="2800" b="1" dirty="0">
              <a:solidFill>
                <a:srgbClr val="0070C0"/>
              </a:solidFill>
              <a:latin typeface="Poppins" pitchFamily="2" charset="7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918" t="8965"/>
          <a:stretch>
            <a:fillRect/>
          </a:stretch>
        </p:blipFill>
        <p:spPr bwMode="auto">
          <a:xfrm>
            <a:off x="425302" y="3196260"/>
            <a:ext cx="5220585" cy="30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31420" y="1557581"/>
            <a:ext cx="6796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To contain and mitigate the COVID-19 emergency and to manage the request, execution and report of SARS-CoV-2 RT-PCR test, both at the territorial and hospital level, we implemented an information system named “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Smarttest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®” that was provided to all the healthcare professionals involved in the request and management of SARS-CoV-2 RT-PCR test.</a:t>
            </a:r>
            <a:endParaRPr lang="it-IT" dirty="0" err="1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50275" y="6106455"/>
            <a:ext cx="2517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Smarttest</a:t>
            </a:r>
            <a:r>
              <a:rPr lang="en-US" sz="1600" i="1" dirty="0"/>
              <a:t>® </a:t>
            </a:r>
            <a:r>
              <a:rPr lang="en-US" sz="1600" i="1" dirty="0" err="1"/>
              <a:t>Informtic</a:t>
            </a:r>
            <a:r>
              <a:rPr lang="en-US" sz="1600" i="1" dirty="0"/>
              <a:t> system</a:t>
            </a:r>
            <a:endParaRPr lang="it-IT" sz="1600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6379543" y="1403499"/>
          <a:ext cx="6358302" cy="417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ttangolo 8"/>
          <p:cNvSpPr/>
          <p:nvPr/>
        </p:nvSpPr>
        <p:spPr>
          <a:xfrm>
            <a:off x="8763240" y="5736002"/>
            <a:ext cx="1590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Models of use</a:t>
            </a:r>
            <a:endParaRPr lang="it-IT" sz="1400" b="1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2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/>
          <p:cNvSpPr/>
          <p:nvPr/>
        </p:nvSpPr>
        <p:spPr>
          <a:xfrm>
            <a:off x="3925305" y="6055113"/>
            <a:ext cx="5030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Fig. 1 –  Care setting A “At home patients Management”  </a:t>
            </a:r>
            <a:endParaRPr lang="it-IT" sz="1400" b="1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80" y="974401"/>
            <a:ext cx="11507189" cy="50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258965" cy="91440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Poppins" pitchFamily="2" charset="77"/>
              </a:rPr>
              <a:t>Drive-through sampling strategy</a:t>
            </a:r>
            <a:endParaRPr lang="es-MX" sz="2800" b="1" dirty="0">
              <a:solidFill>
                <a:srgbClr val="0070C0"/>
              </a:solidFill>
              <a:latin typeface="Poppins" pitchFamily="2" charset="77"/>
            </a:endParaRPr>
          </a:p>
        </p:txBody>
      </p:sp>
      <p:pic>
        <p:nvPicPr>
          <p:cNvPr id="4098" name="Picture 2" descr="Covid, apertura del drive-in a Lanciano a inizio dicembre - Abruzzo -  ANSA.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53" y="4319972"/>
            <a:ext cx="3709212" cy="2087758"/>
          </a:xfrm>
          <a:prstGeom prst="rect">
            <a:avLst/>
          </a:prstGeom>
          <a:noFill/>
        </p:spPr>
      </p:pic>
      <p:pic>
        <p:nvPicPr>
          <p:cNvPr id="4099" name="Picture 3" descr="C:\Users\valentina.manso\Desktop\Documenti personali\Convegno ICEHTMC Florida\presentazione\mail 13 settembre\IMG-85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5353" y="1496600"/>
            <a:ext cx="3313278" cy="1832523"/>
          </a:xfrm>
          <a:prstGeom prst="rect">
            <a:avLst/>
          </a:prstGeom>
          <a:noFill/>
        </p:spPr>
      </p:pic>
      <p:pic>
        <p:nvPicPr>
          <p:cNvPr id="4100" name="Picture 4" descr="C:\Users\valentina.manso\Desktop\Documenti personali\Convegno ICEHTMC Florida\presentazione\mail 13 settembre\IMG-8507.png"/>
          <p:cNvPicPr>
            <a:picLocks noChangeAspect="1" noChangeArrowheads="1"/>
          </p:cNvPicPr>
          <p:nvPr/>
        </p:nvPicPr>
        <p:blipFill>
          <a:blip r:embed="rId5"/>
          <a:srcRect t="6936" b="3883"/>
          <a:stretch>
            <a:fillRect/>
          </a:stretch>
        </p:blipFill>
        <p:spPr bwMode="auto">
          <a:xfrm>
            <a:off x="8064021" y="1329681"/>
            <a:ext cx="3184567" cy="2166360"/>
          </a:xfrm>
          <a:prstGeom prst="rect">
            <a:avLst/>
          </a:prstGeom>
          <a:noFill/>
        </p:spPr>
      </p:pic>
      <p:pic>
        <p:nvPicPr>
          <p:cNvPr id="4102" name="Picture 6" descr="C:\Users\valentina.manso\Desktop\Documenti personali\Convegno ICEHTMC Florida\presentazione\mail 13 settembre\IMG-85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021" y="4447590"/>
            <a:ext cx="3544470" cy="1832523"/>
          </a:xfrm>
          <a:prstGeom prst="rect">
            <a:avLst/>
          </a:prstGeom>
          <a:noFill/>
        </p:spPr>
      </p:pic>
      <p:pic>
        <p:nvPicPr>
          <p:cNvPr id="4103" name="Picture 7" descr="C:\Users\valentina.manso\Desktop\Documenti personali\Convegno ICEHTMC Florida\presentazione\mail 13 settembre\IMG-85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8282" y="4097881"/>
            <a:ext cx="2405561" cy="2531941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131" y="1510872"/>
            <a:ext cx="3216830" cy="180397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303132" y="3476281"/>
            <a:ext cx="3216829" cy="401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1. </a:t>
            </a:r>
            <a:r>
              <a:rPr lang="it-IT" sz="1400" b="1" dirty="0" err="1"/>
              <a:t>Message</a:t>
            </a:r>
            <a:r>
              <a:rPr lang="it-IT" sz="1400" b="1" dirty="0"/>
              <a:t> </a:t>
            </a:r>
            <a:r>
              <a:rPr lang="en-US" sz="1400" b="1" dirty="0"/>
              <a:t>with the link to the service</a:t>
            </a:r>
            <a:endParaRPr lang="it-IT" sz="1400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4262371" y="3476281"/>
            <a:ext cx="3216829" cy="401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2. Booking service homepage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8221610" y="3476281"/>
            <a:ext cx="3216829" cy="401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3. </a:t>
            </a:r>
            <a:r>
              <a:rPr lang="it-IT" sz="1400" b="1" dirty="0" err="1"/>
              <a:t>Select</a:t>
            </a:r>
            <a:r>
              <a:rPr lang="it-IT" sz="1400" b="1" dirty="0"/>
              <a:t> </a:t>
            </a:r>
            <a:r>
              <a:rPr lang="it-IT" sz="1400" b="1" dirty="0" err="1"/>
              <a:t>drive-through</a:t>
            </a:r>
            <a:r>
              <a:rPr lang="it-IT" sz="1400" b="1" dirty="0"/>
              <a:t> station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8221610" y="5996550"/>
            <a:ext cx="3216829" cy="401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4. </a:t>
            </a:r>
            <a:r>
              <a:rPr lang="it-IT" sz="1400" b="1" dirty="0" err="1"/>
              <a:t>Choose</a:t>
            </a:r>
            <a:r>
              <a:rPr lang="it-IT" sz="1400" b="1" dirty="0"/>
              <a:t> the date and the </a:t>
            </a:r>
            <a:r>
              <a:rPr lang="it-IT" sz="1400" b="1" dirty="0" err="1"/>
              <a:t>excat</a:t>
            </a:r>
            <a:r>
              <a:rPr lang="it-IT" sz="1400" b="1" dirty="0"/>
              <a:t> </a:t>
            </a:r>
            <a:r>
              <a:rPr lang="it-IT" sz="1400" b="1" dirty="0" err="1"/>
              <a:t>time</a:t>
            </a:r>
            <a:endParaRPr lang="it-IT" sz="1400" b="1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51984" y="5996550"/>
            <a:ext cx="3216829" cy="4012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5. </a:t>
            </a:r>
            <a:r>
              <a:rPr lang="it-IT" sz="1400" b="1" dirty="0" err="1"/>
              <a:t>tiket</a:t>
            </a:r>
            <a:endParaRPr lang="it-IT" sz="1400" b="1" dirty="0"/>
          </a:p>
        </p:txBody>
      </p:sp>
      <p:sp>
        <p:nvSpPr>
          <p:cNvPr id="20" name="Freccia a destra 19"/>
          <p:cNvSpPr/>
          <p:nvPr/>
        </p:nvSpPr>
        <p:spPr>
          <a:xfrm>
            <a:off x="3312658" y="2155358"/>
            <a:ext cx="588578" cy="51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5400000">
            <a:off x="9543999" y="4042563"/>
            <a:ext cx="588578" cy="51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10800000">
            <a:off x="7380235" y="5106347"/>
            <a:ext cx="588578" cy="51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0800000">
            <a:off x="4163406" y="5106347"/>
            <a:ext cx="588578" cy="51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7591053" y="2133600"/>
            <a:ext cx="588578" cy="515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/>
          <p:cNvGrpSpPr/>
          <p:nvPr/>
        </p:nvGrpSpPr>
        <p:grpSpPr>
          <a:xfrm>
            <a:off x="6507126" y="136711"/>
            <a:ext cx="5433238" cy="1054746"/>
            <a:chOff x="6507126" y="136711"/>
            <a:chExt cx="5433238" cy="10547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07126" y="136711"/>
              <a:ext cx="4600487" cy="105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ttangolo 26"/>
            <p:cNvSpPr/>
            <p:nvPr/>
          </p:nvSpPr>
          <p:spPr>
            <a:xfrm>
              <a:off x="8527820" y="793610"/>
              <a:ext cx="34125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200" dirty="0"/>
                <a:t>https://www.youtube.com/watch?v=Frh_t1l1GXQ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902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8372" y="2049517"/>
            <a:ext cx="109097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The aim of this work is to improve the management of  SARS-CoV-2 RT-PCR test, from the request of the test to the return of the results to the patients.</a:t>
            </a:r>
          </a:p>
          <a:p>
            <a:pPr algn="just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In this way, the Local Health Service Lanciano Vasto Chieti managed to facilitate all the subjects involved in this workflow, and in particular:</a:t>
            </a:r>
          </a:p>
          <a:p>
            <a:pPr algn="just">
              <a:defRPr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lvl="0"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Pediatricians and general practitioners;</a:t>
            </a:r>
          </a:p>
          <a:p>
            <a:pPr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Public Health Service staff;</a:t>
            </a:r>
          </a:p>
          <a:p>
            <a:pPr lvl="0" algn="just">
              <a:buFontTx/>
              <a:buChar char="-"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Workers and patients of Nursing homes and residential care centers;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Emergency staff;</a:t>
            </a:r>
          </a:p>
          <a:p>
            <a:pPr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Laboratory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staff;</a:t>
            </a:r>
          </a:p>
          <a:p>
            <a:pPr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Drive-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through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operators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Patients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.</a:t>
            </a:r>
          </a:p>
          <a:p>
            <a:pPr lvl="0" algn="just">
              <a:buFontTx/>
              <a:buChar char="-"/>
              <a:defRPr/>
            </a:pPr>
            <a:endParaRPr lang="it-IT" dirty="0"/>
          </a:p>
          <a:p>
            <a:pPr algn="just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9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39" y="1841874"/>
            <a:ext cx="11800227" cy="4258742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686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Healthcare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Operators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are currently using  this information system (General Practitioners , Pediatricians, Doctors, hospitals general manager)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367.436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SARS-CoV-2 RT-PCR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test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were requested and performed: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82204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at home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124259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patients and healthcare personnel</a:t>
            </a:r>
          </a:p>
          <a:p>
            <a:pPr lvl="1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160973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drive-through</a:t>
            </a:r>
          </a:p>
          <a:p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24-48 </a:t>
            </a:r>
            <a:r>
              <a:rPr lang="it-IT" sz="3200" b="1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hours</a:t>
            </a:r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is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the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current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waiting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time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for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the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communication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it-IT" sz="3200" dirty="0" err="1">
                <a:solidFill>
                  <a:schemeClr val="bg2">
                    <a:lumMod val="25000"/>
                  </a:schemeClr>
                </a:solidFill>
                <a:latin typeface="Poppins Light" pitchFamily="2" charset="77"/>
                <a:cs typeface="Poppins Light" pitchFamily="2" charset="77"/>
              </a:rPr>
              <a:t>diagnosis</a:t>
            </a:r>
            <a:endParaRPr lang="it-IT" sz="32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  <a:p>
            <a:pPr>
              <a:buNone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3935830"/>
            <a:ext cx="10117667" cy="550980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it-IT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  <a:sym typeface="Calibri"/>
              </a:rPr>
              <a:t>Valentina Manso, Eng.</a:t>
            </a:r>
            <a:r>
              <a:rPr lang="it" sz="3200" i="1" dirty="0">
                <a:solidFill>
                  <a:srgbClr val="1CA692"/>
                </a:solidFill>
                <a:ea typeface="Calibri"/>
                <a:cs typeface="Calibri"/>
                <a:sym typeface="Calibri"/>
              </a:rPr>
              <a:t/>
            </a:r>
            <a:br>
              <a:rPr lang="it" sz="3200" i="1" dirty="0">
                <a:solidFill>
                  <a:srgbClr val="1CA692"/>
                </a:solidFill>
                <a:ea typeface="Calibri"/>
                <a:cs typeface="Calibri"/>
                <a:sym typeface="Calibri"/>
              </a:rPr>
            </a:b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4543828"/>
            <a:ext cx="10117667" cy="2389909"/>
          </a:xfrm>
        </p:spPr>
        <p:txBody>
          <a:bodyPr/>
          <a:lstStyle/>
          <a:p>
            <a:pPr mar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valentina.manso@asl2abruzzo.it</a:t>
            </a:r>
          </a:p>
          <a:p>
            <a:pPr mar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Local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Health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</a:t>
            </a:r>
            <a:r>
              <a:rPr lang="it-IT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Services</a:t>
            </a:r>
            <a:r>
              <a:rPr lang="it-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Authority Lanciano Vasto Chieti, Italy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2050" name="AutoShape 2" descr="Punta Aderci – Riserva Naturale Regionale | Costa dei Trabocchi.ne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Punta Aderci – Riserva Naturale Regionale | Costa dei Trabocchi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Punta Aderci – Riserva Naturale Regionale | Costa dei Trabocchi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6" name="Picture 8" descr="La Costa dei Trabocchi e i suoi 5 top ristoranti nei Trabocchi -  firtsclassm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054945"/>
            <a:ext cx="4568825" cy="2605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429</Words>
  <Application>Microsoft Office PowerPoint</Application>
  <PresentationFormat>Personalizzato</PresentationFormat>
  <Paragraphs>77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de Office</vt:lpstr>
      <vt:lpstr>COVID-19: implementing an effective information system  to manage SARS-CoV-2 RT-PCR testing </vt:lpstr>
      <vt:lpstr>The Team / Workgroup</vt:lpstr>
      <vt:lpstr>The Health Local Service “Lanciano Vasto Chieti”organization and the local impact of Covid-19 pandemic</vt:lpstr>
      <vt:lpstr>SARS-CoV-2 diagnosis: RT-PCR test</vt:lpstr>
      <vt:lpstr>Diapositiva 5</vt:lpstr>
      <vt:lpstr>Drive-through sampling strategy</vt:lpstr>
      <vt:lpstr>Goals of the project and final users that will benefit</vt:lpstr>
      <vt:lpstr>Results</vt:lpstr>
      <vt:lpstr>Valentina Manso, Eng.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valentina.manso</cp:lastModifiedBy>
  <cp:revision>123</cp:revision>
  <dcterms:created xsi:type="dcterms:W3CDTF">2021-09-01T19:24:00Z</dcterms:created>
  <dcterms:modified xsi:type="dcterms:W3CDTF">2021-10-07T09:33:07Z</dcterms:modified>
</cp:coreProperties>
</file>