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5" r:id="rId4"/>
    <p:sldId id="268" r:id="rId5"/>
    <p:sldId id="257" r:id="rId6"/>
    <p:sldId id="270" r:id="rId7"/>
    <p:sldId id="266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718"/>
  </p:normalViewPr>
  <p:slideViewPr>
    <p:cSldViewPr snapToGrid="0" snapToObjects="1">
      <p:cViewPr varScale="1">
        <p:scale>
          <a:sx n="116" d="100"/>
          <a:sy n="116" d="100"/>
        </p:scale>
        <p:origin x="3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pPr/>
              <a:t>15/10/2021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pectrum.ieee.org/the-institute/ieee-history/how-marie-curie-helped-save-a-million-soldiers-during-world-war-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2942181"/>
            <a:ext cx="11226800" cy="1468436"/>
          </a:xfrm>
        </p:spPr>
        <p:txBody>
          <a:bodyPr anchor="t">
            <a:normAutofit fontScale="90000"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CE Credentialing</a:t>
            </a:r>
            <a:br>
              <a:rPr lang="pl-PL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 - as a challenge and </a:t>
            </a:r>
            <a:br>
              <a:rPr lang="pl-PL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for encouraging development</a:t>
            </a:r>
            <a:endParaRPr lang="es-MX" sz="5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5248368"/>
            <a:ext cx="11226800" cy="761999"/>
          </a:xfrm>
        </p:spPr>
        <p:txBody>
          <a:bodyPr>
            <a:normAutofit/>
          </a:bodyPr>
          <a:lstStyle/>
          <a:p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ktaMahee Regular" panose="020B0000000000000000" pitchFamily="34" charset="77"/>
                <a:cs typeface="MuktaMahee Regular" panose="020B0000000000000000" pitchFamily="34" charset="77"/>
              </a:rPr>
              <a:t> </a:t>
            </a:r>
            <a:r>
              <a:rPr lang="pl-PL" sz="2000" dirty="0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Prof. Ewa Zalewska, </a:t>
            </a:r>
            <a:r>
              <a:rPr lang="es-MX" sz="2000" dirty="0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PhD, </a:t>
            </a:r>
            <a:r>
              <a:rPr lang="pl-PL" sz="2000" dirty="0" err="1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DSc</a:t>
            </a:r>
            <a:r>
              <a:rPr lang="pl-PL" sz="2000" b="1" dirty="0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pl-PL" sz="1600" dirty="0" err="1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Regional</a:t>
            </a:r>
            <a:r>
              <a:rPr lang="pl-PL" sz="1600" dirty="0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 Consultant in Medical Engineering, Polish </a:t>
            </a:r>
            <a:r>
              <a:rPr lang="pl-PL" sz="1600" dirty="0" err="1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Academy</a:t>
            </a:r>
            <a:r>
              <a:rPr lang="pl-PL" sz="1600" dirty="0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 of </a:t>
            </a:r>
            <a:r>
              <a:rPr lang="pl-PL" sz="1600" dirty="0" err="1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Sciences</a:t>
            </a:r>
            <a:r>
              <a:rPr lang="pl-PL" sz="1600" dirty="0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, </a:t>
            </a:r>
            <a:r>
              <a:rPr lang="pl-PL" sz="1600" dirty="0" err="1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Warsaw</a:t>
            </a:r>
            <a:r>
              <a:rPr lang="pl-PL" sz="1600" dirty="0">
                <a:solidFill>
                  <a:srgbClr val="0070C0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, Poland, 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9" y="885916"/>
            <a:ext cx="11876926" cy="914400"/>
          </a:xfrm>
        </p:spPr>
        <p:txBody>
          <a:bodyPr anchor="t">
            <a:no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International </a:t>
            </a:r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Credentialing</a:t>
            </a:r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– </a:t>
            </a:r>
            <a:b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</a:t>
            </a:r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current</a:t>
            </a:r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goal</a:t>
            </a:r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CE </a:t>
            </a:r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education</a:t>
            </a:r>
            <a:br>
              <a:rPr lang="pl-PL" sz="3200" dirty="0">
                <a:latin typeface="Poppins Light" panose="00000400000000000000" pitchFamily="2" charset="-18"/>
                <a:cs typeface="Poppins Light" panose="00000400000000000000" pitchFamily="2" charset="-18"/>
              </a:rPr>
            </a:br>
            <a:endParaRPr lang="es-MX" sz="3200" dirty="0">
              <a:solidFill>
                <a:srgbClr val="0070C0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10" y="1930298"/>
            <a:ext cx="10702380" cy="474749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l-PL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</a:t>
            </a:r>
            <a:r>
              <a:rPr lang="en-US" sz="5000" dirty="0" err="1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nternational</a:t>
            </a:r>
            <a:r>
              <a:rPr lang="en-US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credentialing in clinical engineering </a:t>
            </a:r>
            <a:r>
              <a:rPr lang="pl-PL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(CE) </a:t>
            </a:r>
            <a:r>
              <a:rPr lang="en-US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is a very important project developed by CED IFMBE aimed to establish a high</a:t>
            </a:r>
            <a:r>
              <a:rPr lang="pl-PL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-</a:t>
            </a:r>
            <a:r>
              <a:rPr lang="en-US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level international standard of </a:t>
            </a:r>
            <a:r>
              <a:rPr lang="pl-PL" sz="5000" dirty="0" err="1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knowledge</a:t>
            </a:r>
            <a:r>
              <a:rPr lang="pl-PL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and </a:t>
            </a:r>
            <a:r>
              <a:rPr lang="en-US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competencies and is expected to have great significance and impact on international CE community. </a:t>
            </a:r>
            <a:endParaRPr lang="pl-PL" sz="5000" dirty="0">
              <a:solidFill>
                <a:srgbClr val="000000"/>
              </a:solidFill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pl-PL" sz="5000" b="1" dirty="0" err="1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Rationale</a:t>
            </a:r>
            <a:r>
              <a:rPr lang="pl-PL" sz="5000" b="1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5000" b="1" dirty="0" err="1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behind</a:t>
            </a:r>
            <a:r>
              <a:rPr lang="pl-PL" sz="5000" b="1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CE </a:t>
            </a:r>
            <a:r>
              <a:rPr lang="pl-PL" sz="5000" b="1" dirty="0" err="1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credentialing</a:t>
            </a:r>
            <a:r>
              <a:rPr lang="pl-PL" sz="5000" b="1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:</a:t>
            </a:r>
            <a:endParaRPr lang="pl-PL" sz="5000" b="1" dirty="0">
              <a:solidFill>
                <a:srgbClr val="000000"/>
              </a:solidFill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The</a:t>
            </a:r>
            <a:r>
              <a:rPr lang="pl-PL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worldwide common market of medical equipment requires the same standards and similar levels of professional technical assistance in each country. </a:t>
            </a:r>
            <a:endParaRPr lang="pl-PL" sz="5000" dirty="0">
              <a:solidFill>
                <a:srgbClr val="000000"/>
              </a:solidFill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Intensive development of medical equipment demands well organized international collaboration, knowledge and experiences exchange between clinical engineering practitioners. </a:t>
            </a:r>
            <a:endParaRPr lang="pl-PL" sz="5000" dirty="0">
              <a:solidFill>
                <a:srgbClr val="000000"/>
              </a:solidFill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5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The international community of certified CE practitioners may serve as consultants and experts to ensure the high quality of safe and effective use of medical equipment. </a:t>
            </a:r>
            <a:endParaRPr lang="pl-PL" sz="5000" dirty="0">
              <a:solidFill>
                <a:srgbClr val="000000"/>
              </a:solidFill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150" y="1475097"/>
            <a:ext cx="10702380" cy="55177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8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lvl="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establish a high</a:t>
            </a:r>
            <a:r>
              <a:rPr lang="pl-PL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-</a:t>
            </a: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level standard of CE competencies accepted internationally</a:t>
            </a:r>
            <a:endParaRPr lang="pl-PL" sz="8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lvl="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establish requirements for national programs of CE specialization necessary </a:t>
            </a:r>
            <a:r>
              <a:rPr lang="pl-PL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for applying for international credentialing</a:t>
            </a:r>
            <a:endParaRPr lang="pl-PL" sz="8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lvl="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establish procedures and regulations for verification and </a:t>
            </a:r>
            <a:r>
              <a:rPr lang="pl-PL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</a:t>
            </a:r>
            <a:r>
              <a:rPr lang="en-US" sz="8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ertification</a:t>
            </a: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of  competencies</a:t>
            </a:r>
            <a:r>
              <a:rPr lang="pl-PL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80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based</a:t>
            </a:r>
            <a:r>
              <a:rPr lang="pl-PL" sz="8000" dirty="0">
                <a:latin typeface="Poppins Light" panose="00000400000000000000" pitchFamily="2" charset="-18"/>
                <a:cs typeface="Poppins Light" panose="00000400000000000000" pitchFamily="2" charset="-18"/>
              </a:rPr>
              <a:t> on </a:t>
            </a:r>
            <a:r>
              <a:rPr lang="pl-PL" sz="80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appropriate</a:t>
            </a:r>
            <a:r>
              <a:rPr lang="pl-PL" sz="80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80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professional</a:t>
            </a:r>
            <a:r>
              <a:rPr lang="pl-PL" sz="80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80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criteria</a:t>
            </a:r>
            <a:endParaRPr lang="pl-PL" sz="8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lvl="0"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</a:t>
            </a:r>
            <a:r>
              <a:rPr lang="pl-PL" sz="8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have</a:t>
            </a: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certification honored in as </a:t>
            </a:r>
            <a:r>
              <a:rPr lang="pl-PL" sz="80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many </a:t>
            </a:r>
            <a:r>
              <a:rPr lang="pl-PL" sz="80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countries</a:t>
            </a: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as possible mainly associated in IFMBE – in collaboration with national authorities, </a:t>
            </a:r>
            <a:r>
              <a:rPr lang="pl-PL" sz="8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organizations</a:t>
            </a:r>
            <a:r>
              <a:rPr lang="pl-PL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i.e. WHO</a:t>
            </a:r>
          </a:p>
          <a:p>
            <a:pPr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ensure possibility of employment in any country that honors </a:t>
            </a:r>
            <a:r>
              <a:rPr lang="pl-PL" sz="80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CE</a:t>
            </a: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international certificate</a:t>
            </a:r>
            <a:endParaRPr lang="pl-PL" sz="8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</a:t>
            </a:r>
            <a:r>
              <a:rPr lang="en-US" sz="8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make CE profession well recognized all over the world</a:t>
            </a:r>
            <a:endParaRPr lang="pl-PL" sz="8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increase  the prestige of CE profession</a:t>
            </a:r>
            <a:endParaRPr lang="pl-PL" sz="8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indent="-288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</a:t>
            </a:r>
            <a:r>
              <a:rPr lang="pl-PL" sz="8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increase</a:t>
            </a:r>
            <a:r>
              <a:rPr lang="pl-PL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the r</a:t>
            </a:r>
            <a:r>
              <a:rPr lang="en-US" sz="8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ole </a:t>
            </a:r>
            <a:r>
              <a:rPr lang="en-US" sz="8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of CE professionals in the healthcare system</a:t>
            </a:r>
            <a:endParaRPr lang="pl-PL" sz="8000" dirty="0">
              <a:solidFill>
                <a:srgbClr val="000000"/>
              </a:solidFill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l-PL" sz="8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s-MX" sz="8000" dirty="0">
              <a:solidFill>
                <a:schemeClr val="bg2">
                  <a:lumMod val="25000"/>
                </a:schemeClr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CE2F4DF-9B5F-46C7-A2BB-63C52C795E5B}"/>
              </a:ext>
            </a:extLst>
          </p:cNvPr>
          <p:cNvSpPr txBox="1"/>
          <p:nvPr/>
        </p:nvSpPr>
        <p:spPr>
          <a:xfrm>
            <a:off x="462338" y="936317"/>
            <a:ext cx="11191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Goals</a:t>
            </a:r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benefits</a:t>
            </a:r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international</a:t>
            </a:r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CE </a:t>
            </a:r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credentialing</a:t>
            </a:r>
            <a:endParaRPr lang="pl-PL" sz="3200" b="1" dirty="0">
              <a:solidFill>
                <a:srgbClr val="0070C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6200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309053-D4AC-4564-943A-4A1772DFB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91" y="834686"/>
            <a:ext cx="10969375" cy="57287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Ways</a:t>
            </a:r>
            <a:r>
              <a:rPr lang="pl-PL" sz="3200" b="1" dirty="0">
                <a:solidFill>
                  <a:srgbClr val="0070C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to </a:t>
            </a:r>
            <a:r>
              <a:rPr lang="pl-PL" sz="3200" b="1" dirty="0" err="1">
                <a:solidFill>
                  <a:srgbClr val="0070C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achieve</a:t>
            </a:r>
            <a:r>
              <a:rPr lang="pl-PL" sz="3200" b="1" dirty="0">
                <a:solidFill>
                  <a:srgbClr val="0070C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the </a:t>
            </a:r>
            <a:r>
              <a:rPr lang="pl-PL" sz="3200" b="1" dirty="0" err="1">
                <a:solidFill>
                  <a:srgbClr val="0070C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goal</a:t>
            </a:r>
            <a:r>
              <a:rPr lang="pl-PL" sz="3200" b="1" dirty="0">
                <a:solidFill>
                  <a:srgbClr val="0070C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endParaRPr lang="pl-PL" sz="3200" dirty="0">
              <a:solidFill>
                <a:srgbClr val="0070C0"/>
              </a:solidFill>
              <a:highlight>
                <a:srgbClr val="FFFF00"/>
              </a:highlight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473B182-A54C-4FF6-8F21-F15AAE7BF3D2}"/>
              </a:ext>
            </a:extLst>
          </p:cNvPr>
          <p:cNvSpPr txBox="1"/>
          <p:nvPr/>
        </p:nvSpPr>
        <p:spPr>
          <a:xfrm>
            <a:off x="1165234" y="1609805"/>
            <a:ext cx="10685123" cy="459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</a:t>
            </a:r>
            <a:r>
              <a:rPr lang="en-US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ctivities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must be carried out in 3 areas in parallel:</a:t>
            </a:r>
            <a:endParaRPr lang="pl-PL" sz="2000" dirty="0">
              <a:solidFill>
                <a:srgbClr val="FF0000"/>
              </a:solidFill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promotion of CE credentialing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:</a:t>
            </a:r>
          </a:p>
          <a:p>
            <a:pPr marL="800100" indent="-342900">
              <a:lnSpc>
                <a:spcPct val="90000"/>
              </a:lnSpc>
              <a:spcAft>
                <a:spcPts val="600"/>
              </a:spcAft>
              <a:buFont typeface="Poppins Light" panose="00000400000000000000" pitchFamily="2" charset="-18"/>
              <a:buChar char="-"/>
            </a:pP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employment of certified CE guarante</a:t>
            </a:r>
            <a:r>
              <a:rPr lang="en-US" sz="2000" dirty="0">
                <a:solidFill>
                  <a:srgbClr val="000000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es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highest level of competencies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800100" indent="-342900">
              <a:lnSpc>
                <a:spcPct val="90000"/>
              </a:lnSpc>
              <a:spcAft>
                <a:spcPts val="600"/>
              </a:spcAft>
              <a:buFont typeface="Poppins Light" panose="00000400000000000000" pitchFamily="2" charset="-18"/>
              <a:buChar char="-"/>
            </a:pP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show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ing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the economic benefits 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800100" indent="-342900">
              <a:lnSpc>
                <a:spcPct val="90000"/>
              </a:lnSpc>
              <a:spcAft>
                <a:spcPts val="600"/>
              </a:spcAft>
              <a:buFont typeface="Poppins Light" panose="00000400000000000000" pitchFamily="2" charset="-18"/>
              <a:buChar char="-"/>
            </a:pP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recommendation of how to organize CE department in hospital to increase </a:t>
            </a:r>
            <a:r>
              <a:rPr lang="pl-PL" sz="20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the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effectiveness of management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800100" indent="-342900">
              <a:lnSpc>
                <a:spcPct val="90000"/>
              </a:lnSpc>
              <a:spcAft>
                <a:spcPts val="1200"/>
              </a:spcAft>
              <a:buFont typeface="Poppins Light" panose="00000400000000000000" pitchFamily="2" charset="-18"/>
              <a:buChar char="-"/>
            </a:pP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showing benefits for applicants and to authorities how it will 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increase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20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n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outcome 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for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healthcare system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preparing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procedure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of </a:t>
            </a:r>
            <a:r>
              <a:rPr lang="pl-P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international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certification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 startAt="3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legislation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800100" lvl="1" indent="-342900">
              <a:lnSpc>
                <a:spcPct val="90000"/>
              </a:lnSpc>
              <a:buFont typeface="Poppins Light" panose="00000400000000000000" pitchFamily="2" charset="-18"/>
              <a:buChar char="-"/>
            </a:pPr>
            <a:r>
              <a:rPr lang="pl-PL" sz="20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ll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efforts to ensure that CE c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ertificates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will be honored by authorities in various countries 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800100" lvl="1" indent="-342900">
              <a:lnSpc>
                <a:spcPct val="90000"/>
              </a:lnSpc>
              <a:buFont typeface="Poppins Light" panose="00000400000000000000" pitchFamily="2" charset="-18"/>
              <a:buChar char="-"/>
            </a:pP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possibility of employment in various countries.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AAB4B9A9-4BBE-457D-B95B-56FB4ADE6244}"/>
              </a:ext>
            </a:extLst>
          </p:cNvPr>
          <p:cNvSpPr/>
          <p:nvPr/>
        </p:nvSpPr>
        <p:spPr>
          <a:xfrm>
            <a:off x="186826" y="2169979"/>
            <a:ext cx="978408" cy="2834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70962363-ED4C-45AE-9102-FE69F77C447B}"/>
              </a:ext>
            </a:extLst>
          </p:cNvPr>
          <p:cNvSpPr/>
          <p:nvPr/>
        </p:nvSpPr>
        <p:spPr>
          <a:xfrm>
            <a:off x="186826" y="4490226"/>
            <a:ext cx="978408" cy="2834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A00A5384-B12E-44D7-ADCA-29143677BB1F}"/>
              </a:ext>
            </a:extLst>
          </p:cNvPr>
          <p:cNvSpPr/>
          <p:nvPr/>
        </p:nvSpPr>
        <p:spPr>
          <a:xfrm>
            <a:off x="186826" y="4975884"/>
            <a:ext cx="978408" cy="2834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0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12" y="877767"/>
            <a:ext cx="10916871" cy="914400"/>
          </a:xfrm>
        </p:spPr>
        <p:txBody>
          <a:bodyPr anchor="t">
            <a:normAutofit fontScale="90000"/>
          </a:bodyPr>
          <a:lstStyle/>
          <a:p>
            <a:pPr algn="ctr"/>
            <a:r>
              <a:rPr kumimoji="0" lang="pl-PL" altLang="pl-PL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CE </a:t>
            </a:r>
            <a:r>
              <a:rPr kumimoji="0" lang="en-US" altLang="pl-PL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Credentialing – as a stimulation of development</a:t>
            </a:r>
            <a:br>
              <a:rPr kumimoji="0" lang="pl-PL" altLang="pl-PL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uktaMahee SemiBold"/>
              </a:rPr>
            </a:br>
            <a:endParaRPr lang="es-MX" sz="3600" b="1" dirty="0">
              <a:solidFill>
                <a:srgbClr val="0070C0"/>
              </a:solidFill>
              <a:latin typeface="Poppins" panose="020B0502040204020203" pitchFamily="2" charset="-18"/>
              <a:cs typeface="Poppins" panose="020B0502040204020203" pitchFamily="2" charset="-18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4" y="1588967"/>
            <a:ext cx="10702380" cy="5106257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 The set of CE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international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requirments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is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a challenge and the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reference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.</a:t>
            </a:r>
          </a:p>
          <a:p>
            <a:pPr eaLnBrk="0" fontAlgn="base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 </a:t>
            </a:r>
            <a:r>
              <a:rPr kumimoji="0" lang="en-US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Since various countries will start at different level of </a:t>
            </a:r>
            <a:r>
              <a:rPr kumimoji="0" lang="en-US" altLang="pl-PL" sz="20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preparation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,</a:t>
            </a:r>
            <a:r>
              <a:rPr kumimoji="0" lang="en-US" altLang="pl-PL" sz="20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the </a:t>
            </a:r>
            <a:r>
              <a:rPr kumimoji="0" lang="en-US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process of 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</a:t>
            </a:r>
            <a:r>
              <a:rPr kumimoji="0" lang="en-US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credentialing </a:t>
            </a:r>
            <a:r>
              <a:rPr kumimoji="0" lang="en-US" altLang="pl-PL" sz="20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should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stimulate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development to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meet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international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requirements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effectLst/>
                <a:latin typeface="Poppins Light" panose="00000400000000000000" pitchFamily="2" charset="-18"/>
                <a:ea typeface="Times New Roman" panose="02020603050405020304" pitchFamily="18" charset="0"/>
                <a:cs typeface="Poppins Light" panose="00000400000000000000" pitchFamily="2" charset="-18"/>
              </a:rPr>
              <a:t> by: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djusting</a:t>
            </a:r>
            <a:r>
              <a:rPr lang="pl-PL" sz="20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the </a:t>
            </a:r>
            <a:r>
              <a:rPr lang="pl-PL" sz="20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national</a:t>
            </a:r>
            <a:r>
              <a:rPr lang="pl-PL" sz="20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specialization/certification program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s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to 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meet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the requirements of the international certification in CE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showing 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the 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authorties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the benefits 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of developing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CE and application of HTM </a:t>
            </a:r>
            <a:endParaRPr lang="pl-PL" sz="2000" dirty="0"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identify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ing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the CE-HTM gaps in the healthcare system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preparing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projects for regulations that will define the role of CE professionals in the healthcare system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.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Regulations should be developed towards indication of obligatory tasks and </a:t>
            </a:r>
            <a:r>
              <a:rPr lang="en-US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responsibilit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ies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of CE in healthcare and introduction of HTM organization and procedures 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increasing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interest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of 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candidates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in </a:t>
            </a:r>
            <a:r>
              <a:rPr lang="pl-PL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obtaining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national 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CE </a:t>
            </a:r>
            <a:r>
              <a:rPr lang="en-US" sz="20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certificat</a:t>
            </a:r>
            <a:r>
              <a:rPr lang="pl-PL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e</a:t>
            </a:r>
            <a:r>
              <a:rPr lang="en-US" sz="20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with perspective of an international one</a:t>
            </a:r>
            <a:endParaRPr lang="pl-PL" sz="2000" dirty="0"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6162DA-3522-4EB5-B2DA-6ED9A7838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905" y="613897"/>
            <a:ext cx="9859040" cy="116098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First </a:t>
            </a:r>
            <a:r>
              <a:rPr lang="pl-PL" sz="36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steps</a:t>
            </a:r>
            <a:r>
              <a:rPr lang="pl-PL" sz="36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</a:t>
            </a:r>
            <a:r>
              <a:rPr lang="pl-PL" sz="36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medical</a:t>
            </a:r>
            <a:r>
              <a:rPr lang="pl-PL" sz="36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engineering </a:t>
            </a:r>
            <a:r>
              <a:rPr lang="pl-PL" sz="36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education</a:t>
            </a:r>
            <a:r>
              <a:rPr lang="pl-PL" sz="36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pl-PL" sz="36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organization</a:t>
            </a:r>
            <a:r>
              <a:rPr lang="pl-PL" sz="36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36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were</a:t>
            </a:r>
            <a:r>
              <a:rPr lang="pl-PL" sz="36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36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taken</a:t>
            </a:r>
            <a:r>
              <a:rPr lang="pl-PL" sz="36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by </a:t>
            </a:r>
            <a:r>
              <a:rPr lang="pl-PL" sz="36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women</a:t>
            </a:r>
            <a:endParaRPr lang="pl-PL" b="1" dirty="0">
              <a:solidFill>
                <a:srgbClr val="0070C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DB70F0-5028-4B1F-BB04-C2EF56232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1007" y="2003815"/>
            <a:ext cx="5606693" cy="4376439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</a:pP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Maria Skłodowska-Curie (1867-1934) was the </a:t>
            </a:r>
            <a:r>
              <a:rPr lang="pl-PL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initiator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and </a:t>
            </a:r>
            <a:r>
              <a:rPr lang="pl-PL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organizer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of mobile </a:t>
            </a:r>
            <a:r>
              <a:rPr lang="pl-PL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radiological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service </a:t>
            </a:r>
            <a:r>
              <a:rPr lang="pl-PL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at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battlefields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(</a:t>
            </a:r>
            <a:r>
              <a:rPr lang="pl-PL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petite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Curie) </a:t>
            </a:r>
            <a:r>
              <a:rPr lang="pl-PL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during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the</a:t>
            </a:r>
          </a:p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I World War in 1914. </a:t>
            </a:r>
          </a:p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Maria Skłodowska-Curie </a:t>
            </a:r>
            <a:r>
              <a:rPr lang="en-US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set up a training program 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and </a:t>
            </a:r>
            <a:r>
              <a:rPr lang="pl-PL" sz="72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organized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72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courses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 teach women to operate the 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mobile</a:t>
            </a:r>
            <a:r>
              <a:rPr lang="en-US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X-ray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equipment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in </a:t>
            </a:r>
            <a:r>
              <a:rPr lang="pl-PL" sz="72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vehicles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72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at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72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battlefield</a:t>
            </a:r>
            <a:r>
              <a:rPr lang="pl-PL" sz="72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.</a:t>
            </a:r>
          </a:p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1946 - T</a:t>
            </a:r>
            <a:r>
              <a:rPr lang="en-US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he world’s first regular academic courses 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o</a:t>
            </a:r>
            <a:r>
              <a:rPr lang="en-US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n electromedical engineering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en-US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at the Warsaw University of Technology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were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en-US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organized by prof. 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Cezary </a:t>
            </a:r>
            <a:r>
              <a:rPr lang="en-US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Paw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ł</a:t>
            </a:r>
            <a:r>
              <a:rPr lang="en-US" sz="72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owski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, </a:t>
            </a:r>
            <a:r>
              <a:rPr lang="en-US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assistant and collaborator</a:t>
            </a:r>
            <a:r>
              <a:rPr lang="pl-PL" sz="7200" dirty="0">
                <a:latin typeface="Poppins Light" panose="00000400000000000000" pitchFamily="2" charset="-18"/>
                <a:cs typeface="Poppins Light" panose="00000400000000000000" pitchFamily="2" charset="-18"/>
              </a:rPr>
              <a:t> of Maria Skłodowska-Curie.</a:t>
            </a:r>
          </a:p>
          <a:p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CE6886-0FD6-4AB7-8E53-2F52966D38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" y="2080517"/>
            <a:ext cx="2157574" cy="3180194"/>
          </a:xfrm>
          <a:prstGeom prst="rect">
            <a:avLst/>
          </a:prstGeom>
        </p:spPr>
      </p:pic>
      <p:pic>
        <p:nvPicPr>
          <p:cNvPr id="7" name="Picture 6" descr="http://upload.wikimedia.org/wikipedia/commons/thumb/3/3d/Marie_Curie_-_Mobile_X-Ray-Unit.jpg/220px-Marie_Curie_-_Mobile_X-Ray-Unit.jpg">
            <a:extLst>
              <a:ext uri="{FF2B5EF4-FFF2-40B4-BE49-F238E27FC236}">
                <a16:creationId xmlns:a16="http://schemas.microsoft.com/office/drawing/2014/main" id="{F40D60CF-5828-450A-AB59-A1B76994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2260068"/>
            <a:ext cx="3596715" cy="23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CAB3E28-1ABB-47F3-8040-0BED969ED2A3}"/>
              </a:ext>
            </a:extLst>
          </p:cNvPr>
          <p:cNvSpPr txBox="1"/>
          <p:nvPr/>
        </p:nvSpPr>
        <p:spPr>
          <a:xfrm>
            <a:off x="92468" y="5320773"/>
            <a:ext cx="3722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Maria Skłodowska-Curie </a:t>
            </a:r>
          </a:p>
          <a:p>
            <a:r>
              <a:rPr lang="pl-PL" dirty="0"/>
              <a:t>was not </a:t>
            </a:r>
            <a:r>
              <a:rPr lang="pl-PL" dirty="0" err="1"/>
              <a:t>only</a:t>
            </a:r>
            <a:r>
              <a:rPr lang="pl-PL" dirty="0"/>
              <a:t> the </a:t>
            </a:r>
            <a:r>
              <a:rPr lang="pl-PL" dirty="0" err="1"/>
              <a:t>famous</a:t>
            </a:r>
            <a:endParaRPr lang="pl-PL" dirty="0"/>
          </a:p>
          <a:p>
            <a:r>
              <a:rPr lang="pl-PL" dirty="0" err="1"/>
              <a:t>scientist</a:t>
            </a:r>
            <a:r>
              <a:rPr lang="pl-PL" dirty="0"/>
              <a:t>….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8E16FC8-A854-482E-AC07-EA3BFA838782}"/>
              </a:ext>
            </a:extLst>
          </p:cNvPr>
          <p:cNvSpPr txBox="1"/>
          <p:nvPr/>
        </p:nvSpPr>
        <p:spPr>
          <a:xfrm>
            <a:off x="8736458" y="4788698"/>
            <a:ext cx="2506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itchFamily="34" charset="0"/>
              </a:rPr>
              <a:t>Maria Skłodowska-Curie</a:t>
            </a:r>
          </a:p>
          <a:p>
            <a:r>
              <a:rPr lang="pl-PL" dirty="0">
                <a:latin typeface="Calibri" pitchFamily="34" charset="0"/>
              </a:rPr>
              <a:t> in a mobile X-</a:t>
            </a:r>
            <a:r>
              <a:rPr lang="pl-PL" dirty="0" err="1">
                <a:latin typeface="Calibri" pitchFamily="34" charset="0"/>
              </a:rPr>
              <a:t>ray</a:t>
            </a:r>
            <a:r>
              <a:rPr lang="pl-PL" dirty="0">
                <a:latin typeface="Calibri" pitchFamily="34" charset="0"/>
              </a:rPr>
              <a:t> </a:t>
            </a:r>
            <a:r>
              <a:rPr lang="pl-PL" dirty="0" err="1">
                <a:latin typeface="Calibri" pitchFamily="34" charset="0"/>
              </a:rPr>
              <a:t>vehicle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C84148-EF15-4C06-A252-4B1DE9CF31D6}"/>
              </a:ext>
            </a:extLst>
          </p:cNvPr>
          <p:cNvSpPr txBox="1"/>
          <p:nvPr/>
        </p:nvSpPr>
        <p:spPr>
          <a:xfrm>
            <a:off x="92468" y="6311126"/>
            <a:ext cx="7674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https://spectrum.ieee.org/the-institute/ieee-history/how-marie-curie-helped-save-a-million-soldiers-during-world-war-i</a:t>
            </a:r>
            <a:endParaRPr lang="pl-PL" sz="1200" u="sng" dirty="0"/>
          </a:p>
        </p:txBody>
      </p:sp>
    </p:spTree>
    <p:extLst>
      <p:ext uri="{BB962C8B-B14F-4D97-AF65-F5344CB8AC3E}">
        <p14:creationId xmlns:p14="http://schemas.microsoft.com/office/powerpoint/2010/main" val="349366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BE56A7-48EF-45DE-B525-A13E13341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989" y="1122363"/>
            <a:ext cx="6870023" cy="477837"/>
          </a:xfrm>
        </p:spPr>
        <p:txBody>
          <a:bodyPr>
            <a:noAutofit/>
          </a:bodyPr>
          <a:lstStyle/>
          <a:p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Final</a:t>
            </a:r>
            <a:r>
              <a:rPr lang="pl-PL" sz="3200" b="1" dirty="0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3200" b="1" dirty="0" err="1">
                <a:solidFill>
                  <a:srgbClr val="0070C0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remarks</a:t>
            </a:r>
            <a:endParaRPr lang="pl-PL" sz="3200" b="1" dirty="0">
              <a:solidFill>
                <a:srgbClr val="0070C0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EC9B46-7974-405E-A32A-1FF00ABD8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56876"/>
            <a:ext cx="9144000" cy="4530904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kumimoji="0" lang="en-US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International </a:t>
            </a:r>
            <a:r>
              <a:rPr kumimoji="0" lang="pl-PL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CE </a:t>
            </a:r>
            <a:r>
              <a:rPr kumimoji="0" lang="en-US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credentialing will have </a:t>
            </a:r>
            <a:r>
              <a:rPr kumimoji="0" lang="pl-PL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 </a:t>
            </a:r>
            <a:r>
              <a:rPr lang="pl-PL" altLang="pl-PL" sz="29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major</a:t>
            </a:r>
            <a:r>
              <a:rPr kumimoji="0" lang="en-US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impact on international CE </a:t>
            </a:r>
            <a:r>
              <a:rPr kumimoji="0" lang="pl-PL" altLang="pl-PL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community’s</a:t>
            </a:r>
            <a:r>
              <a:rPr kumimoji="0" lang="pl-PL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development</a:t>
            </a:r>
            <a:r>
              <a:rPr kumimoji="0" lang="en-US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. </a:t>
            </a:r>
            <a:endParaRPr kumimoji="0" lang="pl-PL" altLang="pl-PL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 Light" panose="00000400000000000000" pitchFamily="2" charset="-18"/>
              <a:ea typeface="Calibri" panose="020F0502020204030204" pitchFamily="34" charset="0"/>
              <a:cs typeface="Poppins Light" panose="00000400000000000000" pitchFamily="2" charset="-18"/>
            </a:endParaRP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pl-PL" altLang="pl-PL" sz="29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</a:t>
            </a:r>
            <a:r>
              <a:rPr kumimoji="0" lang="pl-PL" altLang="pl-PL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his</a:t>
            </a:r>
            <a:r>
              <a:rPr kumimoji="0" lang="pl-PL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kumimoji="0" lang="pl-PL" altLang="pl-PL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is</a:t>
            </a:r>
            <a:r>
              <a:rPr kumimoji="0" lang="pl-PL" altLang="pl-PL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en-US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a challenge and 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a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chance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for</a:t>
            </a:r>
            <a:r>
              <a:rPr lang="en-US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development 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for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countries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which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have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no CE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certification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system,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yet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.</a:t>
            </a:r>
            <a:endParaRPr kumimoji="0" lang="pl-PL" altLang="pl-PL" sz="2900" b="0" i="0" u="none" strike="noStrike" cap="none" normalizeH="0" baseline="0" dirty="0">
              <a:ln>
                <a:noFill/>
              </a:ln>
              <a:effectLst/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Education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and development of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this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profession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also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a field of </a:t>
            </a:r>
            <a:r>
              <a:rPr lang="pl-PL" sz="2900">
                <a:latin typeface="Poppins Light" panose="00000400000000000000" pitchFamily="2" charset="-18"/>
                <a:cs typeface="Poppins Light" panose="00000400000000000000" pitchFamily="2" charset="-18"/>
              </a:rPr>
              <a:t>women’s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contribution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This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worth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to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remember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that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women’s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contribution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to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shaping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heath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tech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world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started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more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than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100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years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ago by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first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steps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done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by Maria Skłodowska-Curie.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The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women’s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perspective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takes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into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account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the idea of </a:t>
            </a:r>
            <a:r>
              <a:rPr lang="pl-PL" sz="29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helping</a:t>
            </a:r>
            <a:r>
              <a:rPr lang="pl-PL" sz="29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others</a:t>
            </a:r>
            <a:r>
              <a:rPr lang="pl-PL" sz="29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and the</a:t>
            </a:r>
            <a:r>
              <a:rPr lang="pl-PL" sz="29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humanitarian</a:t>
            </a:r>
            <a:r>
              <a:rPr lang="pl-PL" sz="29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aspect</a:t>
            </a:r>
            <a:r>
              <a:rPr lang="pl-PL" sz="29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of </a:t>
            </a:r>
            <a:r>
              <a:rPr lang="pl-PL" sz="29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this</a:t>
            </a:r>
            <a:r>
              <a:rPr lang="pl-PL" sz="2900" dirty="0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effectLst/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profession</a:t>
            </a:r>
            <a:r>
              <a:rPr lang="pl-PL" sz="29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. </a:t>
            </a:r>
            <a:r>
              <a:rPr lang="pl-PL" sz="29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These</a:t>
            </a:r>
            <a:r>
              <a:rPr lang="pl-PL" sz="29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together</a:t>
            </a:r>
            <a:r>
              <a:rPr lang="pl-PL" sz="29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with </a:t>
            </a:r>
            <a:r>
              <a:rPr lang="pl-PL" sz="2900" dirty="0" err="1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women’s</a:t>
            </a:r>
            <a:r>
              <a:rPr lang="pl-PL" sz="2900" dirty="0">
                <a:latin typeface="Poppins Light" panose="00000400000000000000" pitchFamily="2" charset="-18"/>
                <a:ea typeface="Calibri" panose="020F0502020204030204" pitchFamily="34" charset="0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creativity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in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any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activities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,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that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help to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improve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the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quality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of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human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life,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enrich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CE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profession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and help in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making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important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 </a:t>
            </a:r>
            <a:r>
              <a:rPr lang="pl-PL" sz="2900" dirty="0" err="1">
                <a:latin typeface="Poppins Light" panose="00000400000000000000" pitchFamily="2" charset="-18"/>
                <a:cs typeface="Poppins Light" panose="00000400000000000000" pitchFamily="2" charset="-18"/>
              </a:rPr>
              <a:t>achivements</a:t>
            </a:r>
            <a:r>
              <a:rPr lang="pl-PL" sz="2900" dirty="0">
                <a:latin typeface="Poppins Light" panose="00000400000000000000" pitchFamily="2" charset="-18"/>
                <a:cs typeface="Poppins Light" panose="00000400000000000000" pitchFamily="2" charset="-18"/>
              </a:rPr>
              <a:t>.</a:t>
            </a:r>
            <a:endParaRPr lang="pl-PL" sz="2200" dirty="0"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24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pl-PL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Ewa Zalewska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pl-PL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e.a.zalewska@gmail.com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pl-PL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Polish </a:t>
            </a:r>
            <a:r>
              <a:rPr lang="pl-PL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Accademy</a:t>
            </a:r>
            <a:r>
              <a:rPr lang="pl-PL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of </a:t>
            </a:r>
            <a:r>
              <a:rPr lang="pl-PL" sz="2000" i="1" dirty="0" err="1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Sciences</a:t>
            </a:r>
            <a:r>
              <a:rPr lang="pl-PL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Poland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7695</TotalTime>
  <Words>801</Words>
  <Application>Microsoft Office PowerPoint</Application>
  <PresentationFormat>Panoramiczny</PresentationFormat>
  <Paragraphs>58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MuktaMahee Regular</vt:lpstr>
      <vt:lpstr>MuktaMahee SemiBold</vt:lpstr>
      <vt:lpstr>Poppins</vt:lpstr>
      <vt:lpstr>Poppins Light</vt:lpstr>
      <vt:lpstr>Poppins Medium</vt:lpstr>
      <vt:lpstr>Wingdings</vt:lpstr>
      <vt:lpstr>Tema de Office</vt:lpstr>
      <vt:lpstr>CE Credentialing   - as a challenge and  for encouraging development</vt:lpstr>
      <vt:lpstr>International Credentialing –  a current goal in CE education </vt:lpstr>
      <vt:lpstr>Prezentacja programu PowerPoint</vt:lpstr>
      <vt:lpstr>Ways to achieve the goal </vt:lpstr>
      <vt:lpstr>CE Credentialing – as a stimulation of development </vt:lpstr>
      <vt:lpstr>First steps in medical engineering education and organization were taken by women</vt:lpstr>
      <vt:lpstr>Final remarks</vt:lpstr>
      <vt:lpstr>Ewa Zalewska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Ewa</cp:lastModifiedBy>
  <cp:revision>46</cp:revision>
  <dcterms:created xsi:type="dcterms:W3CDTF">2021-09-01T19:24:00Z</dcterms:created>
  <dcterms:modified xsi:type="dcterms:W3CDTF">2021-10-15T13:05:36Z</dcterms:modified>
</cp:coreProperties>
</file>