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47" r:id="rId3"/>
    <p:sldId id="340" r:id="rId4"/>
    <p:sldId id="362" r:id="rId5"/>
    <p:sldId id="365" r:id="rId6"/>
    <p:sldId id="363" r:id="rId7"/>
    <p:sldId id="366" r:id="rId8"/>
    <p:sldId id="331" r:id="rId9"/>
    <p:sldId id="332" r:id="rId10"/>
    <p:sldId id="333" r:id="rId11"/>
    <p:sldId id="334" r:id="rId12"/>
    <p:sldId id="337" r:id="rId13"/>
    <p:sldId id="336" r:id="rId14"/>
    <p:sldId id="335" r:id="rId15"/>
    <p:sldId id="338" r:id="rId16"/>
    <p:sldId id="374" r:id="rId17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AAAD"/>
    <a:srgbClr val="1F2A51"/>
    <a:srgbClr val="249FDA"/>
    <a:srgbClr val="F9423A"/>
    <a:srgbClr val="FFFFFF"/>
    <a:srgbClr val="EFD19F"/>
    <a:srgbClr val="7A9DB0"/>
    <a:srgbClr val="8FB2C5"/>
    <a:srgbClr val="FF5C5B"/>
    <a:srgbClr val="DA5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2068" autoAdjust="0"/>
  </p:normalViewPr>
  <p:slideViewPr>
    <p:cSldViewPr snapToGrid="0">
      <p:cViewPr varScale="1">
        <p:scale>
          <a:sx n="67" d="100"/>
          <a:sy n="67" d="100"/>
        </p:scale>
        <p:origin x="86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9A4CBE-3722-45E3-B990-DA30A776A36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E22C8AF-0D74-4596-994A-64CBE2DF1AC0}">
      <dgm:prSet phldrT="[Texto]" custT="1"/>
      <dgm:spPr/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Segurados pode efetuar o comunicado do sinistro no site, caso este não possua login, deverá realizar o cadastro no site para usar a ferramenta;</a:t>
          </a:r>
        </a:p>
      </dgm:t>
    </dgm:pt>
    <dgm:pt modelId="{C1092BE9-FA58-44DF-B4F0-B6D1126092FF}" type="parTrans" cxnId="{FAA20656-04FE-495C-BBC5-78A1BAC29792}">
      <dgm:prSet/>
      <dgm:spPr/>
      <dgm:t>
        <a:bodyPr/>
        <a:lstStyle/>
        <a:p>
          <a:endParaRPr lang="pt-BR"/>
        </a:p>
      </dgm:t>
    </dgm:pt>
    <dgm:pt modelId="{F5E6417F-6784-4598-A2C3-FA65817C3E43}" type="sibTrans" cxnId="{FAA20656-04FE-495C-BBC5-78A1BAC29792}">
      <dgm:prSet/>
      <dgm:spPr/>
      <dgm:t>
        <a:bodyPr/>
        <a:lstStyle/>
        <a:p>
          <a:endParaRPr lang="pt-BR"/>
        </a:p>
      </dgm:t>
    </dgm:pt>
    <dgm:pt modelId="{577FFFC2-E69D-4312-B2CF-540D26F7CD08}">
      <dgm:prSet phldrT="[Texto]" custT="1"/>
      <dgm:spPr/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Os telefones devem ser informados corretamente (posterior envio de SMS);</a:t>
          </a:r>
        </a:p>
      </dgm:t>
    </dgm:pt>
    <dgm:pt modelId="{4A611CD1-E89A-4263-A036-7408AA40880E}" type="parTrans" cxnId="{A3FA5ACF-E8D1-402A-B4A6-F40C0DEA62D1}">
      <dgm:prSet/>
      <dgm:spPr/>
      <dgm:t>
        <a:bodyPr/>
        <a:lstStyle/>
        <a:p>
          <a:endParaRPr lang="pt-BR"/>
        </a:p>
      </dgm:t>
    </dgm:pt>
    <dgm:pt modelId="{6BE97DF8-DC50-4A7F-8276-456A8FFAB810}" type="sibTrans" cxnId="{A3FA5ACF-E8D1-402A-B4A6-F40C0DEA62D1}">
      <dgm:prSet/>
      <dgm:spPr/>
      <dgm:t>
        <a:bodyPr/>
        <a:lstStyle/>
        <a:p>
          <a:endParaRPr lang="pt-BR"/>
        </a:p>
      </dgm:t>
    </dgm:pt>
    <dgm:pt modelId="{344FA041-5F91-4F68-88A7-13E702F852CB}">
      <dgm:prSet phldrT="[Texto]" custT="1"/>
      <dgm:spPr/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Informar corretamente os e-mails, pois a solicitação de documentos serão encaminhadas eletronicamente.</a:t>
          </a:r>
        </a:p>
      </dgm:t>
    </dgm:pt>
    <dgm:pt modelId="{32DD9DD0-7478-4FB6-AE5B-F80670F9190C}" type="parTrans" cxnId="{67C5A844-E86C-4809-9BBD-4EFF22EECB1F}">
      <dgm:prSet/>
      <dgm:spPr/>
      <dgm:t>
        <a:bodyPr/>
        <a:lstStyle/>
        <a:p>
          <a:endParaRPr lang="pt-BR"/>
        </a:p>
      </dgm:t>
    </dgm:pt>
    <dgm:pt modelId="{741F4B26-F155-4187-9465-AB8A9F5E5F1C}" type="sibTrans" cxnId="{67C5A844-E86C-4809-9BBD-4EFF22EECB1F}">
      <dgm:prSet/>
      <dgm:spPr/>
      <dgm:t>
        <a:bodyPr/>
        <a:lstStyle/>
        <a:p>
          <a:endParaRPr lang="pt-BR"/>
        </a:p>
      </dgm:t>
    </dgm:pt>
    <dgm:pt modelId="{F364ABD1-03EB-4477-A0B8-1558679403B2}">
      <dgm:prSet phldrT="[Texto]" custT="1"/>
      <dgm:spPr/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O Segurado deve preencher na nova ferramenta todas as informações solicitadas;</a:t>
          </a:r>
        </a:p>
      </dgm:t>
    </dgm:pt>
    <dgm:pt modelId="{01677C6B-2277-4633-88BE-DA621A525CE7}" type="sibTrans" cxnId="{D3CCD387-0A23-4614-A93A-E2981EE7CEC7}">
      <dgm:prSet/>
      <dgm:spPr/>
      <dgm:t>
        <a:bodyPr/>
        <a:lstStyle/>
        <a:p>
          <a:endParaRPr lang="pt-BR"/>
        </a:p>
      </dgm:t>
    </dgm:pt>
    <dgm:pt modelId="{C6B88504-1708-4E56-83DA-460943F168B8}" type="parTrans" cxnId="{D3CCD387-0A23-4614-A93A-E2981EE7CEC7}">
      <dgm:prSet/>
      <dgm:spPr/>
      <dgm:t>
        <a:bodyPr/>
        <a:lstStyle/>
        <a:p>
          <a:endParaRPr lang="pt-BR"/>
        </a:p>
      </dgm:t>
    </dgm:pt>
    <dgm:pt modelId="{6D9F3D3B-B860-4583-BA90-E92330779B80}" type="pres">
      <dgm:prSet presAssocID="{C29A4CBE-3722-45E3-B990-DA30A776A368}" presName="outerComposite" presStyleCnt="0">
        <dgm:presLayoutVars>
          <dgm:chMax val="5"/>
          <dgm:dir/>
          <dgm:resizeHandles val="exact"/>
        </dgm:presLayoutVars>
      </dgm:prSet>
      <dgm:spPr/>
    </dgm:pt>
    <dgm:pt modelId="{F6C99AC7-C86D-46B4-85C5-C4DC227D78A7}" type="pres">
      <dgm:prSet presAssocID="{C29A4CBE-3722-45E3-B990-DA30A776A368}" presName="dummyMaxCanvas" presStyleCnt="0">
        <dgm:presLayoutVars/>
      </dgm:prSet>
      <dgm:spPr/>
    </dgm:pt>
    <dgm:pt modelId="{124B9A7B-387F-4B5F-86DB-DF0A4BDC45D5}" type="pres">
      <dgm:prSet presAssocID="{C29A4CBE-3722-45E3-B990-DA30A776A368}" presName="FourNodes_1" presStyleLbl="node1" presStyleIdx="0" presStyleCnt="4" custScaleX="100293">
        <dgm:presLayoutVars>
          <dgm:bulletEnabled val="1"/>
        </dgm:presLayoutVars>
      </dgm:prSet>
      <dgm:spPr/>
    </dgm:pt>
    <dgm:pt modelId="{26980EDE-7EEC-4CE9-A136-758925E8DF8E}" type="pres">
      <dgm:prSet presAssocID="{C29A4CBE-3722-45E3-B990-DA30A776A368}" presName="FourNodes_2" presStyleLbl="node1" presStyleIdx="1" presStyleCnt="4">
        <dgm:presLayoutVars>
          <dgm:bulletEnabled val="1"/>
        </dgm:presLayoutVars>
      </dgm:prSet>
      <dgm:spPr/>
    </dgm:pt>
    <dgm:pt modelId="{AC56242B-89B9-458A-ADB9-38D03FD83431}" type="pres">
      <dgm:prSet presAssocID="{C29A4CBE-3722-45E3-B990-DA30A776A368}" presName="FourNodes_3" presStyleLbl="node1" presStyleIdx="2" presStyleCnt="4">
        <dgm:presLayoutVars>
          <dgm:bulletEnabled val="1"/>
        </dgm:presLayoutVars>
      </dgm:prSet>
      <dgm:spPr/>
    </dgm:pt>
    <dgm:pt modelId="{0F082682-1DDF-466E-91EB-B5FA9E27CF30}" type="pres">
      <dgm:prSet presAssocID="{C29A4CBE-3722-45E3-B990-DA30A776A368}" presName="FourNodes_4" presStyleLbl="node1" presStyleIdx="3" presStyleCnt="4">
        <dgm:presLayoutVars>
          <dgm:bulletEnabled val="1"/>
        </dgm:presLayoutVars>
      </dgm:prSet>
      <dgm:spPr/>
    </dgm:pt>
    <dgm:pt modelId="{D6E0B715-7904-42B8-9D5B-585E678A3DB1}" type="pres">
      <dgm:prSet presAssocID="{C29A4CBE-3722-45E3-B990-DA30A776A368}" presName="FourConn_1-2" presStyleLbl="fgAccFollowNode1" presStyleIdx="0" presStyleCnt="3">
        <dgm:presLayoutVars>
          <dgm:bulletEnabled val="1"/>
        </dgm:presLayoutVars>
      </dgm:prSet>
      <dgm:spPr/>
    </dgm:pt>
    <dgm:pt modelId="{FE0142B2-174C-40A9-9D94-2FF5F997D31B}" type="pres">
      <dgm:prSet presAssocID="{C29A4CBE-3722-45E3-B990-DA30A776A368}" presName="FourConn_2-3" presStyleLbl="fgAccFollowNode1" presStyleIdx="1" presStyleCnt="3">
        <dgm:presLayoutVars>
          <dgm:bulletEnabled val="1"/>
        </dgm:presLayoutVars>
      </dgm:prSet>
      <dgm:spPr/>
    </dgm:pt>
    <dgm:pt modelId="{F3C6FC5C-A9D8-4149-9CC3-4776D14BE470}" type="pres">
      <dgm:prSet presAssocID="{C29A4CBE-3722-45E3-B990-DA30A776A368}" presName="FourConn_3-4" presStyleLbl="fgAccFollowNode1" presStyleIdx="2" presStyleCnt="3">
        <dgm:presLayoutVars>
          <dgm:bulletEnabled val="1"/>
        </dgm:presLayoutVars>
      </dgm:prSet>
      <dgm:spPr/>
    </dgm:pt>
    <dgm:pt modelId="{49085FC4-B446-4DBD-A9C3-F51AECA37FDF}" type="pres">
      <dgm:prSet presAssocID="{C29A4CBE-3722-45E3-B990-DA30A776A368}" presName="FourNodes_1_text" presStyleLbl="node1" presStyleIdx="3" presStyleCnt="4">
        <dgm:presLayoutVars>
          <dgm:bulletEnabled val="1"/>
        </dgm:presLayoutVars>
      </dgm:prSet>
      <dgm:spPr/>
    </dgm:pt>
    <dgm:pt modelId="{7A2C56B4-0843-4CCB-9E9E-2B46A0851D5E}" type="pres">
      <dgm:prSet presAssocID="{C29A4CBE-3722-45E3-B990-DA30A776A368}" presName="FourNodes_2_text" presStyleLbl="node1" presStyleIdx="3" presStyleCnt="4">
        <dgm:presLayoutVars>
          <dgm:bulletEnabled val="1"/>
        </dgm:presLayoutVars>
      </dgm:prSet>
      <dgm:spPr/>
    </dgm:pt>
    <dgm:pt modelId="{212CE6C6-5492-431C-82DB-C957340564F9}" type="pres">
      <dgm:prSet presAssocID="{C29A4CBE-3722-45E3-B990-DA30A776A368}" presName="FourNodes_3_text" presStyleLbl="node1" presStyleIdx="3" presStyleCnt="4">
        <dgm:presLayoutVars>
          <dgm:bulletEnabled val="1"/>
        </dgm:presLayoutVars>
      </dgm:prSet>
      <dgm:spPr/>
    </dgm:pt>
    <dgm:pt modelId="{C7E05EC2-07B0-44A4-A06A-EF4A6CDCA95C}" type="pres">
      <dgm:prSet presAssocID="{C29A4CBE-3722-45E3-B990-DA30A776A36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2D7BF08-17DA-4533-9607-3C14A1475516}" type="presOf" srcId="{F5E6417F-6784-4598-A2C3-FA65817C3E43}" destId="{D6E0B715-7904-42B8-9D5B-585E678A3DB1}" srcOrd="0" destOrd="0" presId="urn:microsoft.com/office/officeart/2005/8/layout/vProcess5"/>
    <dgm:cxn modelId="{5EB95B2E-C3BB-4183-B1CF-311B234F2A2F}" type="presOf" srcId="{577FFFC2-E69D-4312-B2CF-540D26F7CD08}" destId="{212CE6C6-5492-431C-82DB-C957340564F9}" srcOrd="1" destOrd="0" presId="urn:microsoft.com/office/officeart/2005/8/layout/vProcess5"/>
    <dgm:cxn modelId="{67C5A844-E86C-4809-9BBD-4EFF22EECB1F}" srcId="{C29A4CBE-3722-45E3-B990-DA30A776A368}" destId="{344FA041-5F91-4F68-88A7-13E702F852CB}" srcOrd="3" destOrd="0" parTransId="{32DD9DD0-7478-4FB6-AE5B-F80670F9190C}" sibTransId="{741F4B26-F155-4187-9465-AB8A9F5E5F1C}"/>
    <dgm:cxn modelId="{FAA20656-04FE-495C-BBC5-78A1BAC29792}" srcId="{C29A4CBE-3722-45E3-B990-DA30A776A368}" destId="{0E22C8AF-0D74-4596-994A-64CBE2DF1AC0}" srcOrd="0" destOrd="0" parTransId="{C1092BE9-FA58-44DF-B4F0-B6D1126092FF}" sibTransId="{F5E6417F-6784-4598-A2C3-FA65817C3E43}"/>
    <dgm:cxn modelId="{61269F5A-E637-4F38-83F9-D77C912505BA}" type="presOf" srcId="{344FA041-5F91-4F68-88A7-13E702F852CB}" destId="{C7E05EC2-07B0-44A4-A06A-EF4A6CDCA95C}" srcOrd="1" destOrd="0" presId="urn:microsoft.com/office/officeart/2005/8/layout/vProcess5"/>
    <dgm:cxn modelId="{3D4FE680-785F-43ED-91A4-74FB58202A37}" type="presOf" srcId="{F364ABD1-03EB-4477-A0B8-1558679403B2}" destId="{7A2C56B4-0843-4CCB-9E9E-2B46A0851D5E}" srcOrd="1" destOrd="0" presId="urn:microsoft.com/office/officeart/2005/8/layout/vProcess5"/>
    <dgm:cxn modelId="{D3CCD387-0A23-4614-A93A-E2981EE7CEC7}" srcId="{C29A4CBE-3722-45E3-B990-DA30A776A368}" destId="{F364ABD1-03EB-4477-A0B8-1558679403B2}" srcOrd="1" destOrd="0" parTransId="{C6B88504-1708-4E56-83DA-460943F168B8}" sibTransId="{01677C6B-2277-4633-88BE-DA621A525CE7}"/>
    <dgm:cxn modelId="{0438FC9E-632D-463C-B44D-37F7E847B4A1}" type="presOf" srcId="{0E22C8AF-0D74-4596-994A-64CBE2DF1AC0}" destId="{49085FC4-B446-4DBD-A9C3-F51AECA37FDF}" srcOrd="1" destOrd="0" presId="urn:microsoft.com/office/officeart/2005/8/layout/vProcess5"/>
    <dgm:cxn modelId="{FFB83AA9-6ABA-41E6-8E5A-31F8277CDF60}" type="presOf" srcId="{6BE97DF8-DC50-4A7F-8276-456A8FFAB810}" destId="{F3C6FC5C-A9D8-4149-9CC3-4776D14BE470}" srcOrd="0" destOrd="0" presId="urn:microsoft.com/office/officeart/2005/8/layout/vProcess5"/>
    <dgm:cxn modelId="{7FFFE9B4-3277-43AD-A35B-DCA301BF88AA}" type="presOf" srcId="{577FFFC2-E69D-4312-B2CF-540D26F7CD08}" destId="{AC56242B-89B9-458A-ADB9-38D03FD83431}" srcOrd="0" destOrd="0" presId="urn:microsoft.com/office/officeart/2005/8/layout/vProcess5"/>
    <dgm:cxn modelId="{80B688C5-9AF3-42BC-8984-AFBFFC4A2714}" type="presOf" srcId="{01677C6B-2277-4633-88BE-DA621A525CE7}" destId="{FE0142B2-174C-40A9-9D94-2FF5F997D31B}" srcOrd="0" destOrd="0" presId="urn:microsoft.com/office/officeart/2005/8/layout/vProcess5"/>
    <dgm:cxn modelId="{4B861EC9-87DD-4685-8901-4FD1C2A27FC7}" type="presOf" srcId="{C29A4CBE-3722-45E3-B990-DA30A776A368}" destId="{6D9F3D3B-B860-4583-BA90-E92330779B80}" srcOrd="0" destOrd="0" presId="urn:microsoft.com/office/officeart/2005/8/layout/vProcess5"/>
    <dgm:cxn modelId="{A3FA5ACF-E8D1-402A-B4A6-F40C0DEA62D1}" srcId="{C29A4CBE-3722-45E3-B990-DA30A776A368}" destId="{577FFFC2-E69D-4312-B2CF-540D26F7CD08}" srcOrd="2" destOrd="0" parTransId="{4A611CD1-E89A-4263-A036-7408AA40880E}" sibTransId="{6BE97DF8-DC50-4A7F-8276-456A8FFAB810}"/>
    <dgm:cxn modelId="{4CE63FDE-F57E-44D7-98A6-DB2EEC08D9CA}" type="presOf" srcId="{F364ABD1-03EB-4477-A0B8-1558679403B2}" destId="{26980EDE-7EEC-4CE9-A136-758925E8DF8E}" srcOrd="0" destOrd="0" presId="urn:microsoft.com/office/officeart/2005/8/layout/vProcess5"/>
    <dgm:cxn modelId="{251874E6-2719-4E68-B4F6-2D7E035B5BCB}" type="presOf" srcId="{0E22C8AF-0D74-4596-994A-64CBE2DF1AC0}" destId="{124B9A7B-387F-4B5F-86DB-DF0A4BDC45D5}" srcOrd="0" destOrd="0" presId="urn:microsoft.com/office/officeart/2005/8/layout/vProcess5"/>
    <dgm:cxn modelId="{6E8F08EA-29BA-4676-BE8E-9FF7F35A6CC6}" type="presOf" srcId="{344FA041-5F91-4F68-88A7-13E702F852CB}" destId="{0F082682-1DDF-466E-91EB-B5FA9E27CF30}" srcOrd="0" destOrd="0" presId="urn:microsoft.com/office/officeart/2005/8/layout/vProcess5"/>
    <dgm:cxn modelId="{7F23D1B4-D274-48DB-98AB-69B5DB1B8137}" type="presParOf" srcId="{6D9F3D3B-B860-4583-BA90-E92330779B80}" destId="{F6C99AC7-C86D-46B4-85C5-C4DC227D78A7}" srcOrd="0" destOrd="0" presId="urn:microsoft.com/office/officeart/2005/8/layout/vProcess5"/>
    <dgm:cxn modelId="{4FF93A98-F83E-4F34-B5AC-15BAC4CFFBE2}" type="presParOf" srcId="{6D9F3D3B-B860-4583-BA90-E92330779B80}" destId="{124B9A7B-387F-4B5F-86DB-DF0A4BDC45D5}" srcOrd="1" destOrd="0" presId="urn:microsoft.com/office/officeart/2005/8/layout/vProcess5"/>
    <dgm:cxn modelId="{E7D1370F-0114-4B59-968A-0778E6727087}" type="presParOf" srcId="{6D9F3D3B-B860-4583-BA90-E92330779B80}" destId="{26980EDE-7EEC-4CE9-A136-758925E8DF8E}" srcOrd="2" destOrd="0" presId="urn:microsoft.com/office/officeart/2005/8/layout/vProcess5"/>
    <dgm:cxn modelId="{145CFE06-A145-4FC2-893E-FC4990717E5C}" type="presParOf" srcId="{6D9F3D3B-B860-4583-BA90-E92330779B80}" destId="{AC56242B-89B9-458A-ADB9-38D03FD83431}" srcOrd="3" destOrd="0" presId="urn:microsoft.com/office/officeart/2005/8/layout/vProcess5"/>
    <dgm:cxn modelId="{7EC6F144-06FA-4CC6-A276-D94DE9BF8CCF}" type="presParOf" srcId="{6D9F3D3B-B860-4583-BA90-E92330779B80}" destId="{0F082682-1DDF-466E-91EB-B5FA9E27CF30}" srcOrd="4" destOrd="0" presId="urn:microsoft.com/office/officeart/2005/8/layout/vProcess5"/>
    <dgm:cxn modelId="{6A501A5E-0482-4BC8-B427-D033A850397F}" type="presParOf" srcId="{6D9F3D3B-B860-4583-BA90-E92330779B80}" destId="{D6E0B715-7904-42B8-9D5B-585E678A3DB1}" srcOrd="5" destOrd="0" presId="urn:microsoft.com/office/officeart/2005/8/layout/vProcess5"/>
    <dgm:cxn modelId="{C808A151-BB4A-4147-9C60-CB8A1D9B2DD5}" type="presParOf" srcId="{6D9F3D3B-B860-4583-BA90-E92330779B80}" destId="{FE0142B2-174C-40A9-9D94-2FF5F997D31B}" srcOrd="6" destOrd="0" presId="urn:microsoft.com/office/officeart/2005/8/layout/vProcess5"/>
    <dgm:cxn modelId="{EE84EA71-1FA0-499E-97E1-DBCD6B694192}" type="presParOf" srcId="{6D9F3D3B-B860-4583-BA90-E92330779B80}" destId="{F3C6FC5C-A9D8-4149-9CC3-4776D14BE470}" srcOrd="7" destOrd="0" presId="urn:microsoft.com/office/officeart/2005/8/layout/vProcess5"/>
    <dgm:cxn modelId="{5831EFC9-3C29-43D6-8B90-8160BDD1B486}" type="presParOf" srcId="{6D9F3D3B-B860-4583-BA90-E92330779B80}" destId="{49085FC4-B446-4DBD-A9C3-F51AECA37FDF}" srcOrd="8" destOrd="0" presId="urn:microsoft.com/office/officeart/2005/8/layout/vProcess5"/>
    <dgm:cxn modelId="{1F32E4B5-574D-47B9-8C7A-5356AF4A3D2A}" type="presParOf" srcId="{6D9F3D3B-B860-4583-BA90-E92330779B80}" destId="{7A2C56B4-0843-4CCB-9E9E-2B46A0851D5E}" srcOrd="9" destOrd="0" presId="urn:microsoft.com/office/officeart/2005/8/layout/vProcess5"/>
    <dgm:cxn modelId="{439FAB9F-6556-4F83-AF28-F547FCE2CE7A}" type="presParOf" srcId="{6D9F3D3B-B860-4583-BA90-E92330779B80}" destId="{212CE6C6-5492-431C-82DB-C957340564F9}" srcOrd="10" destOrd="0" presId="urn:microsoft.com/office/officeart/2005/8/layout/vProcess5"/>
    <dgm:cxn modelId="{6EEB19D3-DD56-4C9B-B113-34E5FF7FD7DD}" type="presParOf" srcId="{6D9F3D3B-B860-4583-BA90-E92330779B80}" destId="{C7E05EC2-07B0-44A4-A06A-EF4A6CDCA95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05A7B-C395-4ECF-AFE8-A3D0E716B8A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D1D3437-4D44-4802-A8D9-E95132D272BA}">
      <dgm:prSet phldrT="[Texto]" custT="1"/>
      <dgm:spPr/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Deve se selecionar a apólice com a vigência do evento reclamado;</a:t>
          </a:r>
        </a:p>
      </dgm:t>
    </dgm:pt>
    <dgm:pt modelId="{BA1A6924-8BDF-46A5-8114-1A8CB6F1644A}" type="parTrans" cxnId="{575636EC-9B3A-4E51-B5A1-361AEE309499}">
      <dgm:prSet/>
      <dgm:spPr/>
      <dgm:t>
        <a:bodyPr/>
        <a:lstStyle/>
        <a:p>
          <a:endParaRPr lang="pt-BR"/>
        </a:p>
      </dgm:t>
    </dgm:pt>
    <dgm:pt modelId="{5DE524FB-9FD8-4A12-915C-335DA4981D04}" type="sibTrans" cxnId="{575636EC-9B3A-4E51-B5A1-361AEE309499}">
      <dgm:prSet/>
      <dgm:spPr/>
      <dgm:t>
        <a:bodyPr/>
        <a:lstStyle/>
        <a:p>
          <a:endParaRPr lang="pt-BR"/>
        </a:p>
      </dgm:t>
    </dgm:pt>
    <dgm:pt modelId="{CC195871-31B2-4CF1-8179-B8B841357C3E}">
      <dgm:prSet phldrT="[Texto]" custT="1"/>
      <dgm:spPr/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Os anexos inseridos devem  ser exclusivamente relacionado ao fato reclamado. Consulte lista de documentos necessários por Produto, Cobertura e Evento no portal. Para concluir o aviso de sinistro, faz-se necessário anexar no mínimo 01 documento</a:t>
          </a:r>
          <a:r>
            <a:rPr lang="pt-BR" sz="1800" b="1" dirty="0">
              <a:solidFill>
                <a:schemeClr val="accent5">
                  <a:lumMod val="50000"/>
                </a:schemeClr>
              </a:solidFill>
            </a:rPr>
            <a:t>.</a:t>
          </a:r>
          <a:endParaRPr lang="pt-BR" sz="1800" b="1" dirty="0"/>
        </a:p>
      </dgm:t>
    </dgm:pt>
    <dgm:pt modelId="{44D795D2-548E-48F4-8393-CA3BAC3926D2}" type="parTrans" cxnId="{6F74B1ED-5924-4955-AAEF-A99B5C3587A4}">
      <dgm:prSet/>
      <dgm:spPr/>
      <dgm:t>
        <a:bodyPr/>
        <a:lstStyle/>
        <a:p>
          <a:endParaRPr lang="pt-BR"/>
        </a:p>
      </dgm:t>
    </dgm:pt>
    <dgm:pt modelId="{7D0E6430-57C0-4C3F-9C6E-0C37632AD6B4}" type="sibTrans" cxnId="{6F74B1ED-5924-4955-AAEF-A99B5C3587A4}">
      <dgm:prSet/>
      <dgm:spPr/>
      <dgm:t>
        <a:bodyPr/>
        <a:lstStyle/>
        <a:p>
          <a:endParaRPr lang="pt-BR"/>
        </a:p>
      </dgm:t>
    </dgm:pt>
    <dgm:pt modelId="{838FE7A0-4B37-4429-99A1-ECF723288692}">
      <dgm:prSet phldrT="[Texto]" custT="1"/>
      <dgm:spPr/>
      <dgm:t>
        <a:bodyPr/>
        <a:lstStyle/>
        <a:p>
          <a:r>
            <a:rPr lang="pt-BR" sz="1800" b="1" dirty="0">
              <a:solidFill>
                <a:schemeClr val="bg1"/>
              </a:solidFill>
              <a:ea typeface="+mj-ea"/>
            </a:rPr>
            <a:t>Informar a data do evento, data da citação, valor da causa e/ou estimativa dos prejuízos e número da apólice e/ou certificado no formulário de aviso de sinistro;</a:t>
          </a:r>
          <a:endParaRPr lang="pt-BR" sz="1800" b="1" dirty="0">
            <a:solidFill>
              <a:schemeClr val="bg1"/>
            </a:solidFill>
          </a:endParaRPr>
        </a:p>
      </dgm:t>
    </dgm:pt>
    <dgm:pt modelId="{A25A9373-8500-4579-BAE6-9603CEECC537}" type="parTrans" cxnId="{1439F7AE-82EA-44A0-AC29-2E4AAE72E691}">
      <dgm:prSet/>
      <dgm:spPr/>
      <dgm:t>
        <a:bodyPr/>
        <a:lstStyle/>
        <a:p>
          <a:endParaRPr lang="pt-BR"/>
        </a:p>
      </dgm:t>
    </dgm:pt>
    <dgm:pt modelId="{6E9F2B4A-9DF6-4BED-A975-701A44C407D1}" type="sibTrans" cxnId="{1439F7AE-82EA-44A0-AC29-2E4AAE72E691}">
      <dgm:prSet/>
      <dgm:spPr/>
      <dgm:t>
        <a:bodyPr/>
        <a:lstStyle/>
        <a:p>
          <a:endParaRPr lang="pt-BR"/>
        </a:p>
      </dgm:t>
    </dgm:pt>
    <dgm:pt modelId="{85EAD748-3E27-4A75-AB8C-4715B9ACF54C}">
      <dgm:prSet phldrT="[Texto]" custT="1"/>
      <dgm:spPr/>
      <dgm:t>
        <a:bodyPr/>
        <a:lstStyle/>
        <a:p>
          <a:r>
            <a:rPr lang="pt-BR" sz="1800" b="1" dirty="0">
              <a:solidFill>
                <a:schemeClr val="bg1"/>
              </a:solidFill>
              <a:ea typeface="+mj-ea"/>
            </a:rPr>
            <a:t>Nos casos de Responsabilidade Cível Profissional, é imprescindível o envio do prontuário médico.</a:t>
          </a:r>
          <a:endParaRPr lang="pt-BR" sz="1800" b="1" dirty="0">
            <a:solidFill>
              <a:schemeClr val="bg1"/>
            </a:solidFill>
          </a:endParaRPr>
        </a:p>
      </dgm:t>
    </dgm:pt>
    <dgm:pt modelId="{5AEC02BA-3DAA-4E52-890A-46EEEAA708D9}" type="parTrans" cxnId="{94A68A6F-9A65-4321-991E-CCC7FF7B2359}">
      <dgm:prSet/>
      <dgm:spPr/>
      <dgm:t>
        <a:bodyPr/>
        <a:lstStyle/>
        <a:p>
          <a:endParaRPr lang="pt-BR"/>
        </a:p>
      </dgm:t>
    </dgm:pt>
    <dgm:pt modelId="{70B5C669-7234-4FAF-8BED-132BE75DC8EF}" type="sibTrans" cxnId="{94A68A6F-9A65-4321-991E-CCC7FF7B2359}">
      <dgm:prSet/>
      <dgm:spPr/>
      <dgm:t>
        <a:bodyPr/>
        <a:lstStyle/>
        <a:p>
          <a:endParaRPr lang="pt-BR"/>
        </a:p>
      </dgm:t>
    </dgm:pt>
    <dgm:pt modelId="{0DC981E9-6B78-4732-8DEE-C711AC6CF7CE}" type="pres">
      <dgm:prSet presAssocID="{86905A7B-C395-4ECF-AFE8-A3D0E716B8A0}" presName="outerComposite" presStyleCnt="0">
        <dgm:presLayoutVars>
          <dgm:chMax val="5"/>
          <dgm:dir/>
          <dgm:resizeHandles val="exact"/>
        </dgm:presLayoutVars>
      </dgm:prSet>
      <dgm:spPr/>
    </dgm:pt>
    <dgm:pt modelId="{D49C828F-0FA2-44D6-9859-2CD1B32513E9}" type="pres">
      <dgm:prSet presAssocID="{86905A7B-C395-4ECF-AFE8-A3D0E716B8A0}" presName="dummyMaxCanvas" presStyleCnt="0">
        <dgm:presLayoutVars/>
      </dgm:prSet>
      <dgm:spPr/>
    </dgm:pt>
    <dgm:pt modelId="{7AC0CA17-9B57-48B7-8826-BA0C9B8A1BB4}" type="pres">
      <dgm:prSet presAssocID="{86905A7B-C395-4ECF-AFE8-A3D0E716B8A0}" presName="FourNodes_1" presStyleLbl="node1" presStyleIdx="0" presStyleCnt="4">
        <dgm:presLayoutVars>
          <dgm:bulletEnabled val="1"/>
        </dgm:presLayoutVars>
      </dgm:prSet>
      <dgm:spPr/>
    </dgm:pt>
    <dgm:pt modelId="{327EEA50-F3FF-4850-B416-43427118922D}" type="pres">
      <dgm:prSet presAssocID="{86905A7B-C395-4ECF-AFE8-A3D0E716B8A0}" presName="FourNodes_2" presStyleLbl="node1" presStyleIdx="1" presStyleCnt="4">
        <dgm:presLayoutVars>
          <dgm:bulletEnabled val="1"/>
        </dgm:presLayoutVars>
      </dgm:prSet>
      <dgm:spPr/>
    </dgm:pt>
    <dgm:pt modelId="{D0E6C14E-3E06-4916-A54E-EBF559EA8496}" type="pres">
      <dgm:prSet presAssocID="{86905A7B-C395-4ECF-AFE8-A3D0E716B8A0}" presName="FourNodes_3" presStyleLbl="node1" presStyleIdx="2" presStyleCnt="4">
        <dgm:presLayoutVars>
          <dgm:bulletEnabled val="1"/>
        </dgm:presLayoutVars>
      </dgm:prSet>
      <dgm:spPr/>
    </dgm:pt>
    <dgm:pt modelId="{5EC87FAE-9800-483F-BC5C-67E6F3CE8B67}" type="pres">
      <dgm:prSet presAssocID="{86905A7B-C395-4ECF-AFE8-A3D0E716B8A0}" presName="FourNodes_4" presStyleLbl="node1" presStyleIdx="3" presStyleCnt="4">
        <dgm:presLayoutVars>
          <dgm:bulletEnabled val="1"/>
        </dgm:presLayoutVars>
      </dgm:prSet>
      <dgm:spPr/>
    </dgm:pt>
    <dgm:pt modelId="{49F1CF51-7409-4C65-865F-F657EF89B95E}" type="pres">
      <dgm:prSet presAssocID="{86905A7B-C395-4ECF-AFE8-A3D0E716B8A0}" presName="FourConn_1-2" presStyleLbl="fgAccFollowNode1" presStyleIdx="0" presStyleCnt="3">
        <dgm:presLayoutVars>
          <dgm:bulletEnabled val="1"/>
        </dgm:presLayoutVars>
      </dgm:prSet>
      <dgm:spPr/>
    </dgm:pt>
    <dgm:pt modelId="{D8E1CF0A-19BC-4426-ABBD-4B844E766133}" type="pres">
      <dgm:prSet presAssocID="{86905A7B-C395-4ECF-AFE8-A3D0E716B8A0}" presName="FourConn_2-3" presStyleLbl="fgAccFollowNode1" presStyleIdx="1" presStyleCnt="3">
        <dgm:presLayoutVars>
          <dgm:bulletEnabled val="1"/>
        </dgm:presLayoutVars>
      </dgm:prSet>
      <dgm:spPr/>
    </dgm:pt>
    <dgm:pt modelId="{B875A401-9C86-402D-8A75-4FE1132B3F13}" type="pres">
      <dgm:prSet presAssocID="{86905A7B-C395-4ECF-AFE8-A3D0E716B8A0}" presName="FourConn_3-4" presStyleLbl="fgAccFollowNode1" presStyleIdx="2" presStyleCnt="3">
        <dgm:presLayoutVars>
          <dgm:bulletEnabled val="1"/>
        </dgm:presLayoutVars>
      </dgm:prSet>
      <dgm:spPr/>
    </dgm:pt>
    <dgm:pt modelId="{CDC38858-7969-47E8-A6E2-AF62BB79732A}" type="pres">
      <dgm:prSet presAssocID="{86905A7B-C395-4ECF-AFE8-A3D0E716B8A0}" presName="FourNodes_1_text" presStyleLbl="node1" presStyleIdx="3" presStyleCnt="4">
        <dgm:presLayoutVars>
          <dgm:bulletEnabled val="1"/>
        </dgm:presLayoutVars>
      </dgm:prSet>
      <dgm:spPr/>
    </dgm:pt>
    <dgm:pt modelId="{AC277122-447D-4547-8792-528270E97E5C}" type="pres">
      <dgm:prSet presAssocID="{86905A7B-C395-4ECF-AFE8-A3D0E716B8A0}" presName="FourNodes_2_text" presStyleLbl="node1" presStyleIdx="3" presStyleCnt="4">
        <dgm:presLayoutVars>
          <dgm:bulletEnabled val="1"/>
        </dgm:presLayoutVars>
      </dgm:prSet>
      <dgm:spPr/>
    </dgm:pt>
    <dgm:pt modelId="{DCD6074A-36C4-4F4B-AA7B-A89EB39EDC53}" type="pres">
      <dgm:prSet presAssocID="{86905A7B-C395-4ECF-AFE8-A3D0E716B8A0}" presName="FourNodes_3_text" presStyleLbl="node1" presStyleIdx="3" presStyleCnt="4">
        <dgm:presLayoutVars>
          <dgm:bulletEnabled val="1"/>
        </dgm:presLayoutVars>
      </dgm:prSet>
      <dgm:spPr/>
    </dgm:pt>
    <dgm:pt modelId="{EF31889F-722E-4904-AACA-A711011750CF}" type="pres">
      <dgm:prSet presAssocID="{86905A7B-C395-4ECF-AFE8-A3D0E716B8A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3C94B08-D530-4AC7-992B-2AA5E3C9274F}" type="presOf" srcId="{86905A7B-C395-4ECF-AFE8-A3D0E716B8A0}" destId="{0DC981E9-6B78-4732-8DEE-C711AC6CF7CE}" srcOrd="0" destOrd="0" presId="urn:microsoft.com/office/officeart/2005/8/layout/vProcess5"/>
    <dgm:cxn modelId="{6F911C11-43E1-493E-B634-5753547B1CF8}" type="presOf" srcId="{85EAD748-3E27-4A75-AB8C-4715B9ACF54C}" destId="{5EC87FAE-9800-483F-BC5C-67E6F3CE8B67}" srcOrd="0" destOrd="0" presId="urn:microsoft.com/office/officeart/2005/8/layout/vProcess5"/>
    <dgm:cxn modelId="{FDD9CD28-0207-453D-A4ED-D8FA33A10BFA}" type="presOf" srcId="{7D0E6430-57C0-4C3F-9C6E-0C37632AD6B4}" destId="{D8E1CF0A-19BC-4426-ABBD-4B844E766133}" srcOrd="0" destOrd="0" presId="urn:microsoft.com/office/officeart/2005/8/layout/vProcess5"/>
    <dgm:cxn modelId="{C7663F38-2F93-4324-957D-D0E925130294}" type="presOf" srcId="{BD1D3437-4D44-4802-A8D9-E95132D272BA}" destId="{7AC0CA17-9B57-48B7-8826-BA0C9B8A1BB4}" srcOrd="0" destOrd="0" presId="urn:microsoft.com/office/officeart/2005/8/layout/vProcess5"/>
    <dgm:cxn modelId="{E5A5616B-66AF-4246-B0FF-8F30B7441C15}" type="presOf" srcId="{838FE7A0-4B37-4429-99A1-ECF723288692}" destId="{DCD6074A-36C4-4F4B-AA7B-A89EB39EDC53}" srcOrd="1" destOrd="0" presId="urn:microsoft.com/office/officeart/2005/8/layout/vProcess5"/>
    <dgm:cxn modelId="{94A68A6F-9A65-4321-991E-CCC7FF7B2359}" srcId="{86905A7B-C395-4ECF-AFE8-A3D0E716B8A0}" destId="{85EAD748-3E27-4A75-AB8C-4715B9ACF54C}" srcOrd="3" destOrd="0" parTransId="{5AEC02BA-3DAA-4E52-890A-46EEEAA708D9}" sibTransId="{70B5C669-7234-4FAF-8BED-132BE75DC8EF}"/>
    <dgm:cxn modelId="{1213E74F-724E-4A09-AFD3-3A0CE9AB7107}" type="presOf" srcId="{838FE7A0-4B37-4429-99A1-ECF723288692}" destId="{D0E6C14E-3E06-4916-A54E-EBF559EA8496}" srcOrd="0" destOrd="0" presId="urn:microsoft.com/office/officeart/2005/8/layout/vProcess5"/>
    <dgm:cxn modelId="{968AC982-3023-4051-8180-8087C4C8587A}" type="presOf" srcId="{5DE524FB-9FD8-4A12-915C-335DA4981D04}" destId="{49F1CF51-7409-4C65-865F-F657EF89B95E}" srcOrd="0" destOrd="0" presId="urn:microsoft.com/office/officeart/2005/8/layout/vProcess5"/>
    <dgm:cxn modelId="{02E8B7A9-D198-43AC-A6DF-E18503ABF705}" type="presOf" srcId="{85EAD748-3E27-4A75-AB8C-4715B9ACF54C}" destId="{EF31889F-722E-4904-AACA-A711011750CF}" srcOrd="1" destOrd="0" presId="urn:microsoft.com/office/officeart/2005/8/layout/vProcess5"/>
    <dgm:cxn modelId="{1439F7AE-82EA-44A0-AC29-2E4AAE72E691}" srcId="{86905A7B-C395-4ECF-AFE8-A3D0E716B8A0}" destId="{838FE7A0-4B37-4429-99A1-ECF723288692}" srcOrd="2" destOrd="0" parTransId="{A25A9373-8500-4579-BAE6-9603CEECC537}" sibTransId="{6E9F2B4A-9DF6-4BED-A975-701A44C407D1}"/>
    <dgm:cxn modelId="{CBED10C3-1FAB-4A7A-8AF5-753EC6125F5E}" type="presOf" srcId="{CC195871-31B2-4CF1-8179-B8B841357C3E}" destId="{327EEA50-F3FF-4850-B416-43427118922D}" srcOrd="0" destOrd="0" presId="urn:microsoft.com/office/officeart/2005/8/layout/vProcess5"/>
    <dgm:cxn modelId="{99EA91CF-C082-4F54-898D-4E472E403D04}" type="presOf" srcId="{6E9F2B4A-9DF6-4BED-A975-701A44C407D1}" destId="{B875A401-9C86-402D-8A75-4FE1132B3F13}" srcOrd="0" destOrd="0" presId="urn:microsoft.com/office/officeart/2005/8/layout/vProcess5"/>
    <dgm:cxn modelId="{0677E1DC-88C2-4FC6-AECC-C0739FA857FF}" type="presOf" srcId="{BD1D3437-4D44-4802-A8D9-E95132D272BA}" destId="{CDC38858-7969-47E8-A6E2-AF62BB79732A}" srcOrd="1" destOrd="0" presId="urn:microsoft.com/office/officeart/2005/8/layout/vProcess5"/>
    <dgm:cxn modelId="{BF1E58E7-8D4F-4991-B607-E00BAA6E64F3}" type="presOf" srcId="{CC195871-31B2-4CF1-8179-B8B841357C3E}" destId="{AC277122-447D-4547-8792-528270E97E5C}" srcOrd="1" destOrd="0" presId="urn:microsoft.com/office/officeart/2005/8/layout/vProcess5"/>
    <dgm:cxn modelId="{575636EC-9B3A-4E51-B5A1-361AEE309499}" srcId="{86905A7B-C395-4ECF-AFE8-A3D0E716B8A0}" destId="{BD1D3437-4D44-4802-A8D9-E95132D272BA}" srcOrd="0" destOrd="0" parTransId="{BA1A6924-8BDF-46A5-8114-1A8CB6F1644A}" sibTransId="{5DE524FB-9FD8-4A12-915C-335DA4981D04}"/>
    <dgm:cxn modelId="{6F74B1ED-5924-4955-AAEF-A99B5C3587A4}" srcId="{86905A7B-C395-4ECF-AFE8-A3D0E716B8A0}" destId="{CC195871-31B2-4CF1-8179-B8B841357C3E}" srcOrd="1" destOrd="0" parTransId="{44D795D2-548E-48F4-8393-CA3BAC3926D2}" sibTransId="{7D0E6430-57C0-4C3F-9C6E-0C37632AD6B4}"/>
    <dgm:cxn modelId="{5E5C071B-CE8E-41A9-A80E-B4A11AEAC5EF}" type="presParOf" srcId="{0DC981E9-6B78-4732-8DEE-C711AC6CF7CE}" destId="{D49C828F-0FA2-44D6-9859-2CD1B32513E9}" srcOrd="0" destOrd="0" presId="urn:microsoft.com/office/officeart/2005/8/layout/vProcess5"/>
    <dgm:cxn modelId="{0D0F06CA-69F1-44EA-835E-30D8095E1E9F}" type="presParOf" srcId="{0DC981E9-6B78-4732-8DEE-C711AC6CF7CE}" destId="{7AC0CA17-9B57-48B7-8826-BA0C9B8A1BB4}" srcOrd="1" destOrd="0" presId="urn:microsoft.com/office/officeart/2005/8/layout/vProcess5"/>
    <dgm:cxn modelId="{1256800A-FAFF-440F-8E8C-8386C3A6C408}" type="presParOf" srcId="{0DC981E9-6B78-4732-8DEE-C711AC6CF7CE}" destId="{327EEA50-F3FF-4850-B416-43427118922D}" srcOrd="2" destOrd="0" presId="urn:microsoft.com/office/officeart/2005/8/layout/vProcess5"/>
    <dgm:cxn modelId="{D9E360D3-7250-4156-BD67-A0ED25FC68F3}" type="presParOf" srcId="{0DC981E9-6B78-4732-8DEE-C711AC6CF7CE}" destId="{D0E6C14E-3E06-4916-A54E-EBF559EA8496}" srcOrd="3" destOrd="0" presId="urn:microsoft.com/office/officeart/2005/8/layout/vProcess5"/>
    <dgm:cxn modelId="{96AC8F9E-88ED-4080-8EB2-AB617D4FCEB4}" type="presParOf" srcId="{0DC981E9-6B78-4732-8DEE-C711AC6CF7CE}" destId="{5EC87FAE-9800-483F-BC5C-67E6F3CE8B67}" srcOrd="4" destOrd="0" presId="urn:microsoft.com/office/officeart/2005/8/layout/vProcess5"/>
    <dgm:cxn modelId="{0EE93D17-A417-439B-8731-A6B7DE5FEA6E}" type="presParOf" srcId="{0DC981E9-6B78-4732-8DEE-C711AC6CF7CE}" destId="{49F1CF51-7409-4C65-865F-F657EF89B95E}" srcOrd="5" destOrd="0" presId="urn:microsoft.com/office/officeart/2005/8/layout/vProcess5"/>
    <dgm:cxn modelId="{BB5445E9-D409-4A1B-80A2-66274262D0E6}" type="presParOf" srcId="{0DC981E9-6B78-4732-8DEE-C711AC6CF7CE}" destId="{D8E1CF0A-19BC-4426-ABBD-4B844E766133}" srcOrd="6" destOrd="0" presId="urn:microsoft.com/office/officeart/2005/8/layout/vProcess5"/>
    <dgm:cxn modelId="{2A3688F8-3F8A-4434-9B5C-5F60D8AB2390}" type="presParOf" srcId="{0DC981E9-6B78-4732-8DEE-C711AC6CF7CE}" destId="{B875A401-9C86-402D-8A75-4FE1132B3F13}" srcOrd="7" destOrd="0" presId="urn:microsoft.com/office/officeart/2005/8/layout/vProcess5"/>
    <dgm:cxn modelId="{243EECEA-9E04-44EC-B61B-F1737EE10119}" type="presParOf" srcId="{0DC981E9-6B78-4732-8DEE-C711AC6CF7CE}" destId="{CDC38858-7969-47E8-A6E2-AF62BB79732A}" srcOrd="8" destOrd="0" presId="urn:microsoft.com/office/officeart/2005/8/layout/vProcess5"/>
    <dgm:cxn modelId="{2C3819D4-E5F2-4145-A97C-4EE6AD32C10A}" type="presParOf" srcId="{0DC981E9-6B78-4732-8DEE-C711AC6CF7CE}" destId="{AC277122-447D-4547-8792-528270E97E5C}" srcOrd="9" destOrd="0" presId="urn:microsoft.com/office/officeart/2005/8/layout/vProcess5"/>
    <dgm:cxn modelId="{B46E1454-02C4-4324-A2A5-686D428A123E}" type="presParOf" srcId="{0DC981E9-6B78-4732-8DEE-C711AC6CF7CE}" destId="{DCD6074A-36C4-4F4B-AA7B-A89EB39EDC53}" srcOrd="10" destOrd="0" presId="urn:microsoft.com/office/officeart/2005/8/layout/vProcess5"/>
    <dgm:cxn modelId="{25E326A0-C5BC-4589-915B-1A4904DA0843}" type="presParOf" srcId="{0DC981E9-6B78-4732-8DEE-C711AC6CF7CE}" destId="{EF31889F-722E-4904-AACA-A711011750C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B9A7B-387F-4B5F-86DB-DF0A4BDC45D5}">
      <dsp:nvSpPr>
        <dsp:cNvPr id="0" name=""/>
        <dsp:cNvSpPr/>
      </dsp:nvSpPr>
      <dsp:spPr>
        <a:xfrm>
          <a:off x="-4763" y="0"/>
          <a:ext cx="6521452" cy="1192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</a:rPr>
            <a:t>Segurados pode efetuar o comunicado do sinistro no site, caso este não possua login, deverá realizar o cadastro no site para usar a ferramenta;</a:t>
          </a:r>
        </a:p>
      </dsp:txBody>
      <dsp:txXfrm>
        <a:off x="30153" y="34916"/>
        <a:ext cx="5130482" cy="1122274"/>
      </dsp:txXfrm>
    </dsp:sp>
    <dsp:sp modelId="{26980EDE-7EEC-4CE9-A136-758925E8DF8E}">
      <dsp:nvSpPr>
        <dsp:cNvPr id="0" name=""/>
        <dsp:cNvSpPr/>
      </dsp:nvSpPr>
      <dsp:spPr>
        <a:xfrm>
          <a:off x="549339" y="1408853"/>
          <a:ext cx="6502400" cy="1192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</a:rPr>
            <a:t>O Segurado deve preencher na nova ferramenta todas as informações solicitadas;</a:t>
          </a:r>
        </a:p>
      </dsp:txBody>
      <dsp:txXfrm>
        <a:off x="584255" y="1443769"/>
        <a:ext cx="5113122" cy="1122274"/>
      </dsp:txXfrm>
    </dsp:sp>
    <dsp:sp modelId="{AC56242B-89B9-458A-ADB9-38D03FD83431}">
      <dsp:nvSpPr>
        <dsp:cNvPr id="0" name=""/>
        <dsp:cNvSpPr/>
      </dsp:nvSpPr>
      <dsp:spPr>
        <a:xfrm>
          <a:off x="1085787" y="2817706"/>
          <a:ext cx="6502400" cy="1192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</a:rPr>
            <a:t>Os telefones devem ser informados corretamente (posterior envio de SMS);</a:t>
          </a:r>
        </a:p>
      </dsp:txBody>
      <dsp:txXfrm>
        <a:off x="1120703" y="2852622"/>
        <a:ext cx="5121250" cy="1122274"/>
      </dsp:txXfrm>
    </dsp:sp>
    <dsp:sp modelId="{0F082682-1DDF-466E-91EB-B5FA9E27CF30}">
      <dsp:nvSpPr>
        <dsp:cNvPr id="0" name=""/>
        <dsp:cNvSpPr/>
      </dsp:nvSpPr>
      <dsp:spPr>
        <a:xfrm>
          <a:off x="1630363" y="4226560"/>
          <a:ext cx="6502400" cy="1192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</a:rPr>
            <a:t>Informar corretamente os e-mails, pois a solicitação de documentos serão encaminhadas eletronicamente.</a:t>
          </a:r>
        </a:p>
      </dsp:txBody>
      <dsp:txXfrm>
        <a:off x="1665279" y="4261476"/>
        <a:ext cx="5113122" cy="1122274"/>
      </dsp:txXfrm>
    </dsp:sp>
    <dsp:sp modelId="{D6E0B715-7904-42B8-9D5B-585E678A3DB1}">
      <dsp:nvSpPr>
        <dsp:cNvPr id="0" name=""/>
        <dsp:cNvSpPr/>
      </dsp:nvSpPr>
      <dsp:spPr>
        <a:xfrm>
          <a:off x="5732293" y="913045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/>
        </a:p>
      </dsp:txBody>
      <dsp:txXfrm>
        <a:off x="5906639" y="913045"/>
        <a:ext cx="426177" cy="583089"/>
      </dsp:txXfrm>
    </dsp:sp>
    <dsp:sp modelId="{FE0142B2-174C-40A9-9D94-2FF5F997D31B}">
      <dsp:nvSpPr>
        <dsp:cNvPr id="0" name=""/>
        <dsp:cNvSpPr/>
      </dsp:nvSpPr>
      <dsp:spPr>
        <a:xfrm>
          <a:off x="6276869" y="2321898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/>
        </a:p>
      </dsp:txBody>
      <dsp:txXfrm>
        <a:off x="6451215" y="2321898"/>
        <a:ext cx="426177" cy="583089"/>
      </dsp:txXfrm>
    </dsp:sp>
    <dsp:sp modelId="{F3C6FC5C-A9D8-4149-9CC3-4776D14BE470}">
      <dsp:nvSpPr>
        <dsp:cNvPr id="0" name=""/>
        <dsp:cNvSpPr/>
      </dsp:nvSpPr>
      <dsp:spPr>
        <a:xfrm>
          <a:off x="6813317" y="3730752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/>
        </a:p>
      </dsp:txBody>
      <dsp:txXfrm>
        <a:off x="6987663" y="3730752"/>
        <a:ext cx="426177" cy="583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0CA17-9B57-48B7-8826-BA0C9B8A1BB4}">
      <dsp:nvSpPr>
        <dsp:cNvPr id="0" name=""/>
        <dsp:cNvSpPr/>
      </dsp:nvSpPr>
      <dsp:spPr>
        <a:xfrm>
          <a:off x="0" y="0"/>
          <a:ext cx="6502400" cy="1192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</a:rPr>
            <a:t>Deve se selecionar a apólice com a vigência do evento reclamado;</a:t>
          </a:r>
        </a:p>
      </dsp:txBody>
      <dsp:txXfrm>
        <a:off x="34916" y="34916"/>
        <a:ext cx="5115290" cy="1122274"/>
      </dsp:txXfrm>
    </dsp:sp>
    <dsp:sp modelId="{327EEA50-F3FF-4850-B416-43427118922D}">
      <dsp:nvSpPr>
        <dsp:cNvPr id="0" name=""/>
        <dsp:cNvSpPr/>
      </dsp:nvSpPr>
      <dsp:spPr>
        <a:xfrm>
          <a:off x="544575" y="1408853"/>
          <a:ext cx="6502400" cy="1192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</a:rPr>
            <a:t>Os anexos inseridos devem  ser exclusivamente relacionado ao fato reclamado. Consulte lista de documentos necessários por Produto, Cobertura e Evento no portal. Para concluir o aviso de sinistro, faz-se necessário anexar no mínimo 01 documento</a:t>
          </a:r>
          <a:r>
            <a:rPr lang="pt-BR" sz="1800" b="1" kern="1200" dirty="0">
              <a:solidFill>
                <a:schemeClr val="accent5">
                  <a:lumMod val="50000"/>
                </a:schemeClr>
              </a:solidFill>
            </a:rPr>
            <a:t>.</a:t>
          </a:r>
          <a:endParaRPr lang="pt-BR" sz="1800" b="1" kern="1200" dirty="0"/>
        </a:p>
      </dsp:txBody>
      <dsp:txXfrm>
        <a:off x="579491" y="1443769"/>
        <a:ext cx="5113122" cy="1122274"/>
      </dsp:txXfrm>
    </dsp:sp>
    <dsp:sp modelId="{D0E6C14E-3E06-4916-A54E-EBF559EA8496}">
      <dsp:nvSpPr>
        <dsp:cNvPr id="0" name=""/>
        <dsp:cNvSpPr/>
      </dsp:nvSpPr>
      <dsp:spPr>
        <a:xfrm>
          <a:off x="1081024" y="2817706"/>
          <a:ext cx="6502400" cy="1192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ea typeface="+mj-ea"/>
            </a:rPr>
            <a:t>Informar a data do evento, data da citação, valor da causa e/ou estimativa dos prejuízos e número da apólice e/ou certificado no formulário de aviso de sinistro;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115940" y="2852622"/>
        <a:ext cx="5121250" cy="1122274"/>
      </dsp:txXfrm>
    </dsp:sp>
    <dsp:sp modelId="{5EC87FAE-9800-483F-BC5C-67E6F3CE8B67}">
      <dsp:nvSpPr>
        <dsp:cNvPr id="0" name=""/>
        <dsp:cNvSpPr/>
      </dsp:nvSpPr>
      <dsp:spPr>
        <a:xfrm>
          <a:off x="1625599" y="4226560"/>
          <a:ext cx="6502400" cy="11921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  <a:ea typeface="+mj-ea"/>
            </a:rPr>
            <a:t>Nos casos de Responsabilidade Cível Profissional, é imprescindível o envio do prontuário médico.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1660515" y="4261476"/>
        <a:ext cx="5113122" cy="1122274"/>
      </dsp:txXfrm>
    </dsp:sp>
    <dsp:sp modelId="{49F1CF51-7409-4C65-865F-F657EF89B95E}">
      <dsp:nvSpPr>
        <dsp:cNvPr id="0" name=""/>
        <dsp:cNvSpPr/>
      </dsp:nvSpPr>
      <dsp:spPr>
        <a:xfrm>
          <a:off x="5727530" y="913045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/>
        </a:p>
      </dsp:txBody>
      <dsp:txXfrm>
        <a:off x="5901876" y="913045"/>
        <a:ext cx="426177" cy="583089"/>
      </dsp:txXfrm>
    </dsp:sp>
    <dsp:sp modelId="{D8E1CF0A-19BC-4426-ABBD-4B844E766133}">
      <dsp:nvSpPr>
        <dsp:cNvPr id="0" name=""/>
        <dsp:cNvSpPr/>
      </dsp:nvSpPr>
      <dsp:spPr>
        <a:xfrm>
          <a:off x="6272106" y="2321898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/>
        </a:p>
      </dsp:txBody>
      <dsp:txXfrm>
        <a:off x="6446452" y="2321898"/>
        <a:ext cx="426177" cy="583089"/>
      </dsp:txXfrm>
    </dsp:sp>
    <dsp:sp modelId="{B875A401-9C86-402D-8A75-4FE1132B3F13}">
      <dsp:nvSpPr>
        <dsp:cNvPr id="0" name=""/>
        <dsp:cNvSpPr/>
      </dsp:nvSpPr>
      <dsp:spPr>
        <a:xfrm>
          <a:off x="6808554" y="3730752"/>
          <a:ext cx="774869" cy="7748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500" kern="1200"/>
        </a:p>
      </dsp:txBody>
      <dsp:txXfrm>
        <a:off x="6982900" y="3730752"/>
        <a:ext cx="426177" cy="583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8D441-634D-4B01-A28A-C26C2EFD3627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A5358-A20A-49B0-BF96-EB25E92A2A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13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5358-A20A-49B0-BF96-EB25E92A2AE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85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A5358-A20A-49B0-BF96-EB25E92A2AE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05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A5358-A20A-49B0-BF96-EB25E92A2AE5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83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53DA77-5CAB-4193-B9A6-57E4CBA77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260C0F-3BD4-4ED4-9D9D-F7B68721E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BE50E8-496A-4689-BA54-5C2FE6F9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C05-F934-4490-867F-44B8E3336D64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C221CE-197B-40B9-A4B3-524A4B14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6EC34-CC55-4E87-835B-C6793A36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3B67-65A9-40C1-ABAC-11D6DCC87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34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C1D71-CCAD-456E-BF6D-6DCCD92DC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8EE7A8-7183-4F0A-8B0F-8902C8299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40DB33-02D6-43BB-BC3F-FA24170D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C05-F934-4490-867F-44B8E3336D64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F147B6-5D3A-4129-8EBC-51AAAE18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F547FB-B999-4D96-9480-A6E567A9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3B67-65A9-40C1-ABAC-11D6DCC87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29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989C71-2409-444D-A10C-AD43C96D70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4EEE5B-684C-4469-B2FF-94A6CD3E6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E9E279-B6F9-459A-99BF-178F00110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C05-F934-4490-867F-44B8E3336D64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FC95C5-DF81-4E39-B1DB-56867790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B8A124-270D-4D55-A11C-A604906E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3B67-65A9-40C1-ABAC-11D6DCC87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749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6F8F2-ACC1-4F4B-8760-C50FEFCE1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04C1DF0-E094-4DEF-80A7-1FD7A1EA4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B15124-6906-43FD-A348-CB92C4115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4F0D-A5D7-4606-A7E4-B113E506D650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CA52AC-CE0E-4A9B-88F8-20E57F76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150708-4737-4CEE-A5DB-8A1DBB9CD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6E-A27A-401D-8457-9DB2F77088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6434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BAB3BF-FB99-4A0D-B78A-2DF1EB6F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8168B2-4C87-4760-8451-DB88D99FF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B1B552-6ADD-458F-A10D-2D589D42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4F0D-A5D7-4606-A7E4-B113E506D650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D449DB-D799-4D22-8D18-7E49C774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53C149-E9D1-4966-AE81-FB4A475F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6E-A27A-401D-8457-9DB2F77088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2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FFEFC-18FC-49BB-A776-71AFF6920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A77B6B-86F5-4148-B50B-11F84A8A4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663116-C474-4EEA-8403-BAFDF460A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4F0D-A5D7-4606-A7E4-B113E506D650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1A3879-1F8B-4F7B-95B7-4D66A452C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D91A90-7119-4C5F-8A5A-6EDBB5E2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6E-A27A-401D-8457-9DB2F77088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112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93F22-CAEA-4BBB-BF17-4D2EEB228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60C215-8633-4B15-BFDA-B02284A33E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7C3046-2CDC-4A49-BC04-0C0F4376D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3ED957-F36C-4F56-AB75-41E361AE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4F0D-A5D7-4606-A7E4-B113E506D650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A4EC1B-61FD-4969-A607-61FE62B8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D2D2F1D-5E25-4BE1-89AF-135D51BD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6E-A27A-401D-8457-9DB2F77088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058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6904A-F4DE-4C08-9EE8-BB39CDE66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92FB08-A3EC-4858-BCF4-BCC538C3A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6EF9D8-C800-4BAA-8112-49DB4F874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AA71806-FF2B-4945-BA91-AAC44E1EE7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1CF2257-FB7F-436F-8953-D47B39078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AEFEEE6-1F2D-49C2-8CB1-080B43F9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4F0D-A5D7-4606-A7E4-B113E506D650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D644BA-9491-44D0-83E0-56C5B5D5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6BA456-9726-453C-A022-F101F2777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6E-A27A-401D-8457-9DB2F77088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138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8C542-FA01-4E96-907D-4A12FCBE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039CF4E-FE97-4A4E-B0EA-2B8196712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4F0D-A5D7-4606-A7E4-B113E506D650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B1EEAF5-9501-4421-BB47-29B548E8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5C7FE29-DE91-4044-A70E-FB283927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6E-A27A-401D-8457-9DB2F77088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26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77C6B15-9254-4CE2-89CC-D772DD9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4F0D-A5D7-4606-A7E4-B113E506D650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ECB6295-60A7-4F3D-AE0E-F38E04B71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84903FE-743F-4DD7-914B-B80A0DC1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6E-A27A-401D-8457-9DB2F77088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271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40899-FAB9-48EE-8459-258BED190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8672BF2-DDB6-458E-B6DF-1E6B9ED2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FF6E270-E642-4199-8BB6-39D2F8705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F51CAC-2BC1-4B8F-8757-0DA00B70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4F0D-A5D7-4606-A7E4-B113E506D650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875A2E1-5ECD-429B-8D07-BF7E13D2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5C0C4C-B938-4B00-B285-D283B099D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6E-A27A-401D-8457-9DB2F77088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74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471DC995-66A9-4215-A953-AB867F1D3399}"/>
              </a:ext>
            </a:extLst>
          </p:cNvPr>
          <p:cNvSpPr/>
          <p:nvPr userDrawn="1"/>
        </p:nvSpPr>
        <p:spPr>
          <a:xfrm>
            <a:off x="-1" y="-1"/>
            <a:ext cx="350873" cy="2282301"/>
          </a:xfrm>
          <a:prstGeom prst="rect">
            <a:avLst/>
          </a:prstGeom>
          <a:solidFill>
            <a:srgbClr val="009D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MED SANS BOOK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54116BD-74D5-430C-87AD-9CAEF7482F03}"/>
              </a:ext>
            </a:extLst>
          </p:cNvPr>
          <p:cNvSpPr/>
          <p:nvPr userDrawn="1"/>
        </p:nvSpPr>
        <p:spPr>
          <a:xfrm>
            <a:off x="-2" y="2282301"/>
            <a:ext cx="350875" cy="3392482"/>
          </a:xfrm>
          <a:prstGeom prst="rect">
            <a:avLst/>
          </a:prstGeom>
          <a:solidFill>
            <a:srgbClr val="19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MED SANS BOOK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2C1E6C0-B054-4E87-8310-0FBD3C03C4A5}"/>
              </a:ext>
            </a:extLst>
          </p:cNvPr>
          <p:cNvSpPr/>
          <p:nvPr userDrawn="1"/>
        </p:nvSpPr>
        <p:spPr>
          <a:xfrm>
            <a:off x="-2" y="5674783"/>
            <a:ext cx="350875" cy="1183217"/>
          </a:xfrm>
          <a:prstGeom prst="rect">
            <a:avLst/>
          </a:prstGeom>
          <a:solidFill>
            <a:srgbClr val="F94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UniMED SANS BOOK"/>
            </a:endParaRPr>
          </a:p>
        </p:txBody>
      </p:sp>
      <p:pic>
        <p:nvPicPr>
          <p:cNvPr id="10" name="Picture 4" descr="Seguros-Unimed_Positivo_RGB.png">
            <a:extLst>
              <a:ext uri="{FF2B5EF4-FFF2-40B4-BE49-F238E27FC236}">
                <a16:creationId xmlns:a16="http://schemas.microsoft.com/office/drawing/2014/main" id="{DA26BFAC-FC73-4C9D-8CBF-071056EB0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071" y="6255248"/>
            <a:ext cx="539548" cy="5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61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63CE83-E07C-4EBD-9712-BD878EE09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F08F09F-3DA5-40FC-A6CE-146878C20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6D90D1-4245-4A8F-968F-1915A5403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A84836D-62F2-409D-8E20-EFA1F8C3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4F0D-A5D7-4606-A7E4-B113E506D650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4EBD55-09D6-45CB-A19F-7E716C584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864B9E-8A2F-405D-9DA4-6289032B1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6E-A27A-401D-8457-9DB2F77088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207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C8991-04FD-4CF6-AB78-6993C7F9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B3B6C2-468D-4DD8-ACF8-A2F0B06FC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1128A8-161F-4AA1-B28A-D2FC654C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4F0D-A5D7-4606-A7E4-B113E506D650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47E818-9086-4834-9BCA-86BCC4D3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D5CD14-DAF6-4507-99E2-8AC5B353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6E-A27A-401D-8457-9DB2F77088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52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518FF76-281D-43B2-8804-1367DF597F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D32EBE-5CAF-4E19-927A-7E0DA0DC00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176B9-856A-4D91-AB2F-62A347FAE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4F0D-A5D7-4606-A7E4-B113E506D650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66C3BE-29D2-4AFD-8E9E-55A94F73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9ED508-B628-4441-80D1-A4A71D85C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E06E-A27A-401D-8457-9DB2F77088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790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E61FE-CB97-4426-8BC7-F7271395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239F68-3492-4852-9289-DD37AAEA8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8FFAF4-D5FB-44E3-82F0-3BFC58D1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C05-F934-4490-867F-44B8E3336D64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7824C5-B7FA-42D5-A1D7-C1058943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B84E92-FA7E-474D-9D56-CC8C7BEB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3B67-65A9-40C1-ABAC-11D6DCC87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48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8C0FE9-31C8-4128-99EE-26A09C4B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B90B30-F640-4331-86EE-9B57F2D67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172ED3-5CC5-4FE3-A6C1-0554688DC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6029FD-5E0B-4049-9A5B-C608E08D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C05-F934-4490-867F-44B8E3336D64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4487E5-5BDD-4F97-B509-1A104B97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14246EE-C0D4-431D-BDD6-ADDAB2AA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3B67-65A9-40C1-ABAC-11D6DCC87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770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17C99-AC18-4445-9763-F4694815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E2DB7E1-C657-4245-8F3F-22618E906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A1D61E-0E86-45F3-8B42-34F184EB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538C503-5F19-4995-ADA0-348D9A620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CA1531-25A0-4B0E-8482-5F5C8FB73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F42AB6D-E58F-4D6F-8D81-86C380CF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C05-F934-4490-867F-44B8E3336D64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DE68459-6799-480F-A6D3-E96007BDE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36E38F-2260-41AD-A5C7-BECBCCCF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3B67-65A9-40C1-ABAC-11D6DCC87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5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F02163-1CCA-4691-AB32-EE9F58F2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D745EC8-6C7E-4574-A11F-FFEC4E36D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C05-F934-4490-867F-44B8E3336D64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68E8442-113B-452E-8409-8F16307E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3CE371-BCE7-44BC-96F7-D5FFF77F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3B67-65A9-40C1-ABAC-11D6DCC87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45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63FB651-E6D6-4BC3-A8EB-B29FE809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C05-F934-4490-867F-44B8E3336D64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4A5F368-FF00-471B-B000-9857DFADD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4711AA-2006-4832-91A8-E6BF96A6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3B67-65A9-40C1-ABAC-11D6DCC87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97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5338EB-70B8-48D8-B6C2-611010B9D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5B60E6-2F09-4212-ACA6-511B65ADE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819E98-BFF4-4380-B6D3-CA0BD9882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DF09CC-B679-4274-A489-01219C93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C05-F934-4490-867F-44B8E3336D64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20B732-5CE8-4B19-82CD-D62214C30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2D1495-FC59-4716-BBDA-289D228B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3B67-65A9-40C1-ABAC-11D6DCC87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74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405FF-E817-4D45-8416-8F3178A2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4A5E230-D9D2-45E9-8E01-939BF7C2D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9BBC85-8765-4147-B001-E400FDB4E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C3AB0A7-5384-42D9-BA46-CCBED4A75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3BC05-F934-4490-867F-44B8E3336D64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DF75AD-2167-431C-A523-2DA29A9D5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99E0AB-7AD5-4683-8A65-E3073747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3B67-65A9-40C1-ABAC-11D6DCC87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48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A4153F5-CADC-4028-B643-DE5361E7B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40ED2BB-60B1-4C60-8320-EB6BDB6F9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0F73EE-84A1-44E6-ABC2-E529F07B1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3BC05-F934-4490-867F-44B8E3336D64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528F2D-EC20-4032-92CA-BC9633C9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D083EB-BE6D-487F-A06A-7722D769C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13B67-65A9-40C1-ABAC-11D6DCC87A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96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047C7FA-0660-449A-8740-D62064388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D4D804-2D3F-4C06-96AA-F26B3DEBE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FF9669-76CC-4AE5-8996-17AF657C0C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44F0D-A5D7-4606-A7E4-B113E506D650}" type="datetimeFigureOut">
              <a:rPr lang="pt-BR" smtClean="0"/>
              <a:t>28/05/2020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5281C4-BAF5-4030-9F30-16495E54C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553B4B-4320-425A-978D-35A6F27D9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E06E-A27A-401D-8457-9DB2F77088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66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iatendimento.patrimoniaisidaprevidencia@segurosunimed.com.b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491F919E-CD41-4AAA-8BF9-4909C5FA2901}"/>
              </a:ext>
            </a:extLst>
          </p:cNvPr>
          <p:cNvSpPr/>
          <p:nvPr/>
        </p:nvSpPr>
        <p:spPr>
          <a:xfrm>
            <a:off x="-1" y="2248013"/>
            <a:ext cx="2781300" cy="2304284"/>
          </a:xfrm>
          <a:prstGeom prst="rect">
            <a:avLst/>
          </a:prstGeom>
          <a:solidFill>
            <a:srgbClr val="19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MED SANS BOOK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C4ED1F49-8608-4165-87CB-637A17152A7D}"/>
              </a:ext>
            </a:extLst>
          </p:cNvPr>
          <p:cNvSpPr/>
          <p:nvPr/>
        </p:nvSpPr>
        <p:spPr>
          <a:xfrm>
            <a:off x="0" y="4581142"/>
            <a:ext cx="2781300" cy="2276858"/>
          </a:xfrm>
          <a:prstGeom prst="rect">
            <a:avLst/>
          </a:prstGeom>
          <a:solidFill>
            <a:srgbClr val="F942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190126A-07A9-4D93-9559-F447A42487A5}"/>
              </a:ext>
            </a:extLst>
          </p:cNvPr>
          <p:cNvSpPr/>
          <p:nvPr/>
        </p:nvSpPr>
        <p:spPr>
          <a:xfrm>
            <a:off x="2781300" y="0"/>
            <a:ext cx="9410700" cy="2304284"/>
          </a:xfrm>
          <a:prstGeom prst="rect">
            <a:avLst/>
          </a:prstGeom>
          <a:solidFill>
            <a:srgbClr val="A2AA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MED SANS BOOK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384FF30-E9CA-453E-BF57-FEA72A4B9C9F}"/>
              </a:ext>
            </a:extLst>
          </p:cNvPr>
          <p:cNvSpPr/>
          <p:nvPr/>
        </p:nvSpPr>
        <p:spPr>
          <a:xfrm>
            <a:off x="-1" y="-56271"/>
            <a:ext cx="2781301" cy="2304284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MED SANS BOOK"/>
            </a:endParaRPr>
          </a:p>
        </p:txBody>
      </p:sp>
      <p:sp>
        <p:nvSpPr>
          <p:cNvPr id="14" name="Title 12">
            <a:extLst>
              <a:ext uri="{FF2B5EF4-FFF2-40B4-BE49-F238E27FC236}">
                <a16:creationId xmlns:a16="http://schemas.microsoft.com/office/drawing/2014/main" id="{EAC65EAE-DDA2-4359-9CD8-805536C90AD0}"/>
              </a:ext>
            </a:extLst>
          </p:cNvPr>
          <p:cNvSpPr txBox="1">
            <a:spLocks/>
          </p:cNvSpPr>
          <p:nvPr/>
        </p:nvSpPr>
        <p:spPr>
          <a:xfrm>
            <a:off x="4027132" y="4205891"/>
            <a:ext cx="5383198" cy="1985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457200"/>
            <a:endParaRPr lang="en-US" b="1" dirty="0">
              <a:solidFill>
                <a:srgbClr val="192C50"/>
              </a:solidFill>
              <a:latin typeface="+mn-lt"/>
              <a:cs typeface="Courier New" panose="02070309020205020404" pitchFamily="49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858AEEF-3257-405A-8B71-51AD3FAE77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55" y="4937533"/>
            <a:ext cx="1959559" cy="125371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00" y="2276858"/>
            <a:ext cx="7189555" cy="455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9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46062A-9626-4B20-98AF-91282A2B3E60}"/>
              </a:ext>
            </a:extLst>
          </p:cNvPr>
          <p:cNvSpPr txBox="1"/>
          <p:nvPr/>
        </p:nvSpPr>
        <p:spPr>
          <a:xfrm>
            <a:off x="746620" y="637792"/>
            <a:ext cx="9093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Depois de preencher todos os dados, deverá clicar em “Pesquisar Apólices”: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A0A6477-B37C-4CD0-BA61-A8D3D700B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83" y="1139828"/>
            <a:ext cx="7326429" cy="1777880"/>
          </a:xfrm>
          <a:prstGeom prst="rect">
            <a:avLst/>
          </a:prstGeom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C5CA730-BFFD-40F0-B435-771F12336779}"/>
              </a:ext>
            </a:extLst>
          </p:cNvPr>
          <p:cNvSpPr txBox="1"/>
          <p:nvPr/>
        </p:nvSpPr>
        <p:spPr>
          <a:xfrm>
            <a:off x="864066" y="3057354"/>
            <a:ext cx="8858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Aparecerá as apólices pertencentes ao segurado informado, conforme abaixo: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06F997-FBCA-4AAB-B87F-CA47D49AD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922" y="3566332"/>
            <a:ext cx="7565953" cy="1894209"/>
          </a:xfrm>
          <a:prstGeom prst="rect">
            <a:avLst/>
          </a:prstGeom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5CB1B15-492A-467D-BB00-5CDDA18F754D}"/>
              </a:ext>
            </a:extLst>
          </p:cNvPr>
          <p:cNvSpPr txBox="1"/>
          <p:nvPr/>
        </p:nvSpPr>
        <p:spPr>
          <a:xfrm>
            <a:off x="864066" y="5667940"/>
            <a:ext cx="8154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*</a:t>
            </a:r>
            <a:r>
              <a:rPr lang="pt-BR" dirty="0"/>
              <a:t> </a:t>
            </a:r>
            <a:r>
              <a:rPr lang="pt-BR" sz="2000" b="1" dirty="0">
                <a:solidFill>
                  <a:srgbClr val="FF0000"/>
                </a:solidFill>
                <a:latin typeface="+mj-lt"/>
              </a:rPr>
              <a:t>O mesmo deverá selecionar a apólice vigente!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33441" y="61061"/>
            <a:ext cx="396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  <a:ea typeface="Yu Gothic UI" panose="020B0500000000000000" pitchFamily="34" charset="-128"/>
              </a:rPr>
              <a:t>Comunicando o sinistro no Aviso Digital</a:t>
            </a:r>
          </a:p>
        </p:txBody>
      </p:sp>
    </p:spTree>
    <p:extLst>
      <p:ext uri="{BB962C8B-B14F-4D97-AF65-F5344CB8AC3E}">
        <p14:creationId xmlns:p14="http://schemas.microsoft.com/office/powerpoint/2010/main" val="15861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4AD2EAC-B879-4A20-9F59-439FED7C0E39}"/>
              </a:ext>
            </a:extLst>
          </p:cNvPr>
          <p:cNvSpPr txBox="1"/>
          <p:nvPr/>
        </p:nvSpPr>
        <p:spPr>
          <a:xfrm>
            <a:off x="671119" y="478172"/>
            <a:ext cx="9538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Ao selecionar a apólice vigente, abrirá o campo com as opões de coberturas.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FF0000"/>
              </a:solidFill>
              <a:latin typeface="+mj-lt"/>
            </a:endParaRPr>
          </a:p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*Em caso de Sinistro Property – Empresarial e Residencial.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D1F3D80-623A-4A63-9717-C714A34D1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730" y="1510019"/>
            <a:ext cx="5713980" cy="4113402"/>
          </a:xfrm>
          <a:prstGeom prst="rect">
            <a:avLst/>
          </a:prstGeom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41A4DB0-705F-4D3E-B8E6-3959B60BF692}"/>
              </a:ext>
            </a:extLst>
          </p:cNvPr>
          <p:cNvSpPr txBox="1"/>
          <p:nvPr/>
        </p:nvSpPr>
        <p:spPr>
          <a:xfrm>
            <a:off x="1107346" y="5928885"/>
            <a:ext cx="8665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Deve-se selecionar a cobertura do evento reclamado.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09057" y="0"/>
            <a:ext cx="396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  <a:ea typeface="Yu Gothic UI" panose="020B0500000000000000" pitchFamily="34" charset="-128"/>
              </a:rPr>
              <a:t>Comunicando o sinistro no Aviso Digital</a:t>
            </a:r>
          </a:p>
        </p:txBody>
      </p:sp>
    </p:spTree>
    <p:extLst>
      <p:ext uri="{BB962C8B-B14F-4D97-AF65-F5344CB8AC3E}">
        <p14:creationId xmlns:p14="http://schemas.microsoft.com/office/powerpoint/2010/main" val="334753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441C2A5-F1A4-4F5E-9C9A-8162F94583CB}"/>
              </a:ext>
            </a:extLst>
          </p:cNvPr>
          <p:cNvSpPr txBox="1"/>
          <p:nvPr/>
        </p:nvSpPr>
        <p:spPr>
          <a:xfrm>
            <a:off x="536893" y="530849"/>
            <a:ext cx="113381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Lembre-se! Para concluir o Aviso Digital, faz-se necessário anexar os documentos conforme cobertura reclamada.</a:t>
            </a:r>
          </a:p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Para anexar os mesmos, basta clicar em procurar e selecionar os documentos a serem enviados arquivos com no máximo 250MB, se ultrapassar o limite entrar em contato com o Escritório Regional: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F439058-13E0-4042-AD26-9E9BA8029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15" y="1854288"/>
            <a:ext cx="6553200" cy="371475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3A37BE2-C6BB-45DF-BC92-AED33859F82E}"/>
              </a:ext>
            </a:extLst>
          </p:cNvPr>
          <p:cNvSpPr txBox="1"/>
          <p:nvPr/>
        </p:nvSpPr>
        <p:spPr>
          <a:xfrm>
            <a:off x="788560" y="6006251"/>
            <a:ext cx="10494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Ao selecionar o documento, clicar em “incluir”.  Podem ser incluídos diversos documentos.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48097" y="38407"/>
            <a:ext cx="396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  <a:ea typeface="Yu Gothic UI" panose="020B0500000000000000" pitchFamily="34" charset="-128"/>
              </a:rPr>
              <a:t>Comunicando o sinistro no Aviso Digital</a:t>
            </a:r>
          </a:p>
        </p:txBody>
      </p:sp>
    </p:spTree>
    <p:extLst>
      <p:ext uri="{BB962C8B-B14F-4D97-AF65-F5344CB8AC3E}">
        <p14:creationId xmlns:p14="http://schemas.microsoft.com/office/powerpoint/2010/main" val="3766779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1131BB6-5607-4475-882C-CE6089DFFFB2}"/>
              </a:ext>
            </a:extLst>
          </p:cNvPr>
          <p:cNvSpPr txBox="1"/>
          <p:nvPr/>
        </p:nvSpPr>
        <p:spPr>
          <a:xfrm>
            <a:off x="914400" y="445714"/>
            <a:ext cx="9857064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Após, é necessário o preenchimento do endereço e a descrição da ocorrência. Assim como a data da mesma e a estimativa de prejuízos: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2330F4A-8957-4A83-B02D-CFB843179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21" y="1303518"/>
            <a:ext cx="6449737" cy="4250963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26406FF-AB3E-480E-B723-DE9764A1046E}"/>
              </a:ext>
            </a:extLst>
          </p:cNvPr>
          <p:cNvSpPr txBox="1"/>
          <p:nvPr/>
        </p:nvSpPr>
        <p:spPr>
          <a:xfrm>
            <a:off x="816109" y="5798203"/>
            <a:ext cx="1011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Em caso de sinistro de Responsabilidade Civil, aparecerá outros campos para preenchimento  Exemplo: Data da Citação, Autor da Ação e Valor da Causa.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7838" y="76382"/>
            <a:ext cx="396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  <a:ea typeface="Yu Gothic UI" panose="020B0500000000000000" pitchFamily="34" charset="-128"/>
              </a:rPr>
              <a:t>Comunicando o sinistro no Aviso Digital</a:t>
            </a:r>
          </a:p>
        </p:txBody>
      </p:sp>
    </p:spTree>
    <p:extLst>
      <p:ext uri="{BB962C8B-B14F-4D97-AF65-F5344CB8AC3E}">
        <p14:creationId xmlns:p14="http://schemas.microsoft.com/office/powerpoint/2010/main" val="179425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8EBAF07-CA4C-40B0-A885-47A0DA5136A6}"/>
              </a:ext>
            </a:extLst>
          </p:cNvPr>
          <p:cNvSpPr txBox="1"/>
          <p:nvPr/>
        </p:nvSpPr>
        <p:spPr>
          <a:xfrm>
            <a:off x="801317" y="449152"/>
            <a:ext cx="9764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Após, basta clicar em “Cadastrar” para finalizar o Aviso Digital. </a:t>
            </a:r>
          </a:p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Será gerado um número de protocolo, conforme abaixo: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FD987CA-0BD4-4AF2-B7AF-41D2F85C0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05" y="1464815"/>
            <a:ext cx="7810667" cy="4216391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Retângulo 3"/>
          <p:cNvSpPr/>
          <p:nvPr/>
        </p:nvSpPr>
        <p:spPr>
          <a:xfrm>
            <a:off x="433441" y="70729"/>
            <a:ext cx="396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  <a:ea typeface="Yu Gothic UI" panose="020B0500000000000000" pitchFamily="34" charset="-128"/>
              </a:rPr>
              <a:t>Comunicando o sinistro no Aviso Digital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5360" y="5925312"/>
            <a:ext cx="9590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</a:rPr>
              <a:t>Cadastro Realizado No prazo de até 72 horas úteis será enviado e-mail da confirmação do recebimento dos documentos com o número do processo de sinistro avisado</a:t>
            </a:r>
          </a:p>
          <a:p>
            <a:endParaRPr lang="pt-BR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2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0708324E-1F53-485F-BB3E-D592B4B7385E}"/>
              </a:ext>
            </a:extLst>
          </p:cNvPr>
          <p:cNvSpPr txBox="1">
            <a:spLocks/>
          </p:cNvSpPr>
          <p:nvPr/>
        </p:nvSpPr>
        <p:spPr>
          <a:xfrm>
            <a:off x="1402063" y="587254"/>
            <a:ext cx="734392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4500" b="1" i="1" dirty="0">
              <a:solidFill>
                <a:srgbClr val="F9423A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16B7F36-4CD4-4FBC-A0A0-B31BE49D068E}"/>
              </a:ext>
            </a:extLst>
          </p:cNvPr>
          <p:cNvSpPr txBox="1"/>
          <p:nvPr/>
        </p:nvSpPr>
        <p:spPr>
          <a:xfrm>
            <a:off x="1291211" y="2468581"/>
            <a:ext cx="9609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225" algn="ctr"/>
            <a:r>
              <a:rPr lang="pt-BR" sz="2800" dirty="0">
                <a:solidFill>
                  <a:srgbClr val="192C50"/>
                </a:solidFill>
              </a:rPr>
              <a:t>E-mail: </a:t>
            </a:r>
            <a:r>
              <a:rPr lang="pt-BR" sz="2800" dirty="0">
                <a:solidFill>
                  <a:srgbClr val="192C50"/>
                </a:solidFill>
                <a:hlinkClick r:id="rId3"/>
              </a:rPr>
              <a:t>atendimento.patrimoniais@segurosunimed.com.br</a:t>
            </a:r>
            <a:endParaRPr lang="pt-BR" sz="2800" dirty="0">
              <a:solidFill>
                <a:srgbClr val="192C50"/>
              </a:solidFill>
            </a:endParaRPr>
          </a:p>
          <a:p>
            <a:pPr marL="530225" algn="ctr"/>
            <a:endParaRPr lang="pt-BR" sz="2800" dirty="0">
              <a:solidFill>
                <a:srgbClr val="192C50"/>
              </a:solidFill>
            </a:endParaRPr>
          </a:p>
          <a:p>
            <a:pPr marL="530225" algn="ctr"/>
            <a:r>
              <a:rPr lang="pt-BR" sz="2800" dirty="0">
                <a:solidFill>
                  <a:srgbClr val="192C50"/>
                </a:solidFill>
              </a:rPr>
              <a:t>*</a:t>
            </a:r>
            <a:r>
              <a:rPr lang="pt-BR" sz="2800" b="1" dirty="0">
                <a:solidFill>
                  <a:srgbClr val="192C50"/>
                </a:solidFill>
              </a:rPr>
              <a:t>Apenas para recepção de documentos complementares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71DC995-66A9-4215-A953-AB867F1D3399}"/>
              </a:ext>
            </a:extLst>
          </p:cNvPr>
          <p:cNvSpPr/>
          <p:nvPr/>
        </p:nvSpPr>
        <p:spPr>
          <a:xfrm>
            <a:off x="-1" y="-1"/>
            <a:ext cx="350873" cy="2282301"/>
          </a:xfrm>
          <a:prstGeom prst="rect">
            <a:avLst/>
          </a:prstGeom>
          <a:solidFill>
            <a:srgbClr val="A2AA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MED SANS BOOK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54116BD-74D5-430C-87AD-9CAEF7482F03}"/>
              </a:ext>
            </a:extLst>
          </p:cNvPr>
          <p:cNvSpPr/>
          <p:nvPr/>
        </p:nvSpPr>
        <p:spPr>
          <a:xfrm>
            <a:off x="-2" y="2282301"/>
            <a:ext cx="350875" cy="3392482"/>
          </a:xfrm>
          <a:prstGeom prst="rect">
            <a:avLst/>
          </a:prstGeom>
          <a:solidFill>
            <a:srgbClr val="19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MED SANS BOOK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2C1E6C0-B054-4E87-8310-0FBD3C03C4A5}"/>
              </a:ext>
            </a:extLst>
          </p:cNvPr>
          <p:cNvSpPr/>
          <p:nvPr/>
        </p:nvSpPr>
        <p:spPr>
          <a:xfrm>
            <a:off x="-2" y="5674783"/>
            <a:ext cx="350875" cy="1183217"/>
          </a:xfrm>
          <a:prstGeom prst="rect">
            <a:avLst/>
          </a:prstGeom>
          <a:solidFill>
            <a:srgbClr val="F8E0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UniMED SANS BOOK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830481" y="402588"/>
            <a:ext cx="69436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200" b="1" dirty="0">
                <a:solidFill>
                  <a:srgbClr val="F9423A"/>
                </a:solidFill>
              </a:rPr>
              <a:t>Documentos Complementares</a:t>
            </a:r>
          </a:p>
        </p:txBody>
      </p:sp>
    </p:spTree>
    <p:extLst>
      <p:ext uri="{BB962C8B-B14F-4D97-AF65-F5344CB8AC3E}">
        <p14:creationId xmlns:p14="http://schemas.microsoft.com/office/powerpoint/2010/main" val="824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0708324E-1F53-485F-BB3E-D592B4B7385E}"/>
              </a:ext>
            </a:extLst>
          </p:cNvPr>
          <p:cNvSpPr txBox="1">
            <a:spLocks/>
          </p:cNvSpPr>
          <p:nvPr/>
        </p:nvSpPr>
        <p:spPr>
          <a:xfrm>
            <a:off x="1650301" y="1195799"/>
            <a:ext cx="7229475" cy="626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16B7F36-4CD4-4FBC-A0A0-B31BE49D068E}"/>
              </a:ext>
            </a:extLst>
          </p:cNvPr>
          <p:cNvSpPr txBox="1"/>
          <p:nvPr/>
        </p:nvSpPr>
        <p:spPr>
          <a:xfrm>
            <a:off x="814958" y="2486461"/>
            <a:ext cx="101298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1812" lvl="1" algn="just"/>
            <a:r>
              <a:rPr lang="pt-BR" dirty="0">
                <a:solidFill>
                  <a:srgbClr val="192C50"/>
                </a:solidFill>
                <a:ea typeface="+mj-ea"/>
              </a:rPr>
              <a:t>Para tornar mais ágil a localização dos documentos necessários em caso de sinistro, foi criada uma lista separada por cobertura. </a:t>
            </a:r>
          </a:p>
          <a:p>
            <a:pPr marL="542925" lvl="1" indent="-11113" algn="just">
              <a:buFont typeface="Wingdings" panose="05000000000000000000" pitchFamily="2" charset="2"/>
              <a:buChar char="ü"/>
            </a:pPr>
            <a:endParaRPr lang="pt-BR" dirty="0">
              <a:solidFill>
                <a:srgbClr val="192C50"/>
              </a:solidFill>
              <a:ea typeface="+mj-ea"/>
            </a:endParaRPr>
          </a:p>
          <a:p>
            <a:pPr marL="531812" lvl="1" algn="just"/>
            <a:r>
              <a:rPr lang="pt-BR" dirty="0">
                <a:solidFill>
                  <a:srgbClr val="192C50"/>
                </a:solidFill>
                <a:ea typeface="+mj-ea"/>
              </a:rPr>
              <a:t>O objetivo é que o segurado identifique a cobertura pleiteada neste arquivo e posterior os documentos necessários para abertura do aviso de sinistro.</a:t>
            </a:r>
          </a:p>
          <a:p>
            <a:pPr marL="531812" lvl="1" algn="just"/>
            <a:endParaRPr lang="pt-BR" dirty="0">
              <a:solidFill>
                <a:srgbClr val="192C50"/>
              </a:solidFill>
              <a:ea typeface="+mj-ea"/>
            </a:endParaRPr>
          </a:p>
          <a:p>
            <a:pPr marL="85725" indent="-11113" algn="just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192C50"/>
              </a:solidFill>
              <a:ea typeface="+mj-ea"/>
            </a:endParaRPr>
          </a:p>
          <a:p>
            <a:pPr marL="74612" algn="just"/>
            <a:r>
              <a:rPr lang="pt-BR" b="1" dirty="0">
                <a:solidFill>
                  <a:srgbClr val="192C50"/>
                </a:solidFill>
                <a:ea typeface="+mj-ea"/>
              </a:rPr>
              <a:t>         * A Seguros Unimed se reserva o direito de solicitar novos documentos, caso julgue necessário</a:t>
            </a:r>
            <a:r>
              <a:rPr lang="pt-BR" sz="1200" b="1" dirty="0">
                <a:solidFill>
                  <a:srgbClr val="192C50"/>
                </a:solidFill>
                <a:ea typeface="+mj-ea"/>
              </a:rPr>
              <a:t>. </a:t>
            </a:r>
            <a:endParaRPr lang="pt-BR" sz="1200" b="1" dirty="0">
              <a:solidFill>
                <a:srgbClr val="192C50"/>
              </a:solidFill>
              <a:latin typeface="+mj-lt"/>
              <a:ea typeface="+mj-ea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369884" y="1464880"/>
            <a:ext cx="8822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40"/>
                </a:solidFill>
                <a:latin typeface="UnimedSans-Book"/>
              </a:rPr>
              <a:t>Relação de Documentos e todos os formulários estão disponíveis em no site:</a:t>
            </a:r>
          </a:p>
          <a:p>
            <a:r>
              <a:rPr lang="pt-BR" b="1" i="1" dirty="0">
                <a:solidFill>
                  <a:srgbClr val="33CDFF"/>
                </a:solidFill>
                <a:latin typeface="UnimedSans-SemiBoldItalic"/>
              </a:rPr>
              <a:t>http://www.segurosunimed.com.br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3440" y="304800"/>
            <a:ext cx="112288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500" b="1" dirty="0">
                <a:solidFill>
                  <a:schemeClr val="tx2"/>
                </a:solidFill>
                <a:latin typeface="+mj-lt"/>
              </a:rPr>
              <a:t>Ramos Elementares</a:t>
            </a:r>
          </a:p>
        </p:txBody>
      </p:sp>
    </p:spTree>
    <p:extLst>
      <p:ext uri="{BB962C8B-B14F-4D97-AF65-F5344CB8AC3E}">
        <p14:creationId xmlns:p14="http://schemas.microsoft.com/office/powerpoint/2010/main" val="20350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AAD6919F-8CF7-40B2-B57C-F3AD414E3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0" y="1414463"/>
            <a:ext cx="9627393" cy="5015366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0708324E-1F53-485F-BB3E-D592B4B7385E}"/>
              </a:ext>
            </a:extLst>
          </p:cNvPr>
          <p:cNvSpPr txBox="1">
            <a:spLocks/>
          </p:cNvSpPr>
          <p:nvPr/>
        </p:nvSpPr>
        <p:spPr>
          <a:xfrm>
            <a:off x="7115509" y="3175821"/>
            <a:ext cx="4962519" cy="522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5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71DC995-66A9-4215-A953-AB867F1D3399}"/>
              </a:ext>
            </a:extLst>
          </p:cNvPr>
          <p:cNvSpPr/>
          <p:nvPr/>
        </p:nvSpPr>
        <p:spPr>
          <a:xfrm>
            <a:off x="0" y="0"/>
            <a:ext cx="350873" cy="2282301"/>
          </a:xfrm>
          <a:prstGeom prst="rect">
            <a:avLst/>
          </a:prstGeom>
          <a:solidFill>
            <a:srgbClr val="A2AA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MED SANS BOOK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54116BD-74D5-430C-87AD-9CAEF7482F03}"/>
              </a:ext>
            </a:extLst>
          </p:cNvPr>
          <p:cNvSpPr/>
          <p:nvPr/>
        </p:nvSpPr>
        <p:spPr>
          <a:xfrm>
            <a:off x="-3" y="2279493"/>
            <a:ext cx="350875" cy="3392482"/>
          </a:xfrm>
          <a:prstGeom prst="rect">
            <a:avLst/>
          </a:prstGeom>
          <a:solidFill>
            <a:srgbClr val="192C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niMED SANS BOOK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2C1E6C0-B054-4E87-8310-0FBD3C03C4A5}"/>
              </a:ext>
            </a:extLst>
          </p:cNvPr>
          <p:cNvSpPr/>
          <p:nvPr/>
        </p:nvSpPr>
        <p:spPr>
          <a:xfrm>
            <a:off x="-2" y="5674783"/>
            <a:ext cx="350875" cy="1183217"/>
          </a:xfrm>
          <a:prstGeom prst="rect">
            <a:avLst/>
          </a:prstGeom>
          <a:solidFill>
            <a:srgbClr val="F8E0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  <a:latin typeface="UniMED SANS BOOK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75420" y="356320"/>
            <a:ext cx="491371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500" b="1" dirty="0">
                <a:solidFill>
                  <a:schemeClr val="tx2"/>
                </a:solidFill>
              </a:rPr>
              <a:t>Ramos Elementares</a:t>
            </a:r>
          </a:p>
        </p:txBody>
      </p:sp>
    </p:spTree>
    <p:extLst>
      <p:ext uri="{BB962C8B-B14F-4D97-AF65-F5344CB8AC3E}">
        <p14:creationId xmlns:p14="http://schemas.microsoft.com/office/powerpoint/2010/main" val="304323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9838" y="0"/>
            <a:ext cx="383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  <a:ea typeface="Yu Gothic UI" panose="020B0500000000000000" pitchFamily="34" charset="-128"/>
              </a:rPr>
              <a:t>Comunicando o sinistro no Aviso Digital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702306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548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2972554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323713" y="135374"/>
            <a:ext cx="396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  <a:ea typeface="Yu Gothic UI" panose="020B0500000000000000" pitchFamily="34" charset="-128"/>
              </a:rPr>
              <a:t>Comunicando o sinistro no Aviso Digital</a:t>
            </a:r>
          </a:p>
        </p:txBody>
      </p:sp>
    </p:spTree>
    <p:extLst>
      <p:ext uri="{BB962C8B-B14F-4D97-AF65-F5344CB8AC3E}">
        <p14:creationId xmlns:p14="http://schemas.microsoft.com/office/powerpoint/2010/main" val="137957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30906" y="1487424"/>
            <a:ext cx="10448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  <a:ea typeface="Yu Gothic UI" panose="020B0500000000000000"/>
              </a:rPr>
              <a:t>O aviso de sinistro de Ramos Elementares  pode ser feito de forma simples rápida e prática diretamente no site da </a:t>
            </a:r>
            <a:r>
              <a:rPr lang="pt-BR" b="1" i="1" dirty="0">
                <a:solidFill>
                  <a:srgbClr val="33CDFF"/>
                </a:solidFill>
                <a:latin typeface="UnimedSans-SemiBoldItalic"/>
              </a:rPr>
              <a:t>www.segurosunimed.com.br, </a:t>
            </a:r>
            <a:r>
              <a:rPr lang="pt-BR" dirty="0">
                <a:solidFill>
                  <a:srgbClr val="002060"/>
                </a:solidFill>
                <a:ea typeface="Yu Gothic UI" panose="020B0500000000000000"/>
              </a:rPr>
              <a:t>basta acessar a área logada, (ou efetuar o cadastro de usuário e senha) onde será direcionado ao portal do segurado.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730906" y="36709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rgbClr val="1F2A51"/>
                </a:solidFill>
                <a:latin typeface="+mj-lt"/>
              </a:rPr>
              <a:t>Aviso Digital</a:t>
            </a:r>
          </a:p>
          <a:p>
            <a:endParaRPr lang="pt-BR" sz="4000" b="1" dirty="0">
              <a:solidFill>
                <a:srgbClr val="F8E08E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F35ED0-E226-414D-B43C-5BA821EF5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8" y="2609230"/>
            <a:ext cx="10029825" cy="9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7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D261A8A5-1969-43AF-835B-9F6E552B30B7}"/>
              </a:ext>
            </a:extLst>
          </p:cNvPr>
          <p:cNvSpPr/>
          <p:nvPr/>
        </p:nvSpPr>
        <p:spPr>
          <a:xfrm>
            <a:off x="1126647" y="799758"/>
            <a:ext cx="9608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Ao acessar a área logada, o mesmo deverá ir no produto desejado – Ramos Elementares: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396865" y="173783"/>
            <a:ext cx="396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  <a:ea typeface="Yu Gothic UI" panose="020B0500000000000000" pitchFamily="34" charset="-128"/>
              </a:rPr>
              <a:t>Comunicando o sinistro no Aviso Digital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E06D344-D883-459F-A3DD-785BF566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376362"/>
            <a:ext cx="108013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7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CC433B-7461-4FAB-8CA4-CEDD4598C57B}"/>
              </a:ext>
            </a:extLst>
          </p:cNvPr>
          <p:cNvSpPr txBox="1"/>
          <p:nvPr/>
        </p:nvSpPr>
        <p:spPr>
          <a:xfrm>
            <a:off x="2148651" y="606053"/>
            <a:ext cx="9034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Após, selecionar a opção Sinistro =&gt; Aviso Digital, conforme abaixo: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88257" y="79688"/>
            <a:ext cx="396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  <a:ea typeface="Yu Gothic UI" panose="020B0500000000000000" pitchFamily="34" charset="-128"/>
              </a:rPr>
              <a:t>Comunicando o sinistro no </a:t>
            </a:r>
            <a:r>
              <a:rPr lang="pt-BR" dirty="0">
                <a:solidFill>
                  <a:schemeClr val="tx2"/>
                </a:solidFill>
                <a:latin typeface="+mj-lt"/>
              </a:rPr>
              <a:t>Aviso Digital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D848072-BA3F-4E74-945E-288234314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70" y="1234577"/>
            <a:ext cx="9561659" cy="48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28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BCAFBC4-1490-4860-A5E6-17FC14B9FA9B}"/>
              </a:ext>
            </a:extLst>
          </p:cNvPr>
          <p:cNvSpPr txBox="1"/>
          <p:nvPr/>
        </p:nvSpPr>
        <p:spPr>
          <a:xfrm>
            <a:off x="767201" y="595726"/>
            <a:ext cx="10461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  <a:latin typeface="+mj-lt"/>
              </a:rPr>
              <a:t>O segurado automaticamente será direcionado ao Aviso Digital de Sinistro. </a:t>
            </a:r>
            <a:br>
              <a:rPr lang="pt-BR" sz="2000" b="1" dirty="0">
                <a:solidFill>
                  <a:srgbClr val="FF0000"/>
                </a:solidFill>
                <a:latin typeface="+mj-lt"/>
              </a:rPr>
            </a:br>
            <a:r>
              <a:rPr lang="pt-BR" sz="2000" b="1" dirty="0">
                <a:solidFill>
                  <a:srgbClr val="FF0000"/>
                </a:solidFill>
                <a:latin typeface="+mj-lt"/>
              </a:rPr>
              <a:t>Após, é imprescindível o preenchimento de todas as informações necessárias do segurado – CPF/CNPJ, nome completo, e-mail e telefones: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18785" y="41728"/>
            <a:ext cx="396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  <a:ea typeface="Yu Gothic UI" panose="020B0500000000000000" pitchFamily="34" charset="-128"/>
              </a:rPr>
              <a:t>Comunicando o sinistro no Aviso Digital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5B8F6A4-CECB-46A4-B496-103F21D50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02" y="1796055"/>
            <a:ext cx="10461072" cy="446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71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3928</TotalTime>
  <Words>698</Words>
  <Application>Microsoft Office PowerPoint</Application>
  <PresentationFormat>Widescreen</PresentationFormat>
  <Paragraphs>55</Paragraphs>
  <Slides>15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UniMED SANS BOOK</vt:lpstr>
      <vt:lpstr>UnimedSans-Book</vt:lpstr>
      <vt:lpstr>UnimedSans-SemiBoldItalic</vt:lpstr>
      <vt:lpstr>Wingdings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Bruno Souza Nunes</dc:creator>
  <cp:lastModifiedBy>Rodrigo Gomes dos Santos</cp:lastModifiedBy>
  <cp:revision>228</cp:revision>
  <cp:lastPrinted>2019-03-22T13:51:53Z</cp:lastPrinted>
  <dcterms:created xsi:type="dcterms:W3CDTF">2018-10-09T13:09:17Z</dcterms:created>
  <dcterms:modified xsi:type="dcterms:W3CDTF">2020-05-29T16:05:49Z</dcterms:modified>
</cp:coreProperties>
</file>