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54" r:id="rId2"/>
    <p:sldMasterId id="2147483661" r:id="rId3"/>
    <p:sldMasterId id="2147483651" r:id="rId4"/>
    <p:sldMasterId id="2147483669" r:id="rId5"/>
  </p:sldMasterIdLst>
  <p:notesMasterIdLst>
    <p:notesMasterId r:id="rId30"/>
  </p:notesMasterIdLst>
  <p:sldIdLst>
    <p:sldId id="340" r:id="rId6"/>
    <p:sldId id="341" r:id="rId7"/>
    <p:sldId id="256" r:id="rId8"/>
    <p:sldId id="342" r:id="rId9"/>
    <p:sldId id="312" r:id="rId10"/>
    <p:sldId id="310" r:id="rId11"/>
    <p:sldId id="313" r:id="rId12"/>
    <p:sldId id="314" r:id="rId13"/>
    <p:sldId id="315" r:id="rId14"/>
    <p:sldId id="317" r:id="rId15"/>
    <p:sldId id="318" r:id="rId16"/>
    <p:sldId id="319" r:id="rId17"/>
    <p:sldId id="320" r:id="rId18"/>
    <p:sldId id="321" r:id="rId19"/>
    <p:sldId id="331" r:id="rId20"/>
    <p:sldId id="322" r:id="rId21"/>
    <p:sldId id="324" r:id="rId22"/>
    <p:sldId id="325" r:id="rId23"/>
    <p:sldId id="327" r:id="rId24"/>
    <p:sldId id="328" r:id="rId25"/>
    <p:sldId id="329" r:id="rId26"/>
    <p:sldId id="330" r:id="rId27"/>
    <p:sldId id="337" r:id="rId28"/>
    <p:sldId id="338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99A"/>
    <a:srgbClr val="66FFFF"/>
    <a:srgbClr val="00FFFF"/>
    <a:srgbClr val="222836"/>
    <a:srgbClr val="1F4E79"/>
    <a:srgbClr val="0066CC"/>
    <a:srgbClr val="4472C4"/>
    <a:srgbClr val="009FE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&#237;a%20moyano\Dropbox\Tesis%20Doctoral%20Maria\00_Moyano%20Buitrago_Tesis%20doctoral\04_Ejercicios%20en%20Stata\Cuadro%20con%20resulta2%20para%20ajust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Horas trabajadas</a:t>
            </a:r>
            <a:r>
              <a:rPr lang="es-MX" baseline="0"/>
              <a:t> vs ingresos al mes</a:t>
            </a: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Hoja1!$A$5</c:f>
              <c:strCache>
                <c:ptCount val="1"/>
                <c:pt idx="0">
                  <c:v>Horas trabajadas al mes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1E-4A15-B766-CE9941F96F0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1E-4A15-B766-CE9941F96F09}"/>
              </c:ext>
            </c:extLst>
          </c:dPt>
          <c:dPt>
            <c:idx val="2"/>
            <c:invertIfNegative val="0"/>
            <c:bubble3D val="0"/>
            <c:spPr>
              <a:solidFill>
                <a:srgbClr val="44546A">
                  <a:lumMod val="75000"/>
                </a:srgbClr>
              </a:solidFill>
              <a:ln>
                <a:solidFill>
                  <a:srgbClr val="22283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01E-4A15-B766-CE9941F96F0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01E-4A15-B766-CE9941F96F09}"/>
              </c:ext>
            </c:extLst>
          </c:dPt>
          <c:cat>
            <c:strRef>
              <c:f>Hoja1!$B$3:$F$4</c:f>
              <c:strCache>
                <c:ptCount val="5"/>
                <c:pt idx="0">
                  <c:v>Locales</c:v>
                </c:pt>
                <c:pt idx="1">
                  <c:v>Internas</c:v>
                </c:pt>
                <c:pt idx="2">
                  <c:v>Retornadas</c:v>
                </c:pt>
                <c:pt idx="3">
                  <c:v>Venezolanas</c:v>
                </c:pt>
                <c:pt idx="4">
                  <c:v>Otras M.</c:v>
                </c:pt>
              </c:strCache>
            </c:strRef>
          </c:cat>
          <c:val>
            <c:numRef>
              <c:f>Hoja1!$B$5:$F$5</c:f>
              <c:numCache>
                <c:formatCode>#,##0.00</c:formatCode>
                <c:ptCount val="5"/>
                <c:pt idx="0">
                  <c:v>173.34049999999999</c:v>
                </c:pt>
                <c:pt idx="1">
                  <c:v>180.16220000000001</c:v>
                </c:pt>
                <c:pt idx="2">
                  <c:v>174.97749999999999</c:v>
                </c:pt>
                <c:pt idx="3">
                  <c:v>191.56569999999999</c:v>
                </c:pt>
                <c:pt idx="4">
                  <c:v>173.80950000000001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01E-4A15-B766-CE9941F96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2073039"/>
        <c:axId val="379754607"/>
      </c:barChart>
      <c:lineChart>
        <c:grouping val="standard"/>
        <c:varyColors val="0"/>
        <c:ser>
          <c:idx val="1"/>
          <c:order val="1"/>
          <c:tx>
            <c:strRef>
              <c:f>Hoja1!$A$6</c:f>
              <c:strCache>
                <c:ptCount val="1"/>
                <c:pt idx="0">
                  <c:v>Ingresos mensuales</c:v>
                </c:pt>
              </c:strCache>
            </c:strRef>
          </c:tx>
          <c:spPr>
            <a:ln w="28575" cap="rnd">
              <a:solidFill>
                <a:srgbClr val="66FFFF"/>
              </a:solidFill>
              <a:round/>
            </a:ln>
            <a:effectLst/>
          </c:spPr>
          <c:marker>
            <c:symbol val="none"/>
          </c:marker>
          <c:cat>
            <c:strRef>
              <c:f>Hoja1!$B$3:$F$4</c:f>
              <c:strCache>
                <c:ptCount val="5"/>
                <c:pt idx="0">
                  <c:v>Locales</c:v>
                </c:pt>
                <c:pt idx="1">
                  <c:v>Internas</c:v>
                </c:pt>
                <c:pt idx="2">
                  <c:v>Retornadas</c:v>
                </c:pt>
                <c:pt idx="3">
                  <c:v>Venezolanas</c:v>
                </c:pt>
                <c:pt idx="4">
                  <c:v>Otras M.</c:v>
                </c:pt>
              </c:strCache>
            </c:strRef>
          </c:cat>
          <c:val>
            <c:numRef>
              <c:f>Hoja1!$B$6:$F$6</c:f>
              <c:numCache>
                <c:formatCode>#,##0.0</c:formatCode>
                <c:ptCount val="5"/>
                <c:pt idx="0">
                  <c:v>852017.8</c:v>
                </c:pt>
                <c:pt idx="1">
                  <c:v>886308.3</c:v>
                </c:pt>
                <c:pt idx="2">
                  <c:v>890309.3</c:v>
                </c:pt>
                <c:pt idx="3">
                  <c:v>610531.1</c:v>
                </c:pt>
                <c:pt idx="4">
                  <c:v>2158250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01E-4A15-B766-CE9941F96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1866111"/>
        <c:axId val="379747119"/>
      </c:lineChart>
      <c:catAx>
        <c:axId val="442073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9754607"/>
        <c:crosses val="autoZero"/>
        <c:auto val="1"/>
        <c:lblAlgn val="ctr"/>
        <c:lblOffset val="100"/>
        <c:noMultiLvlLbl val="0"/>
      </c:catAx>
      <c:valAx>
        <c:axId val="379754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42073039"/>
        <c:crosses val="autoZero"/>
        <c:crossBetween val="between"/>
      </c:valAx>
      <c:valAx>
        <c:axId val="379747119"/>
        <c:scaling>
          <c:orientation val="minMax"/>
        </c:scaling>
        <c:delete val="0"/>
        <c:axPos val="r"/>
        <c:numFmt formatCode="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81866111"/>
        <c:crosses val="max"/>
        <c:crossBetween val="between"/>
      </c:valAx>
      <c:catAx>
        <c:axId val="3818661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974711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Formalidad</a:t>
            </a:r>
            <a:r>
              <a:rPr lang="es-MX" baseline="0"/>
              <a:t> vr Precariedad</a:t>
            </a: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Hoja1!$H$5</c:f>
              <c:strCache>
                <c:ptCount val="1"/>
                <c:pt idx="0">
                  <c:v>Formalidad</c:v>
                </c:pt>
              </c:strCache>
            </c:strRef>
          </c:tx>
          <c:spPr>
            <a:ln w="28575" cap="rnd">
              <a:solidFill>
                <a:srgbClr val="66FF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66FFFF"/>
                </a:solidFill>
              </a:ln>
              <a:effectLst/>
            </c:spPr>
          </c:marker>
          <c:cat>
            <c:strRef>
              <c:f>Hoja1!$I$4:$M$4</c:f>
              <c:strCache>
                <c:ptCount val="5"/>
                <c:pt idx="0">
                  <c:v>Locales</c:v>
                </c:pt>
                <c:pt idx="1">
                  <c:v>Internas</c:v>
                </c:pt>
                <c:pt idx="2">
                  <c:v>Retornadas</c:v>
                </c:pt>
                <c:pt idx="3">
                  <c:v>Venezolanas</c:v>
                </c:pt>
                <c:pt idx="4">
                  <c:v>Otras M.</c:v>
                </c:pt>
              </c:strCache>
            </c:strRef>
          </c:cat>
          <c:val>
            <c:numRef>
              <c:f>Hoja1!$I$5:$M$5</c:f>
              <c:numCache>
                <c:formatCode>0%</c:formatCode>
                <c:ptCount val="5"/>
                <c:pt idx="0">
                  <c:v>0.36542210000000003</c:v>
                </c:pt>
                <c:pt idx="1">
                  <c:v>0.37678879999999998</c:v>
                </c:pt>
                <c:pt idx="2">
                  <c:v>0.26666669999999998</c:v>
                </c:pt>
                <c:pt idx="3">
                  <c:v>0.19391739999999999</c:v>
                </c:pt>
                <c:pt idx="4">
                  <c:v>0.41269840000000002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08-4F79-A38C-EEACEA10F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2242767"/>
        <c:axId val="379754191"/>
      </c:lineChart>
      <c:lineChart>
        <c:grouping val="stacked"/>
        <c:varyColors val="0"/>
        <c:ser>
          <c:idx val="1"/>
          <c:order val="1"/>
          <c:tx>
            <c:strRef>
              <c:f>Hoja1!$H$6</c:f>
              <c:strCache>
                <c:ptCount val="1"/>
                <c:pt idx="0">
                  <c:v>Precariedad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Hoja1!$I$4:$M$4</c:f>
              <c:strCache>
                <c:ptCount val="5"/>
                <c:pt idx="0">
                  <c:v>Locales</c:v>
                </c:pt>
                <c:pt idx="1">
                  <c:v>Internas</c:v>
                </c:pt>
                <c:pt idx="2">
                  <c:v>Retornadas</c:v>
                </c:pt>
                <c:pt idx="3">
                  <c:v>Venezolanas</c:v>
                </c:pt>
                <c:pt idx="4">
                  <c:v>Otras M.</c:v>
                </c:pt>
              </c:strCache>
            </c:strRef>
          </c:cat>
          <c:val>
            <c:numRef>
              <c:f>Hoja1!$I$6:$M$6</c:f>
              <c:numCache>
                <c:formatCode>#,##0.00</c:formatCode>
                <c:ptCount val="5"/>
                <c:pt idx="0">
                  <c:v>58.451219999999999</c:v>
                </c:pt>
                <c:pt idx="1">
                  <c:v>61.517099999999999</c:v>
                </c:pt>
                <c:pt idx="2">
                  <c:v>65.910319999999999</c:v>
                </c:pt>
                <c:pt idx="3">
                  <c:v>83.136859999999999</c:v>
                </c:pt>
                <c:pt idx="4">
                  <c:v>53.968249999999998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08-4F79-A38C-EEACEA10F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2266767"/>
        <c:axId val="379737967"/>
      </c:lineChart>
      <c:catAx>
        <c:axId val="442242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9754191"/>
        <c:crosses val="autoZero"/>
        <c:auto val="1"/>
        <c:lblAlgn val="ctr"/>
        <c:lblOffset val="100"/>
        <c:noMultiLvlLbl val="0"/>
      </c:catAx>
      <c:valAx>
        <c:axId val="379754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42242767"/>
        <c:crosses val="autoZero"/>
        <c:crossBetween val="between"/>
      </c:valAx>
      <c:valAx>
        <c:axId val="379737967"/>
        <c:scaling>
          <c:orientation val="minMax"/>
        </c:scaling>
        <c:delete val="0"/>
        <c:axPos val="r"/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42266767"/>
        <c:crosses val="max"/>
        <c:crossBetween val="between"/>
      </c:valAx>
      <c:catAx>
        <c:axId val="4422667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973796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Años de escolaridad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Hoja1!$B$20</c:f>
              <c:strCache>
                <c:ptCount val="1"/>
                <c:pt idx="0">
                  <c:v>Locales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Hoja1!$A$21</c:f>
              <c:strCache>
                <c:ptCount val="1"/>
                <c:pt idx="0">
                  <c:v>Escolaridad</c:v>
                </c:pt>
              </c:strCache>
            </c:strRef>
          </c:cat>
          <c:val>
            <c:numRef>
              <c:f>Hoja1!$B$21</c:f>
              <c:numCache>
                <c:formatCode>#,##0.00</c:formatCode>
                <c:ptCount val="1"/>
                <c:pt idx="0">
                  <c:v>10.69148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57-4C33-8C63-709155458E0A}"/>
            </c:ext>
          </c:extLst>
        </c:ser>
        <c:ser>
          <c:idx val="1"/>
          <c:order val="1"/>
          <c:tx>
            <c:strRef>
              <c:f>Hoja1!$C$20</c:f>
              <c:strCache>
                <c:ptCount val="1"/>
                <c:pt idx="0">
                  <c:v>Internas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Hoja1!$A$21</c:f>
              <c:strCache>
                <c:ptCount val="1"/>
                <c:pt idx="0">
                  <c:v>Escolaridad</c:v>
                </c:pt>
              </c:strCache>
            </c:strRef>
          </c:cat>
          <c:val>
            <c:numRef>
              <c:f>Hoja1!$C$21</c:f>
              <c:numCache>
                <c:formatCode>#,##0.00</c:formatCode>
                <c:ptCount val="1"/>
                <c:pt idx="0">
                  <c:v>11.00569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57-4C33-8C63-709155458E0A}"/>
            </c:ext>
          </c:extLst>
        </c:ser>
        <c:ser>
          <c:idx val="2"/>
          <c:order val="2"/>
          <c:tx>
            <c:strRef>
              <c:f>Hoja1!$D$20</c:f>
              <c:strCache>
                <c:ptCount val="1"/>
                <c:pt idx="0">
                  <c:v>Retornadas</c:v>
                </c:pt>
              </c:strCache>
            </c:strRef>
          </c:tx>
          <c:spPr>
            <a:solidFill>
              <a:srgbClr val="44546A">
                <a:lumMod val="75000"/>
              </a:srgbClr>
            </a:solidFill>
            <a:ln>
              <a:solidFill>
                <a:srgbClr val="22283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Hoja1!$A$21</c:f>
              <c:strCache>
                <c:ptCount val="1"/>
                <c:pt idx="0">
                  <c:v>Escolaridad</c:v>
                </c:pt>
              </c:strCache>
            </c:strRef>
          </c:cat>
          <c:val>
            <c:numRef>
              <c:f>Hoja1!$D$21</c:f>
              <c:numCache>
                <c:formatCode>#,##0.00</c:formatCode>
                <c:ptCount val="1"/>
                <c:pt idx="0">
                  <c:v>10.667009999999999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57-4C33-8C63-709155458E0A}"/>
            </c:ext>
          </c:extLst>
        </c:ser>
        <c:ser>
          <c:idx val="3"/>
          <c:order val="3"/>
          <c:tx>
            <c:strRef>
              <c:f>Hoja1!$E$20</c:f>
              <c:strCache>
                <c:ptCount val="1"/>
                <c:pt idx="0">
                  <c:v>Venezolanas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Hoja1!$A$21</c:f>
              <c:strCache>
                <c:ptCount val="1"/>
                <c:pt idx="0">
                  <c:v>Escolaridad</c:v>
                </c:pt>
              </c:strCache>
            </c:strRef>
          </c:cat>
          <c:val>
            <c:numRef>
              <c:f>Hoja1!$E$21</c:f>
              <c:numCache>
                <c:formatCode>#,##0.00</c:formatCode>
                <c:ptCount val="1"/>
                <c:pt idx="0">
                  <c:v>11.15071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57-4C33-8C63-709155458E0A}"/>
            </c:ext>
          </c:extLst>
        </c:ser>
        <c:ser>
          <c:idx val="4"/>
          <c:order val="4"/>
          <c:tx>
            <c:strRef>
              <c:f>Hoja1!$F$20</c:f>
              <c:strCache>
                <c:ptCount val="1"/>
                <c:pt idx="0">
                  <c:v>Otras M.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Hoja1!$A$21</c:f>
              <c:strCache>
                <c:ptCount val="1"/>
                <c:pt idx="0">
                  <c:v>Escolaridad</c:v>
                </c:pt>
              </c:strCache>
            </c:strRef>
          </c:cat>
          <c:val>
            <c:numRef>
              <c:f>Hoja1!$F$21</c:f>
              <c:numCache>
                <c:formatCode>#,##0.00</c:formatCode>
                <c:ptCount val="1"/>
                <c:pt idx="0">
                  <c:v>14.2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57-4C33-8C63-709155458E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6357295"/>
        <c:axId val="440897695"/>
      </c:barChart>
      <c:catAx>
        <c:axId val="1163572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40897695"/>
        <c:crosses val="autoZero"/>
        <c:auto val="1"/>
        <c:lblAlgn val="ctr"/>
        <c:lblOffset val="100"/>
        <c:noMultiLvlLbl val="0"/>
      </c:catAx>
      <c:valAx>
        <c:axId val="4408976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6357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Jefatura y Tamaño del hogar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Hoja1!$I$21</c:f>
              <c:strCache>
                <c:ptCount val="1"/>
                <c:pt idx="0">
                  <c:v>Jefa del hogar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09-4496-B977-1B4AC2E1111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109-4496-B977-1B4AC2E11119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22283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09-4496-B977-1B4AC2E1111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109-4496-B977-1B4AC2E1111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109-4496-B977-1B4AC2E11119}"/>
              </c:ext>
            </c:extLst>
          </c:dPt>
          <c:cat>
            <c:strRef>
              <c:f>Hoja1!$J$20:$N$20</c:f>
              <c:strCache>
                <c:ptCount val="5"/>
                <c:pt idx="0">
                  <c:v>Locales</c:v>
                </c:pt>
                <c:pt idx="1">
                  <c:v>Internas</c:v>
                </c:pt>
                <c:pt idx="2">
                  <c:v>Retornadas</c:v>
                </c:pt>
                <c:pt idx="3">
                  <c:v>Venezolanas</c:v>
                </c:pt>
                <c:pt idx="4">
                  <c:v>Otras M.</c:v>
                </c:pt>
              </c:strCache>
            </c:strRef>
          </c:cat>
          <c:val>
            <c:numRef>
              <c:f>Hoja1!$J$21:$N$21</c:f>
              <c:numCache>
                <c:formatCode>0%</c:formatCode>
                <c:ptCount val="5"/>
                <c:pt idx="0">
                  <c:v>0.33930969999999999</c:v>
                </c:pt>
                <c:pt idx="1">
                  <c:v>0.34579759999999998</c:v>
                </c:pt>
                <c:pt idx="2">
                  <c:v>0.3255499</c:v>
                </c:pt>
                <c:pt idx="3">
                  <c:v>0.26032369999999999</c:v>
                </c:pt>
                <c:pt idx="4">
                  <c:v>0.42857139999999999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09-4496-B977-1B4AC2E111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9421135"/>
        <c:axId val="573679007"/>
      </c:barChart>
      <c:lineChart>
        <c:grouping val="standard"/>
        <c:varyColors val="0"/>
        <c:ser>
          <c:idx val="1"/>
          <c:order val="1"/>
          <c:tx>
            <c:strRef>
              <c:f>Hoja1!$I$22</c:f>
              <c:strCache>
                <c:ptCount val="1"/>
                <c:pt idx="0">
                  <c:v>Tamaño de familia</c:v>
                </c:pt>
              </c:strCache>
            </c:strRef>
          </c:tx>
          <c:spPr>
            <a:ln w="28575" cap="rnd">
              <a:solidFill>
                <a:schemeClr val="tx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Hoja1!$J$20:$N$20</c:f>
              <c:strCache>
                <c:ptCount val="5"/>
                <c:pt idx="0">
                  <c:v>Locales</c:v>
                </c:pt>
                <c:pt idx="1">
                  <c:v>Internas</c:v>
                </c:pt>
                <c:pt idx="2">
                  <c:v>Retornadas</c:v>
                </c:pt>
                <c:pt idx="3">
                  <c:v>Venezolanas</c:v>
                </c:pt>
                <c:pt idx="4">
                  <c:v>Otras M.</c:v>
                </c:pt>
              </c:strCache>
            </c:strRef>
          </c:cat>
          <c:val>
            <c:numRef>
              <c:f>Hoja1!$J$22:$N$22</c:f>
              <c:numCache>
                <c:formatCode>#,##0.00</c:formatCode>
                <c:ptCount val="5"/>
                <c:pt idx="0">
                  <c:v>3.9652129999999999</c:v>
                </c:pt>
                <c:pt idx="1">
                  <c:v>3.4723790000000001</c:v>
                </c:pt>
                <c:pt idx="2">
                  <c:v>4.1380710000000001</c:v>
                </c:pt>
                <c:pt idx="3">
                  <c:v>4.296875</c:v>
                </c:pt>
                <c:pt idx="4">
                  <c:v>2.5396830000000001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09-4496-B977-1B4AC2E111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8141151"/>
        <c:axId val="573669439"/>
      </c:lineChart>
      <c:catAx>
        <c:axId val="38942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73679007"/>
        <c:crosses val="autoZero"/>
        <c:auto val="1"/>
        <c:lblAlgn val="ctr"/>
        <c:lblOffset val="100"/>
        <c:noMultiLvlLbl val="0"/>
      </c:catAx>
      <c:valAx>
        <c:axId val="573679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89421135"/>
        <c:crosses val="autoZero"/>
        <c:crossBetween val="between"/>
      </c:valAx>
      <c:valAx>
        <c:axId val="573669439"/>
        <c:scaling>
          <c:orientation val="minMax"/>
        </c:scaling>
        <c:delete val="0"/>
        <c:axPos val="r"/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88141151"/>
        <c:crosses val="max"/>
        <c:crossBetween val="between"/>
      </c:valAx>
      <c:catAx>
        <c:axId val="3881411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366943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B5400-981D-4AC9-9874-82C8B5A96B1C}" type="datetimeFigureOut">
              <a:rPr lang="es-CO" smtClean="0"/>
              <a:t>8/11/2021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8AD7A-F3F0-46C0-B68E-3620095A4B72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1300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15.sv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1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1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33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50A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5E56E78-C90C-4596-AF7F-04E792B52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3DD863-33E9-4D3B-850B-9188A4095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8570" y="2761861"/>
            <a:ext cx="5769429" cy="74810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Nombre</a:t>
            </a:r>
            <a:r>
              <a:rPr lang="en-US" dirty="0"/>
              <a:t> y </a:t>
            </a:r>
            <a:r>
              <a:rPr lang="en-US" dirty="0" err="1"/>
              <a:t>Apellido</a:t>
            </a:r>
            <a:endParaRPr lang="es-A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EB542-0168-4289-8B44-9DFA3A5EA7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8570" y="3602038"/>
            <a:ext cx="5769430" cy="58740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Bio</a:t>
            </a:r>
            <a:endParaRPr lang="es-AR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6900C22-D4A9-40C3-8051-6838A6AF8F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247519"/>
            <a:ext cx="1482384" cy="4898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D3B8AEB-39C1-4D78-8C29-37E40250A8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3806" y="6401611"/>
            <a:ext cx="2019301" cy="257175"/>
          </a:xfrm>
          <a:prstGeom prst="rect">
            <a:avLst/>
          </a:prstGeom>
        </p:spPr>
      </p:pic>
      <p:sp>
        <p:nvSpPr>
          <p:cNvPr id="6" name="Picture Placeholder 175">
            <a:extLst>
              <a:ext uri="{FF2B5EF4-FFF2-40B4-BE49-F238E27FC236}">
                <a16:creationId xmlns:a16="http://schemas.microsoft.com/office/drawing/2014/main" id="{F13F1F57-8FFA-485E-A556-E5B19FE7C4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98912" y="2507974"/>
            <a:ext cx="1842052" cy="1842052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28476C-EB2B-4645-9DD7-A41E8296E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42348" r="14932" b="21999"/>
          <a:stretch/>
        </p:blipFill>
        <p:spPr>
          <a:xfrm>
            <a:off x="-1" y="2977691"/>
            <a:ext cx="12192001" cy="388030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81898FE-A638-4A40-9A49-892DA46B171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37198" y="4565856"/>
            <a:ext cx="5281613" cy="229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5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4C69-9F3A-4008-990F-0594BB9A3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91692-2CC5-4790-A472-040A8CE94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0988089-393E-43C3-A5FE-9D7DAAAF02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3807" y="6410324"/>
            <a:ext cx="2019300" cy="2571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A24EAEA-9A9B-4C2A-99FF-42CD43F970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239033"/>
            <a:ext cx="1536359" cy="5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4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29F11-8A16-4ABA-9A85-4B22BBF1A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475E7-FA5C-4CD5-ABF8-9C1D46712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182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4C7E-508A-4407-84CF-DD45D861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0D8A7-CC18-44FF-8BFF-E1BFE4DD5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613CE-3DAD-49F5-AAF3-FAF25826C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3141D2-1150-42C1-92D1-8DF5E43D8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3807" y="6410324"/>
            <a:ext cx="2019300" cy="2571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C744A1A-760A-4BA9-B1A8-5F7D30DD50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239033"/>
            <a:ext cx="1536359" cy="5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1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008F-035F-4DA0-92DB-8770DABCA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091C8-7CAB-4132-A0CB-4F193E1F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1405B-2D93-49D5-9CB6-F024F9E94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847AC-B63F-4228-A4CF-9EDF29ACE6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054B35-9DCB-4931-A4C5-396E79A71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F86F045-AAF6-40D6-AB4A-BF27143F0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3807" y="6410324"/>
            <a:ext cx="2019300" cy="2571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B2C0EA1-9FF3-4FFA-9B46-6283BC3DC5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239033"/>
            <a:ext cx="1536359" cy="5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60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B14F-155A-4F85-8009-D6DD2283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A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E9D9CB-054F-477F-886A-41061A126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3807" y="6410324"/>
            <a:ext cx="2019300" cy="2571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570291B-D28F-486A-AAB8-7D5CC17519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239033"/>
            <a:ext cx="1536359" cy="507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18D3A-E70B-414E-9868-245303FE5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42348" r="14932" b="21999"/>
          <a:stretch/>
        </p:blipFill>
        <p:spPr>
          <a:xfrm>
            <a:off x="-1" y="2977691"/>
            <a:ext cx="12192001" cy="38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1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50A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B14F-155A-4F85-8009-D6DD2283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AR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F2ECBBA-E357-4A28-89EB-97C623178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247519"/>
            <a:ext cx="1482384" cy="48984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E6416DD-C48A-4F9A-AECC-16DCD70444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3806" y="6401611"/>
            <a:ext cx="2019301" cy="257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2E005C-34FE-43FF-AB4B-B457687D78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42348" r="14932" b="21999"/>
          <a:stretch/>
        </p:blipFill>
        <p:spPr>
          <a:xfrm>
            <a:off x="-1" y="2977691"/>
            <a:ext cx="12192001" cy="38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25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rgbClr val="1939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B14F-155A-4F85-8009-D6DD2283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AR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FF27045-78D3-4BF0-BD27-D1E59999C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247519"/>
            <a:ext cx="1482384" cy="48984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B426B32-60BA-41B2-93D5-7275472A37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3806" y="6401611"/>
            <a:ext cx="2019301" cy="257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7D37BE-EC34-4181-AA28-11BD1FA16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42348" r="14932" b="21999"/>
          <a:stretch/>
        </p:blipFill>
        <p:spPr>
          <a:xfrm>
            <a:off x="-1" y="2977691"/>
            <a:ext cx="12192001" cy="38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2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502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35F4-D95A-4401-95C2-BCE33B87C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13A4B-149D-4573-9D16-14A1229F2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0CC76-1A72-416A-AE95-DAA2ED86A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9DA4F84-508C-4EAA-81D1-E59CB09B3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3807" y="6410324"/>
            <a:ext cx="2019300" cy="2571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39B9AC8-AB7C-4011-BBEF-2D9E18ACB4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239033"/>
            <a:ext cx="1536359" cy="5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162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DD04-E098-4EBA-8B73-2F3DED5E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A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D48578-360A-42C4-B572-CA8F60FE8D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649F1-09B3-4AEE-8283-F50FBCAC0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EF53504-0F3F-48E0-8FBC-FAA3E8425B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3807" y="6410324"/>
            <a:ext cx="2019300" cy="2571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2BA4C77-32A5-46BA-860B-6AE49EE3C5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239033"/>
            <a:ext cx="1536359" cy="5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7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bg>
      <p:bgPr>
        <a:solidFill>
          <a:srgbClr val="50A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6900C22-D4A9-40C3-8051-6838A6AF8F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247519"/>
            <a:ext cx="1482384" cy="4898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D3B8AEB-39C1-4D78-8C29-37E40250A8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3806" y="6401611"/>
            <a:ext cx="2019301" cy="2571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834D27A-EE95-4F2F-A48D-75A81E4AAB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067E29E-DD6E-4472-8EBF-085F1F828F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37198" y="1679713"/>
            <a:ext cx="5281613" cy="51782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3DD863-33E9-4D3B-850B-9188A4095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A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EB542-0168-4289-8B44-9DFA3A5EA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A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936AA9-4E45-432C-864D-C5AD1827A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42348" r="14932" b="21999"/>
          <a:stretch/>
        </p:blipFill>
        <p:spPr>
          <a:xfrm>
            <a:off x="-1" y="2977691"/>
            <a:ext cx="12192001" cy="38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2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0FB5A-7EDF-4426-B097-AE80F0102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2B0911-94BC-487F-863D-57B6F62A1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3686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3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080EB-A749-4ABC-A92D-9C33D4062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7010" y="365125"/>
            <a:ext cx="409678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Título</a:t>
            </a:r>
            <a:endParaRPr lang="es-AR" dirty="0"/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8C32ABE0-A262-42A7-9E62-E945AA55C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7010" y="1996751"/>
            <a:ext cx="3410990" cy="3261049"/>
          </a:xfr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AR" dirty="0"/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1C569F36-ADA4-4B9F-9271-9F07292C0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61722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4B46FCB9-0B6F-4F7C-8D6C-ED4722DC4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78179" y="6410324"/>
            <a:ext cx="2019300" cy="25717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8DF755E0-5935-4E5D-9DDA-8946AC57B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1859" y="6239033"/>
            <a:ext cx="1536359" cy="5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8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50A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080EB-A749-4ABC-A92D-9C33D4062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7010" y="365125"/>
            <a:ext cx="40967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Título</a:t>
            </a:r>
            <a:endParaRPr lang="es-AR" dirty="0"/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8C32ABE0-A262-42A7-9E62-E945AA55C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7010" y="1996751"/>
            <a:ext cx="3410990" cy="3261049"/>
          </a:xfr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AR" dirty="0"/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1C569F36-ADA4-4B9F-9271-9F07292C0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61722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07B479-72C7-4309-9F0B-C25A92DDD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1526" y="6172873"/>
            <a:ext cx="1482384" cy="48984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762A106-655F-42D8-A853-CE377C7CBC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54292" y="6364287"/>
            <a:ext cx="20193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7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50A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DD863-33E9-4D3B-850B-9188A4095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A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EB542-0168-4289-8B44-9DFA3A5EA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AR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6900C22-D4A9-40C3-8051-6838A6AF8F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247519"/>
            <a:ext cx="1482384" cy="4898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D3B8AEB-39C1-4D78-8C29-37E40250A8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3806" y="6401611"/>
            <a:ext cx="2019301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8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50A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6900C22-D4A9-40C3-8051-6838A6AF8F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247519"/>
            <a:ext cx="1482384" cy="4898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D3B8AEB-39C1-4D78-8C29-37E40250A8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3806" y="6401611"/>
            <a:ext cx="2019301" cy="2571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834D27A-EE95-4F2F-A48D-75A81E4AAB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067E29E-DD6E-4472-8EBF-085F1F828F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37198" y="1679713"/>
            <a:ext cx="5281613" cy="51782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3DD863-33E9-4D3B-850B-9188A4095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A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EB542-0168-4289-8B44-9DFA3A5EA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A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936AA9-4E45-432C-864D-C5AD1827A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42348" r="14932" b="21999"/>
          <a:stretch/>
        </p:blipFill>
        <p:spPr>
          <a:xfrm>
            <a:off x="-1" y="2977691"/>
            <a:ext cx="12192001" cy="38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6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heme" Target="../theme/theme2.xml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C10D770-54D6-4B2A-B0B3-296FBB6E62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42348" r="14932" b="21999"/>
          <a:stretch/>
        </p:blipFill>
        <p:spPr>
          <a:xfrm>
            <a:off x="-1" y="2977691"/>
            <a:ext cx="12192001" cy="3880309"/>
          </a:xfrm>
          <a:prstGeom prst="rect">
            <a:avLst/>
          </a:prstGeom>
        </p:spPr>
      </p:pic>
      <p:pic>
        <p:nvPicPr>
          <p:cNvPr id="5" name="Graphic 2">
            <a:extLst>
              <a:ext uri="{FF2B5EF4-FFF2-40B4-BE49-F238E27FC236}">
                <a16:creationId xmlns:a16="http://schemas.microsoft.com/office/drawing/2014/main" id="{AEAA4A55-F932-41D8-B6A2-30796A8D44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247519"/>
            <a:ext cx="1482384" cy="489847"/>
          </a:xfrm>
          <a:prstGeom prst="rect">
            <a:avLst/>
          </a:prstGeom>
        </p:spPr>
      </p:pic>
      <p:pic>
        <p:nvPicPr>
          <p:cNvPr id="7" name="Graphic 3">
            <a:extLst>
              <a:ext uri="{FF2B5EF4-FFF2-40B4-BE49-F238E27FC236}">
                <a16:creationId xmlns:a16="http://schemas.microsoft.com/office/drawing/2014/main" id="{538BA0AE-09E8-40AA-B65C-01C30E5F785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3806" y="6401611"/>
            <a:ext cx="2019301" cy="257175"/>
          </a:xfrm>
          <a:prstGeom prst="rect">
            <a:avLst/>
          </a:prstGeom>
        </p:spPr>
      </p:pic>
      <p:pic>
        <p:nvPicPr>
          <p:cNvPr id="3" name="Picture 2" descr="Repositorio Institucional de la UNAM">
            <a:extLst>
              <a:ext uri="{FF2B5EF4-FFF2-40B4-BE49-F238E27FC236}">
                <a16:creationId xmlns:a16="http://schemas.microsoft.com/office/drawing/2014/main" id="{0419D139-5190-41AD-9A7C-91CB88CD07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32" y="6056699"/>
            <a:ext cx="727968" cy="6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anja diagonal 8">
            <a:extLst>
              <a:ext uri="{FF2B5EF4-FFF2-40B4-BE49-F238E27FC236}">
                <a16:creationId xmlns:a16="http://schemas.microsoft.com/office/drawing/2014/main" id="{BC33627C-CC60-4752-BEFE-9A2C2E7DF989}"/>
              </a:ext>
            </a:extLst>
          </p:cNvPr>
          <p:cNvSpPr/>
          <p:nvPr userDrawn="1"/>
        </p:nvSpPr>
        <p:spPr>
          <a:xfrm>
            <a:off x="0" y="0"/>
            <a:ext cx="5565913" cy="5466522"/>
          </a:xfrm>
          <a:prstGeom prst="diagStrip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5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7">
            <a:extLst>
              <a:ext uri="{FF2B5EF4-FFF2-40B4-BE49-F238E27FC236}">
                <a16:creationId xmlns:a16="http://schemas.microsoft.com/office/drawing/2014/main" id="{3C511C2D-F15B-49D5-9A36-0D3334AB07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239033"/>
            <a:ext cx="1536359" cy="507683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6E665287-DC84-4DBE-ABD0-51FE12540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3807" y="6410324"/>
            <a:ext cx="2019300" cy="257175"/>
          </a:xfrm>
          <a:prstGeom prst="rect">
            <a:avLst/>
          </a:prstGeom>
        </p:spPr>
      </p:pic>
      <p:sp>
        <p:nvSpPr>
          <p:cNvPr id="11" name="Rectangle 39">
            <a:extLst>
              <a:ext uri="{FF2B5EF4-FFF2-40B4-BE49-F238E27FC236}">
                <a16:creationId xmlns:a16="http://schemas.microsoft.com/office/drawing/2014/main" id="{86005748-3471-4630-ACE5-3674568F9986}"/>
              </a:ext>
            </a:extLst>
          </p:cNvPr>
          <p:cNvSpPr/>
          <p:nvPr userDrawn="1"/>
        </p:nvSpPr>
        <p:spPr>
          <a:xfrm>
            <a:off x="0" y="0"/>
            <a:ext cx="12192000" cy="157439"/>
          </a:xfrm>
          <a:prstGeom prst="rect">
            <a:avLst/>
          </a:prstGeom>
          <a:solidFill>
            <a:srgbClr val="50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2" name="Picture 2" descr="Repositorio Institucional de la UNAM">
            <a:extLst>
              <a:ext uri="{FF2B5EF4-FFF2-40B4-BE49-F238E27FC236}">
                <a16:creationId xmlns:a16="http://schemas.microsoft.com/office/drawing/2014/main" id="{16E4C252-B726-44CF-BBA1-46D4E68291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32" y="6145284"/>
            <a:ext cx="634451" cy="60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3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3">
            <a:extLst>
              <a:ext uri="{FF2B5EF4-FFF2-40B4-BE49-F238E27FC236}">
                <a16:creationId xmlns:a16="http://schemas.microsoft.com/office/drawing/2014/main" id="{866CD249-7B68-4A82-9303-18EBE414E532}"/>
              </a:ext>
            </a:extLst>
          </p:cNvPr>
          <p:cNvSpPr/>
          <p:nvPr userDrawn="1"/>
        </p:nvSpPr>
        <p:spPr>
          <a:xfrm>
            <a:off x="2066924" y="6433012"/>
            <a:ext cx="10125075" cy="273977"/>
          </a:xfrm>
          <a:custGeom>
            <a:avLst/>
            <a:gdLst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1044177 w 9397602"/>
              <a:gd name="connsiteY0" fmla="*/ 0 h 308224"/>
              <a:gd name="connsiteX1" fmla="*/ 9397602 w 9397602"/>
              <a:gd name="connsiteY1" fmla="*/ 0 h 308224"/>
              <a:gd name="connsiteX2" fmla="*/ 9397602 w 9397602"/>
              <a:gd name="connsiteY2" fmla="*/ 273977 h 308224"/>
              <a:gd name="connsiteX3" fmla="*/ 1044177 w 9397602"/>
              <a:gd name="connsiteY3" fmla="*/ 273977 h 308224"/>
              <a:gd name="connsiteX4" fmla="*/ 1044177 w 9397602"/>
              <a:gd name="connsiteY4" fmla="*/ 0 h 308224"/>
              <a:gd name="connsiteX0" fmla="*/ 544355 w 8897780"/>
              <a:gd name="connsiteY0" fmla="*/ 0 h 339772"/>
              <a:gd name="connsiteX1" fmla="*/ 8897780 w 8897780"/>
              <a:gd name="connsiteY1" fmla="*/ 0 h 339772"/>
              <a:gd name="connsiteX2" fmla="*/ 8897780 w 8897780"/>
              <a:gd name="connsiteY2" fmla="*/ 273977 h 339772"/>
              <a:gd name="connsiteX3" fmla="*/ 544355 w 8897780"/>
              <a:gd name="connsiteY3" fmla="*/ 273977 h 339772"/>
              <a:gd name="connsiteX4" fmla="*/ 544355 w 8897780"/>
              <a:gd name="connsiteY4" fmla="*/ 0 h 339772"/>
              <a:gd name="connsiteX0" fmla="*/ 544355 w 8897780"/>
              <a:gd name="connsiteY0" fmla="*/ 0 h 273977"/>
              <a:gd name="connsiteX1" fmla="*/ 8897780 w 8897780"/>
              <a:gd name="connsiteY1" fmla="*/ 0 h 273977"/>
              <a:gd name="connsiteX2" fmla="*/ 8897780 w 8897780"/>
              <a:gd name="connsiteY2" fmla="*/ 273977 h 273977"/>
              <a:gd name="connsiteX3" fmla="*/ 544355 w 8897780"/>
              <a:gd name="connsiteY3" fmla="*/ 273977 h 273977"/>
              <a:gd name="connsiteX4" fmla="*/ 544355 w 8897780"/>
              <a:gd name="connsiteY4" fmla="*/ 0 h 273977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4537 w 8357962"/>
              <a:gd name="connsiteY0" fmla="*/ 0 h 323905"/>
              <a:gd name="connsiteX1" fmla="*/ 8357962 w 8357962"/>
              <a:gd name="connsiteY1" fmla="*/ 0 h 323905"/>
              <a:gd name="connsiteX2" fmla="*/ 8357962 w 8357962"/>
              <a:gd name="connsiteY2" fmla="*/ 273977 h 323905"/>
              <a:gd name="connsiteX3" fmla="*/ 4537 w 8357962"/>
              <a:gd name="connsiteY3" fmla="*/ 273977 h 323905"/>
              <a:gd name="connsiteX4" fmla="*/ 4537 w 8357962"/>
              <a:gd name="connsiteY4" fmla="*/ 0 h 323905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408 w 8353833"/>
              <a:gd name="connsiteY0" fmla="*/ 0 h 325316"/>
              <a:gd name="connsiteX1" fmla="*/ 8353833 w 8353833"/>
              <a:gd name="connsiteY1" fmla="*/ 0 h 325316"/>
              <a:gd name="connsiteX2" fmla="*/ 8353833 w 8353833"/>
              <a:gd name="connsiteY2" fmla="*/ 273977 h 325316"/>
              <a:gd name="connsiteX3" fmla="*/ 408 w 8353833"/>
              <a:gd name="connsiteY3" fmla="*/ 273977 h 325316"/>
              <a:gd name="connsiteX4" fmla="*/ 408 w 8353833"/>
              <a:gd name="connsiteY4" fmla="*/ 0 h 325316"/>
              <a:gd name="connsiteX0" fmla="*/ 34236 w 8387661"/>
              <a:gd name="connsiteY0" fmla="*/ 0 h 842180"/>
              <a:gd name="connsiteX1" fmla="*/ 8387661 w 8387661"/>
              <a:gd name="connsiteY1" fmla="*/ 0 h 842180"/>
              <a:gd name="connsiteX2" fmla="*/ 8387661 w 8387661"/>
              <a:gd name="connsiteY2" fmla="*/ 273977 h 842180"/>
              <a:gd name="connsiteX3" fmla="*/ 34236 w 8387661"/>
              <a:gd name="connsiteY3" fmla="*/ 273977 h 842180"/>
              <a:gd name="connsiteX4" fmla="*/ 34236 w 8387661"/>
              <a:gd name="connsiteY4" fmla="*/ 0 h 842180"/>
              <a:gd name="connsiteX0" fmla="*/ 34236 w 8387661"/>
              <a:gd name="connsiteY0" fmla="*/ 0 h 842180"/>
              <a:gd name="connsiteX1" fmla="*/ 8387661 w 8387661"/>
              <a:gd name="connsiteY1" fmla="*/ 0 h 842180"/>
              <a:gd name="connsiteX2" fmla="*/ 8387661 w 8387661"/>
              <a:gd name="connsiteY2" fmla="*/ 273977 h 842180"/>
              <a:gd name="connsiteX3" fmla="*/ 34236 w 8387661"/>
              <a:gd name="connsiteY3" fmla="*/ 273977 h 842180"/>
              <a:gd name="connsiteX4" fmla="*/ 34236 w 8387661"/>
              <a:gd name="connsiteY4" fmla="*/ 0 h 842180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693 w 8354118"/>
              <a:gd name="connsiteY0" fmla="*/ 0 h 1499009"/>
              <a:gd name="connsiteX1" fmla="*/ 8354118 w 8354118"/>
              <a:gd name="connsiteY1" fmla="*/ 0 h 1499009"/>
              <a:gd name="connsiteX2" fmla="*/ 8354118 w 8354118"/>
              <a:gd name="connsiteY2" fmla="*/ 273977 h 1499009"/>
              <a:gd name="connsiteX3" fmla="*/ 693 w 8354118"/>
              <a:gd name="connsiteY3" fmla="*/ 273977 h 1499009"/>
              <a:gd name="connsiteX4" fmla="*/ 693 w 8354118"/>
              <a:gd name="connsiteY4" fmla="*/ 0 h 1499009"/>
              <a:gd name="connsiteX0" fmla="*/ 693 w 8354118"/>
              <a:gd name="connsiteY0" fmla="*/ 0 h 273977"/>
              <a:gd name="connsiteX1" fmla="*/ 8354118 w 8354118"/>
              <a:gd name="connsiteY1" fmla="*/ 0 h 273977"/>
              <a:gd name="connsiteX2" fmla="*/ 8354118 w 8354118"/>
              <a:gd name="connsiteY2" fmla="*/ 273977 h 273977"/>
              <a:gd name="connsiteX3" fmla="*/ 693 w 8354118"/>
              <a:gd name="connsiteY3" fmla="*/ 273977 h 273977"/>
              <a:gd name="connsiteX4" fmla="*/ 693 w 8354118"/>
              <a:gd name="connsiteY4" fmla="*/ 0 h 273977"/>
              <a:gd name="connsiteX0" fmla="*/ 955 w 8354380"/>
              <a:gd name="connsiteY0" fmla="*/ 0 h 273977"/>
              <a:gd name="connsiteX1" fmla="*/ 8354380 w 8354380"/>
              <a:gd name="connsiteY1" fmla="*/ 0 h 273977"/>
              <a:gd name="connsiteX2" fmla="*/ 8354380 w 8354380"/>
              <a:gd name="connsiteY2" fmla="*/ 273977 h 273977"/>
              <a:gd name="connsiteX3" fmla="*/ 955 w 8354380"/>
              <a:gd name="connsiteY3" fmla="*/ 273977 h 273977"/>
              <a:gd name="connsiteX4" fmla="*/ 955 w 8354380"/>
              <a:gd name="connsiteY4" fmla="*/ 0 h 273977"/>
              <a:gd name="connsiteX0" fmla="*/ 2426 w 8355851"/>
              <a:gd name="connsiteY0" fmla="*/ 0 h 273977"/>
              <a:gd name="connsiteX1" fmla="*/ 8355851 w 8355851"/>
              <a:gd name="connsiteY1" fmla="*/ 0 h 273977"/>
              <a:gd name="connsiteX2" fmla="*/ 8355851 w 8355851"/>
              <a:gd name="connsiteY2" fmla="*/ 273977 h 273977"/>
              <a:gd name="connsiteX3" fmla="*/ 2426 w 8355851"/>
              <a:gd name="connsiteY3" fmla="*/ 273977 h 273977"/>
              <a:gd name="connsiteX4" fmla="*/ 2426 w 8355851"/>
              <a:gd name="connsiteY4" fmla="*/ 0 h 273977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  <a:gd name="connsiteX0" fmla="*/ 0 w 8353425"/>
              <a:gd name="connsiteY0" fmla="*/ 0 h 273977"/>
              <a:gd name="connsiteX1" fmla="*/ 8353425 w 8353425"/>
              <a:gd name="connsiteY1" fmla="*/ 0 h 273977"/>
              <a:gd name="connsiteX2" fmla="*/ 8353425 w 8353425"/>
              <a:gd name="connsiteY2" fmla="*/ 273977 h 273977"/>
              <a:gd name="connsiteX3" fmla="*/ 0 w 8353425"/>
              <a:gd name="connsiteY3" fmla="*/ 273977 h 273977"/>
              <a:gd name="connsiteX4" fmla="*/ 0 w 8353425"/>
              <a:gd name="connsiteY4" fmla="*/ 0 h 27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3425" h="273977">
                <a:moveTo>
                  <a:pt x="0" y="0"/>
                </a:moveTo>
                <a:lnTo>
                  <a:pt x="8353425" y="0"/>
                </a:lnTo>
                <a:lnTo>
                  <a:pt x="8353425" y="273977"/>
                </a:lnTo>
                <a:lnTo>
                  <a:pt x="0" y="273977"/>
                </a:lnTo>
                <a:cubicBezTo>
                  <a:pt x="72076" y="183864"/>
                  <a:pt x="46995" y="48838"/>
                  <a:pt x="0" y="0"/>
                </a:cubicBezTo>
                <a:close/>
              </a:path>
            </a:pathLst>
          </a:custGeom>
          <a:solidFill>
            <a:srgbClr val="222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: esquinas superiores redondeadas 2">
            <a:extLst>
              <a:ext uri="{FF2B5EF4-FFF2-40B4-BE49-F238E27FC236}">
                <a16:creationId xmlns:a16="http://schemas.microsoft.com/office/drawing/2014/main" id="{6687B241-3C7D-4642-B232-84AEA19197DD}"/>
              </a:ext>
            </a:extLst>
          </p:cNvPr>
          <p:cNvSpPr/>
          <p:nvPr userDrawn="1"/>
        </p:nvSpPr>
        <p:spPr>
          <a:xfrm rot="5400000">
            <a:off x="697839" y="5575433"/>
            <a:ext cx="575997" cy="1971676"/>
          </a:xfrm>
          <a:prstGeom prst="round2SameRect">
            <a:avLst>
              <a:gd name="adj1" fmla="val 50000"/>
              <a:gd name="adj2" fmla="val 0"/>
            </a:avLst>
          </a:prstGeom>
          <a:noFill/>
          <a:ln w="28575">
            <a:solidFill>
              <a:srgbClr val="222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A6BE79-DBA8-4D4A-8DAA-ADDA5AF3EE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" y="6273272"/>
            <a:ext cx="1486072" cy="5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0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rectángulo 1">
            <a:extLst>
              <a:ext uri="{FF2B5EF4-FFF2-40B4-BE49-F238E27FC236}">
                <a16:creationId xmlns:a16="http://schemas.microsoft.com/office/drawing/2014/main" id="{7ECE1E00-6968-45B8-ADD8-00E86E720D6D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112000" y="5778000"/>
            <a:ext cx="1080000" cy="1080000"/>
          </a:xfrm>
          <a:prstGeom prst="rtTriangle">
            <a:avLst/>
          </a:prstGeom>
          <a:solidFill>
            <a:srgbClr val="222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3745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EE8DE9-F61A-475B-BA6B-B7736F24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A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5E684-9453-4B88-B4A6-0A06A3C46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1034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exaRegular" panose="02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exaRegular" panose="02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exaRegular" panose="02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exaRegular" panose="02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exaRegular" panose="02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exaRegular" panose="02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BC8CC-DB6F-42DB-9B4A-3B08186593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6E725-3F3E-43BB-9AA1-0031B6C00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2E50F6-B642-471C-9A2F-6C7616DD0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3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3112727" y="1689176"/>
            <a:ext cx="5966546" cy="1412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Se identifica si la mujer se encuentra ocupada al momento de realizar la encuesta. Tomando como base dicha pregunta, se considera a la población mayor de 15 años y menor de 65 años, que trabaja al menos 1 hora a la semana, ya sea que reciba paga o no.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MX" sz="1400" dirty="0">
              <a:solidFill>
                <a:srgbClr val="222836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04187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Y METODOLOGÍA</a:t>
            </a:r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BA5C4937-3996-4485-97AF-A58AB0857637}"/>
              </a:ext>
            </a:extLst>
          </p:cNvPr>
          <p:cNvSpPr txBox="1">
            <a:spLocks/>
          </p:cNvSpPr>
          <p:nvPr/>
        </p:nvSpPr>
        <p:spPr>
          <a:xfrm>
            <a:off x="0" y="913333"/>
            <a:ext cx="12192000" cy="4106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Ocupación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D541DDE-1AC5-4E90-9BB1-957B0D115F05}"/>
              </a:ext>
            </a:extLst>
          </p:cNvPr>
          <p:cNvSpPr txBox="1">
            <a:spLocks/>
          </p:cNvSpPr>
          <p:nvPr/>
        </p:nvSpPr>
        <p:spPr>
          <a:xfrm>
            <a:off x="0" y="3470235"/>
            <a:ext cx="12192000" cy="41060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Ingreso por hora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96CC1A7-5693-45B1-A028-7919587C8A7D}"/>
              </a:ext>
            </a:extLst>
          </p:cNvPr>
          <p:cNvSpPr/>
          <p:nvPr/>
        </p:nvSpPr>
        <p:spPr>
          <a:xfrm>
            <a:off x="3112727" y="4434274"/>
            <a:ext cx="5966546" cy="2010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Se consideran las horas trabajadas a la semana en su principal ocupación (como lo realizan Caruso et. al, 2019), se divide entre 7 y se multiplica por 30 días. Una vez obtenida la variable de horas al mes, se dividen los ingresos laborales mensuales entre las horas trabajadas. Se limitaron las horas trabajadas a la semana a 84 horas a través de la limitación a datos atípicos. 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endParaRPr lang="es-MX" sz="1400" dirty="0">
              <a:solidFill>
                <a:srgbClr val="222836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MX" sz="1400" dirty="0">
              <a:solidFill>
                <a:srgbClr val="222836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1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0063B3C9-5CD1-4323-9F80-8E40E2221518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39952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1219200" y="1216558"/>
            <a:ext cx="10195828" cy="2399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En se codificó la variable de formalidad a partir de dos características del empleo:</a:t>
            </a:r>
          </a:p>
          <a:p>
            <a:pPr marL="400050" lvl="0" indent="-400050" algn="just">
              <a:lnSpc>
                <a:spcPct val="115000"/>
              </a:lnSpc>
              <a:spcAft>
                <a:spcPts val="800"/>
              </a:spcAft>
              <a:buFont typeface="+mj-lt"/>
              <a:buAutoNum type="romanLcPeriod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Se considera como formal a los trabajadores de empresas que cuentan con 5 o más empleados </a:t>
            </a:r>
          </a:p>
          <a:p>
            <a:pPr marL="400050" lvl="0" indent="-400050" algn="just">
              <a:lnSpc>
                <a:spcPct val="115000"/>
              </a:lnSpc>
              <a:spcAft>
                <a:spcPts val="800"/>
              </a:spcAft>
              <a:buFont typeface="+mj-lt"/>
              <a:buAutoNum type="romanLcPeriod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Si es un trabajador independiente o labora en el sector público. 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En contraparte, esta variable considera como informales a los trabajadores en empresas de menos de 5 personas, a los trabajadores domésticos, jornaleros, peones y patrones con menos de 5 personas empleadas.</a:t>
            </a:r>
          </a:p>
          <a:p>
            <a:pPr algn="just"/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El trabajador independiente considerado es aquel que su ejercicio profesional le permite prestar sus servicios de manera autónoma como los contadores, abogados, etc.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MX" sz="1400" dirty="0">
              <a:solidFill>
                <a:srgbClr val="222836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04187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Y METODOLOGÍA</a:t>
            </a:r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BA5C4937-3996-4485-97AF-A58AB0857637}"/>
              </a:ext>
            </a:extLst>
          </p:cNvPr>
          <p:cNvSpPr txBox="1">
            <a:spLocks/>
          </p:cNvSpPr>
          <p:nvPr/>
        </p:nvSpPr>
        <p:spPr>
          <a:xfrm>
            <a:off x="0" y="300542"/>
            <a:ext cx="12192000" cy="4447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Empleo Formal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91C867B-64C7-49E3-80D8-0E87892EF9E5}"/>
              </a:ext>
            </a:extLst>
          </p:cNvPr>
          <p:cNvSpPr txBox="1">
            <a:spLocks/>
          </p:cNvSpPr>
          <p:nvPr/>
        </p:nvSpPr>
        <p:spPr>
          <a:xfrm>
            <a:off x="0" y="3793202"/>
            <a:ext cx="11568545" cy="4084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Dependencia Económica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25C334A1-E67A-4819-8EC1-86803C97B564}"/>
                  </a:ext>
                </a:extLst>
              </p:cNvPr>
              <p:cNvSpPr/>
              <p:nvPr/>
            </p:nvSpPr>
            <p:spPr>
              <a:xfrm>
                <a:off x="1372717" y="4511690"/>
                <a:ext cx="10195828" cy="1679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s-MX" sz="14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Se calcula el porcentaje de las personas al interior de la familia que dependen del ingreso de los trabajadores, donde el 0% nos muestra que ningún miembro depende del alguien más y todos están trabajando, mientras que el 100% considera que hay una dependencia total (ninguno trabaja).</a:t>
                </a:r>
              </a:p>
              <a:p>
                <a:pPr lvl="0"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s-MX" sz="14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La fórmula para su cálculo es la siguiente:</a:t>
                </a:r>
                <a:endParaRPr lang="es-MX" sz="1400" dirty="0">
                  <a:solidFill>
                    <a:srgbClr val="222836"/>
                  </a:solidFill>
                  <a:latin typeface="NexaRegular" panose="02000500000000000000"/>
                  <a:ea typeface="MS Mincho" panose="02020609040205080304" pitchFamily="49" charset="-128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lvl="0"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s-MX" sz="1400" dirty="0">
                    <a:solidFill>
                      <a:srgbClr val="222836"/>
                    </a:solidFill>
                    <a:latin typeface="Arial" panose="020B0604020202020204" pitchFamily="34" charset="0"/>
                    <a:ea typeface="MS Mincho" panose="02020609040205080304" pitchFamily="49" charset="-128"/>
                    <a:cs typeface="Arial" panose="020B0604020202020204" pitchFamily="34" charset="0"/>
                    <a:sym typeface="Wingdings" panose="05000000000000000000" pitchFamily="2" charset="2"/>
                  </a:rPr>
                  <a:t>((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MX" sz="140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𝑁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ú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𝑚𝑒𝑟𝑜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𝑑𝑒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𝑝𝑒𝑟𝑠𝑜𝑛𝑎𝑠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𝑜𝑐𝑢𝑝𝑎𝑑𝑎𝑠</m:t>
                        </m:r>
                      </m:num>
                      <m:den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𝑁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ú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𝑚𝑒𝑟𝑜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𝑑𝑒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𝑝𝑒𝑟𝑠𝑜𝑛𝑎𝑠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𝑡𝑜𝑡𝑎𝑙𝑒𝑠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𝑒𝑛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𝑒𝑙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MX" sz="1400" b="0" i="1" smtClean="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h𝑜𝑔𝑎𝑟</m:t>
                        </m:r>
                      </m:den>
                    </m:f>
                  </m:oMath>
                </a14:m>
                <a:r>
                  <a:rPr lang="es-MX" sz="1400" dirty="0">
                    <a:solidFill>
                      <a:srgbClr val="222836"/>
                    </a:solidFill>
                    <a:latin typeface="Arial" panose="020B0604020202020204" pitchFamily="34" charset="0"/>
                    <a:ea typeface="MS Mincho" panose="02020609040205080304" pitchFamily="49" charset="-128"/>
                    <a:cs typeface="Arial" panose="020B0604020202020204" pitchFamily="34" charset="0"/>
                  </a:rPr>
                  <a:t>×</a:t>
                </a:r>
                <a14:m>
                  <m:oMath xmlns:m="http://schemas.openxmlformats.org/officeDocument/2006/math">
                    <m:r>
                      <a:rPr lang="es-MX" sz="1400" b="0" i="1" smtClean="0">
                        <a:solidFill>
                          <a:srgbClr val="222836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r>
                  <a:rPr lang="es-MX" sz="1400" dirty="0">
                    <a:solidFill>
                      <a:srgbClr val="222836"/>
                    </a:solidFill>
                    <a:latin typeface="Arial" panose="020B0604020202020204" pitchFamily="34" charset="0"/>
                    <a:ea typeface="MS Mincho" panose="02020609040205080304" pitchFamily="49" charset="-128"/>
                    <a:cs typeface="Arial" panose="020B0604020202020204" pitchFamily="34" charset="0"/>
                  </a:rPr>
                  <a:t>) – </a:t>
                </a:r>
                <a14:m>
                  <m:oMath xmlns:m="http://schemas.openxmlformats.org/officeDocument/2006/math">
                    <m:r>
                      <a:rPr lang="es-MX" sz="1400" i="1">
                        <a:solidFill>
                          <a:srgbClr val="222836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r>
                  <a:rPr lang="es-MX" sz="1400" dirty="0">
                    <a:solidFill>
                      <a:srgbClr val="222836"/>
                    </a:solidFill>
                    <a:latin typeface="Arial" panose="020B0604020202020204" pitchFamily="34" charset="0"/>
                    <a:ea typeface="MS Mincho" panose="02020609040205080304" pitchFamily="49" charset="-128"/>
                    <a:cs typeface="Arial" panose="020B0604020202020204" pitchFamily="34" charset="0"/>
                  </a:rPr>
                  <a:t>) - </a:t>
                </a:r>
                <a14:m>
                  <m:oMath xmlns:m="http://schemas.openxmlformats.org/officeDocument/2006/math">
                    <m:r>
                      <a:rPr lang="es-MX" sz="1400" i="1">
                        <a:solidFill>
                          <a:srgbClr val="222836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s-MX" sz="1400" dirty="0">
                  <a:solidFill>
                    <a:srgbClr val="222836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25C334A1-E67A-4819-8EC1-86803C97B5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717" y="4511690"/>
                <a:ext cx="10195828" cy="1679306"/>
              </a:xfrm>
              <a:prstGeom prst="rect">
                <a:avLst/>
              </a:prstGeom>
              <a:blipFill>
                <a:blip r:embed="rId2"/>
                <a:stretch>
                  <a:fillRect l="-179" r="-12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echa derecha 73">
            <a:hlinkClick r:id="rId3" action="ppaction://hlinksldjump"/>
            <a:extLst>
              <a:ext uri="{FF2B5EF4-FFF2-40B4-BE49-F238E27FC236}">
                <a16:creationId xmlns:a16="http://schemas.microsoft.com/office/drawing/2014/main" id="{F0AAFBF5-1B29-4F2C-BB0F-06937E1A8D24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86535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458317" y="1279148"/>
            <a:ext cx="11275366" cy="445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Para la construcción de la variable de empleo precario se utilizó un índice ya aplicado para Colombia por </a:t>
            </a:r>
            <a:r>
              <a:rPr lang="es-MX" sz="1200" dirty="0" err="1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Farné</a:t>
            </a: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, et. al (2013) y desarrollado por la oficina de la OIT, el cual considera 4 elementos ponderados por tipo de trabajador: para los asalariados se compone de 40% del ingreso, 25% del contrato, 25% de seguridad social y 10% de las horas semanales; para los independientes, el 50% corresponde al ingreso, 35% a la seguridad social y el 15% a las horas semanales. Los elementos se construyen a partir de las siguientes definiciones:</a:t>
            </a:r>
          </a:p>
          <a:p>
            <a:pPr algn="just">
              <a:lnSpc>
                <a:spcPct val="107000"/>
              </a:lnSpc>
            </a:pP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</a:p>
          <a:p>
            <a:pPr marL="2857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MX" sz="1200" i="1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Ingresos adecuados</a:t>
            </a: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. Contempla 3 escenarios: el primero es un sueldo menor a 1.5 veces el Salario Mínimo Mensual Legal Vigente (</a:t>
            </a:r>
            <a:r>
              <a:rPr lang="es-MX" sz="1200" dirty="0" err="1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SMMLV</a:t>
            </a: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) en Colombia para el año que corresponda, con 0 puntos; el segundo con un rango de 1.5 a 3 veces el </a:t>
            </a:r>
            <a:r>
              <a:rPr lang="es-MX" sz="1200" dirty="0" err="1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SMMLV</a:t>
            </a: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 con 50 puntos y el tercero con más de 3 veces el </a:t>
            </a:r>
            <a:r>
              <a:rPr lang="es-MX" sz="1200" dirty="0" err="1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SMMLV</a:t>
            </a: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 con 100 puntos.</a:t>
            </a:r>
          </a:p>
          <a:p>
            <a:pPr marL="0" lvl="1" algn="just">
              <a:lnSpc>
                <a:spcPct val="115000"/>
              </a:lnSpc>
            </a:pPr>
            <a:endParaRPr lang="es-MX" sz="1200" dirty="0">
              <a:solidFill>
                <a:srgbClr val="222836"/>
              </a:solidFill>
              <a:latin typeface="NexaRegular" panose="0200050000000000000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MX" sz="1200" i="1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Contrato</a:t>
            </a: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. Considera también 3 escenarios: el primero, con ausencia de contrato, se le asignan 0 puntos; el segundo, con contrato a término fijo, 50 puntos; y el tercero, a término indefinido, 100 puntos.</a:t>
            </a:r>
          </a:p>
          <a:p>
            <a:pPr marL="0" lvl="1" algn="just">
              <a:lnSpc>
                <a:spcPct val="115000"/>
              </a:lnSpc>
            </a:pPr>
            <a:endParaRPr lang="es-MX" sz="1200" dirty="0">
              <a:solidFill>
                <a:srgbClr val="222836"/>
              </a:solidFill>
              <a:latin typeface="NexaRegular" panose="0200050000000000000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MX" sz="1200" i="1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Seguridad social</a:t>
            </a: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. Este elemento identifica si el empleado no cuenta con pensión ni salud contributiva, caso en el cual no sumaría puntos; si cotiza a alguna de las 2 se le asignan 50 puntos y si cotiza en ambas tiene 100 puntos.</a:t>
            </a:r>
          </a:p>
          <a:p>
            <a:pPr marL="0" lvl="1" algn="just">
              <a:lnSpc>
                <a:spcPct val="115000"/>
              </a:lnSpc>
            </a:pPr>
            <a:endParaRPr lang="es-MX" sz="1200" dirty="0">
              <a:solidFill>
                <a:srgbClr val="222836"/>
              </a:solidFill>
              <a:latin typeface="NexaRegular" panose="0200050000000000000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lvl="1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200" i="1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Horas semanales</a:t>
            </a: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. Con base en la legislación colombiana, un trabajo con horario normal tiene como límite 48 horas semanales, por lo que este elemento solo considera 2 opciones: 48 horas o menos son 100 puntos, y más de 48 no suma puntos.</a:t>
            </a:r>
          </a:p>
          <a:p>
            <a:pPr marL="0" lvl="1" algn="just">
              <a:lnSpc>
                <a:spcPct val="115000"/>
              </a:lnSpc>
              <a:spcAft>
                <a:spcPts val="800"/>
              </a:spcAft>
            </a:pPr>
            <a:endParaRPr lang="es-MX" sz="1200" dirty="0">
              <a:solidFill>
                <a:srgbClr val="222836"/>
              </a:solidFill>
              <a:latin typeface="NexaRegular" panose="0200050000000000000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just"/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Adicional, a estos resultados de la variable empleo precario se le resta 100 y se multiplican por -1 para obtener su inverso y contar un análisis más claro, donde 100 es un trabajo altamente precario y 0, un trabajo decente.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MX" sz="1200" dirty="0">
              <a:solidFill>
                <a:srgbClr val="222836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04187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Y METODOLOGÍA</a:t>
            </a:r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BA5C4937-3996-4485-97AF-A58AB0857637}"/>
              </a:ext>
            </a:extLst>
          </p:cNvPr>
          <p:cNvSpPr txBox="1">
            <a:spLocks/>
          </p:cNvSpPr>
          <p:nvPr/>
        </p:nvSpPr>
        <p:spPr>
          <a:xfrm>
            <a:off x="0" y="512774"/>
            <a:ext cx="12192000" cy="4092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Empleo Precario</a:t>
            </a:r>
          </a:p>
        </p:txBody>
      </p:sp>
      <p:sp>
        <p:nvSpPr>
          <p:cNvPr id="2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9311C3F4-4923-499C-B983-11A04CCAF669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44838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9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D308565C-C59D-47EA-A3F5-6B49C4D7FA71}"/>
              </a:ext>
            </a:extLst>
          </p:cNvPr>
          <p:cNvSpPr/>
          <p:nvPr/>
        </p:nvSpPr>
        <p:spPr>
          <a:xfrm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04187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Y METODOLOGÍA</a:t>
            </a:r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BA5C4937-3996-4485-97AF-A58AB0857637}"/>
              </a:ext>
            </a:extLst>
          </p:cNvPr>
          <p:cNvSpPr txBox="1">
            <a:spLocks/>
          </p:cNvSpPr>
          <p:nvPr/>
        </p:nvSpPr>
        <p:spPr>
          <a:xfrm>
            <a:off x="4998232" y="397933"/>
            <a:ext cx="3741340" cy="4157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1"/>
                </a:solidFill>
                <a:latin typeface="NexaRegular" panose="02000500000000000000"/>
                <a:cs typeface="Arial" panose="020B0604020202020204" pitchFamily="34" charset="0"/>
              </a:rPr>
              <a:t>Análisis Descriptivo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0D6CA86-6876-44AC-B6D5-133A3607E5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747432"/>
              </p:ext>
            </p:extLst>
          </p:nvPr>
        </p:nvGraphicFramePr>
        <p:xfrm>
          <a:off x="3830639" y="1250054"/>
          <a:ext cx="3913397" cy="237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025CD67-8E54-4B05-A13C-2132A8DAE2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098569"/>
              </p:ext>
            </p:extLst>
          </p:nvPr>
        </p:nvGraphicFramePr>
        <p:xfrm>
          <a:off x="8103356" y="1081999"/>
          <a:ext cx="3913396" cy="237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5B19E65-80E2-4428-B4D0-66F4D3EAD8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5857666"/>
              </p:ext>
            </p:extLst>
          </p:nvPr>
        </p:nvGraphicFramePr>
        <p:xfrm>
          <a:off x="3638910" y="3911262"/>
          <a:ext cx="3913397" cy="2236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D93FE09C-F56F-4C47-9D58-CF024089C5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837615"/>
              </p:ext>
            </p:extLst>
          </p:nvPr>
        </p:nvGraphicFramePr>
        <p:xfrm>
          <a:off x="8015431" y="3911263"/>
          <a:ext cx="4089245" cy="2413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3DA11DF1-C80B-4944-ACBC-414E7482ED15}"/>
              </a:ext>
            </a:extLst>
          </p:cNvPr>
          <p:cNvSpPr/>
          <p:nvPr/>
        </p:nvSpPr>
        <p:spPr>
          <a:xfrm>
            <a:off x="87324" y="1822305"/>
            <a:ext cx="3551586" cy="335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Las venezolanas en promedio trabajan más horas a la semana por un ingreso mensual menor.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Las venezolanas tienen tiene trabajos menos formales y más precarios.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Presentan un nivel educativo similar a los demás grupo de comparación, incluso levemente superior (excepto frente a otras migrantes).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Las migrantes venezolanas cuentan presentan menor jefatura femenina y tamaños más grandes de sus hogares.</a:t>
            </a:r>
          </a:p>
        </p:txBody>
      </p:sp>
    </p:spTree>
    <p:extLst>
      <p:ext uri="{BB962C8B-B14F-4D97-AF65-F5344CB8AC3E}">
        <p14:creationId xmlns:p14="http://schemas.microsoft.com/office/powerpoint/2010/main" val="3919903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EF7AEF3-0EF5-4C42-B3D8-B4F0C436709C}"/>
              </a:ext>
            </a:extLst>
          </p:cNvPr>
          <p:cNvSpPr/>
          <p:nvPr/>
        </p:nvSpPr>
        <p:spPr>
          <a:xfrm>
            <a:off x="0" y="1922300"/>
            <a:ext cx="12192000" cy="991107"/>
          </a:xfrm>
          <a:prstGeom prst="rect">
            <a:avLst/>
          </a:prstGeom>
          <a:solidFill>
            <a:schemeClr val="bg1">
              <a:lumMod val="6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5542849-C5FF-45C8-A26B-4DC62716E0D8}"/>
              </a:ext>
            </a:extLst>
          </p:cNvPr>
          <p:cNvSpPr/>
          <p:nvPr/>
        </p:nvSpPr>
        <p:spPr>
          <a:xfrm>
            <a:off x="0" y="4054435"/>
            <a:ext cx="12192000" cy="942048"/>
          </a:xfrm>
          <a:prstGeom prst="rect">
            <a:avLst/>
          </a:prstGeom>
          <a:solidFill>
            <a:schemeClr val="bg1">
              <a:lumMod val="6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3552696" y="3244334"/>
            <a:ext cx="184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04187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Y METODOLOGÍA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DBBD95CF-EEE1-459B-AFCE-829471CDE956}"/>
              </a:ext>
            </a:extLst>
          </p:cNvPr>
          <p:cNvSpPr/>
          <p:nvPr/>
        </p:nvSpPr>
        <p:spPr>
          <a:xfrm>
            <a:off x="6186621" y="1223701"/>
            <a:ext cx="1789957" cy="5388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i="0" dirty="0">
                <a:solidFill>
                  <a:srgbClr val="222836"/>
                </a:solidFill>
                <a:latin typeface="NexaRegular" panose="02000500000000000000"/>
                <a:cs typeface="Arial" panose="020B0604020202020204" pitchFamily="34" charset="0"/>
              </a:rPr>
              <a:t>Modelo base para la estimación</a:t>
            </a:r>
          </a:p>
        </p:txBody>
      </p:sp>
      <p:sp>
        <p:nvSpPr>
          <p:cNvPr id="4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82817204-BF0A-4226-89FE-4FE781F9F81F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E6DAFEB-7F36-403A-8CFC-707F8A8DA1C0}"/>
              </a:ext>
            </a:extLst>
          </p:cNvPr>
          <p:cNvSpPr/>
          <p:nvPr/>
        </p:nvSpPr>
        <p:spPr>
          <a:xfrm>
            <a:off x="1748590" y="3445930"/>
            <a:ext cx="1392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61CA23-8496-4E08-9BE3-D4840FA30FBA}"/>
              </a:ext>
            </a:extLst>
          </p:cNvPr>
          <p:cNvSpPr txBox="1"/>
          <p:nvPr/>
        </p:nvSpPr>
        <p:spPr>
          <a:xfrm>
            <a:off x="1748590" y="2057133"/>
            <a:ext cx="32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¿</a:t>
            </a:r>
            <a:r>
              <a:rPr lang="es-MX" sz="1200" b="0" kern="1200" dirty="0">
                <a:solidFill>
                  <a:schemeClr val="tx2"/>
                </a:solidFill>
                <a:effectLst/>
                <a:latin typeface="NexaRegular" panose="02000500000000000000"/>
                <a:cs typeface="Arial" panose="020B0604020202020204" pitchFamily="34" charset="0"/>
              </a:rPr>
              <a:t>Existen diferencias laborales entre mujeres sin experiencia migratoria reciente y grupos de mujeres migrantes en Colombia? </a:t>
            </a:r>
            <a:endParaRPr lang="es-MX" sz="1200" b="0" i="0" dirty="0">
              <a:solidFill>
                <a:schemeClr val="tx2"/>
              </a:solidFill>
              <a:latin typeface="NexaRegular" panose="02000500000000000000"/>
              <a:cs typeface="Arial" panose="020B0604020202020204" pitchFamily="34" charset="0"/>
            </a:endParaRPr>
          </a:p>
          <a:p>
            <a:endParaRPr lang="es-MX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025A05-38FC-4F55-8429-7221A65AF465}"/>
              </a:ext>
            </a:extLst>
          </p:cNvPr>
          <p:cNvSpPr txBox="1"/>
          <p:nvPr/>
        </p:nvSpPr>
        <p:spPr>
          <a:xfrm>
            <a:off x="1748590" y="3342407"/>
            <a:ext cx="3274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 ¿Existen diferencias laborales entre los grupos de migrantes?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714E87B-7873-4955-ADA4-6655B57F41D7}"/>
              </a:ext>
            </a:extLst>
          </p:cNvPr>
          <p:cNvSpPr txBox="1"/>
          <p:nvPr/>
        </p:nvSpPr>
        <p:spPr>
          <a:xfrm>
            <a:off x="1748590" y="4250065"/>
            <a:ext cx="32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chemeClr val="tx2"/>
                </a:solidFill>
                <a:latin typeface="NexaRegular" panose="02000500000000000000"/>
                <a:ea typeface="Verdana" panose="020B0604030504040204" pitchFamily="34" charset="0"/>
                <a:cs typeface="Arial" panose="020B0604020202020204" pitchFamily="34" charset="0"/>
              </a:rPr>
              <a:t>¿Cuáles son los principales determinantes individuales y por hogar que explican las diferencias en los indicadores laborales?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AC2B0D0-9D55-467E-B463-BFC34FBE1E01}"/>
              </a:ext>
            </a:extLst>
          </p:cNvPr>
          <p:cNvSpPr txBox="1"/>
          <p:nvPr/>
        </p:nvSpPr>
        <p:spPr>
          <a:xfrm>
            <a:off x="1748590" y="5327416"/>
            <a:ext cx="3274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¿Existe convergencia en los indicadores laborales de las migrantes recientes y las migrantes con más tiempo de asentamiento?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9D05469-A6AB-4EFA-8AA1-5F5812AF17C5}"/>
              </a:ext>
            </a:extLst>
          </p:cNvPr>
          <p:cNvSpPr txBox="1"/>
          <p:nvPr/>
        </p:nvSpPr>
        <p:spPr>
          <a:xfrm>
            <a:off x="289536" y="2277223"/>
            <a:ext cx="211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xaRegular" panose="02000500000000000000"/>
                <a:cs typeface="Arial" panose="020B0604020202020204" pitchFamily="34" charset="0"/>
              </a:rPr>
              <a:t>PREGUNTA 1.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EAABC22-59D3-40C1-AD4D-B7C1BAED6CAB}"/>
              </a:ext>
            </a:extLst>
          </p:cNvPr>
          <p:cNvSpPr txBox="1"/>
          <p:nvPr/>
        </p:nvSpPr>
        <p:spPr>
          <a:xfrm>
            <a:off x="289537" y="3379722"/>
            <a:ext cx="211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xaRegular" panose="02000500000000000000"/>
                <a:cs typeface="Arial" panose="020B0604020202020204" pitchFamily="34" charset="0"/>
              </a:rPr>
              <a:t>PREGUNTA 2.</a:t>
            </a:r>
          </a:p>
          <a:p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7285E06-02AE-4403-A666-8C8A06AAF570}"/>
              </a:ext>
            </a:extLst>
          </p:cNvPr>
          <p:cNvSpPr txBox="1"/>
          <p:nvPr/>
        </p:nvSpPr>
        <p:spPr>
          <a:xfrm>
            <a:off x="289535" y="4385368"/>
            <a:ext cx="211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xaRegular" panose="02000500000000000000"/>
                <a:cs typeface="Arial" panose="020B0604020202020204" pitchFamily="34" charset="0"/>
              </a:rPr>
              <a:t>PREGUNTA 3.</a:t>
            </a:r>
          </a:p>
          <a:p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1504786-15EF-4D53-8CBF-8E1047E4452F}"/>
              </a:ext>
            </a:extLst>
          </p:cNvPr>
          <p:cNvSpPr txBox="1"/>
          <p:nvPr/>
        </p:nvSpPr>
        <p:spPr>
          <a:xfrm>
            <a:off x="289537" y="5358791"/>
            <a:ext cx="211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xaRegular" panose="02000500000000000000"/>
                <a:cs typeface="Arial" panose="020B0604020202020204" pitchFamily="34" charset="0"/>
              </a:rPr>
              <a:t>PREGUNTA 4.</a:t>
            </a:r>
          </a:p>
          <a:p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41D3E152-9250-417B-88E9-3F7DE85493C7}"/>
              </a:ext>
            </a:extLst>
          </p:cNvPr>
          <p:cNvSpPr/>
          <p:nvPr/>
        </p:nvSpPr>
        <p:spPr>
          <a:xfrm>
            <a:off x="2657717" y="1258265"/>
            <a:ext cx="1789957" cy="5388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i="0" dirty="0">
                <a:solidFill>
                  <a:srgbClr val="222836"/>
                </a:solidFill>
                <a:latin typeface="NexaRegular" panose="02000500000000000000"/>
                <a:cs typeface="Arial" panose="020B0604020202020204" pitchFamily="34" charset="0"/>
              </a:rPr>
              <a:t>Preguntas guía de la investigación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F7030F46-CD22-4542-BC7B-DB5F55EFE571}"/>
                  </a:ext>
                </a:extLst>
              </p:cNvPr>
              <p:cNvSpPr txBox="1"/>
              <p:nvPr/>
            </p:nvSpPr>
            <p:spPr>
              <a:xfrm>
                <a:off x="4980678" y="2227006"/>
                <a:ext cx="44610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200" b="0" i="1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MI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MR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MV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OE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θ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s-MX" sz="1200" b="0" kern="1200" dirty="0">
                  <a:solidFill>
                    <a:srgbClr val="22283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MX" sz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F7030F46-CD22-4542-BC7B-DB5F55EFE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78" y="2227006"/>
                <a:ext cx="446100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076D7D21-2370-40E9-BB02-0B2F90FCDADA}"/>
                  </a:ext>
                </a:extLst>
              </p:cNvPr>
              <p:cNvSpPr txBox="1"/>
              <p:nvPr/>
            </p:nvSpPr>
            <p:spPr>
              <a:xfrm>
                <a:off x="4851101" y="3283125"/>
                <a:ext cx="480524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200" b="0" i="1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MI</m:t>
                      </m:r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MER</m:t>
                      </m:r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OE</m:t>
                      </m:r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ñ</m:t>
                      </m:r>
                      <m:r>
                        <m:rPr>
                          <m:sty m:val="p"/>
                        </m:rP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θ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s-MX" sz="1200" b="0" kern="1200" dirty="0">
                  <a:solidFill>
                    <a:srgbClr val="22283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076D7D21-2370-40E9-BB02-0B2F90FCD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101" y="3283125"/>
                <a:ext cx="4805249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2CD16743-3062-4CBD-A518-82FB7A37DE44}"/>
                  </a:ext>
                </a:extLst>
              </p:cNvPr>
              <p:cNvSpPr txBox="1"/>
              <p:nvPr/>
            </p:nvSpPr>
            <p:spPr>
              <a:xfrm>
                <a:off x="5333393" y="4392700"/>
                <a:ext cx="36851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200" b="0" i="1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ES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CH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VH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ES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SE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s-MX" sz="1200" b="0" kern="1200" dirty="0">
                  <a:solidFill>
                    <a:srgbClr val="22283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2CD16743-3062-4CBD-A518-82FB7A37D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393" y="4392700"/>
                <a:ext cx="3685138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A845D6FB-A916-4076-839B-C55584A3E7F2}"/>
                  </a:ext>
                </a:extLst>
              </p:cNvPr>
              <p:cNvSpPr txBox="1"/>
              <p:nvPr/>
            </p:nvSpPr>
            <p:spPr>
              <a:xfrm>
                <a:off x="4851101" y="5286043"/>
                <a:ext cx="4805249" cy="637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200" b="0" i="1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MIR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MRR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MVR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MII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MRI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MVI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OE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θ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s-MX" sz="1200" b="0" kern="1200" smtClean="0">
                          <a:solidFill>
                            <a:srgbClr val="222836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MX" sz="1200" b="0" i="1" kern="120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MX" sz="1200" b="0" kern="1200" smtClean="0">
                              <a:solidFill>
                                <a:srgbClr val="222836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s-MX" sz="1200" b="0" kern="1200" dirty="0">
                  <a:solidFill>
                    <a:srgbClr val="22283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A845D6FB-A916-4076-839B-C55584A3E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101" y="5286043"/>
                <a:ext cx="4805249" cy="6378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ángulo 46">
            <a:extLst>
              <a:ext uri="{FF2B5EF4-FFF2-40B4-BE49-F238E27FC236}">
                <a16:creationId xmlns:a16="http://schemas.microsoft.com/office/drawing/2014/main" id="{59BD4989-2735-458E-8F8A-B40383750F93}"/>
              </a:ext>
            </a:extLst>
          </p:cNvPr>
          <p:cNvSpPr/>
          <p:nvPr/>
        </p:nvSpPr>
        <p:spPr>
          <a:xfrm>
            <a:off x="9825014" y="1235278"/>
            <a:ext cx="1789957" cy="5388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i="0" dirty="0">
                <a:solidFill>
                  <a:srgbClr val="222836"/>
                </a:solidFill>
                <a:latin typeface="NexaRegular" panose="02000500000000000000"/>
                <a:cs typeface="Arial" panose="020B0604020202020204" pitchFamily="34" charset="0"/>
              </a:rPr>
              <a:t>Indicadores Laborales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9341700-2B01-4089-856D-35287BF659B7}"/>
              </a:ext>
            </a:extLst>
          </p:cNvPr>
          <p:cNvSpPr txBox="1"/>
          <p:nvPr/>
        </p:nvSpPr>
        <p:spPr>
          <a:xfrm>
            <a:off x="9616927" y="2009686"/>
            <a:ext cx="2399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sz="1200" b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Probabilidad de ocupación</a:t>
            </a:r>
          </a:p>
          <a:p>
            <a:pPr marL="342900" indent="-342900">
              <a:buAutoNum type="arabicPeriod"/>
            </a:pPr>
            <a:r>
              <a:rPr lang="es-MX" sz="1200" i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Ingresos por hora</a:t>
            </a:r>
          </a:p>
          <a:p>
            <a:pPr marL="342900" indent="-342900">
              <a:buAutoNum type="arabicPeriod"/>
            </a:pPr>
            <a:r>
              <a:rPr lang="es-MX" sz="1200" b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Probabilidad de formalidad</a:t>
            </a:r>
          </a:p>
          <a:p>
            <a:pPr marL="342900" indent="-342900">
              <a:buAutoNum type="arabicPeriod"/>
            </a:pPr>
            <a:r>
              <a:rPr lang="es-MX" sz="1200" i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Nivel de precariedad</a:t>
            </a:r>
            <a:endParaRPr lang="es-MX" sz="1200" b="0" i="0" dirty="0">
              <a:solidFill>
                <a:schemeClr val="tx2"/>
              </a:solidFill>
              <a:latin typeface="NexaRegular" panose="02000500000000000000"/>
              <a:cs typeface="Arial" panose="020B0604020202020204" pitchFamily="34" charset="0"/>
            </a:endParaRPr>
          </a:p>
          <a:p>
            <a:endParaRPr lang="es-MX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D67521E-AD0D-42CB-A2B1-3F930DC87070}"/>
              </a:ext>
            </a:extLst>
          </p:cNvPr>
          <p:cNvSpPr txBox="1"/>
          <p:nvPr/>
        </p:nvSpPr>
        <p:spPr>
          <a:xfrm>
            <a:off x="9616926" y="3105834"/>
            <a:ext cx="2399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sz="1200" b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Probabilidad de ocupación</a:t>
            </a:r>
          </a:p>
          <a:p>
            <a:pPr marL="342900" indent="-342900">
              <a:buAutoNum type="arabicPeriod"/>
            </a:pPr>
            <a:r>
              <a:rPr lang="es-MX" sz="1200" i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Ingresos por hora</a:t>
            </a:r>
          </a:p>
          <a:p>
            <a:pPr marL="342900" indent="-342900">
              <a:buAutoNum type="arabicPeriod"/>
            </a:pPr>
            <a:r>
              <a:rPr lang="es-MX" sz="1200" b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Probabilidad de formalidad</a:t>
            </a:r>
          </a:p>
          <a:p>
            <a:pPr marL="342900" indent="-342900">
              <a:buAutoNum type="arabicPeriod"/>
            </a:pPr>
            <a:r>
              <a:rPr lang="es-MX" sz="1200" i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Nivel de precariedad</a:t>
            </a:r>
            <a:endParaRPr lang="es-MX" sz="1200" b="0" i="0" dirty="0">
              <a:solidFill>
                <a:schemeClr val="tx2"/>
              </a:solidFill>
              <a:latin typeface="NexaRegular" panose="02000500000000000000"/>
              <a:cs typeface="Arial" panose="020B0604020202020204" pitchFamily="34" charset="0"/>
            </a:endParaRPr>
          </a:p>
          <a:p>
            <a:endParaRPr lang="es-MX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F826863-0584-4A07-A8CF-0080CB9E15EB}"/>
              </a:ext>
            </a:extLst>
          </p:cNvPr>
          <p:cNvSpPr txBox="1"/>
          <p:nvPr/>
        </p:nvSpPr>
        <p:spPr>
          <a:xfrm>
            <a:off x="9616926" y="4132313"/>
            <a:ext cx="2399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sz="1200" b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Probabilidad de ocupación</a:t>
            </a:r>
          </a:p>
          <a:p>
            <a:pPr marL="342900" indent="-342900">
              <a:buAutoNum type="arabicPeriod"/>
            </a:pPr>
            <a:r>
              <a:rPr lang="es-MX" sz="1200" i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Ingresos por hora</a:t>
            </a:r>
          </a:p>
          <a:p>
            <a:pPr marL="342900" indent="-342900">
              <a:buAutoNum type="arabicPeriod"/>
            </a:pPr>
            <a:r>
              <a:rPr lang="es-MX" sz="1200" b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Probabilidad de formalidad</a:t>
            </a:r>
          </a:p>
          <a:p>
            <a:pPr marL="342900" indent="-342900">
              <a:buAutoNum type="arabicPeriod"/>
            </a:pPr>
            <a:r>
              <a:rPr lang="es-MX" sz="1200" i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Nivel de precariedad</a:t>
            </a:r>
            <a:endParaRPr lang="es-MX" sz="1200" b="0" i="0" dirty="0">
              <a:solidFill>
                <a:schemeClr val="tx2"/>
              </a:solidFill>
              <a:latin typeface="NexaRegular" panose="02000500000000000000"/>
              <a:cs typeface="Arial" panose="020B0604020202020204" pitchFamily="34" charset="0"/>
            </a:endParaRPr>
          </a:p>
          <a:p>
            <a:endParaRPr lang="es-MX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77D7FB49-9CF2-411E-9202-6C6280738558}"/>
              </a:ext>
            </a:extLst>
          </p:cNvPr>
          <p:cNvSpPr txBox="1"/>
          <p:nvPr/>
        </p:nvSpPr>
        <p:spPr>
          <a:xfrm>
            <a:off x="9624450" y="5308434"/>
            <a:ext cx="2399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sz="1200" b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Probabilidad de ocupación</a:t>
            </a:r>
          </a:p>
          <a:p>
            <a:pPr marL="342900" indent="-342900">
              <a:buAutoNum type="arabicPeriod"/>
            </a:pPr>
            <a:r>
              <a:rPr lang="es-MX" sz="1200" i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Ingresos por hora</a:t>
            </a:r>
          </a:p>
          <a:p>
            <a:pPr marL="342900" indent="-342900">
              <a:buAutoNum type="arabicPeriod"/>
            </a:pPr>
            <a:r>
              <a:rPr lang="es-MX" sz="1200" b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Probabilidad de formalidad</a:t>
            </a:r>
          </a:p>
          <a:p>
            <a:pPr marL="342900" indent="-342900">
              <a:buAutoNum type="arabicPeriod"/>
            </a:pPr>
            <a:r>
              <a:rPr lang="es-MX" sz="1200" i="0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Nivel de precariedad</a:t>
            </a:r>
            <a:endParaRPr lang="es-MX" sz="1200" b="0" i="0" dirty="0">
              <a:solidFill>
                <a:schemeClr val="tx2"/>
              </a:solidFill>
              <a:latin typeface="NexaRegular" panose="02000500000000000000"/>
              <a:cs typeface="Arial" panose="020B0604020202020204" pitchFamily="34" charset="0"/>
            </a:endParaRPr>
          </a:p>
          <a:p>
            <a:endParaRPr lang="es-MX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5578766-A351-4BA9-AC32-BCECDB78C596}"/>
              </a:ext>
            </a:extLst>
          </p:cNvPr>
          <p:cNvSpPr txBox="1">
            <a:spLocks/>
          </p:cNvSpPr>
          <p:nvPr/>
        </p:nvSpPr>
        <p:spPr>
          <a:xfrm>
            <a:off x="52658" y="156351"/>
            <a:ext cx="105342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latin typeface="NexaRegular" panose="02000500000000000000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177828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EF7AEF3-0EF5-4C42-B3D8-B4F0C436709C}"/>
              </a:ext>
            </a:extLst>
          </p:cNvPr>
          <p:cNvSpPr/>
          <p:nvPr/>
        </p:nvSpPr>
        <p:spPr>
          <a:xfrm>
            <a:off x="0" y="2985148"/>
            <a:ext cx="12192000" cy="991107"/>
          </a:xfrm>
          <a:prstGeom prst="rect">
            <a:avLst/>
          </a:prstGeom>
          <a:solidFill>
            <a:schemeClr val="bg1">
              <a:lumMod val="6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5542849-C5FF-45C8-A26B-4DC62716E0D8}"/>
              </a:ext>
            </a:extLst>
          </p:cNvPr>
          <p:cNvSpPr/>
          <p:nvPr/>
        </p:nvSpPr>
        <p:spPr>
          <a:xfrm>
            <a:off x="0" y="4685159"/>
            <a:ext cx="12192000" cy="942048"/>
          </a:xfrm>
          <a:prstGeom prst="rect">
            <a:avLst/>
          </a:prstGeom>
          <a:solidFill>
            <a:schemeClr val="bg1">
              <a:lumMod val="6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04187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Y METODOLOGÍA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a 9">
                <a:extLst>
                  <a:ext uri="{FF2B5EF4-FFF2-40B4-BE49-F238E27FC236}">
                    <a16:creationId xmlns:a16="http://schemas.microsoft.com/office/drawing/2014/main" id="{40AFE24A-3648-4957-A6AB-2761301453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2244900"/>
                  </p:ext>
                </p:extLst>
              </p:nvPr>
            </p:nvGraphicFramePr>
            <p:xfrm>
              <a:off x="673768" y="893451"/>
              <a:ext cx="11214043" cy="566869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28827">
                      <a:extLst>
                        <a:ext uri="{9D8B030D-6E8A-4147-A177-3AD203B41FA5}">
                          <a16:colId xmlns:a16="http://schemas.microsoft.com/office/drawing/2014/main" val="48716893"/>
                        </a:ext>
                      </a:extLst>
                    </a:gridCol>
                    <a:gridCol w="2424834">
                      <a:extLst>
                        <a:ext uri="{9D8B030D-6E8A-4147-A177-3AD203B41FA5}">
                          <a16:colId xmlns:a16="http://schemas.microsoft.com/office/drawing/2014/main" val="2195147085"/>
                        </a:ext>
                      </a:extLst>
                    </a:gridCol>
                    <a:gridCol w="2486794">
                      <a:extLst>
                        <a:ext uri="{9D8B030D-6E8A-4147-A177-3AD203B41FA5}">
                          <a16:colId xmlns:a16="http://schemas.microsoft.com/office/drawing/2014/main" val="1694050991"/>
                        </a:ext>
                      </a:extLst>
                    </a:gridCol>
                    <a:gridCol w="2486794">
                      <a:extLst>
                        <a:ext uri="{9D8B030D-6E8A-4147-A177-3AD203B41FA5}">
                          <a16:colId xmlns:a16="http://schemas.microsoft.com/office/drawing/2014/main" val="1463429456"/>
                        </a:ext>
                      </a:extLst>
                    </a:gridCol>
                    <a:gridCol w="2486794">
                      <a:extLst>
                        <a:ext uri="{9D8B030D-6E8A-4147-A177-3AD203B41FA5}">
                          <a16:colId xmlns:a16="http://schemas.microsoft.com/office/drawing/2014/main" val="220072331"/>
                        </a:ext>
                      </a:extLst>
                    </a:gridCol>
                  </a:tblGrid>
                  <a:tr h="1031742">
                    <a:tc>
                      <a:txBody>
                        <a:bodyPr/>
                        <a:lstStyle/>
                        <a:p>
                          <a:pPr algn="ctr"/>
                          <a:endParaRPr lang="es-MX" sz="1100" b="0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100" b="1" dirty="0">
                              <a:solidFill>
                                <a:schemeClr val="bg1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PREGUNTA 1.</a:t>
                          </a:r>
                        </a:p>
                        <a:p>
                          <a:pPr algn="ctr"/>
                          <a:r>
                            <a:rPr lang="es-MX" sz="1100" b="1" dirty="0">
                              <a:solidFill>
                                <a:schemeClr val="bg1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s-ES" sz="1100" b="0" dirty="0">
                              <a:solidFill>
                                <a:schemeClr val="bg1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¿</a:t>
                          </a:r>
                          <a:r>
                            <a:rPr lang="es-MX" sz="1100" b="0" kern="1200" dirty="0">
                              <a:solidFill>
                                <a:schemeClr val="bg1"/>
                              </a:solidFill>
                              <a:effectLst/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Existen diferencias laborales entre mujeres sin experiencia migratoria reciente y grupos de mujeres migrantes en Colombia? </a:t>
                          </a:r>
                          <a:endParaRPr lang="es-MX" sz="1100" b="0" i="0" dirty="0">
                            <a:solidFill>
                              <a:schemeClr val="bg1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100" b="1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PREGUNTA 2.</a:t>
                          </a:r>
                        </a:p>
                        <a:p>
                          <a:pPr algn="ctr"/>
                          <a:r>
                            <a:rPr lang="es-MX" sz="1100" b="1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s-MX" sz="1100" b="0" kern="1200" dirty="0">
                              <a:solidFill>
                                <a:srgbClr val="222836"/>
                              </a:solidFill>
                              <a:effectLst/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¿Existen diferencias laborales entre los grupos de migrantes? </a:t>
                          </a:r>
                          <a:endParaRPr lang="es-MX" sz="1100" b="0" i="0" dirty="0">
                            <a:solidFill>
                              <a:srgbClr val="222836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100" b="1" dirty="0">
                              <a:solidFill>
                                <a:schemeClr val="bg1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PREGUNTA 3. </a:t>
                          </a:r>
                        </a:p>
                        <a:p>
                          <a:pPr algn="ctr"/>
                          <a:r>
                            <a:rPr lang="es-MX" sz="1100" b="0" kern="1200" dirty="0">
                              <a:solidFill>
                                <a:schemeClr val="bg1"/>
                              </a:solidFill>
                              <a:effectLst/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¿Cuáles son los principales determinantes individuales y por hogar que explican las diferencias en los indicadores laborales? </a:t>
                          </a:r>
                          <a:endParaRPr lang="es-MX" sz="1100" b="0" i="0" dirty="0">
                            <a:solidFill>
                              <a:schemeClr val="bg1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100" b="1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PREGUNTA 4.</a:t>
                          </a:r>
                        </a:p>
                        <a:p>
                          <a:pPr algn="ctr"/>
                          <a:r>
                            <a:rPr lang="es-MX" sz="1100" b="0" kern="1200" dirty="0">
                              <a:solidFill>
                                <a:srgbClr val="222836"/>
                              </a:solidFill>
                              <a:effectLst/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¿Existe convergencia en los indicadores laborales de las migrantes recientes y las migrantes con más tiempo de asentamiento?</a:t>
                          </a:r>
                          <a:endParaRPr lang="es-MX" sz="1100" b="0" i="0" dirty="0">
                            <a:solidFill>
                              <a:srgbClr val="222836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2881164"/>
                      </a:ext>
                    </a:extLst>
                  </a:tr>
                  <a:tr h="1031742">
                    <a:tc>
                      <a:txBody>
                        <a:bodyPr/>
                        <a:lstStyle/>
                        <a:p>
                          <a:pPr algn="ctr"/>
                          <a:endParaRPr lang="es-MX" sz="1100" b="1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100" b="0" i="1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MI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MR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MV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OE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100" b="0" kern="1200" dirty="0">
                            <a:solidFill>
                              <a:srgbClr val="222836"/>
                            </a:solidFill>
                            <a:effectLst/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  <a:p>
                          <a:pPr algn="just"/>
                          <a:endParaRPr lang="es-MX" sz="1100" b="0" i="0" dirty="0">
                            <a:solidFill>
                              <a:srgbClr val="222836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100" b="0" i="1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MI</m:t>
                                </m:r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MER</m:t>
                                </m:r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OE</m:t>
                                </m:r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ñ</m:t>
                                </m:r>
                                <m:r>
                                  <m:rPr>
                                    <m:sty m:val="p"/>
                                  </m:rP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100" b="0" kern="1200" dirty="0">
                            <a:solidFill>
                              <a:srgbClr val="222836"/>
                            </a:solidFill>
                            <a:effectLst/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  <a:p>
                          <a:pPr algn="just"/>
                          <a:endParaRPr lang="es-MX" sz="1100" b="0" i="0" dirty="0">
                            <a:solidFill>
                              <a:srgbClr val="222836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100" b="0" i="1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ES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s-ES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CH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VH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ES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100" b="0" kern="1200" dirty="0">
                            <a:solidFill>
                              <a:srgbClr val="222836"/>
                            </a:solidFill>
                            <a:effectLst/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100" b="0" i="1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MIR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MRR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MVR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MII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MRI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MVI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OE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s-MX" sz="1100" b="0" kern="1200" smtClean="0">
                                    <a:solidFill>
                                      <a:srgbClr val="222836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MX" sz="1100" b="0" i="1" kern="120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MX" sz="1100" b="0" kern="1200" smtClean="0">
                                        <a:solidFill>
                                          <a:srgbClr val="22283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100" b="0" kern="1200" dirty="0">
                            <a:solidFill>
                              <a:srgbClr val="222836"/>
                            </a:solidFill>
                            <a:effectLst/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073892"/>
                      </a:ext>
                    </a:extLst>
                  </a:tr>
                  <a:tr h="1001975">
                    <a:tc>
                      <a:txBody>
                        <a:bodyPr/>
                        <a:lstStyle/>
                        <a:p>
                          <a:endParaRPr lang="es-MX" sz="1100" b="0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Edad, Edad2, Años de educación, Casada, Menores de 5, ingreso familiar sin ingreso de la mujer, Tamaño del hogar, Dependencia, Jefatura del hogar, Área, Departamento, Año.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Edad, Edad al cuadrado, Años de educación, Casada/vive en unión, Menores de 5 años en el hogar, Tamaño del hogar, Dependencia del hogar, Jefa del hogar, Año, Departamento y Área urbana o rural.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=Edad, Edad2, Nivel Educativo, Casada, Menor de 5, Ingreso familiar sin ingreso mujer, Tamaño del hogar, Dependencia, Jefatura, Área, Departamento.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Edad, la Edad al cuadrado, Nivel Educativo,  si es casada/vive en unión, el número de niños menores de 5 años en el hogar, el logaritmo del Ingreso familiar sin el ingreso de la mujer y variables de control como el Año, el Departamento y el Área</a:t>
                          </a:r>
                          <a:r>
                            <a:rPr lang="es-MX" sz="1400" kern="1200" dirty="0">
                              <a:solidFill>
                                <a:srgbClr val="222836"/>
                              </a:solidFill>
                              <a:effectLst/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.</a:t>
                          </a:r>
                          <a:endParaRPr lang="es-MX" sz="1000" b="0" i="0" dirty="0">
                            <a:solidFill>
                              <a:srgbClr val="222836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3368141"/>
                      </a:ext>
                    </a:extLst>
                  </a:tr>
                  <a:tr h="692839">
                    <a:tc>
                      <a:txBody>
                        <a:bodyPr/>
                        <a:lstStyle/>
                        <a:p>
                          <a:endParaRPr lang="es-MX" sz="1100" b="0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Edad, Nivel educativo, Dependencia del hogar, Casada, Área donde vive, </a:t>
                          </a:r>
                          <a:r>
                            <a:rPr lang="es-MX" sz="900" b="0" kern="1200" baseline="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Formal,  Departamento y Año.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Edad, Nivel educativo, Dependencia del hogar, Casada, Formal, Área donde vive, Departamento y Año.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Edad, Años de escolaridad, Dependencia, Formalidad, Año, Área, Departamento.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Edad, Nivel Educativo, Dependencia del hogar, Si es casada, Área donde vive, Departamento y Año.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836714"/>
                      </a:ext>
                    </a:extLst>
                  </a:tr>
                  <a:tr h="878655">
                    <a:tc>
                      <a:txBody>
                        <a:bodyPr/>
                        <a:lstStyle/>
                        <a:p>
                          <a:endParaRPr lang="es-MX" sz="1100" b="0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Años de Educación, Experiencia, Experiencia al cuadrado, Contrato, Ingreso, Tamaño de la familia, Menores de 5 años, Rama de actividad económica y Año.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Edad, Nivel educativo, Dependencia del hogar, Casada,  Tamaño de la familia, Menores de 5 años, Rama de actividad económica, Área donde vive, Departamento y Año.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Años de educación, experiencia, Experiencia2, Contrato, Ingreso familiar, Tamaño de familia, Menor de 5, Año, Rama de actividad.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10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10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10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10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</a:t>
                          </a:r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Años de educación, Experiencia, Experiencia al cuadrado, Contrato, Tamaño de la familia, Hijos menores de 5 años, Rama de actividad, el logaritmo del Ingreso de la familia y Año</a:t>
                          </a:r>
                          <a:r>
                            <a:rPr lang="es-MX" sz="1400" kern="1200" dirty="0">
                              <a:solidFill>
                                <a:srgbClr val="222836"/>
                              </a:solidFill>
                              <a:effectLst/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.</a:t>
                          </a:r>
                          <a:endParaRPr lang="es-MX" sz="1000" b="0" i="0" dirty="0">
                            <a:solidFill>
                              <a:srgbClr val="222836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1692583"/>
                      </a:ext>
                    </a:extLst>
                  </a:tr>
                  <a:tr h="1031742">
                    <a:tc>
                      <a:txBody>
                        <a:bodyPr/>
                        <a:lstStyle/>
                        <a:p>
                          <a:endParaRPr lang="es-MX" sz="1100" b="0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=Subempleo, Tamaño de la familia, Tamaño de la empresa, Rama de actividad económica, si pertenece a un</a:t>
                          </a:r>
                          <a:r>
                            <a:rPr lang="es-MX" sz="900" b="0" kern="1200" baseline="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 G</a:t>
                          </a:r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remio y Años de educación.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Tamaño de la familia, Tamaño de la empresa, si pertenece a un Gremio, Rama de actividad económica y  Años de educación.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9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9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 Tamaño del hogar, Tamaño de la empresa, Gremio, Años de educación, Rama de Actividad.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1000" b="0" i="1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10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1000" b="0" kern="1200" smtClean="0">
                                      <a:solidFill>
                                        <a:srgbClr val="22283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i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10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=</a:t>
                          </a:r>
                          <a:r>
                            <a:rPr lang="es-MX" sz="900" b="0" kern="1200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ea typeface="+mn-ea"/>
                              <a:cs typeface="Arial" panose="020B0604020202020204" pitchFamily="34" charset="0"/>
                            </a:rPr>
                            <a:t> Subempleo, Tamaño de la familia, Tamaño de la empresa, Si pertenece a un gremio, los Años de educación y la Rama de actividad.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43890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a 9">
                <a:extLst>
                  <a:ext uri="{FF2B5EF4-FFF2-40B4-BE49-F238E27FC236}">
                    <a16:creationId xmlns:a16="http://schemas.microsoft.com/office/drawing/2014/main" id="{40AFE24A-3648-4957-A6AB-2761301453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2244900"/>
                  </p:ext>
                </p:extLst>
              </p:nvPr>
            </p:nvGraphicFramePr>
            <p:xfrm>
              <a:off x="673768" y="893451"/>
              <a:ext cx="11214043" cy="5668695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28827">
                      <a:extLst>
                        <a:ext uri="{9D8B030D-6E8A-4147-A177-3AD203B41FA5}">
                          <a16:colId xmlns:a16="http://schemas.microsoft.com/office/drawing/2014/main" val="48716893"/>
                        </a:ext>
                      </a:extLst>
                    </a:gridCol>
                    <a:gridCol w="2424834">
                      <a:extLst>
                        <a:ext uri="{9D8B030D-6E8A-4147-A177-3AD203B41FA5}">
                          <a16:colId xmlns:a16="http://schemas.microsoft.com/office/drawing/2014/main" val="2195147085"/>
                        </a:ext>
                      </a:extLst>
                    </a:gridCol>
                    <a:gridCol w="2486794">
                      <a:extLst>
                        <a:ext uri="{9D8B030D-6E8A-4147-A177-3AD203B41FA5}">
                          <a16:colId xmlns:a16="http://schemas.microsoft.com/office/drawing/2014/main" val="1694050991"/>
                        </a:ext>
                      </a:extLst>
                    </a:gridCol>
                    <a:gridCol w="2486794">
                      <a:extLst>
                        <a:ext uri="{9D8B030D-6E8A-4147-A177-3AD203B41FA5}">
                          <a16:colId xmlns:a16="http://schemas.microsoft.com/office/drawing/2014/main" val="1463429456"/>
                        </a:ext>
                      </a:extLst>
                    </a:gridCol>
                    <a:gridCol w="2486794">
                      <a:extLst>
                        <a:ext uri="{9D8B030D-6E8A-4147-A177-3AD203B41FA5}">
                          <a16:colId xmlns:a16="http://schemas.microsoft.com/office/drawing/2014/main" val="220072331"/>
                        </a:ext>
                      </a:extLst>
                    </a:gridCol>
                  </a:tblGrid>
                  <a:tr h="1031742">
                    <a:tc>
                      <a:txBody>
                        <a:bodyPr/>
                        <a:lstStyle/>
                        <a:p>
                          <a:pPr algn="ctr"/>
                          <a:endParaRPr lang="es-MX" sz="1100" b="0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100" b="1" dirty="0">
                              <a:solidFill>
                                <a:schemeClr val="bg1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PREGUNTA 1.</a:t>
                          </a:r>
                        </a:p>
                        <a:p>
                          <a:pPr algn="ctr"/>
                          <a:r>
                            <a:rPr lang="es-MX" sz="1100" b="1" dirty="0">
                              <a:solidFill>
                                <a:schemeClr val="bg1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s-ES" sz="1100" b="0" dirty="0">
                              <a:solidFill>
                                <a:schemeClr val="bg1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¿</a:t>
                          </a:r>
                          <a:r>
                            <a:rPr lang="es-MX" sz="1100" b="0" kern="1200" dirty="0">
                              <a:solidFill>
                                <a:schemeClr val="bg1"/>
                              </a:solidFill>
                              <a:effectLst/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Existen diferencias laborales entre mujeres sin experiencia migratoria reciente y grupos de mujeres migrantes en Colombia? </a:t>
                          </a:r>
                          <a:endParaRPr lang="es-MX" sz="1100" b="0" i="0" dirty="0">
                            <a:solidFill>
                              <a:schemeClr val="bg1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100" b="1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PREGUNTA 2.</a:t>
                          </a:r>
                        </a:p>
                        <a:p>
                          <a:pPr algn="ctr"/>
                          <a:r>
                            <a:rPr lang="es-MX" sz="1100" b="1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s-MX" sz="1100" b="0" kern="1200" dirty="0">
                              <a:solidFill>
                                <a:srgbClr val="222836"/>
                              </a:solidFill>
                              <a:effectLst/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¿Existen diferencias laborales entre los grupos de migrantes? </a:t>
                          </a:r>
                          <a:endParaRPr lang="es-MX" sz="1100" b="0" i="0" dirty="0">
                            <a:solidFill>
                              <a:srgbClr val="222836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100" b="1" dirty="0">
                              <a:solidFill>
                                <a:schemeClr val="bg1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PREGUNTA 3. </a:t>
                          </a:r>
                        </a:p>
                        <a:p>
                          <a:pPr algn="ctr"/>
                          <a:r>
                            <a:rPr lang="es-MX" sz="1100" b="0" kern="1200" dirty="0">
                              <a:solidFill>
                                <a:schemeClr val="bg1"/>
                              </a:solidFill>
                              <a:effectLst/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¿Cuáles son los principales determinantes individuales y por hogar que explican las diferencias en los indicadores laborales? </a:t>
                          </a:r>
                          <a:endParaRPr lang="es-MX" sz="1100" b="0" i="0" dirty="0">
                            <a:solidFill>
                              <a:schemeClr val="bg1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100" b="1" dirty="0">
                              <a:solidFill>
                                <a:srgbClr val="222836"/>
                              </a:solidFill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PREGUNTA 4.</a:t>
                          </a:r>
                        </a:p>
                        <a:p>
                          <a:pPr algn="ctr"/>
                          <a:r>
                            <a:rPr lang="es-MX" sz="1100" b="0" kern="1200" dirty="0">
                              <a:solidFill>
                                <a:srgbClr val="222836"/>
                              </a:solidFill>
                              <a:effectLst/>
                              <a:latin typeface="NexaRegular" panose="02000500000000000000"/>
                              <a:cs typeface="Arial" panose="020B0604020202020204" pitchFamily="34" charset="0"/>
                            </a:rPr>
                            <a:t>¿Existe convergencia en los indicadores laborales de las migrantes recientes y las migrantes con más tiempo de asentamiento?</a:t>
                          </a:r>
                          <a:endParaRPr lang="es-MX" sz="1100" b="0" i="0" dirty="0">
                            <a:solidFill>
                              <a:srgbClr val="222836"/>
                            </a:solidFill>
                            <a:latin typeface="NexaRegular" panose="0200050000000000000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2881164"/>
                      </a:ext>
                    </a:extLst>
                  </a:tr>
                  <a:tr h="1031742">
                    <a:tc>
                      <a:txBody>
                        <a:bodyPr/>
                        <a:lstStyle/>
                        <a:p>
                          <a:pPr algn="ctr"/>
                          <a:endParaRPr lang="es-MX" sz="1100" b="1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4774" t="-99412" r="-307789" b="-34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50980" t="-99412" r="-200245" b="-34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0367" t="-99412" r="-99756" b="-34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51225" t="-99412" b="-3482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073892"/>
                      </a:ext>
                    </a:extLst>
                  </a:tr>
                  <a:tr h="1001975">
                    <a:tc>
                      <a:txBody>
                        <a:bodyPr/>
                        <a:lstStyle/>
                        <a:p>
                          <a:endParaRPr lang="es-MX" sz="1100" b="0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4774" t="-206707" r="-307789" b="-2609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50980" t="-206707" r="-200245" b="-2609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0367" t="-206707" r="-99756" b="-2609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51225" t="-206707" b="-2609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3368141"/>
                      </a:ext>
                    </a:extLst>
                  </a:tr>
                  <a:tr h="692839">
                    <a:tc>
                      <a:txBody>
                        <a:bodyPr/>
                        <a:lstStyle/>
                        <a:p>
                          <a:endParaRPr lang="es-MX" sz="1100" b="0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4774" t="-441228" r="-307789" b="-275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50980" t="-441228" r="-200245" b="-275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0367" t="-441228" r="-99756" b="-275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51225" t="-441228" b="-275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836714"/>
                      </a:ext>
                    </a:extLst>
                  </a:tr>
                  <a:tr h="878655">
                    <a:tc>
                      <a:txBody>
                        <a:bodyPr/>
                        <a:lstStyle/>
                        <a:p>
                          <a:endParaRPr lang="es-MX" sz="1100" b="0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4774" t="-425517" r="-307789" b="-11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50980" t="-425517" r="-200245" b="-11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0367" t="-425517" r="-99756" b="-11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51225" t="-425517" b="-11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692583"/>
                      </a:ext>
                    </a:extLst>
                  </a:tr>
                  <a:tr h="1031742">
                    <a:tc>
                      <a:txBody>
                        <a:bodyPr/>
                        <a:lstStyle/>
                        <a:p>
                          <a:endParaRPr lang="es-MX" sz="1100" b="0" i="0" dirty="0">
                            <a:solidFill>
                              <a:srgbClr val="22283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4774" t="-450888" r="-307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50980" t="-450888" r="-2002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0367" t="-450888" r="-997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51225" t="-4508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43890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Rectángulo: esquinas redondeadas 175">
            <a:hlinkClick r:id="" action="ppaction://noaction"/>
            <a:extLst>
              <a:ext uri="{FF2B5EF4-FFF2-40B4-BE49-F238E27FC236}">
                <a16:creationId xmlns:a16="http://schemas.microsoft.com/office/drawing/2014/main" id="{AA3FEA1E-9422-4150-B5FB-65A1F1256357}"/>
              </a:ext>
            </a:extLst>
          </p:cNvPr>
          <p:cNvSpPr/>
          <p:nvPr/>
        </p:nvSpPr>
        <p:spPr>
          <a:xfrm>
            <a:off x="304187" y="3268349"/>
            <a:ext cx="1711360" cy="46234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Probabilidad de emplearse</a:t>
            </a:r>
            <a:endParaRPr lang="es-CO" sz="1200" b="1" dirty="0">
              <a:solidFill>
                <a:schemeClr val="bg1"/>
              </a:solidFill>
              <a:latin typeface="NexaRegular" panose="02000500000000000000"/>
              <a:cs typeface="Arial" panose="020B0604020202020204" pitchFamily="34" charset="0"/>
            </a:endParaRPr>
          </a:p>
        </p:txBody>
      </p:sp>
      <p:sp>
        <p:nvSpPr>
          <p:cNvPr id="25" name="Rectángulo: esquinas redondeadas 175">
            <a:hlinkClick r:id="" action="ppaction://noaction"/>
            <a:extLst>
              <a:ext uri="{FF2B5EF4-FFF2-40B4-BE49-F238E27FC236}">
                <a16:creationId xmlns:a16="http://schemas.microsoft.com/office/drawing/2014/main" id="{0ED17491-F95B-421E-9D54-0DF0B9BA892C}"/>
              </a:ext>
            </a:extLst>
          </p:cNvPr>
          <p:cNvSpPr/>
          <p:nvPr/>
        </p:nvSpPr>
        <p:spPr>
          <a:xfrm>
            <a:off x="304187" y="4122089"/>
            <a:ext cx="1711360" cy="42775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Ingresos laborales por hora</a:t>
            </a:r>
          </a:p>
        </p:txBody>
      </p:sp>
      <p:sp>
        <p:nvSpPr>
          <p:cNvPr id="27" name="Rectángulo: esquinas redondeadas 26">
            <a:hlinkClick r:id="" action="ppaction://noaction"/>
            <a:extLst>
              <a:ext uri="{FF2B5EF4-FFF2-40B4-BE49-F238E27FC236}">
                <a16:creationId xmlns:a16="http://schemas.microsoft.com/office/drawing/2014/main" id="{D0B13C00-205E-4748-AF8B-70C534993CEB}"/>
              </a:ext>
            </a:extLst>
          </p:cNvPr>
          <p:cNvSpPr/>
          <p:nvPr/>
        </p:nvSpPr>
        <p:spPr>
          <a:xfrm>
            <a:off x="295823" y="4941242"/>
            <a:ext cx="1719724" cy="46234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Probabilidad de formalidad</a:t>
            </a:r>
            <a:endParaRPr lang="es-CO" sz="1200" b="1" dirty="0">
              <a:solidFill>
                <a:schemeClr val="bg1"/>
              </a:solidFill>
              <a:latin typeface="NexaRegular" panose="02000500000000000000"/>
              <a:cs typeface="Arial" panose="020B0604020202020204" pitchFamily="34" charset="0"/>
            </a:endParaRPr>
          </a:p>
        </p:txBody>
      </p:sp>
      <p:sp>
        <p:nvSpPr>
          <p:cNvPr id="29" name="Rectángulo: esquinas redondeadas 28">
            <a:hlinkClick r:id="" action="ppaction://noaction"/>
            <a:extLst>
              <a:ext uri="{FF2B5EF4-FFF2-40B4-BE49-F238E27FC236}">
                <a16:creationId xmlns:a16="http://schemas.microsoft.com/office/drawing/2014/main" id="{D05D7D5F-3A6F-4F71-8C33-FD8AC985FBD1}"/>
              </a:ext>
            </a:extLst>
          </p:cNvPr>
          <p:cNvSpPr/>
          <p:nvPr/>
        </p:nvSpPr>
        <p:spPr>
          <a:xfrm>
            <a:off x="320933" y="5794981"/>
            <a:ext cx="1694614" cy="462341"/>
          </a:xfrm>
          <a:prstGeom prst="roundRect">
            <a:avLst/>
          </a:prstGeom>
          <a:solidFill>
            <a:srgbClr val="26899A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Precariedad laboral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DBBD95CF-EEE1-459B-AFCE-829471CDE956}"/>
              </a:ext>
            </a:extLst>
          </p:cNvPr>
          <p:cNvSpPr/>
          <p:nvPr/>
        </p:nvSpPr>
        <p:spPr>
          <a:xfrm>
            <a:off x="304187" y="2140343"/>
            <a:ext cx="1588781" cy="527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i="0" dirty="0">
                <a:solidFill>
                  <a:srgbClr val="222836"/>
                </a:solidFill>
                <a:latin typeface="NexaRegular" panose="02000500000000000000"/>
                <a:cs typeface="Arial" panose="020B0604020202020204" pitchFamily="34" charset="0"/>
              </a:rPr>
              <a:t>Modelo base para la estimación</a:t>
            </a:r>
          </a:p>
        </p:txBody>
      </p:sp>
      <p:sp>
        <p:nvSpPr>
          <p:cNvPr id="4" name="Flecha derecha 73">
            <a:hlinkClick r:id="rId3" action="ppaction://hlinksldjump"/>
            <a:extLst>
              <a:ext uri="{FF2B5EF4-FFF2-40B4-BE49-F238E27FC236}">
                <a16:creationId xmlns:a16="http://schemas.microsoft.com/office/drawing/2014/main" id="{82817204-BF0A-4226-89FE-4FE781F9F81F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Marcador de texto 1">
            <a:extLst>
              <a:ext uri="{FF2B5EF4-FFF2-40B4-BE49-F238E27FC236}">
                <a16:creationId xmlns:a16="http://schemas.microsoft.com/office/drawing/2014/main" id="{F072FFED-6556-4776-92BB-1F42B81F7917}"/>
              </a:ext>
            </a:extLst>
          </p:cNvPr>
          <p:cNvSpPr txBox="1">
            <a:spLocks/>
          </p:cNvSpPr>
          <p:nvPr/>
        </p:nvSpPr>
        <p:spPr>
          <a:xfrm>
            <a:off x="3990024" y="295854"/>
            <a:ext cx="4211952" cy="3840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dirty="0">
                <a:solidFill>
                  <a:schemeClr val="accent1"/>
                </a:solidFill>
                <a:latin typeface="NexaRegular" panose="02000500000000000000"/>
                <a:cs typeface="Arial" panose="020B0604020202020204" pitchFamily="34" charset="0"/>
              </a:rPr>
              <a:t>Variables de control</a:t>
            </a:r>
          </a:p>
        </p:txBody>
      </p:sp>
    </p:spTree>
    <p:extLst>
      <p:ext uri="{BB962C8B-B14F-4D97-AF65-F5344CB8AC3E}">
        <p14:creationId xmlns:p14="http://schemas.microsoft.com/office/powerpoint/2010/main" val="1018490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166255" y="1939636"/>
            <a:ext cx="4647246" cy="4095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 probabilidad de ocupación para las migrantes internas y las migrantes venezolanas es menor a la probabilidad de ocupación que presentan las mujeres locales, pero en magnitudes muy pequeñas.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Las venezolanas son las únicas con diferencias negativas en salarios por hora, ya que existiría una diferencia entre locales y ellas de cerca de un 25%.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Las migrantes de las tres categorías presentan menores probabilidades de pertenecer al sector formal. Sin embargo, las migrantes de origen venezolano tienen una probabilidad de formalidad de 13% menos que el grupo de referencia.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Las venezolanas estarían presentando una diferencia de 17% más en sus niveles de precariedad frente al grupo de referencia.</a:t>
            </a:r>
          </a:p>
        </p:txBody>
      </p:sp>
      <p:sp>
        <p:nvSpPr>
          <p:cNvPr id="9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D308565C-C59D-47EA-A3F5-6B49C4D7FA71}"/>
              </a:ext>
            </a:extLst>
          </p:cNvPr>
          <p:cNvSpPr/>
          <p:nvPr/>
        </p:nvSpPr>
        <p:spPr>
          <a:xfrm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04187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BA5C4937-3996-4485-97AF-A58AB0857637}"/>
              </a:ext>
            </a:extLst>
          </p:cNvPr>
          <p:cNvSpPr txBox="1">
            <a:spLocks/>
          </p:cNvSpPr>
          <p:nvPr/>
        </p:nvSpPr>
        <p:spPr>
          <a:xfrm>
            <a:off x="304187" y="1264140"/>
            <a:ext cx="6944029" cy="4157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1"/>
                </a:solidFill>
                <a:latin typeface="NexaRegular" panose="02000500000000000000"/>
                <a:cs typeface="Arial" panose="020B0604020202020204" pitchFamily="34" charset="0"/>
              </a:rPr>
              <a:t>Pregunta 1. Diferencias entre no migrantes y migrantes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D2C828-EE68-4024-84B6-36DA0700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439" y="1926258"/>
            <a:ext cx="6322868" cy="436426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B0D3E8-4D38-415A-AC20-4B01B4DA3390}"/>
              </a:ext>
            </a:extLst>
          </p:cNvPr>
          <p:cNvSpPr/>
          <p:nvPr/>
        </p:nvSpPr>
        <p:spPr>
          <a:xfrm>
            <a:off x="7218217" y="3583755"/>
            <a:ext cx="817418" cy="2101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51D7665-E68D-4AEF-BA78-EC5B79A097E8}"/>
              </a:ext>
            </a:extLst>
          </p:cNvPr>
          <p:cNvSpPr/>
          <p:nvPr/>
        </p:nvSpPr>
        <p:spPr>
          <a:xfrm>
            <a:off x="8285025" y="3587666"/>
            <a:ext cx="817418" cy="2101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9AFC6D1-8AE1-4D72-9099-4BBB1B6A441E}"/>
              </a:ext>
            </a:extLst>
          </p:cNvPr>
          <p:cNvSpPr/>
          <p:nvPr/>
        </p:nvSpPr>
        <p:spPr>
          <a:xfrm>
            <a:off x="9351811" y="3587671"/>
            <a:ext cx="817418" cy="2101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89561DD-F738-4F1F-98AE-68FF9B7783A2}"/>
              </a:ext>
            </a:extLst>
          </p:cNvPr>
          <p:cNvSpPr/>
          <p:nvPr/>
        </p:nvSpPr>
        <p:spPr>
          <a:xfrm>
            <a:off x="10487892" y="3587666"/>
            <a:ext cx="817418" cy="2101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C04BC1-0491-45D8-96CD-1BD9745BB0BA}"/>
              </a:ext>
            </a:extLst>
          </p:cNvPr>
          <p:cNvSpPr txBox="1">
            <a:spLocks/>
          </p:cNvSpPr>
          <p:nvPr/>
        </p:nvSpPr>
        <p:spPr>
          <a:xfrm>
            <a:off x="408333" y="259538"/>
            <a:ext cx="325878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latin typeface="NexaRegular" panose="0200050000000000000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4047751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381652" y="1644665"/>
            <a:ext cx="4772239" cy="2899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Cualquier grupo de migrantes presenta mejores resultados en cada uno de los indicadores laborales frente a las migrantes venezolanas.</a:t>
            </a:r>
          </a:p>
          <a:p>
            <a:pPr marL="171450" indent="-1714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Respecto a la probabilidad de ocupación, los otros grupos de migrantes tienen diferencias positivas de entre 3% y 5%; presentan ingresos por hora en alrededor de 30% más (y hasta 80% más para el caso de otras migrantes internacionales); niveles de probabilidad de formalidad superiores en alrededor de 11% y diferencias en niveles de precariedad de cerca de 15% menos que las migrantes de referencia.</a:t>
            </a:r>
          </a:p>
        </p:txBody>
      </p:sp>
      <p:sp>
        <p:nvSpPr>
          <p:cNvPr id="9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D308565C-C59D-47EA-A3F5-6B49C4D7FA71}"/>
              </a:ext>
            </a:extLst>
          </p:cNvPr>
          <p:cNvSpPr/>
          <p:nvPr/>
        </p:nvSpPr>
        <p:spPr>
          <a:xfrm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81652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BA5C4937-3996-4485-97AF-A58AB0857637}"/>
              </a:ext>
            </a:extLst>
          </p:cNvPr>
          <p:cNvSpPr txBox="1">
            <a:spLocks/>
          </p:cNvSpPr>
          <p:nvPr/>
        </p:nvSpPr>
        <p:spPr>
          <a:xfrm>
            <a:off x="458106" y="859254"/>
            <a:ext cx="6944029" cy="4157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1"/>
                </a:solidFill>
                <a:latin typeface="NexaRegular" panose="02000500000000000000"/>
                <a:cs typeface="Arial" panose="020B0604020202020204" pitchFamily="34" charset="0"/>
              </a:rPr>
              <a:t>Pregunta 2. Diferencias entre migrantes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C9D7E40-34F6-4ADB-BF1F-F0CE24C8B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092" y="1465634"/>
            <a:ext cx="5979102" cy="392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68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381652" y="4705257"/>
            <a:ext cx="11140126" cy="1238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Los años de educación y nivel educativo resultan ser más determinantes para los indicadores laborales de las mujeres locales que para las mujeres migrantes, aunque estas últimas presenten en promedio mayor educación. </a:t>
            </a:r>
          </a:p>
          <a:p>
            <a:pPr marL="171450" indent="-1714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Las variables de hogar parecen tener un mayor peso para el grupo de migrantes venezolanas, a excepción de la variable tamaño del hogar, hecho que puede ser explicado por los cambios demográficos en la recomposición de sus hogares a unidades compuestas, extensas, ampliadas o de corresidentes no emparentados que pueden alterar la definición de “tamaño del hogar” para este colectivo.</a:t>
            </a:r>
          </a:p>
        </p:txBody>
      </p:sp>
      <p:sp>
        <p:nvSpPr>
          <p:cNvPr id="9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D308565C-C59D-47EA-A3F5-6B49C4D7FA71}"/>
              </a:ext>
            </a:extLst>
          </p:cNvPr>
          <p:cNvSpPr/>
          <p:nvPr/>
        </p:nvSpPr>
        <p:spPr>
          <a:xfrm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81652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BA5C4937-3996-4485-97AF-A58AB0857637}"/>
              </a:ext>
            </a:extLst>
          </p:cNvPr>
          <p:cNvSpPr txBox="1">
            <a:spLocks/>
          </p:cNvSpPr>
          <p:nvPr/>
        </p:nvSpPr>
        <p:spPr>
          <a:xfrm>
            <a:off x="808031" y="399672"/>
            <a:ext cx="6944029" cy="4157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1"/>
                </a:solidFill>
                <a:latin typeface="NexaRegular" panose="02000500000000000000"/>
                <a:cs typeface="Arial" panose="020B0604020202020204" pitchFamily="34" charset="0"/>
              </a:rPr>
              <a:t>Pregunta 3. Determinantes entre mujeres locales y venezolanas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AC7E0A8-15ED-420B-96C1-5608934C1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13" y="1029634"/>
            <a:ext cx="4988156" cy="32709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E74A2E1-BC66-40F6-A73D-88EBF91FB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570" y="1017748"/>
            <a:ext cx="4695517" cy="354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87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568947" y="5472933"/>
            <a:ext cx="11054105" cy="71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Las tablas sugieren que existiría una convergencia en los indicadores laborales de los grupos de migrantes analizados hacia los presentados por las mujeres locales a medida que el tiempo de asentamiento en el lugar de destino es mayor, así como diferencias en los resultados que responderían al tipo de migrante (si es interno, retornado o refugiado). </a:t>
            </a:r>
          </a:p>
        </p:txBody>
      </p:sp>
      <p:sp>
        <p:nvSpPr>
          <p:cNvPr id="9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D308565C-C59D-47EA-A3F5-6B49C4D7FA71}"/>
              </a:ext>
            </a:extLst>
          </p:cNvPr>
          <p:cNvSpPr/>
          <p:nvPr/>
        </p:nvSpPr>
        <p:spPr>
          <a:xfrm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81652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BA5C4937-3996-4485-97AF-A58AB0857637}"/>
              </a:ext>
            </a:extLst>
          </p:cNvPr>
          <p:cNvSpPr txBox="1">
            <a:spLocks/>
          </p:cNvSpPr>
          <p:nvPr/>
        </p:nvSpPr>
        <p:spPr>
          <a:xfrm>
            <a:off x="708640" y="465791"/>
            <a:ext cx="6944029" cy="4157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1"/>
                </a:solidFill>
                <a:latin typeface="NexaRegular" panose="02000500000000000000"/>
                <a:cs typeface="Arial" panose="020B0604020202020204" pitchFamily="34" charset="0"/>
              </a:rPr>
              <a:t>Pregunta 4. Convergencia de Indicadores Laborales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88B4FB1-1894-4BA4-BA76-4A1B12E2B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399" y="1001320"/>
            <a:ext cx="4028279" cy="389893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12DC8F8-55A4-4C86-9A18-DF05C19BF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678" y="1080726"/>
            <a:ext cx="4419600" cy="38195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EF072B4-209B-4198-BE18-FB8F8F135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399" y="4979657"/>
            <a:ext cx="4487250" cy="2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9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EFF93-6635-47A5-A6F9-88F849492A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Maria L Moyano Buitrago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C89AD-A7E7-4C27-8C53-02C7A187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8570" y="3602038"/>
            <a:ext cx="5769430" cy="2189162"/>
          </a:xfrm>
        </p:spPr>
        <p:txBody>
          <a:bodyPr>
            <a:normAutofit fontScale="70000" lnSpcReduction="20000"/>
          </a:bodyPr>
          <a:lstStyle/>
          <a:p>
            <a:r>
              <a:rPr lang="es-AR" dirty="0"/>
              <a:t>Doctorante en Economía en la Universidad Nacional Autónoma de México, UNAM.</a:t>
            </a:r>
          </a:p>
          <a:p>
            <a:r>
              <a:rPr lang="es-AR" dirty="0"/>
              <a:t>Magíster en Desarrollo Económico y Políticas Públicas, por la Universidad Autónoma de Madrid, </a:t>
            </a:r>
            <a:r>
              <a:rPr lang="es-AR" dirty="0" err="1"/>
              <a:t>UAM</a:t>
            </a:r>
            <a:endParaRPr lang="es-AR" dirty="0"/>
          </a:p>
          <a:p>
            <a:pPr algn="just"/>
            <a:r>
              <a:rPr lang="es-AR" dirty="0"/>
              <a:t>Economista por la Universidad Pedagógica y Tecnológica de Colombia, </a:t>
            </a:r>
            <a:r>
              <a:rPr lang="es-AR" dirty="0" err="1"/>
              <a:t>UPTC</a:t>
            </a:r>
            <a:r>
              <a:rPr lang="es-AR" dirty="0"/>
              <a:t>.</a:t>
            </a:r>
          </a:p>
          <a:p>
            <a:r>
              <a:rPr lang="es-AR" dirty="0"/>
              <a:t>Consultora especializada en evaluación de proyectos de desarrollo, con énfasis en procesos migratorios, género y manejo de riesgos antifraude y anticorrupción.</a:t>
            </a:r>
          </a:p>
          <a:p>
            <a:endParaRPr lang="es-AR" dirty="0"/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CB8F8B53-1DCD-4E54-8F34-25ED0DB2F1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 b="37078"/>
          <a:stretch/>
        </p:blipFill>
        <p:spPr>
          <a:xfrm>
            <a:off x="2198912" y="2507974"/>
            <a:ext cx="1836000" cy="1836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A23569-A5B4-442B-8C20-F366261593C9}"/>
              </a:ext>
            </a:extLst>
          </p:cNvPr>
          <p:cNvSpPr/>
          <p:nvPr/>
        </p:nvSpPr>
        <p:spPr>
          <a:xfrm>
            <a:off x="0" y="2876481"/>
            <a:ext cx="516835" cy="552519"/>
          </a:xfrm>
          <a:prstGeom prst="rect">
            <a:avLst/>
          </a:prstGeom>
          <a:solidFill>
            <a:srgbClr val="F2CF33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68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253835" y="1511789"/>
            <a:ext cx="4418164" cy="2905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Las venezolanas son el grupo con mayor proporción de hogares compuestos. Cerca del 65% de las mujeres venezolanas ocupadas viven en este tipo de hogar, mientras que para las locales los hogares compuestos sólo representan un 43%.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Las venezolanas también presentan una menor proporción de hogares monoparentales (6%), nucleares (18%) e incluso unipersonales (3.24%), por lo que son personas que viajan acompañadas, pero la conformación de sus hogares respondería a una adaptación a las necesidades de su tipo de migración.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215234" y="383697"/>
            <a:ext cx="2337735" cy="2931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HOGARES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D5AEA5-51B7-482B-A0C0-9A277581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102" y="1278718"/>
            <a:ext cx="6722824" cy="3931231"/>
          </a:xfrm>
          <a:prstGeom prst="rect">
            <a:avLst/>
          </a:prstGeom>
        </p:spPr>
      </p:pic>
      <p:sp>
        <p:nvSpPr>
          <p:cNvPr id="2" name="Flecha derecha 73">
            <a:hlinkClick r:id="rId3" action="ppaction://hlinksldjump"/>
            <a:extLst>
              <a:ext uri="{FF2B5EF4-FFF2-40B4-BE49-F238E27FC236}">
                <a16:creationId xmlns:a16="http://schemas.microsoft.com/office/drawing/2014/main" id="{6D9D6EC0-485E-4F4D-8050-620412975D0E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1EB762-9296-4EB0-AC2B-56622D65B98C}"/>
              </a:ext>
            </a:extLst>
          </p:cNvPr>
          <p:cNvSpPr/>
          <p:nvPr/>
        </p:nvSpPr>
        <p:spPr>
          <a:xfrm>
            <a:off x="8257310" y="3918075"/>
            <a:ext cx="692731" cy="210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2266FB5-304F-471E-BF48-3BE2D61EEDB8}"/>
              </a:ext>
            </a:extLst>
          </p:cNvPr>
          <p:cNvSpPr/>
          <p:nvPr/>
        </p:nvSpPr>
        <p:spPr>
          <a:xfrm>
            <a:off x="9130144" y="3918075"/>
            <a:ext cx="692731" cy="210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C8C5786-4BDE-4228-A42C-A1D8BD4923F6}"/>
              </a:ext>
            </a:extLst>
          </p:cNvPr>
          <p:cNvSpPr/>
          <p:nvPr/>
        </p:nvSpPr>
        <p:spPr>
          <a:xfrm>
            <a:off x="9905997" y="3918069"/>
            <a:ext cx="692731" cy="210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Marcador de texto 1">
            <a:extLst>
              <a:ext uri="{FF2B5EF4-FFF2-40B4-BE49-F238E27FC236}">
                <a16:creationId xmlns:a16="http://schemas.microsoft.com/office/drawing/2014/main" id="{66EA366D-523A-40F4-B081-08295142BA21}"/>
              </a:ext>
            </a:extLst>
          </p:cNvPr>
          <p:cNvSpPr txBox="1">
            <a:spLocks/>
          </p:cNvSpPr>
          <p:nvPr/>
        </p:nvSpPr>
        <p:spPr>
          <a:xfrm>
            <a:off x="529735" y="659590"/>
            <a:ext cx="6944029" cy="4157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b="1" dirty="0">
                <a:solidFill>
                  <a:schemeClr val="accent1"/>
                </a:solidFill>
                <a:latin typeface="NexaRegular" panose="02000500000000000000"/>
                <a:cs typeface="Arial" panose="020B0604020202020204" pitchFamily="34" charset="0"/>
              </a:rPr>
              <a:t>Análisis de hogares</a:t>
            </a:r>
          </a:p>
        </p:txBody>
      </p:sp>
    </p:spTree>
    <p:extLst>
      <p:ext uri="{BB962C8B-B14F-4D97-AF65-F5344CB8AC3E}">
        <p14:creationId xmlns:p14="http://schemas.microsoft.com/office/powerpoint/2010/main" val="3041886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328271" y="1034562"/>
            <a:ext cx="11617161" cy="4417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Los resultados de este análisis permiten aceptar la hipótesis general de que el colectivo de mujeres venezolanas presenta una mayor desventaja y vulnerabilidad laboral frente a las mujeres locales o sin experiencia migratoria, e incluso frente a otros grupos de migrantes como las migrantes internas o las migrantes retornadas.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Se evidenció que variables de capital humano como años de educación, nivel educativo o experiencia resultaron tener un mayor efecto en los indicadores laborales de las locales que de las migrantes venezolanas, aunque éstas en promedio tuvieran indicadores de escolaridad más altos.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Las variables de hogar resultaron tener un mayor efecto en migrantes venezolanas a excepción de la variable tamaño del hogar, la cual resultó ser no significativa en todos los modelos planteados.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También se tuvo un acercamiento al análisis de convergencia a lo largo del tiempo en los indicadores laborales de las poblaciones migrantes, evidenciando que su condición tiende a mejorar a medida que aumenta el tiempo de asentamiento, pero no en las mismas proporciones.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215234" y="383697"/>
            <a:ext cx="2337735" cy="2931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4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12B1D52B-162A-4279-A338-DD4231E44629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950B83-4BEC-40CE-800F-E7B4D68BED8A}"/>
              </a:ext>
            </a:extLst>
          </p:cNvPr>
          <p:cNvSpPr txBox="1">
            <a:spLocks/>
          </p:cNvSpPr>
          <p:nvPr/>
        </p:nvSpPr>
        <p:spPr>
          <a:xfrm>
            <a:off x="408333" y="259538"/>
            <a:ext cx="325878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latin typeface="NexaRegular" panose="0200050000000000000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1341228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408333" y="1822021"/>
            <a:ext cx="11617161" cy="321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Inicialmente se buscó realizar un estudio más preciso de la condición de los migrantes para hacerla más comparable frente a las mujeres locales, pero el módulo de migración es bastante limitado en cuanto a características sociodemográficas y las respuestas presentan una importante cantidad de valores perdidos, lo que no permite realizar ejercicios de inferencia confiables.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Para medición de los efectos de los accesos a los programas de apoyo laboral como el Permisos Especiales de Permanencia (</a:t>
            </a:r>
            <a:r>
              <a:rPr lang="es-MX" sz="1600" dirty="0" err="1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PEP’s</a:t>
            </a: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) , pero el módulo no presenta información sobre este tipo.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Finalmente, en cuando al ejercicio de convergencia, lo ideal es poder realizarlo a través de un panel de datos para poder realizar el análisis sobre un mismo individuo. Al contar con una base transversal, la información es sólo un proxi y la profundidad del análisis, así como el horizonte temporal, resultan muy limitados.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561598" y="383697"/>
            <a:ext cx="2337735" cy="2931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LIMITACIONES</a:t>
            </a:r>
          </a:p>
        </p:txBody>
      </p:sp>
      <p:sp>
        <p:nvSpPr>
          <p:cNvPr id="4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12B1D52B-162A-4279-A338-DD4231E44629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78663E-D7C8-4778-AC37-55381D316FFB}"/>
              </a:ext>
            </a:extLst>
          </p:cNvPr>
          <p:cNvSpPr txBox="1">
            <a:spLocks/>
          </p:cNvSpPr>
          <p:nvPr/>
        </p:nvSpPr>
        <p:spPr>
          <a:xfrm>
            <a:off x="561598" y="676882"/>
            <a:ext cx="325878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latin typeface="NexaRegular" panose="02000500000000000000"/>
              </a:rPr>
              <a:t>Limitaciones</a:t>
            </a:r>
          </a:p>
        </p:txBody>
      </p:sp>
    </p:spTree>
    <p:extLst>
      <p:ext uri="{BB962C8B-B14F-4D97-AF65-F5344CB8AC3E}">
        <p14:creationId xmlns:p14="http://schemas.microsoft.com/office/powerpoint/2010/main" val="3928351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24D18-3CBB-4E2A-95A1-541FB16806F1}"/>
              </a:ext>
            </a:extLst>
          </p:cNvPr>
          <p:cNvSpPr/>
          <p:nvPr/>
        </p:nvSpPr>
        <p:spPr>
          <a:xfrm>
            <a:off x="3367709" y="2713384"/>
            <a:ext cx="5456582" cy="811488"/>
          </a:xfrm>
          <a:prstGeom prst="rect">
            <a:avLst/>
          </a:prstGeom>
          <a:solidFill>
            <a:srgbClr val="F2CF33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D9D260-4F79-44C8-A202-515BF97E9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/>
          <a:lstStyle/>
          <a:p>
            <a:r>
              <a:rPr lang="es-AR" sz="3600" dirty="0">
                <a:solidFill>
                  <a:srgbClr val="193976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77086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9D260-4F79-44C8-A202-515BF97E9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7859"/>
            <a:ext cx="9144000" cy="2387600"/>
          </a:xfrm>
        </p:spPr>
        <p:txBody>
          <a:bodyPr/>
          <a:lstStyle/>
          <a:p>
            <a:r>
              <a:rPr lang="es-AR" dirty="0"/>
              <a:t>Preguntas y </a:t>
            </a:r>
            <a:br>
              <a:rPr lang="es-AR" dirty="0"/>
            </a:br>
            <a:r>
              <a:rPr lang="es-AR" dirty="0"/>
              <a:t>Respuestas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226340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5E1DFEDF-D3E6-4D55-BE8B-F70324EB73CC}"/>
              </a:ext>
            </a:extLst>
          </p:cNvPr>
          <p:cNvSpPr txBox="1"/>
          <p:nvPr/>
        </p:nvSpPr>
        <p:spPr>
          <a:xfrm>
            <a:off x="5377070" y="1039329"/>
            <a:ext cx="593448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Inserción laboral de migrantes venezolanas en Colombia, 2014-2019: ¿Acumulación de desventajas?</a:t>
            </a:r>
            <a:endParaRPr lang="es-CO" sz="2800" b="1" dirty="0">
              <a:solidFill>
                <a:schemeClr val="bg1"/>
              </a:solidFill>
              <a:latin typeface="NexaRegular" panose="0200050000000000000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94621E-6C34-48CE-BE45-D40816D0A52D}"/>
              </a:ext>
            </a:extLst>
          </p:cNvPr>
          <p:cNvSpPr txBox="1"/>
          <p:nvPr/>
        </p:nvSpPr>
        <p:spPr>
          <a:xfrm>
            <a:off x="5522771" y="3249721"/>
            <a:ext cx="564308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b="1" i="0" u="none" strike="noStrike" baseline="0" dirty="0">
                <a:solidFill>
                  <a:schemeClr val="bg1"/>
                </a:solidFill>
                <a:latin typeface="NexaRegular" panose="02000500000000000000"/>
              </a:rPr>
              <a:t>María Luz Moyano-Buitrago</a:t>
            </a:r>
            <a:endParaRPr lang="es-MX" b="0" i="0" u="none" strike="noStrike" baseline="0" dirty="0">
              <a:solidFill>
                <a:schemeClr val="bg1"/>
              </a:solidFill>
              <a:latin typeface="NexaRegular" panose="02000500000000000000"/>
            </a:endParaRPr>
          </a:p>
          <a:p>
            <a:pPr algn="just"/>
            <a:r>
              <a:rPr lang="es-MX" b="0" i="0" u="none" strike="noStrike" baseline="0" dirty="0">
                <a:solidFill>
                  <a:schemeClr val="bg1"/>
                </a:solidFill>
                <a:latin typeface="NexaRegular" panose="02000500000000000000"/>
              </a:rPr>
              <a:t>Universidad Nacional Autónoma de México, Ciudad de México, México </a:t>
            </a:r>
          </a:p>
          <a:p>
            <a:pPr algn="just"/>
            <a:r>
              <a:rPr lang="es-MX" b="0" i="0" u="none" strike="noStrike" baseline="0" dirty="0">
                <a:solidFill>
                  <a:schemeClr val="bg1"/>
                </a:solidFill>
                <a:latin typeface="NexaRegular" panose="02000500000000000000"/>
              </a:rPr>
              <a:t>mmoyano@comunidad.unam.mx </a:t>
            </a:r>
          </a:p>
          <a:p>
            <a:pPr algn="just"/>
            <a:r>
              <a:rPr lang="es-MX" b="0" i="0" u="none" strike="noStrike" baseline="0" dirty="0">
                <a:solidFill>
                  <a:schemeClr val="bg1"/>
                </a:solidFill>
                <a:latin typeface="NexaRegular" panose="02000500000000000000"/>
              </a:rPr>
              <a:t>https://orcid.org/0000-0002-6789-8041 </a:t>
            </a:r>
            <a:endParaRPr lang="es-MX" dirty="0">
              <a:solidFill>
                <a:schemeClr val="bg1"/>
              </a:solidFill>
              <a:latin typeface="NexaRegular" panose="0200050000000000000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298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A5FF894-E294-4C06-B4A2-013F97515E7B}"/>
              </a:ext>
            </a:extLst>
          </p:cNvPr>
          <p:cNvSpPr txBox="1"/>
          <p:nvPr/>
        </p:nvSpPr>
        <p:spPr>
          <a:xfrm>
            <a:off x="276526" y="384756"/>
            <a:ext cx="1927544" cy="2197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MIGRACIÓN VENEZOLANA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7141060" y="413102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9" name="Flecha derecha 73">
            <a:hlinkClick r:id="rId4" action="ppaction://hlinksldjump"/>
            <a:extLst>
              <a:ext uri="{FF2B5EF4-FFF2-40B4-BE49-F238E27FC236}">
                <a16:creationId xmlns:a16="http://schemas.microsoft.com/office/drawing/2014/main" id="{D308565C-C59D-47EA-A3F5-6B49C4D7FA71}"/>
              </a:ext>
            </a:extLst>
          </p:cNvPr>
          <p:cNvSpPr/>
          <p:nvPr/>
        </p:nvSpPr>
        <p:spPr>
          <a:xfrm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8" name="10000000_983519472214611_2733842679991390000_n">
            <a:hlinkClick r:id="" action="ppaction://media"/>
            <a:extLst>
              <a:ext uri="{FF2B5EF4-FFF2-40B4-BE49-F238E27FC236}">
                <a16:creationId xmlns:a16="http://schemas.microsoft.com/office/drawing/2014/main" id="{5CFCC579-DE8A-4263-A4FC-6464078E50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99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9249" y="384756"/>
            <a:ext cx="4369925" cy="2458083"/>
          </a:xfrm>
          <a:prstGeom prst="rect">
            <a:avLst/>
          </a:prstGeom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CD717E42-ED20-447A-BE3F-1FFE79A9871A}"/>
              </a:ext>
            </a:extLst>
          </p:cNvPr>
          <p:cNvSpPr/>
          <p:nvPr/>
        </p:nvSpPr>
        <p:spPr>
          <a:xfrm>
            <a:off x="175248" y="1276463"/>
            <a:ext cx="5920752" cy="5208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De acuerdo con la Agencia de la ONU para los Refugiados, ACNUR, a 2020 habían </a:t>
            </a:r>
            <a:r>
              <a:rPr lang="es-MX" sz="1600" b="1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82,4</a:t>
            </a: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 millones de personas desplazadas en el mundo, de los cuales </a:t>
            </a:r>
            <a:r>
              <a:rPr lang="es-MX" sz="1600" b="1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5,1</a:t>
            </a: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 fueron venezolanos (</a:t>
            </a:r>
            <a:r>
              <a:rPr lang="es-MX" sz="1400" dirty="0" err="1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ACNUR,2021</a:t>
            </a: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1,8</a:t>
            </a: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 millones residen en Colombia, 42% de manera regular y 58% de manera irregular.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Desde el año 2014, Colombia ha llegado a registrar tasas de crecimiento anuales de inmigración de cerca de 400%, donde más del 95% corresponde a la migración de origen venezolano.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Los migrantes retornados empezaron a registrar importantes cifras de retorno desde el inicio de la crisis, actualmente son cerca de </a:t>
            </a:r>
            <a:r>
              <a:rPr lang="es-MX" sz="1600" b="1" dirty="0" err="1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500mil</a:t>
            </a: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 migrantes.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A partir del año 2017, la migración de venezolanos de origen superó las cifras de retorno.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En total, en este periodo Colombia ha recibido a cerca de </a:t>
            </a:r>
            <a:r>
              <a:rPr lang="es-MX" sz="1600" b="1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2,3</a:t>
            </a: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 millones de migrantes provenientes de Venezuela, además de una migración pendular de cerca de </a:t>
            </a:r>
            <a:r>
              <a:rPr lang="es-MX" sz="1600" b="1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4,9 </a:t>
            </a: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millones.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MX" sz="1600" dirty="0">
              <a:solidFill>
                <a:srgbClr val="222836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80E3700A-E585-445C-801F-22F5C17340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80" r="7171"/>
          <a:stretch/>
        </p:blipFill>
        <p:spPr>
          <a:xfrm>
            <a:off x="6590425" y="3282041"/>
            <a:ext cx="5107571" cy="293815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33C939-C099-439D-AAA0-5D4B0AF172A5}"/>
              </a:ext>
            </a:extLst>
          </p:cNvPr>
          <p:cNvSpPr txBox="1">
            <a:spLocks/>
          </p:cNvSpPr>
          <p:nvPr/>
        </p:nvSpPr>
        <p:spPr>
          <a:xfrm>
            <a:off x="110581" y="311887"/>
            <a:ext cx="636973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latin typeface="NexaRegular" panose="02000500000000000000"/>
              </a:rPr>
              <a:t>Migración venezolana</a:t>
            </a:r>
          </a:p>
        </p:txBody>
      </p:sp>
    </p:spTree>
    <p:extLst>
      <p:ext uri="{BB962C8B-B14F-4D97-AF65-F5344CB8AC3E}">
        <p14:creationId xmlns:p14="http://schemas.microsoft.com/office/powerpoint/2010/main" val="96843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2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553569" y="1773931"/>
            <a:ext cx="5736395" cy="303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Apoyos gubernamentales como la Tarjeta de Movilidad Fronteriza (</a:t>
            </a:r>
            <a:r>
              <a:rPr lang="es-MX" sz="1600" dirty="0" err="1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TMF</a:t>
            </a: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) o el Permiso Especial de Permanencia (PEP).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MX" sz="1600" dirty="0">
              <a:solidFill>
                <a:srgbClr val="222836"/>
              </a:solidFill>
              <a:latin typeface="NexaRegular" panose="0200050000000000000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Creación del Registro Administrativo para la Migración Venezolana (</a:t>
            </a:r>
            <a:r>
              <a:rPr lang="es-MX" sz="1600" dirty="0" err="1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RAMV</a:t>
            </a: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s-MX" sz="1600" dirty="0">
              <a:solidFill>
                <a:srgbClr val="222836"/>
              </a:solidFill>
              <a:latin typeface="NexaRegular" panose="0200050000000000000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Concentración de la migración venezolana en Colombia: Bogotá, Cúcuta, Barranquilla, Medellín, Cali, Maicao y Cartagena de Indias.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59605" y="279270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MIGRACIÓN VENEZOLANA</a:t>
            </a:r>
          </a:p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COLOMBIA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C70A03E-1265-4C85-A66D-CF838D5EC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711"/>
          <a:stretch/>
        </p:blipFill>
        <p:spPr>
          <a:xfrm>
            <a:off x="6940323" y="320894"/>
            <a:ext cx="4431436" cy="554739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35A7454-756B-427D-B5DD-5AEE38BAB89E}"/>
              </a:ext>
            </a:extLst>
          </p:cNvPr>
          <p:cNvSpPr txBox="1"/>
          <p:nvPr/>
        </p:nvSpPr>
        <p:spPr>
          <a:xfrm>
            <a:off x="6940323" y="5868290"/>
            <a:ext cx="4679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bg2">
                    <a:lumMod val="25000"/>
                  </a:schemeClr>
                </a:solidFill>
                <a:latin typeface="NexaRegular" panose="02000500000000000000"/>
                <a:cs typeface="Arial" panose="020B0604020202020204" pitchFamily="34" charset="0"/>
              </a:rPr>
              <a:t>Fuente: Migración Colombia. Reporte Migración Venezolana a 31 mayo 2020.</a:t>
            </a:r>
          </a:p>
        </p:txBody>
      </p:sp>
      <p:sp>
        <p:nvSpPr>
          <p:cNvPr id="2" name="Flecha derecha 73">
            <a:hlinkClick r:id="rId3" action="ppaction://hlinksldjump"/>
            <a:extLst>
              <a:ext uri="{FF2B5EF4-FFF2-40B4-BE49-F238E27FC236}">
                <a16:creationId xmlns:a16="http://schemas.microsoft.com/office/drawing/2014/main" id="{63701343-C7CB-4073-88FA-0B65985FD26C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1009DE-146A-4991-A856-110083BF9438}"/>
              </a:ext>
            </a:extLst>
          </p:cNvPr>
          <p:cNvSpPr txBox="1">
            <a:spLocks/>
          </p:cNvSpPr>
          <p:nvPr/>
        </p:nvSpPr>
        <p:spPr>
          <a:xfrm>
            <a:off x="110581" y="311887"/>
            <a:ext cx="636973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dirty="0">
                <a:latin typeface="NexaRegular" panose="02000500000000000000"/>
              </a:rPr>
              <a:t>Migración venezolana en Colombia</a:t>
            </a:r>
          </a:p>
        </p:txBody>
      </p:sp>
    </p:spTree>
    <p:extLst>
      <p:ext uri="{BB962C8B-B14F-4D97-AF65-F5344CB8AC3E}">
        <p14:creationId xmlns:p14="http://schemas.microsoft.com/office/powerpoint/2010/main" val="1033637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A5FF894-E294-4C06-B4A2-013F97515E7B}"/>
              </a:ext>
            </a:extLst>
          </p:cNvPr>
          <p:cNvSpPr txBox="1"/>
          <p:nvPr/>
        </p:nvSpPr>
        <p:spPr>
          <a:xfrm>
            <a:off x="137980" y="380111"/>
            <a:ext cx="3226322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3009395" y="3445930"/>
            <a:ext cx="1392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D308565C-C59D-47EA-A3F5-6B49C4D7FA71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30589B4-7EF6-4FA3-B597-738F50F34BDD}"/>
              </a:ext>
            </a:extLst>
          </p:cNvPr>
          <p:cNvSpPr/>
          <p:nvPr/>
        </p:nvSpPr>
        <p:spPr>
          <a:xfrm>
            <a:off x="1505903" y="739483"/>
            <a:ext cx="3943175" cy="998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u="none" strike="noStrike" dirty="0">
                <a:solidFill>
                  <a:schemeClr val="tx2">
                    <a:lumMod val="75000"/>
                  </a:schemeClr>
                </a:solidFill>
                <a:effectLst/>
                <a:latin typeface="NexaRegular" panose="02000500000000000000"/>
                <a:cs typeface="Arial" panose="020B0604020202020204" pitchFamily="34" charset="0"/>
              </a:rPr>
              <a:t>Analizar la inserción laboral en Colombia entre diferentes grupos de mujeres migrantes, y evaluar si las mujeres venezolanas, como refugiadas, son quienes mayores desventajas estarían presentando.</a:t>
            </a:r>
            <a:endParaRPr lang="es-MX" dirty="0">
              <a:solidFill>
                <a:schemeClr val="tx2">
                  <a:lumMod val="75000"/>
                </a:schemeClr>
              </a:solidFill>
              <a:latin typeface="NexaRegular" panose="0200050000000000000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E1DE669-A455-4A93-970A-F3D9DF771A97}"/>
              </a:ext>
            </a:extLst>
          </p:cNvPr>
          <p:cNvSpPr/>
          <p:nvPr/>
        </p:nvSpPr>
        <p:spPr>
          <a:xfrm>
            <a:off x="7711611" y="722712"/>
            <a:ext cx="3740727" cy="95596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u="none" strike="noStrike" dirty="0">
                <a:solidFill>
                  <a:schemeClr val="tx2"/>
                </a:solidFill>
                <a:effectLst/>
                <a:latin typeface="NexaRegular" panose="02000500000000000000"/>
                <a:cs typeface="Arial" panose="020B0604020202020204" pitchFamily="34" charset="0"/>
              </a:rPr>
              <a:t>Las migrantes venezolanas en el mercado laboral colombiano están presentando las mayores desventajas de inserción y participación, incluso frente a grupos comparables como otros tipos de migrantes.</a:t>
            </a:r>
            <a:endParaRPr lang="es-MX" dirty="0">
              <a:solidFill>
                <a:schemeClr val="tx2"/>
              </a:solidFill>
              <a:latin typeface="NexaRegular" panose="0200050000000000000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FD347-5742-43F8-8E8B-B36692E9D702}"/>
              </a:ext>
            </a:extLst>
          </p:cNvPr>
          <p:cNvSpPr txBox="1"/>
          <p:nvPr/>
        </p:nvSpPr>
        <p:spPr>
          <a:xfrm>
            <a:off x="2703803" y="219691"/>
            <a:ext cx="172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NexaRegular" panose="02000500000000000000"/>
                <a:cs typeface="Arial" panose="020B0604020202020204" pitchFamily="34" charset="0"/>
              </a:rPr>
              <a:t>OBJETIVO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0F60A74-5BCF-46B8-A492-CF25A8F2F0FC}"/>
              </a:ext>
            </a:extLst>
          </p:cNvPr>
          <p:cNvSpPr txBox="1"/>
          <p:nvPr/>
        </p:nvSpPr>
        <p:spPr>
          <a:xfrm>
            <a:off x="8827700" y="219691"/>
            <a:ext cx="172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NexaRegular" panose="02000500000000000000"/>
                <a:cs typeface="Arial" panose="020B0604020202020204" pitchFamily="34" charset="0"/>
              </a:rPr>
              <a:t>HIPÓTESIS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0FD9AF0-70D0-4A80-A3C4-6A9C816E804D}"/>
              </a:ext>
            </a:extLst>
          </p:cNvPr>
          <p:cNvSpPr txBox="1"/>
          <p:nvPr/>
        </p:nvSpPr>
        <p:spPr>
          <a:xfrm>
            <a:off x="3009395" y="2197894"/>
            <a:ext cx="3274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0" dirty="0">
                <a:latin typeface="NexaRegular" panose="02000500000000000000"/>
                <a:cs typeface="Arial" panose="020B0604020202020204" pitchFamily="34" charset="0"/>
              </a:rPr>
              <a:t>¿</a:t>
            </a:r>
            <a:r>
              <a:rPr lang="es-MX" sz="1400" b="0" kern="1200" dirty="0">
                <a:effectLst/>
                <a:latin typeface="NexaRegular" panose="02000500000000000000"/>
                <a:cs typeface="Arial" panose="020B0604020202020204" pitchFamily="34" charset="0"/>
              </a:rPr>
              <a:t>Existen diferencias laborales entre mujeres sin experiencia migratoria reciente y grupos de mujeres migrantes en Colombia? </a:t>
            </a:r>
            <a:endParaRPr lang="es-MX" sz="1400" b="0" i="0" dirty="0">
              <a:latin typeface="NexaRegular" panose="02000500000000000000"/>
              <a:cs typeface="Arial" panose="020B0604020202020204" pitchFamily="34" charset="0"/>
            </a:endParaRP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B73321A-17EF-45B8-BFB3-3CF77E6657DD}"/>
              </a:ext>
            </a:extLst>
          </p:cNvPr>
          <p:cNvSpPr txBox="1"/>
          <p:nvPr/>
        </p:nvSpPr>
        <p:spPr>
          <a:xfrm>
            <a:off x="3009395" y="3365377"/>
            <a:ext cx="3274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xaRegular" panose="02000500000000000000"/>
                <a:cs typeface="Arial" panose="020B0604020202020204" pitchFamily="34" charset="0"/>
              </a:rPr>
              <a:t> ¿Existen diferencias laborales entre los grupos de migrantes?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8CEF7E7-3F0F-4A89-B0AE-CE6BFF189DA2}"/>
              </a:ext>
            </a:extLst>
          </p:cNvPr>
          <p:cNvSpPr txBox="1"/>
          <p:nvPr/>
        </p:nvSpPr>
        <p:spPr>
          <a:xfrm>
            <a:off x="3009395" y="4171077"/>
            <a:ext cx="3274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NexaRegular" panose="02000500000000000000"/>
                <a:cs typeface="Arial" panose="020B0604020202020204" pitchFamily="34" charset="0"/>
              </a:rPr>
              <a:t>¿Cuáles son los principales determinantes individuales y por hogar que explican las diferencias en los indicadores laborales?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0383788-7A9A-447B-99E1-80C997A66769}"/>
              </a:ext>
            </a:extLst>
          </p:cNvPr>
          <p:cNvSpPr txBox="1"/>
          <p:nvPr/>
        </p:nvSpPr>
        <p:spPr>
          <a:xfrm>
            <a:off x="3009395" y="5343377"/>
            <a:ext cx="32741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xaRegular" panose="02000500000000000000"/>
                <a:cs typeface="Arial" panose="020B0604020202020204" pitchFamily="34" charset="0"/>
              </a:rPr>
              <a:t>¿Existe convergencia en los indicadores laborales de las migrantes recientes y las migrantes con más tiempo de asentamiento?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D82F986-7C04-4797-8261-9DAA3167E0E9}"/>
              </a:ext>
            </a:extLst>
          </p:cNvPr>
          <p:cNvSpPr txBox="1"/>
          <p:nvPr/>
        </p:nvSpPr>
        <p:spPr>
          <a:xfrm>
            <a:off x="289537" y="2390187"/>
            <a:ext cx="211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PREGUNTA 1.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891CE6D-3F8A-4D6C-9E8D-A45E50285130}"/>
              </a:ext>
            </a:extLst>
          </p:cNvPr>
          <p:cNvSpPr txBox="1"/>
          <p:nvPr/>
        </p:nvSpPr>
        <p:spPr>
          <a:xfrm>
            <a:off x="289537" y="3379722"/>
            <a:ext cx="211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PREGUNTA 2</a:t>
            </a:r>
            <a:r>
              <a:rPr lang="es-MX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D43124D-AA0A-47A6-9D4F-B84C38DA3886}"/>
              </a:ext>
            </a:extLst>
          </p:cNvPr>
          <p:cNvSpPr txBox="1"/>
          <p:nvPr/>
        </p:nvSpPr>
        <p:spPr>
          <a:xfrm>
            <a:off x="289537" y="4369257"/>
            <a:ext cx="211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PREGUNTA 3</a:t>
            </a:r>
            <a:r>
              <a:rPr lang="es-MX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8A6A238-E8EA-485F-9CDA-C00B104575BE}"/>
              </a:ext>
            </a:extLst>
          </p:cNvPr>
          <p:cNvSpPr txBox="1"/>
          <p:nvPr/>
        </p:nvSpPr>
        <p:spPr>
          <a:xfrm>
            <a:off x="289537" y="5358791"/>
            <a:ext cx="211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2"/>
                </a:solidFill>
                <a:latin typeface="NexaRegular" panose="02000500000000000000"/>
                <a:cs typeface="Arial" panose="020B0604020202020204" pitchFamily="34" charset="0"/>
              </a:rPr>
              <a:t>PREGUNTA 4.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6307422-1544-4FB5-8A1B-73D48CBBED13}"/>
              </a:ext>
            </a:extLst>
          </p:cNvPr>
          <p:cNvSpPr/>
          <p:nvPr/>
        </p:nvSpPr>
        <p:spPr>
          <a:xfrm>
            <a:off x="-1" y="2154953"/>
            <a:ext cx="6954982" cy="991107"/>
          </a:xfrm>
          <a:prstGeom prst="rect">
            <a:avLst/>
          </a:prstGeom>
          <a:solidFill>
            <a:schemeClr val="bg1">
              <a:lumMod val="6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2"/>
              </a:solidFill>
              <a:latin typeface="NexaRegular" panose="0200050000000000000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E8A59A6-E152-4240-9D3E-BA55E4C2904E}"/>
              </a:ext>
            </a:extLst>
          </p:cNvPr>
          <p:cNvSpPr/>
          <p:nvPr/>
        </p:nvSpPr>
        <p:spPr>
          <a:xfrm>
            <a:off x="-1" y="4067814"/>
            <a:ext cx="6954982" cy="991107"/>
          </a:xfrm>
          <a:prstGeom prst="rect">
            <a:avLst/>
          </a:prstGeom>
          <a:solidFill>
            <a:schemeClr val="bg1">
              <a:lumMod val="6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2" name="Rectángulo: esquinas redondeadas 175">
            <a:hlinkClick r:id="" action="ppaction://noaction"/>
            <a:extLst>
              <a:ext uri="{FF2B5EF4-FFF2-40B4-BE49-F238E27FC236}">
                <a16:creationId xmlns:a16="http://schemas.microsoft.com/office/drawing/2014/main" id="{D246F7CB-A014-4964-A563-6744EC196ED8}"/>
              </a:ext>
            </a:extLst>
          </p:cNvPr>
          <p:cNvSpPr/>
          <p:nvPr/>
        </p:nvSpPr>
        <p:spPr>
          <a:xfrm>
            <a:off x="8949407" y="3060530"/>
            <a:ext cx="1711360" cy="46234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Probabilidad de emplearse</a:t>
            </a:r>
            <a:endParaRPr lang="es-CO" sz="1200" b="1" dirty="0">
              <a:solidFill>
                <a:schemeClr val="bg1"/>
              </a:solidFill>
              <a:latin typeface="NexaRegular" panose="02000500000000000000"/>
              <a:cs typeface="Arial" panose="020B0604020202020204" pitchFamily="34" charset="0"/>
            </a:endParaRPr>
          </a:p>
        </p:txBody>
      </p:sp>
      <p:sp>
        <p:nvSpPr>
          <p:cNvPr id="34" name="Rectángulo: esquinas redondeadas 175">
            <a:hlinkClick r:id="" action="ppaction://noaction"/>
            <a:extLst>
              <a:ext uri="{FF2B5EF4-FFF2-40B4-BE49-F238E27FC236}">
                <a16:creationId xmlns:a16="http://schemas.microsoft.com/office/drawing/2014/main" id="{B85DF582-AB41-46D9-B2BB-768CDEEBF670}"/>
              </a:ext>
            </a:extLst>
          </p:cNvPr>
          <p:cNvSpPr/>
          <p:nvPr/>
        </p:nvSpPr>
        <p:spPr>
          <a:xfrm>
            <a:off x="8949407" y="3914270"/>
            <a:ext cx="1711360" cy="42775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Ingresos laborales por hora</a:t>
            </a:r>
          </a:p>
        </p:txBody>
      </p:sp>
      <p:sp>
        <p:nvSpPr>
          <p:cNvPr id="36" name="Rectángulo: esquinas redondeadas 35">
            <a:hlinkClick r:id="" action="ppaction://noaction"/>
            <a:extLst>
              <a:ext uri="{FF2B5EF4-FFF2-40B4-BE49-F238E27FC236}">
                <a16:creationId xmlns:a16="http://schemas.microsoft.com/office/drawing/2014/main" id="{15F49714-E9A6-4F4F-B8B4-294E1AD671F8}"/>
              </a:ext>
            </a:extLst>
          </p:cNvPr>
          <p:cNvSpPr/>
          <p:nvPr/>
        </p:nvSpPr>
        <p:spPr>
          <a:xfrm>
            <a:off x="8941043" y="4733423"/>
            <a:ext cx="1719724" cy="46234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Probabilidad de formalidad</a:t>
            </a:r>
            <a:endParaRPr lang="es-CO" sz="1200" b="1" dirty="0">
              <a:solidFill>
                <a:schemeClr val="bg1"/>
              </a:solidFill>
              <a:latin typeface="NexaRegular" panose="02000500000000000000"/>
              <a:cs typeface="Arial" panose="020B0604020202020204" pitchFamily="34" charset="0"/>
            </a:endParaRPr>
          </a:p>
        </p:txBody>
      </p:sp>
      <p:sp>
        <p:nvSpPr>
          <p:cNvPr id="38" name="Rectángulo: esquinas redondeadas 37">
            <a:hlinkClick r:id="" action="ppaction://noaction"/>
            <a:extLst>
              <a:ext uri="{FF2B5EF4-FFF2-40B4-BE49-F238E27FC236}">
                <a16:creationId xmlns:a16="http://schemas.microsoft.com/office/drawing/2014/main" id="{475CB72A-E8D3-4DD4-BA19-4AE8B1A0CB60}"/>
              </a:ext>
            </a:extLst>
          </p:cNvPr>
          <p:cNvSpPr/>
          <p:nvPr/>
        </p:nvSpPr>
        <p:spPr>
          <a:xfrm>
            <a:off x="8966153" y="5587162"/>
            <a:ext cx="1694614" cy="462341"/>
          </a:xfrm>
          <a:prstGeom prst="roundRect">
            <a:avLst/>
          </a:prstGeom>
          <a:solidFill>
            <a:srgbClr val="26899A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Precariedad laboral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AE88A25-93D5-4564-A040-C03E4AC4E40C}"/>
              </a:ext>
            </a:extLst>
          </p:cNvPr>
          <p:cNvSpPr txBox="1"/>
          <p:nvPr/>
        </p:nvSpPr>
        <p:spPr>
          <a:xfrm>
            <a:off x="8161737" y="2205521"/>
            <a:ext cx="374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NexaRegular" panose="02000500000000000000"/>
                <a:cs typeface="Arial" panose="020B0604020202020204" pitchFamily="34" charset="0"/>
              </a:rPr>
              <a:t>INDICADORES LABORALES</a:t>
            </a:r>
          </a:p>
        </p:txBody>
      </p:sp>
      <p:sp>
        <p:nvSpPr>
          <p:cNvPr id="41" name="Cerrar llave 40">
            <a:extLst>
              <a:ext uri="{FF2B5EF4-FFF2-40B4-BE49-F238E27FC236}">
                <a16:creationId xmlns:a16="http://schemas.microsoft.com/office/drawing/2014/main" id="{FB423D42-F130-4F88-866C-84600503D114}"/>
              </a:ext>
            </a:extLst>
          </p:cNvPr>
          <p:cNvSpPr/>
          <p:nvPr/>
        </p:nvSpPr>
        <p:spPr>
          <a:xfrm>
            <a:off x="7254411" y="1921514"/>
            <a:ext cx="914400" cy="4413266"/>
          </a:xfrm>
          <a:prstGeom prst="rightBrac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7631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57B65127-C33D-43C1-BEB2-F52AEFFFE063}"/>
                  </a:ext>
                </a:extLst>
              </p:cNvPr>
              <p:cNvSpPr/>
              <p:nvPr/>
            </p:nvSpPr>
            <p:spPr>
              <a:xfrm>
                <a:off x="110581" y="1254815"/>
                <a:ext cx="11813992" cy="40890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MX" sz="16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La inmigración tiene consecuencias y éstas implican que algunas personas pierden, mientras otras se benefician. En el caso de la migración forzada, son los migrantes desplazados y refugiados quienes pierden en los primeros momentos de su inserción en los mercados laborales de destino.</a:t>
                </a:r>
              </a:p>
              <a:p>
                <a:pPr marL="285750" indent="-285750" algn="just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MX" sz="16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Los retornos de la migración </a:t>
                </a:r>
                <a14:m>
                  <m:oMath xmlns:m="http://schemas.openxmlformats.org/officeDocument/2006/math">
                    <m:r>
                      <a:rPr lang="es-MX" sz="1600">
                        <a:solidFill>
                          <a:srgbClr val="222836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s-MX" sz="1600">
                        <a:solidFill>
                          <a:srgbClr val="222836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rPr>
                      <m:t>𝑟</m:t>
                    </m:r>
                  </m:oMath>
                </a14:m>
                <a:r>
                  <a:rPr lang="es-MX" sz="16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) son el resultado de una función de los ingresos en el país de destino 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1600" i="1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MX" sz="160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𝑊</m:t>
                        </m:r>
                      </m:e>
                      <m:sub>
                        <m:r>
                          <a:rPr lang="es-MX" sz="160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s-MX" sz="16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) y el país de origen B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1600" i="1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MX" sz="160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𝑊</m:t>
                        </m:r>
                      </m:e>
                      <m:sub>
                        <m:r>
                          <a:rPr lang="es-MX" sz="160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s-MX" sz="16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), los niveles de seguridad en el país de destino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1600" i="1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MX" sz="160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s-MX" sz="160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s-MX" sz="16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) y de origen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1600" i="1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MX" sz="160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s-MX" sz="1600">
                            <a:solidFill>
                              <a:srgbClr val="222836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s-MX" sz="16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) y de los costos de la migración (C), tal como:</a:t>
                </a: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endParaRPr lang="es-MX" sz="1600" dirty="0">
                  <a:solidFill>
                    <a:srgbClr val="222836"/>
                  </a:solidFill>
                  <a:latin typeface="NexaRegular" panose="02000500000000000000"/>
                  <a:ea typeface="MS Mincho" panose="02020609040205080304" pitchFamily="49" charset="-128"/>
                  <a:cs typeface="Arial" panose="020B0604020202020204" pitchFamily="34" charset="0"/>
                </a:endParaRPr>
              </a:p>
              <a:p>
                <a:pPr algn="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s-MX" sz="16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                                      (1)</a:t>
                </a: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endParaRPr lang="es-MX" sz="1600" dirty="0">
                  <a:solidFill>
                    <a:srgbClr val="222836"/>
                  </a:solidFill>
                  <a:latin typeface="NexaRegular" panose="02000500000000000000"/>
                  <a:ea typeface="MS Mincho" panose="02020609040205080304" pitchFamily="49" charset="-128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endParaRPr lang="es-MX" sz="1600" dirty="0">
                  <a:solidFill>
                    <a:srgbClr val="222836"/>
                  </a:solidFill>
                  <a:latin typeface="NexaRegular" panose="02000500000000000000"/>
                  <a:ea typeface="MS Mincho" panose="02020609040205080304" pitchFamily="49" charset="-128"/>
                  <a:cs typeface="Arial" panose="020B0604020202020204" pitchFamily="34" charset="0"/>
                </a:endParaRPr>
              </a:p>
              <a:p>
                <a:pPr marL="285750" indent="-285750" algn="just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s-MX" sz="16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Por otro lado, para el análisis de los indicadores laborales de inserción y niveles de ingreso, el análisis incorpora las teorías de capital humano, enfoques </a:t>
                </a:r>
                <a:r>
                  <a:rPr lang="es-MX" sz="1600" dirty="0">
                    <a:solidFill>
                      <a:srgbClr val="222836"/>
                    </a:solidFill>
                    <a:effectLst/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de dimensión familiar</a:t>
                </a:r>
                <a:r>
                  <a:rPr lang="es-MX" sz="1600" dirty="0">
                    <a:solidFill>
                      <a:srgbClr val="222836"/>
                    </a:solidFill>
                    <a:latin typeface="NexaRegular" panose="02000500000000000000"/>
                    <a:ea typeface="MS Mincho" panose="02020609040205080304" pitchFamily="49" charset="-128"/>
                    <a:cs typeface="Arial" panose="020B0604020202020204" pitchFamily="34" charset="0"/>
                  </a:rPr>
                  <a:t> como determinantes de la participación laboral femenina, y teorías de mercado laboral como los enfoques de informalidad y precariedad para el análisis de la calidad en la inserción laboral.</a:t>
                </a:r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57B65127-C33D-43C1-BEB2-F52AEFFFE0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" y="1254815"/>
                <a:ext cx="11813992" cy="4089068"/>
              </a:xfrm>
              <a:prstGeom prst="rect">
                <a:avLst/>
              </a:prstGeom>
              <a:blipFill>
                <a:blip r:embed="rId2"/>
                <a:stretch>
                  <a:fillRect l="-206" r="-310" b="-10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267427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ANALÍTICO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D378DE8D-1AB5-4A11-B2DD-44A76EA3704A}"/>
                  </a:ext>
                </a:extLst>
              </p:cNvPr>
              <p:cNvSpPr txBox="1"/>
              <p:nvPr/>
            </p:nvSpPr>
            <p:spPr>
              <a:xfrm>
                <a:off x="4126431" y="3463636"/>
                <a:ext cx="37822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600" smtClean="0">
                          <a:solidFill>
                            <a:srgbClr val="222836"/>
                          </a:solidFill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m:t>𝑟</m:t>
                      </m:r>
                      <m:r>
                        <a:rPr lang="es-MX" sz="1600" smtClean="0">
                          <a:solidFill>
                            <a:srgbClr val="222836"/>
                          </a:solidFill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s-MX" sz="1600" i="1">
                              <a:solidFill>
                                <a:srgbClr val="222836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MX" sz="1600" i="1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MX" sz="1600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s-MX" sz="1600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s-MX" sz="1600">
                              <a:solidFill>
                                <a:srgbClr val="222836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MX" sz="1600" i="1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MX" sz="1600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s-MX" sz="1600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s-MX" sz="1600">
                          <a:solidFill>
                            <a:srgbClr val="222836"/>
                          </a:solidFill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m:t>+</m:t>
                      </m:r>
                      <m:r>
                        <a:rPr lang="es-MX" sz="1600">
                          <a:solidFill>
                            <a:srgbClr val="222836"/>
                          </a:solidFill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m:t>𝜑</m:t>
                      </m:r>
                      <m:d>
                        <m:dPr>
                          <m:ctrlPr>
                            <a:rPr lang="es-MX" sz="1600" i="1">
                              <a:solidFill>
                                <a:srgbClr val="222836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MX" sz="1600" i="1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MX" sz="1600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MX" sz="1600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s-MX" sz="1600">
                              <a:solidFill>
                                <a:srgbClr val="222836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MX" sz="1600" i="1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MX" sz="1600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MX" sz="1600">
                                  <a:solidFill>
                                    <a:srgbClr val="222836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Arial" panose="020B0604020202020204" pitchFamily="34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s-MX" sz="1600">
                          <a:solidFill>
                            <a:srgbClr val="222836"/>
                          </a:solidFill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s-MX" sz="1600">
                          <a:solidFill>
                            <a:srgbClr val="222836"/>
                          </a:solidFill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m:t>𝐶</m:t>
                      </m:r>
                    </m:oMath>
                  </m:oMathPara>
                </a14:m>
                <a:endParaRPr lang="es-MX" sz="1600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D378DE8D-1AB5-4A11-B2DD-44A76EA37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431" y="3463636"/>
                <a:ext cx="3782291" cy="338554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lecha derecha 73">
            <a:hlinkClick r:id="rId4" action="ppaction://hlinksldjump"/>
            <a:extLst>
              <a:ext uri="{FF2B5EF4-FFF2-40B4-BE49-F238E27FC236}">
                <a16:creationId xmlns:a16="http://schemas.microsoft.com/office/drawing/2014/main" id="{6EC79C81-6BBB-44BD-BEB1-30EF194B5D8E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8F4CB8-CD48-457A-B8AA-B98028D42757}"/>
              </a:ext>
            </a:extLst>
          </p:cNvPr>
          <p:cNvSpPr txBox="1">
            <a:spLocks/>
          </p:cNvSpPr>
          <p:nvPr/>
        </p:nvSpPr>
        <p:spPr>
          <a:xfrm>
            <a:off x="110581" y="311887"/>
            <a:ext cx="40967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latin typeface="NexaRegular" panose="02000500000000000000"/>
              </a:rPr>
              <a:t>Marco Analítico</a:t>
            </a:r>
          </a:p>
        </p:txBody>
      </p:sp>
    </p:spTree>
    <p:extLst>
      <p:ext uri="{BB962C8B-B14F-4D97-AF65-F5344CB8AC3E}">
        <p14:creationId xmlns:p14="http://schemas.microsoft.com/office/powerpoint/2010/main" val="4293789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202760" y="1147802"/>
            <a:ext cx="11813992" cy="2935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Se utilizó la Gran Encuesta Integrada de Hogares (</a:t>
            </a:r>
            <a:r>
              <a:rPr lang="es-MX" sz="1600" dirty="0" err="1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GEIH</a:t>
            </a: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), del Departamento Administrativo Nacional de Estadística (DANE), la cual es una encuesta transversal continua por muestreo que recoge información mensual a nivel nacional y regional, tanto para áreas urbanas como para áreas rurales.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A partir de abril de 2013, la encuesta cuenta con un módulo de migración con información detallada tal como el año de partida, la región de origen y la causa de la migración.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El universo a estudiar se limitó a la población femenina en edad de trabajar (de edades de 15 a 65 años), con lo que se obtuvo una muestra de 555,208 mujeres.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Dentro de las principales variables construidas para poder llevar a cabo el análisis se encuentran: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MX" sz="1400" dirty="0">
              <a:solidFill>
                <a:srgbClr val="222836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9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D308565C-C59D-47EA-A3F5-6B49C4D7FA71}"/>
              </a:ext>
            </a:extLst>
          </p:cNvPr>
          <p:cNvSpPr/>
          <p:nvPr/>
        </p:nvSpPr>
        <p:spPr>
          <a:xfrm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04187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Y METODOLOGÍA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FC53755-5C8A-420E-95DF-6137BF75C9B5}"/>
              </a:ext>
            </a:extLst>
          </p:cNvPr>
          <p:cNvSpPr/>
          <p:nvPr/>
        </p:nvSpPr>
        <p:spPr>
          <a:xfrm>
            <a:off x="2750265" y="4284340"/>
            <a:ext cx="2528382" cy="405122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Tipo de Migración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A3F0EA5-1F0D-400A-AE50-1EA14DA2B999}"/>
              </a:ext>
            </a:extLst>
          </p:cNvPr>
          <p:cNvSpPr/>
          <p:nvPr/>
        </p:nvSpPr>
        <p:spPr>
          <a:xfrm>
            <a:off x="2750265" y="4887113"/>
            <a:ext cx="2528382" cy="405122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Ocupación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F34C636-5F72-4FB5-8EEE-A0D3EC39CE2F}"/>
              </a:ext>
            </a:extLst>
          </p:cNvPr>
          <p:cNvSpPr/>
          <p:nvPr/>
        </p:nvSpPr>
        <p:spPr>
          <a:xfrm>
            <a:off x="6435509" y="4901169"/>
            <a:ext cx="2528382" cy="405122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Dependencia económica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D6CFEE72-AB78-48D8-9570-12DC695A5889}"/>
              </a:ext>
            </a:extLst>
          </p:cNvPr>
          <p:cNvSpPr/>
          <p:nvPr/>
        </p:nvSpPr>
        <p:spPr>
          <a:xfrm>
            <a:off x="6435509" y="5557901"/>
            <a:ext cx="2528382" cy="405122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Empleo Precario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2DF1CC0-8980-414E-B9A2-2F3D5886B74D}"/>
              </a:ext>
            </a:extLst>
          </p:cNvPr>
          <p:cNvSpPr/>
          <p:nvPr/>
        </p:nvSpPr>
        <p:spPr>
          <a:xfrm>
            <a:off x="6435509" y="4244437"/>
            <a:ext cx="2528382" cy="405122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Empleo Formal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39106DB-87F4-4F16-9436-EE110ECD37BE}"/>
              </a:ext>
            </a:extLst>
          </p:cNvPr>
          <p:cNvSpPr/>
          <p:nvPr/>
        </p:nvSpPr>
        <p:spPr>
          <a:xfrm>
            <a:off x="2750264" y="5489885"/>
            <a:ext cx="2528382" cy="405122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6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Ingreso por hora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C15902-A51E-4B60-9D57-A3376A1E1564}"/>
              </a:ext>
            </a:extLst>
          </p:cNvPr>
          <p:cNvSpPr txBox="1">
            <a:spLocks/>
          </p:cNvSpPr>
          <p:nvPr/>
        </p:nvSpPr>
        <p:spPr>
          <a:xfrm>
            <a:off x="110581" y="311887"/>
            <a:ext cx="105342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latin typeface="NexaRegular" panose="02000500000000000000"/>
              </a:rPr>
              <a:t>Datos y construcción de variables </a:t>
            </a:r>
          </a:p>
        </p:txBody>
      </p:sp>
    </p:spTree>
    <p:extLst>
      <p:ext uri="{BB962C8B-B14F-4D97-AF65-F5344CB8AC3E}">
        <p14:creationId xmlns:p14="http://schemas.microsoft.com/office/powerpoint/2010/main" val="1921208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65384BF-D6AE-4E62-A6FD-B3379D4C5174}"/>
              </a:ext>
            </a:extLst>
          </p:cNvPr>
          <p:cNvSpPr/>
          <p:nvPr/>
        </p:nvSpPr>
        <p:spPr>
          <a:xfrm>
            <a:off x="481350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65127-C33D-43C1-BEB2-F52AEFFFE063}"/>
              </a:ext>
            </a:extLst>
          </p:cNvPr>
          <p:cNvSpPr/>
          <p:nvPr/>
        </p:nvSpPr>
        <p:spPr>
          <a:xfrm>
            <a:off x="458317" y="1517000"/>
            <a:ext cx="11275366" cy="4263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En esta variable se clasificó a las mujeres en edad laboral de acuerdo a su experiencia migratoria de la siguiente manera: 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endParaRPr lang="es-MX" sz="1400" dirty="0">
              <a:solidFill>
                <a:srgbClr val="222836"/>
              </a:solidFill>
              <a:latin typeface="NexaRegular" panose="0200050000000000000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Mujeres nacidas en Venezuela con migración en los 12 meses y 5 años previos a la encuesta.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Migrantes internas, que son aquellas que, sin importar su nacionalidad, migraron dentro de Colombia en los 12 meses y 5 años previos.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Migrantes retornadas, que son las mujeres colombianas que vivieron en Venezuela en los 12 meses o 5 años previos. 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Otros migrantes, que considera a todas aquellas migrantes provenientes de cualquier otro país, ya sea en los 12 meses o los 5 años previos a la encuesta.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endParaRPr lang="es-MX" sz="1400" dirty="0">
              <a:solidFill>
                <a:srgbClr val="222836"/>
              </a:solidFill>
              <a:latin typeface="NexaRegular" panose="0200050000000000000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El grupo de referencia, o de las mujeres locales, son el conjunto de personas restantes, es decir, aquellas que no experimentaron migración, interna ni externa, en los 12 meses o 5 años previos a la encuesta.</a:t>
            </a:r>
          </a:p>
          <a:p>
            <a:pPr algn="just"/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El perfil de “Otras migrantes” corresponde en su mayoría a migrantes laborales que se insertan en puestos directivos o especializados, o migran por formación familiar. Su perfil es mucho más calificado que los demás grupos de migrantes (presentan mayores niveles promedio de escolaridad), y sus indicadores laborales son sustancialmente mejores, incluso frente a los colombianos (</a:t>
            </a:r>
            <a:r>
              <a:rPr lang="es-MX" sz="1400" dirty="0" err="1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GEIH</a:t>
            </a:r>
            <a:r>
              <a:rPr lang="es-MX" sz="1400" dirty="0">
                <a:solidFill>
                  <a:srgbClr val="222836"/>
                </a:solidFill>
                <a:latin typeface="NexaRegular" panose="02000500000000000000"/>
                <a:ea typeface="MS Mincho" panose="02020609040205080304" pitchFamily="49" charset="-128"/>
                <a:cs typeface="Arial" panose="020B0604020202020204" pitchFamily="34" charset="0"/>
              </a:rPr>
              <a:t>-DANE). 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MX" sz="1400" dirty="0">
              <a:solidFill>
                <a:srgbClr val="222836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9" name="Flecha derecha 73">
            <a:hlinkClick r:id="rId2" action="ppaction://hlinksldjump"/>
            <a:extLst>
              <a:ext uri="{FF2B5EF4-FFF2-40B4-BE49-F238E27FC236}">
                <a16:creationId xmlns:a16="http://schemas.microsoft.com/office/drawing/2014/main" id="{D308565C-C59D-47EA-A3F5-6B49C4D7FA71}"/>
              </a:ext>
            </a:extLst>
          </p:cNvPr>
          <p:cNvSpPr/>
          <p:nvPr/>
        </p:nvSpPr>
        <p:spPr>
          <a:xfrm rot="10800000">
            <a:off x="11832395" y="6484555"/>
            <a:ext cx="184357" cy="15687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157526-DA4B-433D-9A3B-926D32B21367}"/>
              </a:ext>
            </a:extLst>
          </p:cNvPr>
          <p:cNvSpPr txBox="1"/>
          <p:nvPr/>
        </p:nvSpPr>
        <p:spPr>
          <a:xfrm>
            <a:off x="304187" y="417071"/>
            <a:ext cx="2337735" cy="6006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Y METODOLOGÍA</a:t>
            </a:r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BA5C4937-3996-4485-97AF-A58AB0857637}"/>
              </a:ext>
            </a:extLst>
          </p:cNvPr>
          <p:cNvSpPr txBox="1">
            <a:spLocks/>
          </p:cNvSpPr>
          <p:nvPr/>
        </p:nvSpPr>
        <p:spPr>
          <a:xfrm>
            <a:off x="0" y="261783"/>
            <a:ext cx="12192000" cy="4556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dirty="0">
                <a:solidFill>
                  <a:schemeClr val="bg1"/>
                </a:solidFill>
                <a:latin typeface="NexaRegular" panose="02000500000000000000"/>
                <a:cs typeface="Arial" panose="020B0604020202020204" pitchFamily="34" charset="0"/>
              </a:rPr>
              <a:t>Tipo de Migración</a:t>
            </a:r>
          </a:p>
        </p:txBody>
      </p:sp>
    </p:spTree>
    <p:extLst>
      <p:ext uri="{BB962C8B-B14F-4D97-AF65-F5344CB8AC3E}">
        <p14:creationId xmlns:p14="http://schemas.microsoft.com/office/powerpoint/2010/main" val="2256486577"/>
      </p:ext>
    </p:extLst>
  </p:cSld>
  <p:clrMapOvr>
    <a:masterClrMapping/>
  </p:clrMapOvr>
</p:sld>
</file>

<file path=ppt/theme/theme1.xml><?xml version="1.0" encoding="utf-8"?>
<a:theme xmlns:a="http://schemas.openxmlformats.org/drawingml/2006/main" name="3_Tema de Office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3853</TotalTime>
  <Words>3640</Words>
  <Application>Microsoft Office PowerPoint</Application>
  <PresentationFormat>Panorámica</PresentationFormat>
  <Paragraphs>220</Paragraphs>
  <Slides>24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3_Tema de Office</vt:lpstr>
      <vt:lpstr>2_Tema de Office</vt:lpstr>
      <vt:lpstr>4_Tema de Office</vt:lpstr>
      <vt:lpstr>1_Tema de Office</vt:lpstr>
      <vt:lpstr>Office Theme</vt:lpstr>
      <vt:lpstr>Presentación de PowerPoint</vt:lpstr>
      <vt:lpstr>Maria L Moyano Buitrago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  <vt:lpstr>Preguntas y  Respuestas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Admn</dc:creator>
  <cp:lastModifiedBy>MARIA M.</cp:lastModifiedBy>
  <cp:revision>124</cp:revision>
  <dcterms:created xsi:type="dcterms:W3CDTF">2020-07-29T19:59:51Z</dcterms:created>
  <dcterms:modified xsi:type="dcterms:W3CDTF">2021-11-08T15:12:50Z</dcterms:modified>
</cp:coreProperties>
</file>