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ink/ink1.xml" ContentType="application/inkml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7" r:id="rId1"/>
    <p:sldMasterId id="2147484090" r:id="rId2"/>
  </p:sldMasterIdLst>
  <p:notesMasterIdLst>
    <p:notesMasterId r:id="rId31"/>
  </p:notesMasterIdLst>
  <p:handoutMasterIdLst>
    <p:handoutMasterId r:id="rId32"/>
  </p:handoutMasterIdLst>
  <p:sldIdLst>
    <p:sldId id="2026819423" r:id="rId3"/>
    <p:sldId id="2026819428" r:id="rId4"/>
    <p:sldId id="2026819429" r:id="rId5"/>
    <p:sldId id="4903" r:id="rId6"/>
    <p:sldId id="4875" r:id="rId7"/>
    <p:sldId id="4886" r:id="rId8"/>
    <p:sldId id="4876" r:id="rId9"/>
    <p:sldId id="4902" r:id="rId10"/>
    <p:sldId id="2026819426" r:id="rId11"/>
    <p:sldId id="2026819431" r:id="rId12"/>
    <p:sldId id="2026819432" r:id="rId13"/>
    <p:sldId id="1043" r:id="rId14"/>
    <p:sldId id="3244" r:id="rId15"/>
    <p:sldId id="2026819436" r:id="rId16"/>
    <p:sldId id="2026819437" r:id="rId17"/>
    <p:sldId id="2026819435" r:id="rId18"/>
    <p:sldId id="2026819451" r:id="rId19"/>
    <p:sldId id="2026819438" r:id="rId20"/>
    <p:sldId id="2026819439" r:id="rId21"/>
    <p:sldId id="2026819440" r:id="rId22"/>
    <p:sldId id="2026819444" r:id="rId23"/>
    <p:sldId id="2026819441" r:id="rId24"/>
    <p:sldId id="2026819445" r:id="rId25"/>
    <p:sldId id="2026819443" r:id="rId26"/>
    <p:sldId id="2026819447" r:id="rId27"/>
    <p:sldId id="2026819449" r:id="rId28"/>
    <p:sldId id="2026819448" r:id="rId29"/>
    <p:sldId id="2026819450" r:id="rId30"/>
  </p:sldIdLst>
  <p:sldSz cx="12188825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3" clrIdx="1"/>
  <p:cmAuthor id="3" name="Wendy Ouellette" initials="WO" lastIdx="1" clrIdx="2">
    <p:extLst>
      <p:ext uri="{19B8F6BF-5375-455C-9EA6-DF929625EA0E}">
        <p15:presenceInfo xmlns:p15="http://schemas.microsoft.com/office/powerpoint/2012/main" userId="S::wouellette@vmware.com::1423423b-46e9-448d-b172-f148f3fbf4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8FA"/>
    <a:srgbClr val="214D19"/>
    <a:srgbClr val="295B20"/>
    <a:srgbClr val="2F6A25"/>
    <a:srgbClr val="337128"/>
    <a:srgbClr val="548316"/>
    <a:srgbClr val="00818F"/>
    <a:srgbClr val="EB7500"/>
    <a:srgbClr val="B85C00"/>
    <a:srgbClr val="9F2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6730B-8B72-45CF-98E8-53B48EC59744}" v="30" dt="2021-09-25T16:35:48.236"/>
  </p1510:revLst>
</p1510:revInfo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90" autoAdjust="0"/>
  </p:normalViewPr>
  <p:slideViewPr>
    <p:cSldViewPr snapToGrid="0">
      <p:cViewPr varScale="1">
        <p:scale>
          <a:sx n="49" d="100"/>
          <a:sy n="49" d="100"/>
        </p:scale>
        <p:origin x="516" y="32"/>
      </p:cViewPr>
      <p:guideLst/>
    </p:cSldViewPr>
  </p:slideViewPr>
  <p:outlineViewPr>
    <p:cViewPr>
      <p:scale>
        <a:sx n="33" d="100"/>
        <a:sy n="33" d="100"/>
      </p:scale>
      <p:origin x="0" y="-11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6396"/>
    </p:cViewPr>
  </p:sorterViewPr>
  <p:notesViewPr>
    <p:cSldViewPr snapToGrid="0" showGuides="1">
      <p:cViewPr varScale="1">
        <p:scale>
          <a:sx n="107" d="100"/>
          <a:sy n="107" d="100"/>
        </p:scale>
        <p:origin x="3032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i Byrne Haber" userId="b54815f3-daea-4678-b455-ff178bc0d233" providerId="ADAL" clId="{0AC6730B-8B72-45CF-98E8-53B48EC59744}"/>
    <pc:docChg chg="custSel addSld delSld modSld">
      <pc:chgData name="Sheri Byrne Haber" userId="b54815f3-daea-4678-b455-ff178bc0d233" providerId="ADAL" clId="{0AC6730B-8B72-45CF-98E8-53B48EC59744}" dt="2021-09-25T16:37:09.226" v="414" actId="20577"/>
      <pc:docMkLst>
        <pc:docMk/>
      </pc:docMkLst>
      <pc:sldChg chg="del">
        <pc:chgData name="Sheri Byrne Haber" userId="b54815f3-daea-4678-b455-ff178bc0d233" providerId="ADAL" clId="{0AC6730B-8B72-45CF-98E8-53B48EC59744}" dt="2021-09-24T18:21:00.832" v="1" actId="47"/>
        <pc:sldMkLst>
          <pc:docMk/>
          <pc:sldMk cId="109857222" sldId="256"/>
        </pc:sldMkLst>
      </pc:sldChg>
      <pc:sldChg chg="del">
        <pc:chgData name="Sheri Byrne Haber" userId="b54815f3-daea-4678-b455-ff178bc0d233" providerId="ADAL" clId="{0AC6730B-8B72-45CF-98E8-53B48EC59744}" dt="2021-09-24T18:29:21.146" v="371" actId="47"/>
        <pc:sldMkLst>
          <pc:docMk/>
          <pc:sldMk cId="3534081594" sldId="1040"/>
        </pc:sldMkLst>
      </pc:sldChg>
      <pc:sldChg chg="modSp mod">
        <pc:chgData name="Sheri Byrne Haber" userId="b54815f3-daea-4678-b455-ff178bc0d233" providerId="ADAL" clId="{0AC6730B-8B72-45CF-98E8-53B48EC59744}" dt="2021-09-24T18:21:32.087" v="46" actId="20577"/>
        <pc:sldMkLst>
          <pc:docMk/>
          <pc:sldMk cId="2021312271" sldId="1043"/>
        </pc:sldMkLst>
        <pc:spChg chg="mod">
          <ac:chgData name="Sheri Byrne Haber" userId="b54815f3-daea-4678-b455-ff178bc0d233" providerId="ADAL" clId="{0AC6730B-8B72-45CF-98E8-53B48EC59744}" dt="2021-09-24T18:21:32.087" v="46" actId="20577"/>
          <ac:spMkLst>
            <pc:docMk/>
            <pc:sldMk cId="2021312271" sldId="1043"/>
            <ac:spMk id="2" creationId="{B66D5E46-DF07-4892-B43B-D8E58ECFA013}"/>
          </ac:spMkLst>
        </pc:spChg>
      </pc:sldChg>
      <pc:sldChg chg="del">
        <pc:chgData name="Sheri Byrne Haber" userId="b54815f3-daea-4678-b455-ff178bc0d233" providerId="ADAL" clId="{0AC6730B-8B72-45CF-98E8-53B48EC59744}" dt="2021-09-24T18:28:56.616" v="370" actId="47"/>
        <pc:sldMkLst>
          <pc:docMk/>
          <pc:sldMk cId="3695820453" sldId="1193"/>
        </pc:sldMkLst>
      </pc:sldChg>
      <pc:sldChg chg="del">
        <pc:chgData name="Sheri Byrne Haber" userId="b54815f3-daea-4678-b455-ff178bc0d233" providerId="ADAL" clId="{0AC6730B-8B72-45CF-98E8-53B48EC59744}" dt="2021-09-24T18:25:08.358" v="358" actId="47"/>
        <pc:sldMkLst>
          <pc:docMk/>
          <pc:sldMk cId="2135696392" sldId="1218"/>
        </pc:sldMkLst>
      </pc:sldChg>
      <pc:sldChg chg="addSp delSp modSp mod modClrScheme chgLayout">
        <pc:chgData name="Sheri Byrne Haber" userId="b54815f3-daea-4678-b455-ff178bc0d233" providerId="ADAL" clId="{0AC6730B-8B72-45CF-98E8-53B48EC59744}" dt="2021-09-24T18:26:37.509" v="369" actId="20577"/>
        <pc:sldMkLst>
          <pc:docMk/>
          <pc:sldMk cId="1022394701" sldId="2026819423"/>
        </pc:sldMkLst>
        <pc:spChg chg="mod ord">
          <ac:chgData name="Sheri Byrne Haber" userId="b54815f3-daea-4678-b455-ff178bc0d233" providerId="ADAL" clId="{0AC6730B-8B72-45CF-98E8-53B48EC59744}" dt="2021-09-24T18:26:37.509" v="369" actId="20577"/>
          <ac:spMkLst>
            <pc:docMk/>
            <pc:sldMk cId="1022394701" sldId="2026819423"/>
            <ac:spMk id="2" creationId="{02FCDBC9-79C3-7B4D-A5AD-5FDF87CBF1A0}"/>
          </ac:spMkLst>
        </pc:spChg>
        <pc:spChg chg="add mod ord">
          <ac:chgData name="Sheri Byrne Haber" userId="b54815f3-daea-4678-b455-ff178bc0d233" providerId="ADAL" clId="{0AC6730B-8B72-45CF-98E8-53B48EC59744}" dt="2021-09-24T18:25:17.356" v="359" actId="700"/>
          <ac:spMkLst>
            <pc:docMk/>
            <pc:sldMk cId="1022394701" sldId="2026819423"/>
            <ac:spMk id="3" creationId="{D6CE86EC-78CE-44CC-B203-04B6D180D831}"/>
          </ac:spMkLst>
        </pc:spChg>
        <pc:spChg chg="mod ord">
          <ac:chgData name="Sheri Byrne Haber" userId="b54815f3-daea-4678-b455-ff178bc0d233" providerId="ADAL" clId="{0AC6730B-8B72-45CF-98E8-53B48EC59744}" dt="2021-09-24T18:25:17.356" v="359" actId="700"/>
          <ac:spMkLst>
            <pc:docMk/>
            <pc:sldMk cId="1022394701" sldId="2026819423"/>
            <ac:spMk id="4" creationId="{C61134C0-92DF-4A4A-93B5-68B63D31F6C5}"/>
          </ac:spMkLst>
        </pc:spChg>
        <pc:spChg chg="mod ord">
          <ac:chgData name="Sheri Byrne Haber" userId="b54815f3-daea-4678-b455-ff178bc0d233" providerId="ADAL" clId="{0AC6730B-8B72-45CF-98E8-53B48EC59744}" dt="2021-09-24T18:25:17.356" v="359" actId="700"/>
          <ac:spMkLst>
            <pc:docMk/>
            <pc:sldMk cId="1022394701" sldId="2026819423"/>
            <ac:spMk id="5" creationId="{FD60C324-0AF2-9D40-8CB5-6365E7BF3C4E}"/>
          </ac:spMkLst>
        </pc:spChg>
        <pc:spChg chg="del">
          <ac:chgData name="Sheri Byrne Haber" userId="b54815f3-daea-4678-b455-ff178bc0d233" providerId="ADAL" clId="{0AC6730B-8B72-45CF-98E8-53B48EC59744}" dt="2021-09-24T18:25:28.914" v="362" actId="478"/>
          <ac:spMkLst>
            <pc:docMk/>
            <pc:sldMk cId="1022394701" sldId="2026819423"/>
            <ac:spMk id="6" creationId="{2166A9B1-B982-EE4B-8AE2-8D0514F58DC7}"/>
          </ac:spMkLst>
        </pc:spChg>
        <pc:spChg chg="del">
          <ac:chgData name="Sheri Byrne Haber" userId="b54815f3-daea-4678-b455-ff178bc0d233" providerId="ADAL" clId="{0AC6730B-8B72-45CF-98E8-53B48EC59744}" dt="2021-09-24T18:25:31.227" v="363" actId="478"/>
          <ac:spMkLst>
            <pc:docMk/>
            <pc:sldMk cId="1022394701" sldId="2026819423"/>
            <ac:spMk id="7" creationId="{AC0BF283-9763-574B-9ACF-B5E4CD55D7BC}"/>
          </ac:spMkLst>
        </pc:spChg>
        <pc:spChg chg="add del mod ord">
          <ac:chgData name="Sheri Byrne Haber" userId="b54815f3-daea-4678-b455-ff178bc0d233" providerId="ADAL" clId="{0AC6730B-8B72-45CF-98E8-53B48EC59744}" dt="2021-09-24T18:25:25.990" v="361" actId="478"/>
          <ac:spMkLst>
            <pc:docMk/>
            <pc:sldMk cId="1022394701" sldId="2026819423"/>
            <ac:spMk id="8" creationId="{7FB2D7C9-CE1F-4416-90B3-E9D3084C0EAC}"/>
          </ac:spMkLst>
        </pc:spChg>
      </pc:sldChg>
      <pc:sldChg chg="del">
        <pc:chgData name="Sheri Byrne Haber" userId="b54815f3-daea-4678-b455-ff178bc0d233" providerId="ADAL" clId="{0AC6730B-8B72-45CF-98E8-53B48EC59744}" dt="2021-09-24T18:25:07.035" v="357" actId="47"/>
        <pc:sldMkLst>
          <pc:docMk/>
          <pc:sldMk cId="3401652154" sldId="2026819424"/>
        </pc:sldMkLst>
      </pc:sldChg>
      <pc:sldChg chg="modSp mod">
        <pc:chgData name="Sheri Byrne Haber" userId="b54815f3-daea-4678-b455-ff178bc0d233" providerId="ADAL" clId="{0AC6730B-8B72-45CF-98E8-53B48EC59744}" dt="2021-09-24T18:21:16.007" v="26" actId="20577"/>
        <pc:sldMkLst>
          <pc:docMk/>
          <pc:sldMk cId="4185195821" sldId="2026819426"/>
        </pc:sldMkLst>
        <pc:spChg chg="mod">
          <ac:chgData name="Sheri Byrne Haber" userId="b54815f3-daea-4678-b455-ff178bc0d233" providerId="ADAL" clId="{0AC6730B-8B72-45CF-98E8-53B48EC59744}" dt="2021-09-24T18:21:16.007" v="26" actId="20577"/>
          <ac:spMkLst>
            <pc:docMk/>
            <pc:sldMk cId="4185195821" sldId="2026819426"/>
            <ac:spMk id="2" creationId="{0E95C95C-9B6A-4BCC-A958-95D63791E2B3}"/>
          </ac:spMkLst>
        </pc:spChg>
      </pc:sldChg>
      <pc:sldChg chg="modSp modAnim">
        <pc:chgData name="Sheri Byrne Haber" userId="b54815f3-daea-4678-b455-ff178bc0d233" providerId="ADAL" clId="{0AC6730B-8B72-45CF-98E8-53B48EC59744}" dt="2021-09-25T16:35:48.229" v="400" actId="20577"/>
        <pc:sldMkLst>
          <pc:docMk/>
          <pc:sldMk cId="2455636283" sldId="2026819428"/>
        </pc:sldMkLst>
        <pc:spChg chg="mod">
          <ac:chgData name="Sheri Byrne Haber" userId="b54815f3-daea-4678-b455-ff178bc0d233" providerId="ADAL" clId="{0AC6730B-8B72-45CF-98E8-53B48EC59744}" dt="2021-09-25T16:35:48.229" v="400" actId="20577"/>
          <ac:spMkLst>
            <pc:docMk/>
            <pc:sldMk cId="2455636283" sldId="2026819428"/>
            <ac:spMk id="6" creationId="{C14262EB-C10B-421B-BD1E-CE01D9E3DF47}"/>
          </ac:spMkLst>
        </pc:spChg>
      </pc:sldChg>
      <pc:sldChg chg="del">
        <pc:chgData name="Sheri Byrne Haber" userId="b54815f3-daea-4678-b455-ff178bc0d233" providerId="ADAL" clId="{0AC6730B-8B72-45CF-98E8-53B48EC59744}" dt="2021-09-24T18:20:59.333" v="0" actId="47"/>
        <pc:sldMkLst>
          <pc:docMk/>
          <pc:sldMk cId="986863834" sldId="2026819430"/>
        </pc:sldMkLst>
      </pc:sldChg>
      <pc:sldChg chg="del">
        <pc:chgData name="Sheri Byrne Haber" userId="b54815f3-daea-4678-b455-ff178bc0d233" providerId="ADAL" clId="{0AC6730B-8B72-45CF-98E8-53B48EC59744}" dt="2021-09-24T18:21:35.786" v="48" actId="47"/>
        <pc:sldMkLst>
          <pc:docMk/>
          <pc:sldMk cId="2485058277" sldId="2026819433"/>
        </pc:sldMkLst>
      </pc:sldChg>
      <pc:sldChg chg="modSp mod">
        <pc:chgData name="Sheri Byrne Haber" userId="b54815f3-daea-4678-b455-ff178bc0d233" providerId="ADAL" clId="{0AC6730B-8B72-45CF-98E8-53B48EC59744}" dt="2021-09-24T18:22:06.568" v="65" actId="20577"/>
        <pc:sldMkLst>
          <pc:docMk/>
          <pc:sldMk cId="739666293" sldId="2026819435"/>
        </pc:sldMkLst>
        <pc:spChg chg="mod">
          <ac:chgData name="Sheri Byrne Haber" userId="b54815f3-daea-4678-b455-ff178bc0d233" providerId="ADAL" clId="{0AC6730B-8B72-45CF-98E8-53B48EC59744}" dt="2021-09-24T18:22:06.568" v="65" actId="20577"/>
          <ac:spMkLst>
            <pc:docMk/>
            <pc:sldMk cId="739666293" sldId="2026819435"/>
            <ac:spMk id="2" creationId="{29507129-B418-4FD4-9ABF-AE74CF0FA53C}"/>
          </ac:spMkLst>
        </pc:spChg>
      </pc:sldChg>
      <pc:sldChg chg="delSp modSp mod">
        <pc:chgData name="Sheri Byrne Haber" userId="b54815f3-daea-4678-b455-ff178bc0d233" providerId="ADAL" clId="{0AC6730B-8B72-45CF-98E8-53B48EC59744}" dt="2021-09-24T18:22:53.048" v="199" actId="1036"/>
        <pc:sldMkLst>
          <pc:docMk/>
          <pc:sldMk cId="1302442702" sldId="2026819439"/>
        </pc:sldMkLst>
        <pc:spChg chg="mod">
          <ac:chgData name="Sheri Byrne Haber" userId="b54815f3-daea-4678-b455-ff178bc0d233" providerId="ADAL" clId="{0AC6730B-8B72-45CF-98E8-53B48EC59744}" dt="2021-09-24T18:22:53.048" v="199" actId="1036"/>
          <ac:spMkLst>
            <pc:docMk/>
            <pc:sldMk cId="1302442702" sldId="2026819439"/>
            <ac:spMk id="2" creationId="{CD5C25E6-2882-4C75-BBA7-BE0A02AF10FA}"/>
          </ac:spMkLst>
        </pc:spChg>
        <pc:spChg chg="del">
          <ac:chgData name="Sheri Byrne Haber" userId="b54815f3-daea-4678-b455-ff178bc0d233" providerId="ADAL" clId="{0AC6730B-8B72-45CF-98E8-53B48EC59744}" dt="2021-09-24T18:22:49.388" v="187" actId="478"/>
          <ac:spMkLst>
            <pc:docMk/>
            <pc:sldMk cId="1302442702" sldId="2026819439"/>
            <ac:spMk id="3" creationId="{9E0C4975-4A81-4AD5-80D5-55DC1F9C8A29}"/>
          </ac:spMkLst>
        </pc:spChg>
      </pc:sldChg>
      <pc:sldChg chg="modSp mod">
        <pc:chgData name="Sheri Byrne Haber" userId="b54815f3-daea-4678-b455-ff178bc0d233" providerId="ADAL" clId="{0AC6730B-8B72-45CF-98E8-53B48EC59744}" dt="2021-09-25T16:37:09.226" v="414" actId="20577"/>
        <pc:sldMkLst>
          <pc:docMk/>
          <pc:sldMk cId="828472193" sldId="2026819443"/>
        </pc:sldMkLst>
        <pc:spChg chg="mod">
          <ac:chgData name="Sheri Byrne Haber" userId="b54815f3-daea-4678-b455-ff178bc0d233" providerId="ADAL" clId="{0AC6730B-8B72-45CF-98E8-53B48EC59744}" dt="2021-09-25T16:37:09.226" v="414" actId="20577"/>
          <ac:spMkLst>
            <pc:docMk/>
            <pc:sldMk cId="828472193" sldId="2026819443"/>
            <ac:spMk id="4" creationId="{BE2F829D-2485-4C2B-A935-C530BAC287D3}"/>
          </ac:spMkLst>
        </pc:spChg>
      </pc:sldChg>
      <pc:sldChg chg="new del">
        <pc:chgData name="Sheri Byrne Haber" userId="b54815f3-daea-4678-b455-ff178bc0d233" providerId="ADAL" clId="{0AC6730B-8B72-45CF-98E8-53B48EC59744}" dt="2021-09-24T18:21:59.079" v="50" actId="47"/>
        <pc:sldMkLst>
          <pc:docMk/>
          <pc:sldMk cId="704906839" sldId="2026819451"/>
        </pc:sldMkLst>
      </pc:sldChg>
      <pc:sldChg chg="addSp modSp new mod">
        <pc:chgData name="Sheri Byrne Haber" userId="b54815f3-daea-4678-b455-ff178bc0d233" providerId="ADAL" clId="{0AC6730B-8B72-45CF-98E8-53B48EC59744}" dt="2021-09-24T18:23:40.866" v="268" actId="12"/>
        <pc:sldMkLst>
          <pc:docMk/>
          <pc:sldMk cId="1234516287" sldId="2026819451"/>
        </pc:sldMkLst>
        <pc:spChg chg="mod">
          <ac:chgData name="Sheri Byrne Haber" userId="b54815f3-daea-4678-b455-ff178bc0d233" providerId="ADAL" clId="{0AC6730B-8B72-45CF-98E8-53B48EC59744}" dt="2021-09-24T18:22:29.796" v="124" actId="20577"/>
          <ac:spMkLst>
            <pc:docMk/>
            <pc:sldMk cId="1234516287" sldId="2026819451"/>
            <ac:spMk id="2" creationId="{3F9DF6C0-4B2D-453D-A329-288BC894EACE}"/>
          </ac:spMkLst>
        </pc:spChg>
        <pc:spChg chg="add mod">
          <ac:chgData name="Sheri Byrne Haber" userId="b54815f3-daea-4678-b455-ff178bc0d233" providerId="ADAL" clId="{0AC6730B-8B72-45CF-98E8-53B48EC59744}" dt="2021-09-24T18:23:40.866" v="268" actId="12"/>
          <ac:spMkLst>
            <pc:docMk/>
            <pc:sldMk cId="1234516287" sldId="2026819451"/>
            <ac:spMk id="4" creationId="{223E0132-DB9D-4695-81A4-246350848517}"/>
          </ac:spMkLst>
        </pc:spChg>
      </pc:sldChg>
      <pc:sldChg chg="del">
        <pc:chgData name="Sheri Byrne Haber" userId="b54815f3-daea-4678-b455-ff178bc0d233" providerId="ADAL" clId="{0AC6730B-8B72-45CF-98E8-53B48EC59744}" dt="2021-09-24T18:21:34.831" v="47" actId="47"/>
        <pc:sldMkLst>
          <pc:docMk/>
          <pc:sldMk cId="3551850944" sldId="20268194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9/24/2021</a:t>
            </a:fld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11T23:33:59.573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3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9F4FBC3A-A12C-40F9-BB8D-BC30C7901396}" type="slidenum">
              <a:rPr lang="en-US">
                <a:solidFill>
                  <a:srgbClr val="717074"/>
                </a:solidFill>
              </a:rPr>
              <a:pPr defTabSz="966612">
                <a:defRPr/>
              </a:pPr>
              <a:t>5</a:t>
            </a:fld>
            <a:endParaRPr lang="en-US" dirty="0">
              <a:solidFill>
                <a:srgbClr val="717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9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29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So far, all we’ve talked about is permanent disabilities.  A limb difference is a permanent disability.  But there are also temporary and situational impairments that act a whole lot like permanent disabilities, but they are for a shorter period of time until the event that caused them is over</a:t>
            </a:r>
          </a:p>
          <a:p>
            <a:endParaRPr lang="en-US" dirty="0"/>
          </a:p>
          <a:p>
            <a:r>
              <a:rPr lang="en-US" dirty="0"/>
              <a:t>So one temporary version of a missing arm might be a rotator cuff tear</a:t>
            </a:r>
          </a:p>
          <a:p>
            <a:endParaRPr lang="en-US" dirty="0"/>
          </a:p>
          <a:p>
            <a:r>
              <a:rPr lang="en-US" dirty="0"/>
              <a:t>18 % of the current US population identifies as having a disability.  The majority of these disabled individuals – 9.5 % - are working age people between the age of 18 and 65.  The US government goal for employment of people with disabilities is 7 %.  There is only one large company in the US meeting that goal.  To have 7 % of your employees have a disability means you need one in every 30 people with a visible disability and one in every 15 people willing to talk about a hidden disability.  </a:t>
            </a:r>
          </a:p>
          <a:p>
            <a:endParaRPr lang="en-US" dirty="0"/>
          </a:p>
          <a:p>
            <a:r>
              <a:rPr lang="en-US" dirty="0"/>
              <a:t>The unemployment rate in the US pre-COVID 19 for people with disabilities was 2 ½ times the unemployment rate for people without disabilities.  One of the reasons for that is people with disabilities can’t get jobs where the software</a:t>
            </a:r>
          </a:p>
          <a:p>
            <a:endParaRPr lang="en-US" dirty="0"/>
          </a:p>
          <a:p>
            <a:r>
              <a:rPr lang="en-US" dirty="0"/>
              <a:t>(use an info graphic – check out Canva)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9F4FBC3A-A12C-40F9-BB8D-BC30C7901396}" type="slidenum">
              <a:rPr lang="en-US">
                <a:solidFill>
                  <a:srgbClr val="717074"/>
                </a:solidFill>
              </a:rPr>
              <a:pPr defTabSz="966612">
                <a:defRPr/>
              </a:pPr>
              <a:t>7</a:t>
            </a:fld>
            <a:endParaRPr lang="en-US" dirty="0">
              <a:solidFill>
                <a:srgbClr val="717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6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9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orld 2021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37707E4-07EB-C343-A791-6676C77982E0}"/>
                  </a:ext>
                </a:extLst>
              </p14:cNvPr>
              <p14:cNvContentPartPr/>
              <p14:nvPr userDrawn="1"/>
            </p14:nvContentPartPr>
            <p14:xfrm>
              <a:off x="9873661" y="4838975"/>
              <a:ext cx="240" cy="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37707E4-07EB-C343-A791-6676C77982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9581" y="4834895"/>
                <a:ext cx="7920" cy="79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itle click to edit">
            <a:extLst>
              <a:ext uri="{FF2B5EF4-FFF2-40B4-BE49-F238E27FC236}">
                <a16:creationId xmlns:a16="http://schemas.microsoft.com/office/drawing/2014/main" id="{BE8A1280-C654-2D48-9B67-90A46CA11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976" y="579966"/>
            <a:ext cx="5102866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VMworld 2021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19" name="Subtitle click to edit">
            <a:extLst>
              <a:ext uri="{FF2B5EF4-FFF2-40B4-BE49-F238E27FC236}">
                <a16:creationId xmlns:a16="http://schemas.microsoft.com/office/drawing/2014/main" id="{C45215ED-7321-4E45-8C3D-DFA095841F4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1975" y="1864667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20" name="Click to edit Speaker Name ">
            <a:extLst>
              <a:ext uri="{FF2B5EF4-FFF2-40B4-BE49-F238E27FC236}">
                <a16:creationId xmlns:a16="http://schemas.microsoft.com/office/drawing/2014/main" id="{E17CC227-463B-2B4D-B7FC-45797049F1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975" y="3734813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21" name="Click to edit role">
            <a:extLst>
              <a:ext uri="{FF2B5EF4-FFF2-40B4-BE49-F238E27FC236}">
                <a16:creationId xmlns:a16="http://schemas.microsoft.com/office/drawing/2014/main" id="{B24A52B4-C821-4C48-AE5A-CF6BF5EF6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975" y="4136133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</a:t>
            </a:r>
          </a:p>
        </p:txBody>
      </p:sp>
    </p:spTree>
    <p:extLst>
      <p:ext uri="{BB962C8B-B14F-4D97-AF65-F5344CB8AC3E}">
        <p14:creationId xmlns:p14="http://schemas.microsoft.com/office/powerpoint/2010/main" val="24773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3540E6D-7782-A947-A0D7-EF56A1E21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05165" y="1"/>
            <a:ext cx="8183660" cy="6858000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F72EC879-2EA6-B148-92DF-BAD45E3E213A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B3E6C007-ABD8-004F-B045-BEB88D729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57CB1D1A-227D-9040-AB7C-86ABF97CB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B2FE9A9E-4684-3148-8554-74DA936D3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422114DE-537D-5040-95CE-7B50A9F51150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4</a:t>
            </a:r>
            <a:br>
              <a:rPr lang="en-US" dirty="0"/>
            </a:br>
            <a:r>
              <a:rPr lang="en-US" dirty="0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1452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Baby turtles coming out of nest = conservation.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4569604-923F-E14A-B400-72ABFA856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A525EA8-CE01-AC47-A328-ED5914532992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©2021 VMware, Inc.</a:t>
            </a:r>
          </a:p>
        </p:txBody>
      </p:sp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BB6048C8-AB33-7842-A479-2C24663BE300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2889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12188825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564569" y="366687"/>
            <a:ext cx="11001004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620895" y="3906060"/>
            <a:ext cx="1096268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yes, you are good to go!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If the answer is no, you do not have the Metropolis font installed.</a:t>
            </a:r>
          </a:p>
          <a:p>
            <a:pPr>
              <a:lnSpc>
                <a:spcPct val="13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800" dirty="0">
                <a:solidFill>
                  <a:schemeClr val="bg1"/>
                </a:solidFill>
              </a:rPr>
              <a:t> to download the font</a:t>
            </a:r>
            <a:r>
              <a:rPr lang="en-US" sz="1800" baseline="0" dirty="0">
                <a:solidFill>
                  <a:schemeClr val="bg1"/>
                </a:solidFill>
              </a:rPr>
              <a:t>.</a:t>
            </a:r>
          </a:p>
          <a:p>
            <a:pPr marL="400050" marR="0" lvl="0" indent="-22701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trike="noStrike" baseline="0" dirty="0">
                <a:solidFill>
                  <a:schemeClr val="bg1"/>
                </a:solidFill>
              </a:rPr>
              <a:t>Log in with SSO and select the Brand Assets tab in Brand Central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Need more information on how to install fonts?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Refer to the quick-start section in the template guidelines or contact Oasis.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6054922" y="2225997"/>
            <a:ext cx="4699461" cy="542276"/>
            <a:chOff x="6685343" y="2270804"/>
            <a:chExt cx="4699461" cy="542276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672458" y="2225997"/>
            <a:ext cx="3021853" cy="546070"/>
            <a:chOff x="2656324" y="2163854"/>
            <a:chExt cx="3021853" cy="5460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86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2F8FF-5DB1-44B3-AF2C-1A531EA36FEA}"/>
              </a:ext>
            </a:extLst>
          </p:cNvPr>
          <p:cNvGrpSpPr/>
          <p:nvPr userDrawn="1"/>
        </p:nvGrpSpPr>
        <p:grpSpPr bwMode="gray">
          <a:xfrm>
            <a:off x="0" y="0"/>
            <a:ext cx="12188826" cy="6858004"/>
            <a:chOff x="0" y="-4"/>
            <a:chExt cx="12188826" cy="68580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F285D2-B641-461F-87F0-20A9C65B2EF7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5EE1AC-AAA1-4CAF-886B-474B1A0C95C4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037B7F2-249C-4DB7-A4FF-AD7E08892A0F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B02FE08-2379-4E6C-AE27-D7D2ECAB18B8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7C17E9A-3B70-4668-8EAE-9C7D73BACCA1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02751E5-34AD-4357-BC67-2269F668FD57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52A85DA-B39F-40AB-B423-9F7CCB3D0D63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C1459D-4F6E-4671-8566-3143311EA541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15AFD00-19E3-4F92-9570-1F3E8AEC3EC4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6B51E9A-9BC0-4A23-95C7-9E14C94FDF8A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5B6B4CFD-041A-4081-89A4-C2B194E6465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C63B978F-4215-434A-A0BE-E77776CE37B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9EEB78C-3DA9-4AD7-BFB1-207EDE403F9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062D7CE-4A4A-4C41-833F-B30B3E74AEA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C628EF-969E-4429-A992-9AD0AFECF81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BD383-0D5C-4E3A-99F7-4DC5A51DF9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AA2EE63-4F24-4A26-9268-D15D92D5B06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F64BB08D-864A-44D4-88F6-679DBAE518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A3F8A1-60DA-47E1-92DD-967475B2DF5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4DECF40D-CC60-45F8-B236-F9FAC1F3E8C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3BAEC6-A3C2-4892-9093-BD8EA8A7E0F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4E16FB9-EDCA-4CA6-9212-0AEBFCE175D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AE637F-804F-4244-9AA9-FF4A629A143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EFB8414-3949-428A-B700-7C38A44425B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A61D1AB-B7D2-4169-B38F-56371D50E1DA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D00C4593-A442-4B6C-8E9D-80BFEB1746D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5B5E413-FAFF-430F-B105-4D122D50AEE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2B845328-662D-4D12-A209-6A0B1E78DF1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C19B5D-D919-4A48-953C-03994329E19B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C81C8DC-CB2F-445A-8F7B-5A864393B55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F3CD9F68-6C35-4B43-B8E1-1ABF75D8D58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BBCE95B-721C-44A5-8B94-8F0E42FF53F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B934F61-1ED7-4209-A1E3-04C68085B10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F636E46-095E-439D-B78B-EBC72DB2329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1497272-E949-488B-B9F6-FD10BA6526B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645DFBA-090A-4E89-BFE2-570C1D04D7A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34689D4-9BAE-40BF-B953-E1A0CA4F5C15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74A3364-6F4C-4749-A110-B336801330E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690EC6B6-039D-4549-B1B1-8FF8A3FC2F6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155F4FAC-9412-45E9-99EC-FDC351D6045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5A0C0A33-67B3-48C9-9B83-C39DFDEF5E0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87FF284-D960-4A05-8053-9886608C659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A61019-342C-4EDD-97C6-EDA59774644E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234785CB-17D0-49DD-8DC9-3C93626DC77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425DB222-E3A0-48A3-BBD5-FD2616577D2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C433E4E5-A945-4652-B574-37C6580344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352A597B-2B35-4BD4-B07E-D8CEF25A59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351C336-9D65-42C9-A33F-6971E6322E4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CAD9518-36D4-43F7-839D-D8FE389DF1F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5575B3F-2A8B-4175-B6A5-D60652B87ED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CCC90FC-8476-4A2A-8DF1-ECAB053A24F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FB03C8E-4661-465A-B25F-147D497525A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8C8E030-5491-4C40-9E10-B197BD5CD5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0EBA261-0409-41DC-98E2-4BF8173333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19DAC7-36FB-491E-A6EB-B78E57CAECBF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700" dirty="0"/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09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89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bg1"/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362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age within a parallelogram that speaks to sustainability; image is of a school of fish in the ocean.">
            <a:extLst>
              <a:ext uri="{FF2B5EF4-FFF2-40B4-BE49-F238E27FC236}">
                <a16:creationId xmlns:a16="http://schemas.microsoft.com/office/drawing/2014/main" id="{18A5E8D0-8A67-4648-8412-1CAD64144E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765" y="1"/>
            <a:ext cx="8203060" cy="6857999"/>
          </a:xfrm>
          <a:prstGeom prst="rect">
            <a:avLst/>
          </a:prstGeom>
        </p:spPr>
      </p:pic>
      <p:grpSp>
        <p:nvGrpSpPr>
          <p:cNvPr id="20" name="Photo parallelogram">
            <a:extLst>
              <a:ext uri="{FF2B5EF4-FFF2-40B4-BE49-F238E27FC236}">
                <a16:creationId xmlns:a16="http://schemas.microsoft.com/office/drawing/2014/main" id="{E824C545-4B27-8643-BFAF-E0EB5F397B21}"/>
              </a:ext>
            </a:extLst>
          </p:cNvPr>
          <p:cNvGrpSpPr/>
          <p:nvPr userDrawn="1"/>
        </p:nvGrpSpPr>
        <p:grpSpPr>
          <a:xfrm>
            <a:off x="-1" y="-1147317"/>
            <a:ext cx="13073278" cy="9169882"/>
            <a:chOff x="-1" y="-1147317"/>
            <a:chExt cx="13073278" cy="9169882"/>
          </a:xfrm>
        </p:grpSpPr>
        <p:sp>
          <p:nvSpPr>
            <p:cNvPr id="21" name="Freeform: Shape 28">
              <a:extLst>
                <a:ext uri="{FF2B5EF4-FFF2-40B4-BE49-F238E27FC236}">
                  <a16:creationId xmlns:a16="http://schemas.microsoft.com/office/drawing/2014/main" id="{70DB9740-AE45-BB48-9C2E-05652BE72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46350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42FD0D12-FAF4-8B48-82C0-E268E8F6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3276" y="3622876"/>
              <a:ext cx="3251263" cy="325357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7">
              <a:extLst>
                <a:ext uri="{FF2B5EF4-FFF2-40B4-BE49-F238E27FC236}">
                  <a16:creationId xmlns:a16="http://schemas.microsoft.com/office/drawing/2014/main" id="{087E96CC-AEF4-814C-A476-35B6121A9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-1" y="-1"/>
              <a:ext cx="10873127" cy="6868836"/>
            </a:xfrm>
            <a:custGeom>
              <a:avLst/>
              <a:gdLst>
                <a:gd name="connsiteX0" fmla="*/ 10873127 w 10873127"/>
                <a:gd name="connsiteY0" fmla="*/ 6868836 h 6868836"/>
                <a:gd name="connsiteX1" fmla="*/ 0 w 10873127"/>
                <a:gd name="connsiteY1" fmla="*/ 6868836 h 6868836"/>
                <a:gd name="connsiteX2" fmla="*/ 6863947 w 10873127"/>
                <a:gd name="connsiteY2" fmla="*/ 0 h 6868836"/>
                <a:gd name="connsiteX3" fmla="*/ 10873127 w 10873127"/>
                <a:gd name="connsiteY3" fmla="*/ 0 h 686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3127" h="6868836">
                  <a:moveTo>
                    <a:pt x="10873127" y="6868836"/>
                  </a:moveTo>
                  <a:lnTo>
                    <a:pt x="0" y="6868836"/>
                  </a:lnTo>
                  <a:lnTo>
                    <a:pt x="6863947" y="0"/>
                  </a:lnTo>
                  <a:lnTo>
                    <a:pt x="108731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Mask">
              <a:extLst>
                <a:ext uri="{FF2B5EF4-FFF2-40B4-BE49-F238E27FC236}">
                  <a16:creationId xmlns:a16="http://schemas.microsoft.com/office/drawing/2014/main" id="{D7FD1D2C-1AC1-2446-A153-063FE3A70C61}"/>
                </a:ext>
              </a:extLst>
            </p:cNvPr>
            <p:cNvSpPr/>
            <p:nvPr userDrawn="1"/>
          </p:nvSpPr>
          <p:spPr>
            <a:xfrm flipV="1">
              <a:off x="0" y="-1147317"/>
              <a:ext cx="13073277" cy="9169882"/>
            </a:xfrm>
            <a:custGeom>
              <a:avLst/>
              <a:gdLst>
                <a:gd name="connsiteX0" fmla="*/ 0 w 13073277"/>
                <a:gd name="connsiteY0" fmla="*/ 9169882 h 9169882"/>
                <a:gd name="connsiteX1" fmla="*/ 12404785 w 13073277"/>
                <a:gd name="connsiteY1" fmla="*/ 9169882 h 9169882"/>
                <a:gd name="connsiteX2" fmla="*/ 12404785 w 13073277"/>
                <a:gd name="connsiteY2" fmla="*/ 9169882 h 9169882"/>
                <a:gd name="connsiteX3" fmla="*/ 13073277 w 13073277"/>
                <a:gd name="connsiteY3" fmla="*/ 9169882 h 9169882"/>
                <a:gd name="connsiteX4" fmla="*/ 13073277 w 13073277"/>
                <a:gd name="connsiteY4" fmla="*/ 0 h 9169882"/>
                <a:gd name="connsiteX5" fmla="*/ 12188824 w 13073277"/>
                <a:gd name="connsiteY5" fmla="*/ 0 h 9169882"/>
                <a:gd name="connsiteX6" fmla="*/ 12188824 w 13073277"/>
                <a:gd name="connsiteY6" fmla="*/ 8625 h 9169882"/>
                <a:gd name="connsiteX7" fmla="*/ 0 w 13073277"/>
                <a:gd name="connsiteY7" fmla="*/ 8625 h 9169882"/>
                <a:gd name="connsiteX8" fmla="*/ 0 w 13073277"/>
                <a:gd name="connsiteY8" fmla="*/ 1164565 h 9169882"/>
                <a:gd name="connsiteX9" fmla="*/ 12188824 w 13073277"/>
                <a:gd name="connsiteY9" fmla="*/ 1164565 h 9169882"/>
                <a:gd name="connsiteX10" fmla="*/ 12188824 w 13073277"/>
                <a:gd name="connsiteY10" fmla="*/ 8013942 h 9169882"/>
                <a:gd name="connsiteX11" fmla="*/ 0 w 13073277"/>
                <a:gd name="connsiteY11" fmla="*/ 8013942 h 916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3277" h="9169882">
                  <a:moveTo>
                    <a:pt x="0" y="9169882"/>
                  </a:moveTo>
                  <a:lnTo>
                    <a:pt x="12404785" y="9169882"/>
                  </a:lnTo>
                  <a:lnTo>
                    <a:pt x="12404785" y="9169882"/>
                  </a:lnTo>
                  <a:lnTo>
                    <a:pt x="13073277" y="9169882"/>
                  </a:lnTo>
                  <a:lnTo>
                    <a:pt x="13073277" y="0"/>
                  </a:lnTo>
                  <a:lnTo>
                    <a:pt x="12188824" y="0"/>
                  </a:lnTo>
                  <a:lnTo>
                    <a:pt x="12188824" y="8625"/>
                  </a:lnTo>
                  <a:lnTo>
                    <a:pt x="0" y="8625"/>
                  </a:lnTo>
                  <a:lnTo>
                    <a:pt x="0" y="1164565"/>
                  </a:lnTo>
                  <a:lnTo>
                    <a:pt x="12188824" y="1164565"/>
                  </a:lnTo>
                  <a:lnTo>
                    <a:pt x="12188824" y="8013942"/>
                  </a:lnTo>
                  <a:lnTo>
                    <a:pt x="0" y="801394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5</a:t>
            </a:r>
            <a:br>
              <a:rPr lang="en-US" dirty="0"/>
            </a:br>
            <a:r>
              <a:rPr lang="en-US" dirty="0"/>
              <a:t>with photo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Underwater view of a school of fish = sustainability. Replace text with optional subhead or delete.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03D0671-4AAD-BE48-8940-48D65B654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163884E4-824D-3146-B61D-4821119E7501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©2021 VMware, Inc.</a:t>
            </a:r>
          </a:p>
        </p:txBody>
      </p:sp>
      <p:sp>
        <p:nvSpPr>
          <p:cNvPr id="13" name="Copyright" descr="Confidential copyright VMware, Inc. 2021">
            <a:extLst>
              <a:ext uri="{FF2B5EF4-FFF2-40B4-BE49-F238E27FC236}">
                <a16:creationId xmlns:a16="http://schemas.microsoft.com/office/drawing/2014/main" id="{53CD2EC4-3396-8A42-8A8A-B61038636006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5757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7268540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Leaf Color Virtual Cloud Network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• Lorem ipsum sed dolor</a:t>
            </a:r>
          </a:p>
          <a:p>
            <a:r>
              <a:rPr lang="en-US" dirty="0"/>
              <a:t>• </a:t>
            </a:r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• Amis et ipsum dolor sed</a:t>
            </a:r>
          </a:p>
          <a:p>
            <a:r>
              <a:rPr lang="en-US" dirty="0"/>
              <a:t>• Lorem ipsum sed dolor</a:t>
            </a:r>
          </a:p>
        </p:txBody>
      </p:sp>
      <p:grpSp>
        <p:nvGrpSpPr>
          <p:cNvPr id="3" name="Illustration">
            <a:extLst>
              <a:ext uri="{FF2B5EF4-FFF2-40B4-BE49-F238E27FC236}">
                <a16:creationId xmlns:a16="http://schemas.microsoft.com/office/drawing/2014/main" id="{907DDB93-4013-3247-A120-8096E394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87291" y="2647621"/>
            <a:ext cx="10235771" cy="2938624"/>
            <a:chOff x="6087291" y="2647621"/>
            <a:chExt cx="10235771" cy="293862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11119" y="-1376207"/>
              <a:ext cx="2188116" cy="1023577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4">
                    <a:alpha val="0"/>
                  </a:schemeClr>
                </a:gs>
                <a:gs pos="57000">
                  <a:schemeClr val="accent4">
                    <a:alpha val="70000"/>
                  </a:schemeClr>
                </a:gs>
                <a:gs pos="79000">
                  <a:schemeClr val="accent4">
                    <a:lumMod val="100000"/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41677" y="2717800"/>
              <a:ext cx="1010391" cy="472650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Icon&#10;&#10;">
              <a:extLst>
                <a:ext uri="{FF2B5EF4-FFF2-40B4-BE49-F238E27FC236}">
                  <a16:creationId xmlns:a16="http://schemas.microsoft.com/office/drawing/2014/main" id="{1AAC8A24-A4AF-7D42-A039-906FAF1C60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208395" y="3141842"/>
              <a:ext cx="2119104" cy="2079370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ECA43E8-B315-1E42-9C9D-CACFC17C84E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Indigo Digital Workspace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• Lorem ipsum sed dolor</a:t>
            </a:r>
          </a:p>
          <a:p>
            <a:r>
              <a:rPr lang="en-US" dirty="0"/>
              <a:t>• </a:t>
            </a:r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• Amis et ipsum dolor sed</a:t>
            </a:r>
          </a:p>
          <a:p>
            <a:r>
              <a:rPr lang="en-US" dirty="0"/>
              <a:t>• Lorem ipsum sed dolor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C3991C-DFD0-D943-BE34-F7CC89611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562599" y="2760783"/>
            <a:ext cx="10787743" cy="3097091"/>
            <a:chOff x="5562599" y="2760783"/>
            <a:chExt cx="10787743" cy="3097091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803415" y="-1480033"/>
              <a:ext cx="2306112" cy="10787743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7000">
                  <a:schemeClr val="accent2">
                    <a:alpha val="0"/>
                  </a:schemeClr>
                </a:gs>
                <a:gs pos="52000">
                  <a:schemeClr val="accent2">
                    <a:alpha val="70000"/>
                  </a:schemeClr>
                </a:gs>
                <a:gs pos="78000">
                  <a:schemeClr val="accent2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94940" y="2834745"/>
              <a:ext cx="1064877" cy="498138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Icon&#10;&#10;">
              <a:extLst>
                <a:ext uri="{FF2B5EF4-FFF2-40B4-BE49-F238E27FC236}">
                  <a16:creationId xmlns:a16="http://schemas.microsoft.com/office/drawing/2014/main" id="{31C44375-7B71-414E-A0D4-349DC3084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60491" y="3247151"/>
              <a:ext cx="2938410" cy="232732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C69C965-E530-9D46-A1DF-AE6806FABA5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3" y="6339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Aqua Multi-Cloud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• Lorem ipsum sed dolor</a:t>
            </a:r>
          </a:p>
          <a:p>
            <a:r>
              <a:rPr lang="en-US" dirty="0"/>
              <a:t>• </a:t>
            </a:r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• Amis et ipsum dolor sed</a:t>
            </a:r>
          </a:p>
          <a:p>
            <a:r>
              <a:rPr lang="en-US" dirty="0"/>
              <a:t>• Lorem ipsum sed dolor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FEA7A4-FB23-E540-B702-8C1C1BB2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44827" y="2686050"/>
            <a:ext cx="10384504" cy="2981325"/>
            <a:chOff x="6044827" y="2686050"/>
            <a:chExt cx="10384504" cy="298132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127123" y="-1396246"/>
              <a:ext cx="2219911" cy="10384504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3">
                    <a:alpha val="0"/>
                  </a:schemeClr>
                </a:gs>
                <a:gs pos="55000">
                  <a:schemeClr val="accent3">
                    <a:alpha val="70000"/>
                  </a:schemeClr>
                </a:gs>
                <a:gs pos="79000">
                  <a:schemeClr val="accent3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274110" y="2757249"/>
              <a:ext cx="1025073" cy="4795180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9" name="Picture 28" descr="Icon&#10;&#10;">
              <a:extLst>
                <a:ext uri="{FF2B5EF4-FFF2-40B4-BE49-F238E27FC236}">
                  <a16:creationId xmlns:a16="http://schemas.microsoft.com/office/drawing/2014/main" id="{00FBF9A9-0DCA-4B47-9F95-7C285BFC9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837" y="3103715"/>
              <a:ext cx="3270401" cy="21624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E186AE1D-141B-2044-9921-1CBA3634084C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7321704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Ocean Color Virtual Cloud Network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• Lorem ipsum sed dolor</a:t>
            </a:r>
          </a:p>
          <a:p>
            <a:r>
              <a:rPr lang="en-US" dirty="0"/>
              <a:t>• </a:t>
            </a:r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• Amis et ipsum dolor sed</a:t>
            </a:r>
          </a:p>
          <a:p>
            <a:r>
              <a:rPr lang="en-US" dirty="0"/>
              <a:t>• Lorem ipsum sed dolor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8F874-D193-EE48-B5D2-527C9F2D5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47907" y="2805835"/>
            <a:ext cx="10395056" cy="2984355"/>
            <a:chOff x="5847907" y="2763303"/>
            <a:chExt cx="10395056" cy="2984355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934351" y="-1323141"/>
              <a:ext cx="2222167" cy="10395056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33000">
                  <a:schemeClr val="accent1">
                    <a:alpha val="0"/>
                  </a:schemeClr>
                </a:gs>
                <a:gs pos="56000">
                  <a:schemeClr val="accent1">
                    <a:alpha val="7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1082502" y="2834575"/>
              <a:ext cx="1026114" cy="4800052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B8F28C-903D-A34B-B23A-0C6DD9A01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6785" y="2934586"/>
              <a:ext cx="2146119" cy="2096784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6C83A762-8032-D146-92FB-F5E59AD2A59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465064DB-79E1-A641-9982-849002834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022" y="633994"/>
            <a:ext cx="6758177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Text Slide with Plum Color Intrinsic Security Illustration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6E664DE-55F4-0A4D-8BCE-06F2C2ECF7E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0881" y="19629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 lorem ipsum sed dolor</a:t>
            </a:r>
          </a:p>
          <a:p>
            <a:r>
              <a:rPr lang="en-US" dirty="0"/>
              <a:t>• Lorem ipsum sed dolor</a:t>
            </a:r>
          </a:p>
          <a:p>
            <a:r>
              <a:rPr lang="en-US" dirty="0"/>
              <a:t>• </a:t>
            </a:r>
            <a:r>
              <a:rPr lang="en-US" dirty="0" err="1"/>
              <a:t>Consecteteur</a:t>
            </a:r>
            <a:r>
              <a:rPr lang="en-US" dirty="0"/>
              <a:t> dolor sed </a:t>
            </a:r>
            <a:r>
              <a:rPr lang="en-US" dirty="0" err="1"/>
              <a:t>ip</a:t>
            </a:r>
            <a:endParaRPr lang="en-US" dirty="0"/>
          </a:p>
          <a:p>
            <a:r>
              <a:rPr lang="en-US" dirty="0"/>
              <a:t>• Amis et ipsum dolor sed</a:t>
            </a:r>
          </a:p>
          <a:p>
            <a:r>
              <a:rPr lang="en-US" dirty="0"/>
              <a:t>• Lorem ipsum sed dolor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39AD08-B308-7E43-AB28-1AD4B8957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56252" y="2771663"/>
            <a:ext cx="10097344" cy="2912201"/>
            <a:chOff x="4413887" y="1843895"/>
            <a:chExt cx="12945495" cy="3733644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816BD8A4-84A9-4840-9ECC-4E5E8EAEB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502946" y="-3228090"/>
              <a:ext cx="2767378" cy="12945495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6000">
                  <a:schemeClr val="accent5">
                    <a:alpha val="0"/>
                  </a:schemeClr>
                </a:gs>
                <a:gs pos="53000">
                  <a:schemeClr val="accent5">
                    <a:alpha val="70000"/>
                  </a:schemeClr>
                </a:gs>
                <a:gs pos="78000">
                  <a:schemeClr val="accent5">
                    <a:alpha val="0"/>
                  </a:schemeClr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DE2C9364-4B83-C74B-A792-2D2C19FC6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0932797" y="1949727"/>
              <a:ext cx="1277873" cy="5977751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bg1">
                    <a:alpha val="0"/>
                  </a:schemeClr>
                </a:gs>
                <a:gs pos="78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 descr="Icon&#10;&#10;">
              <a:extLst>
                <a:ext uri="{FF2B5EF4-FFF2-40B4-BE49-F238E27FC236}">
                  <a16:creationId xmlns:a16="http://schemas.microsoft.com/office/drawing/2014/main" id="{C939AE73-F1AB-C848-B29C-1763B3E10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811347" y="1843895"/>
              <a:ext cx="2631885" cy="2989069"/>
            </a:xfrm>
            <a:prstGeom prst="rect">
              <a:avLst/>
            </a:prstGeom>
          </p:spPr>
        </p:pic>
      </p:grpSp>
      <p:sp>
        <p:nvSpPr>
          <p:cNvPr id="10" name="page number">
            <a:extLst>
              <a:ext uri="{FF2B5EF4-FFF2-40B4-BE49-F238E27FC236}">
                <a16:creationId xmlns:a16="http://schemas.microsoft.com/office/drawing/2014/main" id="{504A0DA9-DB77-B34C-9A1C-8C06BA8295A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6215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leaf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88109-A3B0-F349-A053-2B0486EAC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F5621D6A-7BA7-2D4E-9E9C-E48F3EA9A806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rgbClr val="F4F8FA">
                    <a:alpha val="0"/>
                  </a:srgb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B38AB6-48D7-BF47-8944-C9B92F716B9B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rgbClr val="F4F8FA">
                    <a:alpha val="0"/>
                  </a:srgbClr>
                </a:gs>
                <a:gs pos="100000">
                  <a:schemeClr val="accent4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53CF3A7-833E-B042-A405-AB46430C4476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CF49B1-1E74-3F4C-8694-8D087C1A9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08078FCA-EEB4-1E40-BB42-C0A6D7F98CCF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6135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plum and indigo parallelograms on the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78B67-8880-784A-A902-6A1294D78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C1466380-5063-9D46-90F9-93AB3505D06F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1D11C0-4B32-9840-9A60-66D012C1EC3D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A92ABA6C-6064-9743-BF58-8AB21015448D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9AC1CF0-19BE-BF46-ACDD-FDC928BF4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A1F9FDFA-0AD6-0D44-81F6-E45EDFDC727C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42585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08D3F09-D706-3940-8906-CE0F09AC4B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 on left, aqua and ocean parallelograms on right. Lorem ipsum sed.”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1E51E88-6733-7942-B20E-2C56F8B2E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4BBE16-1FB5-984C-BF65-9595C408E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90760" y="1541857"/>
            <a:ext cx="11113170" cy="4175661"/>
            <a:chOff x="2890760" y="1541857"/>
            <a:chExt cx="11113170" cy="4175661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923BAA50-9128-7F48-9829-4C8049163190}"/>
                </a:ext>
              </a:extLst>
            </p:cNvPr>
            <p:cNvSpPr/>
            <p:nvPr userDrawn="1"/>
          </p:nvSpPr>
          <p:spPr>
            <a:xfrm rot="13500000">
              <a:off x="6699960" y="862779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3000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71174D-4419-434C-B971-0167EC393A63}"/>
                </a:ext>
              </a:extLst>
            </p:cNvPr>
            <p:cNvSpPr/>
            <p:nvPr userDrawn="1"/>
          </p:nvSpPr>
          <p:spPr>
            <a:xfrm rot="2700000">
              <a:off x="9149191" y="-2267343"/>
              <a:ext cx="1045539" cy="8663939"/>
            </a:xfrm>
            <a:custGeom>
              <a:avLst/>
              <a:gdLst>
                <a:gd name="connsiteX0" fmla="*/ 0 w 1042026"/>
                <a:gd name="connsiteY0" fmla="*/ 0 h 8663939"/>
                <a:gd name="connsiteX1" fmla="*/ 1042026 w 1042026"/>
                <a:gd name="connsiteY1" fmla="*/ 0 h 8663939"/>
                <a:gd name="connsiteX2" fmla="*/ 1042026 w 1042026"/>
                <a:gd name="connsiteY2" fmla="*/ 7621913 h 8663939"/>
                <a:gd name="connsiteX3" fmla="*/ 0 w 1042026"/>
                <a:gd name="connsiteY3" fmla="*/ 8663939 h 86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2026" h="8663939">
                  <a:moveTo>
                    <a:pt x="0" y="0"/>
                  </a:moveTo>
                  <a:lnTo>
                    <a:pt x="1042026" y="0"/>
                  </a:lnTo>
                  <a:lnTo>
                    <a:pt x="1042026" y="7621913"/>
                  </a:lnTo>
                  <a:lnTo>
                    <a:pt x="0" y="8663939"/>
                  </a:lnTo>
                  <a:close/>
                </a:path>
              </a:pathLst>
            </a:custGeom>
            <a:gradFill>
              <a:gsLst>
                <a:gs pos="22000">
                  <a:schemeClr val="bg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1" descr="logo placeholder: click to insert logo or delete box if not needed">
            <a:extLst>
              <a:ext uri="{FF2B5EF4-FFF2-40B4-BE49-F238E27FC236}">
                <a16:creationId xmlns:a16="http://schemas.microsoft.com/office/drawing/2014/main" id="{90CA8A2D-22C2-3546-ACA3-B76C2A2C9541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8925484" y="4619335"/>
            <a:ext cx="2740025" cy="1371600"/>
          </a:xfrm>
        </p:spPr>
        <p:txBody>
          <a:bodyPr/>
          <a:lstStyle/>
          <a:p>
            <a:r>
              <a:rPr lang="en-US" dirty="0"/>
              <a:t>Click to insert logo or delete box if not needed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36E2E59-D8A9-4B45-AB42-A0E92FBBF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A32B45EC-9FFD-8440-8F00-F07B4A8658CD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4093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Mworld2021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DEBC-E35E-2844-88EB-6382C5BD4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2B300-8136-1A46-B8B4-4E027C406D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D6B61-F419-BC42-9946-6DC615CAEB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D295A3-96FB-4E80-91AF-4225D266C5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with 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56578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9000">
                <a:schemeClr val="bg1">
                  <a:alpha val="31000"/>
                </a:schemeClr>
              </a:gs>
              <a:gs pos="5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accent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page with photo showing woman working on laptop. Click to replace text.”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F265DB-7DD2-824C-8890-64F8B52BD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B6EEF353-BEE7-184B-913A-CE5B7AF1B1A2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5037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5B5FDB-839C-A941-B264-01387F31F00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F2584149-C6DB-AE45-B715-90B7DF169DD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 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79809" y="1600200"/>
            <a:ext cx="5313783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 smtClean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306FFEC8-099C-484D-841A-7FCB225B1895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0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Layout: Graphic on Left, Text on Right - Click to Edit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1727F760-24DE-9A42-B7E9-356D8DC2BDA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Layout: Text on Left, Graphic on Right - Click to Edit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E4143250-D1B5-E54B-9FA1-AB95D634DBC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0" y="1600201"/>
            <a:ext cx="5865445" cy="4572000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6295232" y="1600201"/>
            <a:ext cx="5893593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4FD1F5D3-21E9-5341-B48A-48F1E4CF33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Two-content Text Comparison Layout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E550D89-51A7-894E-88FB-394F3178F2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2866" y="1600202"/>
            <a:ext cx="5044347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B5F83-A93D-544C-8DB4-B164DBF2F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484176"/>
            <a:ext cx="5044347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0170DFD5-97D2-3349-AE52-EB22861A688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579808" y="2621020"/>
            <a:ext cx="5071595" cy="354402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 smtClean="0"/>
            </a:lvl5pPr>
            <a:lvl6pPr marL="1147763" indent="0">
              <a:buNone/>
              <a:defRPr lang="en-US" sz="1200" dirty="0"/>
            </a:lvl6pPr>
          </a:lstStyle>
          <a:p>
            <a:pPr lvl="0">
              <a:spcBef>
                <a:spcPts val="1500"/>
              </a:spcBef>
            </a:pPr>
            <a:r>
              <a:rPr lang="en-US" dirty="0"/>
              <a:t>Click to add text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1E082F-F30B-BC46-BB99-CA9B65C081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6832" y="1600202"/>
            <a:ext cx="5372100" cy="875370"/>
          </a:xfrm>
          <a:noFill/>
        </p:spPr>
        <p:txBody>
          <a:bodyPr vert="horz" lIns="0" tIns="91440" rIns="457200" bIns="91440" rtlCol="0" anchor="b">
            <a:noAutofit/>
          </a:bodyPr>
          <a:lstStyle>
            <a:lvl1pPr>
              <a:defRPr lang="en-US"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D4F8B-2025-D14C-A41E-9C0B401DE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1981" y="2484176"/>
            <a:ext cx="5044347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3EE56D9F-2DF2-4F43-A13A-4844DFE465A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556249" y="2621280"/>
            <a:ext cx="5372682" cy="357512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800" dirty="0"/>
            </a:lvl1pPr>
            <a:lvl2pPr>
              <a:defRPr lang="en-US" sz="1600" dirty="0"/>
            </a:lvl2pPr>
            <a:lvl3pPr>
              <a:defRPr lang="en-US" sz="14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spcBef>
                <a:spcPts val="1500"/>
              </a:spcBef>
            </a:pPr>
            <a:r>
              <a:rPr lang="en-US" dirty="0"/>
              <a:t>Click to add text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age number">
            <a:extLst>
              <a:ext uri="{FF2B5EF4-FFF2-40B4-BE49-F238E27FC236}">
                <a16:creationId xmlns:a16="http://schemas.microsoft.com/office/drawing/2014/main" id="{3E816477-50B7-9248-BE5F-B9062610CEEE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Three-content Layout – Three Horizontal Text Boxes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956C27-3D46-7745-A4A9-42842784C1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866" y="1582754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64666E-28C9-844E-91D8-ECA2F1E57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66" y="2509480"/>
            <a:ext cx="3593592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88F3A7B-ECB7-0E49-B754-464BE3E448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866" y="2546329"/>
            <a:ext cx="3593592" cy="361936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975597-2DC5-4748-87A2-37C22D522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5154" y="1599646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DE0F89-6066-984A-B5C6-BC57894C3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5154" y="2509480"/>
            <a:ext cx="3593592" cy="45719"/>
          </a:xfrm>
          <a:prstGeom prst="rect">
            <a:avLst/>
          </a:prstGeom>
          <a:gradFill>
            <a:gsLst>
              <a:gs pos="99000">
                <a:schemeClr val="accent1"/>
              </a:gs>
              <a:gs pos="23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44EE5778-B7AD-374C-B107-63971E5708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5154" y="2546329"/>
            <a:ext cx="3593592" cy="3627562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48BF931-C509-8F46-8576-3656F9F4B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7442" y="1600200"/>
            <a:ext cx="3593592" cy="914400"/>
          </a:xfrm>
          <a:noFill/>
        </p:spPr>
        <p:txBody>
          <a:bodyPr lIns="0" tIns="91440" rIns="182880" bIns="91440" anchor="b"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B963A1-3810-7A40-8918-6D6D68B4A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7442" y="2509480"/>
            <a:ext cx="3593592" cy="5024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C6F38D2-AD30-AE4E-B0AD-4BAFB463F8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7442" y="2568632"/>
            <a:ext cx="3593592" cy="3627773"/>
          </a:xfrm>
          <a:noFill/>
          <a:ln>
            <a:noFill/>
          </a:ln>
        </p:spPr>
        <p:txBody>
          <a:bodyPr lIns="0" tIns="182880" rIns="182880" bIns="182880"/>
          <a:lstStyle>
            <a:lvl1pPr>
              <a:defRPr sz="1600"/>
            </a:lvl1pPr>
          </a:lstStyle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7788490C-B63E-8E46-A9C1-9CF865F7FA57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Two-content Layout – Highlight Text on Left, Text/Graphic on Right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4AC6E-1611-244C-BA28-696924BAB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1589925"/>
            <a:ext cx="2894012" cy="548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44788"/>
            <a:ext cx="2894013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 smtClean="0">
                <a:solidFill>
                  <a:schemeClr val="accent2"/>
                </a:solidFill>
              </a:defRPr>
            </a:lvl2pPr>
            <a:lvl3pPr>
              <a:defRPr lang="en-US" sz="1400" dirty="0" smtClean="0">
                <a:solidFill>
                  <a:schemeClr val="accent2"/>
                </a:solidFill>
              </a:defRPr>
            </a:lvl3pPr>
            <a:lvl4pPr>
              <a:defRPr lang="en-US" sz="1200" dirty="0" smtClean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 vert="horz" lIns="0" tIns="45720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/>
            </a:lvl8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1270000" lvl="5" indent="-117475"/>
            <a:r>
              <a:rPr lang="en-US" dirty="0"/>
              <a:t>Sixth level</a:t>
            </a:r>
          </a:p>
          <a:p>
            <a:pPr marL="1438275" lvl="6" indent="-117475"/>
            <a:r>
              <a:rPr lang="en-US" dirty="0"/>
              <a:t>Seventh level</a:t>
            </a:r>
          </a:p>
          <a:p>
            <a:pPr marL="1554163" lvl="7" indent="-115888">
              <a:lnSpc>
                <a:spcPct val="90000"/>
              </a:lnSpc>
            </a:pPr>
            <a:r>
              <a:rPr lang="en-US" dirty="0"/>
              <a:t>Nineth level</a:t>
            </a: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1A93E906-C928-C345-B032-1F5C677FAEDD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Two-content Layout – Highlight Text on Right, Text/Graphic on Left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graph, diagram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C22B1-5B53-F148-8D4A-31CCDD16E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9285149" y="1589924"/>
            <a:ext cx="2903676" cy="60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44788"/>
            <a:ext cx="2894012" cy="4527411"/>
          </a:xfrm>
          <a:solidFill>
            <a:srgbClr val="F4F8FA"/>
          </a:solidFill>
        </p:spPr>
        <p:txBody>
          <a:bodyPr vert="horz" lIns="457200" tIns="457200" rIns="457200" bIns="457200" rtlCol="0">
            <a:noAutofit/>
          </a:bodyPr>
          <a:lstStyle>
            <a:lvl1pPr>
              <a:defRPr lang="en-US" sz="1800" dirty="0">
                <a:solidFill>
                  <a:schemeClr val="accent2"/>
                </a:solidFill>
              </a:defRPr>
            </a:lvl1pPr>
            <a:lvl2pPr>
              <a:defRPr lang="en-US" sz="1600" dirty="0">
                <a:solidFill>
                  <a:schemeClr val="accent2"/>
                </a:solidFill>
              </a:defRPr>
            </a:lvl2pPr>
            <a:lvl3pPr>
              <a:defRPr lang="en-US" sz="1400" dirty="0">
                <a:solidFill>
                  <a:schemeClr val="accent2"/>
                </a:solidFill>
              </a:defRPr>
            </a:lvl3pPr>
            <a:lvl4pPr>
              <a:defRPr lang="en-US" sz="1200" dirty="0">
                <a:solidFill>
                  <a:schemeClr val="accent2"/>
                </a:solidFill>
              </a:defRPr>
            </a:lvl4pPr>
            <a:lvl5pPr>
              <a:defRPr lang="en-US" sz="1200" dirty="0">
                <a:solidFill>
                  <a:schemeClr val="accent2"/>
                </a:solidFill>
              </a:defRPr>
            </a:lvl5pPr>
          </a:lstStyle>
          <a:p>
            <a:pPr lvl="0">
              <a:spcBef>
                <a:spcPts val="1200"/>
              </a:spcBef>
            </a:pPr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A3FFB13-8625-D245-BD64-AAC7CCCB5B6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click to edit"/>
          <p:cNvSpPr>
            <a:spLocks noGrp="1"/>
          </p:cNvSpPr>
          <p:nvPr>
            <p:ph type="title" hasCustomPrompt="1"/>
          </p:nvPr>
        </p:nvSpPr>
        <p:spPr>
          <a:xfrm>
            <a:off x="6592949" y="1582578"/>
            <a:ext cx="5102866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Leaf and Ocean Color Theme</a:t>
            </a:r>
          </a:p>
        </p:txBody>
      </p:sp>
      <p:sp>
        <p:nvSpPr>
          <p:cNvPr id="128" name="Subtitle click to edit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7" name="Click to edit Speaker Name 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29" name="Click to edit role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8" name="Click to edit date">
            <a:extLst>
              <a:ext uri="{FF2B5EF4-FFF2-40B4-BE49-F238E27FC236}">
                <a16:creationId xmlns:a16="http://schemas.microsoft.com/office/drawing/2014/main" id="{006FF8D0-7AF6-C549-9BFB-E838D6CDC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5" name="parallelogram graphics">
            <a:extLst>
              <a:ext uri="{FF2B5EF4-FFF2-40B4-BE49-F238E27FC236}">
                <a16:creationId xmlns:a16="http://schemas.microsoft.com/office/drawing/2014/main" id="{9FD6412E-4CA0-D249-939D-85D976E5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4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VMware logo">
            <a:extLst>
              <a:ext uri="{FF2B5EF4-FFF2-40B4-BE49-F238E27FC236}">
                <a16:creationId xmlns:a16="http://schemas.microsoft.com/office/drawing/2014/main" id="{D131BC43-C06C-5040-8CFE-30972EE1D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4EF5C358-4961-8849-84FC-B61BD4C4373D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9477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Diagram with Content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73A8AFF7-683B-9045-8B6E-5867DABAE588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E2C737-3A4D-924A-88B5-FA4D5C8A0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380072" y="1589923"/>
            <a:ext cx="3808754" cy="826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0D34A4A0-0C07-994F-9539-A07F4B06F184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Diagram with Outcome/Benefit Content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DAEEA46F-682F-5A4F-8E4D-B4CA754E0724}"/>
              </a:ext>
            </a:extLst>
          </p:cNvPr>
          <p:cNvSpPr>
            <a:spLocks noGrp="1"/>
          </p:cNvSpPr>
          <p:nvPr>
            <p:ph sz="quarter" idx="14"/>
          </p:nvPr>
        </p:nvSpPr>
        <p:spPr bwMode="ltGray">
          <a:xfrm>
            <a:off x="595424" y="1600201"/>
            <a:ext cx="7410892" cy="4572000"/>
          </a:xfrm>
          <a:noFill/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rgbClr val="F4F8FA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endParaRPr lang="en-US" dirty="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8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2520CB7B-27A1-0749-95BA-681D8A0535D2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05E46EAA-9D16-0D47-AF18-92C449033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09" y="412751"/>
            <a:ext cx="1100100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Customer Success – add Company Name here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CEFD99AC-6466-F04E-8E45-7EEEEA01B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the highlighted business impact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F46384-B6E3-0D43-924E-874DEC234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40CB7868-5ADF-4E42-9BA5-758DD5ADEB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767C0863-B9D1-344E-A978-CD49E9400F6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1901093"/>
            <a:ext cx="3201848" cy="1214595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526770-8F35-FB4A-8638-521D0DA87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1552248"/>
            <a:ext cx="3471746" cy="0"/>
          </a:xfrm>
          <a:prstGeom prst="line">
            <a:avLst/>
          </a:prstGeom>
          <a:ln w="22225">
            <a:solidFill>
              <a:schemeClr val="accent5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5A3D06D5-FD3F-BA4E-8627-B3D253D001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8012" y="1564006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5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A2B343CF-FF49-7E4F-A7C9-0593553254F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414210" y="1901094"/>
            <a:ext cx="3201848" cy="122556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C08A52-2522-8C40-B8B1-C98FEBB88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68B03587-93C7-A44F-A27D-84877C6A91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093" y="3345364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65BA7F3E-AD8D-A54C-B026-DAA8FC9C054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693430"/>
            <a:ext cx="3201848" cy="1110049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57CCC6-06B1-7342-99B0-BC7C8FBE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2165" y="3325372"/>
            <a:ext cx="3471746" cy="0"/>
          </a:xfrm>
          <a:prstGeom prst="line">
            <a:avLst/>
          </a:prstGeom>
          <a:ln w="22225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33">
            <a:extLst>
              <a:ext uri="{FF2B5EF4-FFF2-40B4-BE49-F238E27FC236}">
                <a16:creationId xmlns:a16="http://schemas.microsoft.com/office/drawing/2014/main" id="{12DEAF9A-D0A2-3A4B-B37B-FD530909C5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26811" y="3345364"/>
            <a:ext cx="2006600" cy="227454"/>
          </a:xfrm>
        </p:spPr>
        <p:txBody>
          <a:bodyPr/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IMPACT</a:t>
            </a:r>
          </a:p>
        </p:txBody>
      </p:sp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3265790D-1104-8D4D-A8C6-F7A7E77F664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14210" y="3693430"/>
            <a:ext cx="3201848" cy="113235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3C87E7C-5ED2-214E-8A38-ED05177A6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8739" y="5023689"/>
            <a:ext cx="7319778" cy="0"/>
          </a:xfrm>
          <a:prstGeom prst="line">
            <a:avLst/>
          </a:prstGeom>
          <a:ln w="22225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EF15C3B0-3307-FF46-8C6D-1690798655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502698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0EFE66F-363C-804E-BABD-F54C3E33FD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093" y="53267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One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0166C751-50F5-8B4F-9A97-B83901E78B0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3093" y="55761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Two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D57825D-E522-644D-8F4A-0B77A7036E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093" y="58070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Three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715C6E1C-FC70-6A4E-8F12-8EFEDFF99F5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93597" y="5039274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5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BAAD5C6-0007-A84B-A2C2-FCC2F00B42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00790" y="5327336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One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A8B7A6ED-D85B-2E4C-BCD6-D130232A3F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00790" y="5576718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Two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507BC1F-4225-8C48-9110-5D75D900FFC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00790" y="5807627"/>
            <a:ext cx="3200400" cy="227454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 Three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231A51E8-5046-A444-8DFA-A0B8E647C4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07965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1E8E56D-8554-4E46-BBBC-E98827D1E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09465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59903D24-0D11-174E-9765-B2914D00A8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09465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EDE5296-3D34-0C47-A404-38FF5A22C6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515815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7B1EDB8-ADF5-9C41-B4C4-26AA9C0B9D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15815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5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page number">
            <a:extLst>
              <a:ext uri="{FF2B5EF4-FFF2-40B4-BE49-F238E27FC236}">
                <a16:creationId xmlns:a16="http://schemas.microsoft.com/office/drawing/2014/main" id="{CB20449E-0760-3743-8E7C-7D6BA7165F7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Icon Placeholders with Text Descriptions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3C9F48F-8CFB-DD45-AE7E-6A5DE26F95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88103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plum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4DBEFEC-821B-4F4E-8D5E-E6843BF1A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86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ocean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indigo text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545A424-E307-E14F-A89B-1A531D114F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09012" y="2419650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6122FC91-666D-7A42-9D21-9800CF4E3706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Icon Placeholders with Text Descriptions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2EA9D9-DD59-0A4A-94D5-AC136E79CD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3703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F1E977-D1E8-7040-8576-578BD8CB84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00597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B608689-50E6-784F-8AFD-D13D124BAA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120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90217BC-3881-DF41-A8F3-900AF04F1B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8248" y="2425093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dark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1D45AB97-9B77-2244-B7BA-E18EA4CD43EA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Five Icon Placeholders with Text Descriptions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E3C6552-FD35-F64A-AB25-15819DA5EE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0549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390E06-1436-004E-875E-AAE40E05D7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0473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54AA791-D396-204E-9DF4-50E16614DD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12658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673B6CF-B10C-8742-A91F-672EAD5163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7080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94336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dark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F3DA55F-C9CF-8945-A9DE-F606579BFE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80612" y="2428884"/>
            <a:ext cx="1396669" cy="1100516"/>
          </a:xfrm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add icon</a:t>
            </a:r>
            <a:br>
              <a:rPr lang="en-US" dirty="0"/>
            </a:br>
            <a:r>
              <a:rPr lang="en-US" dirty="0"/>
              <a:t>or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gray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6D94DD40-25D8-6A48-98B5-B2B0FB64FDA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1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Five Column Text with Number Icons Click to Add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2EA033-41AE-6148-A260-889FF59E41C9}"/>
              </a:ext>
            </a:extLst>
          </p:cNvPr>
          <p:cNvCxnSpPr/>
          <p:nvPr userDrawn="1"/>
        </p:nvCxnSpPr>
        <p:spPr bwMode="gray">
          <a:xfrm>
            <a:off x="598206" y="2512464"/>
            <a:ext cx="1828800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850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plum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3341DC-DE80-5E4C-A4C9-C984D7074760}"/>
              </a:ext>
            </a:extLst>
          </p:cNvPr>
          <p:cNvCxnSpPr/>
          <p:nvPr userDrawn="1"/>
        </p:nvCxnSpPr>
        <p:spPr bwMode="gray">
          <a:xfrm>
            <a:off x="2894012" y="2512464"/>
            <a:ext cx="1828800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94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ocean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2FF207-1B75-1940-91E1-2692254C727F}"/>
              </a:ext>
            </a:extLst>
          </p:cNvPr>
          <p:cNvCxnSpPr/>
          <p:nvPr userDrawn="1"/>
        </p:nvCxnSpPr>
        <p:spPr bwMode="gray">
          <a:xfrm>
            <a:off x="5180012" y="2512464"/>
            <a:ext cx="1828800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509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indigo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8E238A-DE09-DD4F-A6F3-2F244E7301C3}"/>
              </a:ext>
            </a:extLst>
          </p:cNvPr>
          <p:cNvCxnSpPr/>
          <p:nvPr userDrawn="1"/>
        </p:nvCxnSpPr>
        <p:spPr bwMode="gray">
          <a:xfrm>
            <a:off x="7466012" y="2512464"/>
            <a:ext cx="1828800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70001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</a:t>
            </a:r>
            <a:r>
              <a:rPr lang="en-US" dirty="0" err="1"/>
              <a:t>drk</a:t>
            </a:r>
            <a:r>
              <a:rPr lang="en-US" dirty="0"/>
              <a:t> green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B64954-CA3A-494E-B70D-3405C9F592D8}"/>
              </a:ext>
            </a:extLst>
          </p:cNvPr>
          <p:cNvCxnSpPr/>
          <p:nvPr userDrawn="1"/>
        </p:nvCxnSpPr>
        <p:spPr bwMode="gray">
          <a:xfrm>
            <a:off x="9752012" y="2512464"/>
            <a:ext cx="1828800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2013" y="2529075"/>
            <a:ext cx="1828800" cy="2871263"/>
          </a:xfrm>
          <a:solidFill>
            <a:srgbClr val="F4F8FA"/>
          </a:solidFill>
          <a:ln>
            <a:noFill/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Click to add gray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age number">
            <a:extLst>
              <a:ext uri="{FF2B5EF4-FFF2-40B4-BE49-F238E27FC236}">
                <a16:creationId xmlns:a16="http://schemas.microsoft.com/office/drawing/2014/main" id="{778B9E91-325F-BB46-BB33-20219DF70C9B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Sample Chart Layout for Text – Click to Add a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5" name="Text Placeholder 3" descr="Row 1 label">
            <a:extLst>
              <a:ext uri="{FF2B5EF4-FFF2-40B4-BE49-F238E27FC236}">
                <a16:creationId xmlns:a16="http://schemas.microsoft.com/office/drawing/2014/main" id="{7077ED63-7149-B64F-804C-21E2E59DF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1464" y="1546789"/>
            <a:ext cx="574570" cy="439174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 descr="Row 1 text box is a long horizontal box the width of the slide acting as a header. ">
            <a:extLst>
              <a:ext uri="{FF2B5EF4-FFF2-40B4-BE49-F238E27FC236}">
                <a16:creationId xmlns:a16="http://schemas.microsoft.com/office/drawing/2014/main" id="{03CB2304-DD0F-674C-91F7-863CDF3757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4040" y="1561701"/>
            <a:ext cx="10630969" cy="429469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3" descr="Row 2 label; this row shows 4 content boxes labeled A through D, each is a different color and holds text.">
            <a:extLst>
              <a:ext uri="{FF2B5EF4-FFF2-40B4-BE49-F238E27FC236}">
                <a16:creationId xmlns:a16="http://schemas.microsoft.com/office/drawing/2014/main" id="{3E62FD32-E978-1A49-AA98-60CD14AE00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5750" y="3304775"/>
            <a:ext cx="560283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322B01-8AA4-6B48-98B8-90F64F16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1093076" y="2680138"/>
            <a:ext cx="2459421" cy="0"/>
          </a:xfrm>
          <a:prstGeom prst="line">
            <a:avLst/>
          </a:prstGeom>
          <a:ln w="25400">
            <a:solidFill>
              <a:schemeClr val="accent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 descr="Row 2, box 1: text in plum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2407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EFB321-2C32-7945-A5C9-A9F00AE5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3808412" y="2680138"/>
            <a:ext cx="2459421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 descr="Row 2, box 2: text in ocean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6081" y="2699834"/>
            <a:ext cx="243012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C97932-042E-C845-9300-586CA61A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6551612" y="2680138"/>
            <a:ext cx="2459421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 descr="Row 2, box 3: text in indigo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9754" y="2699834"/>
            <a:ext cx="2477611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8A42CD-A1AD-9149-80A3-4BFE5D75E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9229123" y="2680138"/>
            <a:ext cx="2459421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 descr="Row 2, box 4: text in dark green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3428" y="2699834"/>
            <a:ext cx="2454586" cy="1949198"/>
          </a:xfrm>
          <a:noFill/>
          <a:ln w="15875">
            <a:noFill/>
          </a:ln>
        </p:spPr>
        <p:txBody>
          <a:bodyPr tIns="36576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accent6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3" descr="Row 3 label: this row shows six, small content boxes in a horiztonal row">
            <a:extLst>
              <a:ext uri="{FF2B5EF4-FFF2-40B4-BE49-F238E27FC236}">
                <a16:creationId xmlns:a16="http://schemas.microsoft.com/office/drawing/2014/main" id="{EF286E42-C44A-274D-B9C1-D21F1AD1DE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038" y="5065521"/>
            <a:ext cx="545995" cy="658026"/>
          </a:xfrm>
          <a:solidFill>
            <a:schemeClr val="bg1"/>
          </a:solidFill>
          <a:ln w="12700">
            <a:noFill/>
          </a:ln>
        </p:spPr>
        <p:txBody>
          <a:bodyPr tIns="91440"/>
          <a:lstStyle>
            <a:lvl1pPr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400"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3" descr="Row 3, text box 1">
            <a:extLst>
              <a:ext uri="{FF2B5EF4-FFF2-40B4-BE49-F238E27FC236}">
                <a16:creationId xmlns:a16="http://schemas.microsoft.com/office/drawing/2014/main" id="{828E38C7-4E21-F24B-B372-9632EC441D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5051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 descr="Row 3, text box 2">
            <a:extLst>
              <a:ext uri="{FF2B5EF4-FFF2-40B4-BE49-F238E27FC236}">
                <a16:creationId xmlns:a16="http://schemas.microsoft.com/office/drawing/2014/main" id="{8B2FDC15-7948-0244-83E4-0CDCDBC619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86312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" descr="Row 3, text box 3">
            <a:extLst>
              <a:ext uri="{FF2B5EF4-FFF2-40B4-BE49-F238E27FC236}">
                <a16:creationId xmlns:a16="http://schemas.microsoft.com/office/drawing/2014/main" id="{E4B34A83-BA8A-6844-8A56-BBD517A5B6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7573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3" descr="Row 3, text box 4">
            <a:extLst>
              <a:ext uri="{FF2B5EF4-FFF2-40B4-BE49-F238E27FC236}">
                <a16:creationId xmlns:a16="http://schemas.microsoft.com/office/drawing/2014/main" id="{532716FA-3DC7-AF41-8C5F-F9D040A439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883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3" descr="Row 3, text box 5">
            <a:extLst>
              <a:ext uri="{FF2B5EF4-FFF2-40B4-BE49-F238E27FC236}">
                <a16:creationId xmlns:a16="http://schemas.microsoft.com/office/drawing/2014/main" id="{6EA6D41F-30CE-1443-9F1F-896A2907EC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00095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3" descr="Row 3, text box 6">
            <a:extLst>
              <a:ext uri="{FF2B5EF4-FFF2-40B4-BE49-F238E27FC236}">
                <a16:creationId xmlns:a16="http://schemas.microsoft.com/office/drawing/2014/main" id="{62388AAB-5BA2-4747-B0D0-B11DA91951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1354" y="4956561"/>
            <a:ext cx="1713607" cy="915157"/>
          </a:xfrm>
          <a:solidFill>
            <a:srgbClr val="F4F8FA"/>
          </a:solidFill>
          <a:ln w="12700">
            <a:solidFill>
              <a:schemeClr val="accent2">
                <a:alpha val="25000"/>
              </a:schemeClr>
            </a:solidFill>
          </a:ln>
        </p:spPr>
        <p:txBody>
          <a:bodyPr wrap="square" tIns="182880"/>
          <a:lstStyle>
            <a:lvl1pPr algn="ctr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0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D09494D0-773E-A04D-BC5F-65AA87B8246F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-Bleed 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pic>
        <p:nvPicPr>
          <p:cNvPr id="9" name="VMware logo">
            <a:extLst>
              <a:ext uri="{FF2B5EF4-FFF2-40B4-BE49-F238E27FC236}">
                <a16:creationId xmlns:a16="http://schemas.microsoft.com/office/drawing/2014/main" id="{808C7B67-FD35-5D49-90F9-2971A7B53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6" name="Copyright" descr="Confidential copyright VMware, Inc. 2021">
            <a:extLst>
              <a:ext uri="{FF2B5EF4-FFF2-40B4-BE49-F238E27FC236}">
                <a16:creationId xmlns:a16="http://schemas.microsoft.com/office/drawing/2014/main" id="{3B358716-7C44-7240-96AA-9631155F8A5F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1942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AC2B6A-21C3-E64A-A023-43E3DDFF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C38F94-115E-4DBE-80BB-680CB172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E11EA0-C34E-47CC-A1C4-C04161281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65A5776C-9EB9-F84B-B0C4-411FA1106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 leaf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1C67AF7-9EB7-0341-9DC2-03D64510A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4619CC69-3523-534E-9B8E-6E76EFD3B691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652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Plum &amp;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13" name="Click to edit Speaker Name ">
            <a:extLst>
              <a:ext uri="{FF2B5EF4-FFF2-40B4-BE49-F238E27FC236}">
                <a16:creationId xmlns:a16="http://schemas.microsoft.com/office/drawing/2014/main" id="{22D59C5B-F43E-2B4B-9861-560C45E4C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4" name="Click to edit role">
            <a:extLst>
              <a:ext uri="{FF2B5EF4-FFF2-40B4-BE49-F238E27FC236}">
                <a16:creationId xmlns:a16="http://schemas.microsoft.com/office/drawing/2014/main" id="{5D83CFEA-A68A-B74B-B393-6E3F1B7AD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7" name="Click to edit date">
            <a:extLst>
              <a:ext uri="{FF2B5EF4-FFF2-40B4-BE49-F238E27FC236}">
                <a16:creationId xmlns:a16="http://schemas.microsoft.com/office/drawing/2014/main" id="{B572DEAF-B4B6-0445-A2E0-C4C7769A5A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3" name="parallelograms">
            <a:extLst>
              <a:ext uri="{FF2B5EF4-FFF2-40B4-BE49-F238E27FC236}">
                <a16:creationId xmlns:a16="http://schemas.microsoft.com/office/drawing/2014/main" id="{1959EE4C-B533-6844-BFC2-39F3BC58A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2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5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035326E7-5957-7044-817A-3F5C6E6F5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EFB8C48D-88B7-B64C-8F91-E9B802B42574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534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7A5295-1C34-F54C-8F83-D1F82B2A4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AA04BF1-028D-4BDA-A4B7-2EF92A07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73426A1-35AB-43B6-9A41-2142ACF3A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 Placeholder 862">
            <a:extLst>
              <a:ext uri="{FF2B5EF4-FFF2-40B4-BE49-F238E27FC236}">
                <a16:creationId xmlns:a16="http://schemas.microsoft.com/office/drawing/2014/main" id="{BB1BA4EC-6D18-954E-81DD-4678CFBE6F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 plum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0D20A8-C786-6748-8A0E-D0CA13B8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E6960C8D-956B-8440-8604-403DF08D1709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414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088029-FE4A-1B4C-A072-67918A54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91446" y="-1855011"/>
            <a:ext cx="13468141" cy="9864449"/>
            <a:chOff x="-991446" y="-1855011"/>
            <a:chExt cx="13468141" cy="986444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A14F3E-8802-40CC-94BC-F7A8969E9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10400" y="-3656857"/>
              <a:ext cx="9864449" cy="13468141"/>
            </a:xfrm>
            <a:custGeom>
              <a:avLst/>
              <a:gdLst>
                <a:gd name="connsiteX0" fmla="*/ 0 w 9864449"/>
                <a:gd name="connsiteY0" fmla="*/ 7314461 h 13468141"/>
                <a:gd name="connsiteX1" fmla="*/ 7314462 w 9864449"/>
                <a:gd name="connsiteY1" fmla="*/ 0 h 13468141"/>
                <a:gd name="connsiteX2" fmla="*/ 9864449 w 9864449"/>
                <a:gd name="connsiteY2" fmla="*/ 2549987 h 13468141"/>
                <a:gd name="connsiteX3" fmla="*/ 9864449 w 9864449"/>
                <a:gd name="connsiteY3" fmla="*/ 7148688 h 13468141"/>
                <a:gd name="connsiteX4" fmla="*/ 3544996 w 9864449"/>
                <a:gd name="connsiteY4" fmla="*/ 13468141 h 13468141"/>
                <a:gd name="connsiteX5" fmla="*/ 0 w 9864449"/>
                <a:gd name="connsiteY5" fmla="*/ 9923145 h 1346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64449" h="13468141">
                  <a:moveTo>
                    <a:pt x="0" y="7314461"/>
                  </a:moveTo>
                  <a:lnTo>
                    <a:pt x="7314462" y="0"/>
                  </a:lnTo>
                  <a:lnTo>
                    <a:pt x="9864449" y="2549987"/>
                  </a:lnTo>
                  <a:lnTo>
                    <a:pt x="9864449" y="7148688"/>
                  </a:lnTo>
                  <a:lnTo>
                    <a:pt x="3544996" y="13468141"/>
                  </a:lnTo>
                  <a:lnTo>
                    <a:pt x="0" y="9923145"/>
                  </a:lnTo>
                  <a:close/>
                </a:path>
              </a:pathLst>
            </a:custGeom>
            <a:solidFill>
              <a:srgbClr val="F4F8F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D52C01-87CF-4DAA-AF73-217E43943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037252" y="3334944"/>
              <a:ext cx="970552" cy="4540137"/>
            </a:xfrm>
            <a:custGeom>
              <a:avLst/>
              <a:gdLst>
                <a:gd name="connsiteX0" fmla="*/ 1 w 970552"/>
                <a:gd name="connsiteY0" fmla="*/ 970551 h 4540137"/>
                <a:gd name="connsiteX1" fmla="*/ 970552 w 970552"/>
                <a:gd name="connsiteY1" fmla="*/ 0 h 4540137"/>
                <a:gd name="connsiteX2" fmla="*/ 970552 w 970552"/>
                <a:gd name="connsiteY2" fmla="*/ 3569585 h 4540137"/>
                <a:gd name="connsiteX3" fmla="*/ 0 w 970552"/>
                <a:gd name="connsiteY3" fmla="*/ 4540137 h 454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4540137">
                  <a:moveTo>
                    <a:pt x="1" y="970551"/>
                  </a:moveTo>
                  <a:lnTo>
                    <a:pt x="970552" y="0"/>
                  </a:lnTo>
                  <a:lnTo>
                    <a:pt x="970552" y="3569585"/>
                  </a:lnTo>
                  <a:lnTo>
                    <a:pt x="0" y="4540137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113BEA88-710C-A54D-A13C-5E36B6B87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233670"/>
            <a:ext cx="6497867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1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placeholder, decoration shows an aqua gradient parallelogram.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C367E7D-27EB-DB42-901F-5E8EDE8B1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F7F125CD-5C12-F240-B12E-7B7042E0D99D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543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556813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 and circle graphic. Circle is ocean color with a sample icon in the center.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1955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514600"/>
            <a:ext cx="5254471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Slide with large text placeholder and circle graphic. Circle is indigo with a sample icon in the center.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D60E6AE3-A325-8F44-9E02-4550AD0A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29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7669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62">
            <a:extLst>
              <a:ext uri="{FF2B5EF4-FFF2-40B4-BE49-F238E27FC236}">
                <a16:creationId xmlns:a16="http://schemas.microsoft.com/office/drawing/2014/main" id="{0F507127-789E-994A-9A44-353C37E78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15" y="2514600"/>
            <a:ext cx="4647032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5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edit text and add a plum color icon to compliment or correspond to your statement.</a:t>
            </a: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BB5EC970-0FCA-954A-B470-64D32C5D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79720" y="-8061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4F8FA"/>
              </a:gs>
              <a:gs pos="30000">
                <a:srgbClr val="F4F8FA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7" name="Oval 2146" descr="place icon in center">
            <a:extLst>
              <a:ext uri="{FF2B5EF4-FFF2-40B4-BE49-F238E27FC236}">
                <a16:creationId xmlns:a16="http://schemas.microsoft.com/office/drawing/2014/main" id="{FDDA58E5-A99B-48C0-A6B7-6BAE32E46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5746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</p:spTree>
    <p:extLst>
      <p:ext uri="{BB962C8B-B14F-4D97-AF65-F5344CB8AC3E}">
        <p14:creationId xmlns:p14="http://schemas.microsoft.com/office/powerpoint/2010/main" val="33108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2561DF-30FD-6C49-A8A6-D040520C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2" cy="5193397"/>
            <a:chOff x="0" y="0"/>
            <a:chExt cx="12188822" cy="5193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F1D41E-848B-4178-A0D2-2A18C6921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hidden">
            <a:xfrm>
              <a:off x="0" y="0"/>
              <a:ext cx="12188822" cy="4332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ED419A-30D8-44AB-9256-156B54D44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 bwMode="white">
            <a:xfrm>
              <a:off x="672527" y="722997"/>
              <a:ext cx="4470400" cy="4470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 Placeholder 14" descr="Doughnut chart label 3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Doughnut Chart slide, click to add text here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 descr="Doughnut chart label 1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Text Placeholder 12" descr="Doughnut chart label 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2" descr="Doughnut chart label 4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2" descr="Doughnut chart label 5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12" descr="Doughnut chart label 6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2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9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F2240-266A-4843-B008-4BC7F29D2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0856DC-2061-2B48-BE11-4479A868B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98277E7-A565-C042-AA42-42D59F2B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94000">
                  <a:schemeClr val="bg1"/>
                </a:gs>
                <a:gs pos="16000">
                  <a:schemeClr val="accent4"/>
                </a:gs>
                <a:gs pos="76000">
                  <a:schemeClr val="bg1"/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1F07DE2-A4BE-3B43-A385-D616B948566C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83A34EF-ECB2-4146-A506-C274E70D9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1" name="Copyright" descr="Confidential copyright VMware, Inc. 2021">
            <a:extLst>
              <a:ext uri="{FF2B5EF4-FFF2-40B4-BE49-F238E27FC236}">
                <a16:creationId xmlns:a16="http://schemas.microsoft.com/office/drawing/2014/main" id="{5998DD52-A4AA-644F-BFF2-D88FCCE5589F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16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27B38C5-18A7-2D47-B7BC-7C635483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7662624-1916-1147-8673-61A88FA00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D09CC14-B3A3-6744-9006-13C8D725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EB9DBD-7EC8-8749-8D2B-52C66972D46E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1EA87E-2139-1044-BE1B-4AB0B0842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1" name="Copyright" descr="Confidential copyright VMware, Inc. 2021">
            <a:extLst>
              <a:ext uri="{FF2B5EF4-FFF2-40B4-BE49-F238E27FC236}">
                <a16:creationId xmlns:a16="http://schemas.microsoft.com/office/drawing/2014/main" id="{738D9407-847B-324E-9ADA-C8D13E3B370D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5265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Title Slide - Aqua &amp;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placeholder</a:t>
            </a:r>
          </a:p>
        </p:txBody>
      </p:sp>
      <p:sp>
        <p:nvSpPr>
          <p:cNvPr id="14" name="Click to edit Speaker Name ">
            <a:extLst>
              <a:ext uri="{FF2B5EF4-FFF2-40B4-BE49-F238E27FC236}">
                <a16:creationId xmlns:a16="http://schemas.microsoft.com/office/drawing/2014/main" id="{E9AF854B-C8C6-8D4B-BC6B-4773707F1A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5402202" cy="355601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 lang="en-US" sz="16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 (Insert pronouns)</a:t>
            </a:r>
          </a:p>
        </p:txBody>
      </p:sp>
      <p:sp>
        <p:nvSpPr>
          <p:cNvPr id="15" name="Click to edit role">
            <a:extLst>
              <a:ext uri="{FF2B5EF4-FFF2-40B4-BE49-F238E27FC236}">
                <a16:creationId xmlns:a16="http://schemas.microsoft.com/office/drawing/2014/main" id="{09904477-6541-6240-A985-A0A87EE51A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5402202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7" name="Click to edit date">
            <a:extLst>
              <a:ext uri="{FF2B5EF4-FFF2-40B4-BE49-F238E27FC236}">
                <a16:creationId xmlns:a16="http://schemas.microsoft.com/office/drawing/2014/main" id="{09E10C3F-3339-4A4A-A90C-03F49952C0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948" y="5485986"/>
            <a:ext cx="5402202" cy="355601"/>
          </a:xfrm>
        </p:spPr>
        <p:txBody>
          <a:bodyPr/>
          <a:lstStyle>
            <a:lvl1pPr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0A9844F3-FFD1-7B47-8E20-3B1B8C9D3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88217" y="1084671"/>
            <a:ext cx="9623529" cy="5494609"/>
            <a:chOff x="-1488217" y="1084671"/>
            <a:chExt cx="9623529" cy="5494609"/>
          </a:xfrm>
        </p:grpSpPr>
        <p:sp>
          <p:nvSpPr>
            <p:cNvPr id="35" name="Freeform 34" title="gradient decorative shape">
              <a:extLst>
                <a:ext uri="{FF2B5EF4-FFF2-40B4-BE49-F238E27FC236}">
                  <a16:creationId xmlns:a16="http://schemas.microsoft.com/office/drawing/2014/main" id="{FC6E33BE-E922-E74A-8DF9-693000E673D6}"/>
                </a:ext>
              </a:extLst>
            </p:cNvPr>
            <p:cNvSpPr/>
            <p:nvPr userDrawn="1"/>
          </p:nvSpPr>
          <p:spPr>
            <a:xfrm rot="2700000">
              <a:off x="2061554" y="1519285"/>
              <a:ext cx="2801109" cy="7318881"/>
            </a:xfrm>
            <a:custGeom>
              <a:avLst/>
              <a:gdLst>
                <a:gd name="connsiteX0" fmla="*/ 0 w 2801109"/>
                <a:gd name="connsiteY0" fmla="*/ 0 h 7318881"/>
                <a:gd name="connsiteX1" fmla="*/ 2801109 w 2801109"/>
                <a:gd name="connsiteY1" fmla="*/ 0 h 7318881"/>
                <a:gd name="connsiteX2" fmla="*/ 2801109 w 2801109"/>
                <a:gd name="connsiteY2" fmla="*/ 4642648 h 7318881"/>
                <a:gd name="connsiteX3" fmla="*/ 163834 w 2801109"/>
                <a:gd name="connsiteY3" fmla="*/ 7318881 h 7318881"/>
                <a:gd name="connsiteX4" fmla="*/ 0 w 2801109"/>
                <a:gd name="connsiteY4" fmla="*/ 7155046 h 731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1109" h="7318881">
                  <a:moveTo>
                    <a:pt x="0" y="0"/>
                  </a:moveTo>
                  <a:lnTo>
                    <a:pt x="2801109" y="0"/>
                  </a:lnTo>
                  <a:lnTo>
                    <a:pt x="2801109" y="4642648"/>
                  </a:lnTo>
                  <a:lnTo>
                    <a:pt x="163834" y="7318881"/>
                  </a:lnTo>
                  <a:lnTo>
                    <a:pt x="0" y="7155046"/>
                  </a:lnTo>
                  <a:close/>
                </a:path>
              </a:pathLst>
            </a:custGeom>
            <a:gradFill>
              <a:gsLst>
                <a:gs pos="25000">
                  <a:schemeClr val="bg1">
                    <a:alpha val="0"/>
                  </a:schemeClr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33" title="gradient decorative shape">
              <a:extLst>
                <a:ext uri="{FF2B5EF4-FFF2-40B4-BE49-F238E27FC236}">
                  <a16:creationId xmlns:a16="http://schemas.microsoft.com/office/drawing/2014/main" id="{02065BB3-0DD8-1442-A077-9B671C2CD52B}"/>
                </a:ext>
              </a:extLst>
            </p:cNvPr>
            <p:cNvSpPr/>
            <p:nvPr userDrawn="1"/>
          </p:nvSpPr>
          <p:spPr>
            <a:xfrm rot="2700000">
              <a:off x="1987453" y="-2390999"/>
              <a:ext cx="2672190" cy="9623529"/>
            </a:xfrm>
            <a:custGeom>
              <a:avLst/>
              <a:gdLst>
                <a:gd name="connsiteX0" fmla="*/ 0 w 2672190"/>
                <a:gd name="connsiteY0" fmla="*/ 2669635 h 9623529"/>
                <a:gd name="connsiteX1" fmla="*/ 2669635 w 2672190"/>
                <a:gd name="connsiteY1" fmla="*/ 0 h 9623529"/>
                <a:gd name="connsiteX2" fmla="*/ 2669635 w 2672190"/>
                <a:gd name="connsiteY2" fmla="*/ 8389488 h 9623529"/>
                <a:gd name="connsiteX3" fmla="*/ 2671345 w 2672190"/>
                <a:gd name="connsiteY3" fmla="*/ 8407448 h 9623529"/>
                <a:gd name="connsiteX4" fmla="*/ 2671258 w 2672190"/>
                <a:gd name="connsiteY4" fmla="*/ 9386208 h 9623529"/>
                <a:gd name="connsiteX5" fmla="*/ 1437129 w 2672190"/>
                <a:gd name="connsiteY5" fmla="*/ 9623529 h 9623529"/>
                <a:gd name="connsiteX6" fmla="*/ 0 w 2672190"/>
                <a:gd name="connsiteY6" fmla="*/ 8186399 h 962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2190" h="9623529">
                  <a:moveTo>
                    <a:pt x="0" y="2669635"/>
                  </a:moveTo>
                  <a:lnTo>
                    <a:pt x="2669635" y="0"/>
                  </a:lnTo>
                  <a:lnTo>
                    <a:pt x="2669635" y="8389488"/>
                  </a:lnTo>
                  <a:lnTo>
                    <a:pt x="2671345" y="8407448"/>
                  </a:lnTo>
                  <a:cubicBezTo>
                    <a:pt x="2674309" y="8739688"/>
                    <a:pt x="2668294" y="9053968"/>
                    <a:pt x="2671258" y="9386208"/>
                  </a:cubicBezTo>
                  <a:lnTo>
                    <a:pt x="1437129" y="9623529"/>
                  </a:lnTo>
                  <a:lnTo>
                    <a:pt x="0" y="8186399"/>
                  </a:lnTo>
                  <a:close/>
                </a:path>
              </a:pathLst>
            </a:custGeom>
            <a:gradFill>
              <a:gsLst>
                <a:gs pos="33000">
                  <a:schemeClr val="accent3"/>
                </a:gs>
                <a:gs pos="78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VMware logo">
            <a:extLst>
              <a:ext uri="{FF2B5EF4-FFF2-40B4-BE49-F238E27FC236}">
                <a16:creationId xmlns:a16="http://schemas.microsoft.com/office/drawing/2014/main" id="{204DE4A6-6232-5642-BD28-F03961ABC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5185"/>
            <a:ext cx="1535550" cy="556262"/>
          </a:xfrm>
          <a:prstGeom prst="rect">
            <a:avLst/>
          </a:prstGeom>
        </p:spPr>
      </p:pic>
      <p:sp>
        <p:nvSpPr>
          <p:cNvPr id="16" name="Copyright" descr="Confidential copyright VMware, Inc. 2021">
            <a:extLst>
              <a:ext uri="{FF2B5EF4-FFF2-40B4-BE49-F238E27FC236}">
                <a16:creationId xmlns:a16="http://schemas.microsoft.com/office/drawing/2014/main" id="{0FE98F73-4369-AD4F-8E4F-B5B4E5BB15B9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0638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675FC6-0703-3C42-8CBD-782318274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096828" y="875736"/>
            <a:ext cx="8395793" cy="2908667"/>
            <a:chOff x="-2096828" y="875736"/>
            <a:chExt cx="8395793" cy="2908667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2D62845-97D5-614C-B24D-84368E89A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74528" y="-2095620"/>
              <a:ext cx="2453081" cy="8395793"/>
            </a:xfrm>
            <a:custGeom>
              <a:avLst/>
              <a:gdLst>
                <a:gd name="connsiteX0" fmla="*/ 0 w 2453081"/>
                <a:gd name="connsiteY0" fmla="*/ 2451371 h 8395793"/>
                <a:gd name="connsiteX1" fmla="*/ 951724 w 2453081"/>
                <a:gd name="connsiteY1" fmla="*/ 1499646 h 8395793"/>
                <a:gd name="connsiteX2" fmla="*/ 2451371 w 2453081"/>
                <a:gd name="connsiteY2" fmla="*/ 0 h 8395793"/>
                <a:gd name="connsiteX3" fmla="*/ 2451371 w 2453081"/>
                <a:gd name="connsiteY3" fmla="*/ 8322767 h 8395793"/>
                <a:gd name="connsiteX4" fmla="*/ 2453081 w 2453081"/>
                <a:gd name="connsiteY4" fmla="*/ 8340727 h 8395793"/>
                <a:gd name="connsiteX5" fmla="*/ 2453076 w 2453081"/>
                <a:gd name="connsiteY5" fmla="*/ 8395793 h 8395793"/>
                <a:gd name="connsiteX6" fmla="*/ 2107648 w 2453081"/>
                <a:gd name="connsiteY6" fmla="*/ 8050365 h 8395793"/>
                <a:gd name="connsiteX7" fmla="*/ 2107650 w 2453081"/>
                <a:gd name="connsiteY7" fmla="*/ 8050364 h 8395793"/>
                <a:gd name="connsiteX8" fmla="*/ 0 w 2453081"/>
                <a:gd name="connsiteY8" fmla="*/ 5942713 h 839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3081" h="8395793">
                  <a:moveTo>
                    <a:pt x="0" y="2451371"/>
                  </a:moveTo>
                  <a:lnTo>
                    <a:pt x="951724" y="1499646"/>
                  </a:lnTo>
                  <a:lnTo>
                    <a:pt x="2451371" y="0"/>
                  </a:lnTo>
                  <a:lnTo>
                    <a:pt x="2451371" y="8322767"/>
                  </a:lnTo>
                  <a:lnTo>
                    <a:pt x="2453081" y="8340727"/>
                  </a:lnTo>
                  <a:lnTo>
                    <a:pt x="2453076" y="8395793"/>
                  </a:lnTo>
                  <a:lnTo>
                    <a:pt x="2107648" y="8050365"/>
                  </a:lnTo>
                  <a:lnTo>
                    <a:pt x="2107650" y="8050364"/>
                  </a:lnTo>
                  <a:lnTo>
                    <a:pt x="0" y="59427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8567B03-BB58-B046-8C08-41A6910CB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-1169136" y="3117277"/>
              <a:ext cx="6372785" cy="667126"/>
            </a:xfrm>
            <a:custGeom>
              <a:avLst/>
              <a:gdLst>
                <a:gd name="connsiteX0" fmla="*/ 6372785 w 6372785"/>
                <a:gd name="connsiteY0" fmla="*/ 0 h 667126"/>
                <a:gd name="connsiteX1" fmla="*/ 6372785 w 6372785"/>
                <a:gd name="connsiteY1" fmla="*/ 667126 h 667126"/>
                <a:gd name="connsiteX2" fmla="*/ 0 w 6372785"/>
                <a:gd name="connsiteY2" fmla="*/ 667126 h 667126"/>
                <a:gd name="connsiteX3" fmla="*/ 667126 w 6372785"/>
                <a:gd name="connsiteY3" fmla="*/ 0 h 66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785" h="667126">
                  <a:moveTo>
                    <a:pt x="6372785" y="0"/>
                  </a:moveTo>
                  <a:lnTo>
                    <a:pt x="6372785" y="667126"/>
                  </a:lnTo>
                  <a:lnTo>
                    <a:pt x="0" y="667126"/>
                  </a:lnTo>
                  <a:lnTo>
                    <a:pt x="667126" y="0"/>
                  </a:lnTo>
                  <a:close/>
                </a:path>
              </a:pathLst>
            </a:custGeom>
            <a:gradFill>
              <a:gsLst>
                <a:gs pos="16000">
                  <a:schemeClr val="bg1">
                    <a:alpha val="0"/>
                  </a:schemeClr>
                </a:gs>
                <a:gs pos="77000">
                  <a:schemeClr val="tx2">
                    <a:lumMod val="0"/>
                    <a:lumOff val="100000"/>
                  </a:schemeClr>
                </a:gs>
              </a:gsLst>
              <a:lin ang="78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D12A38-34FF-DD48-95F6-31F5ED4772C8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341B9A-C8D2-EA4F-9D8A-9922D0AD01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8" name="Copyright" descr="Confidential copyright VMware, Inc. 2021">
            <a:extLst>
              <a:ext uri="{FF2B5EF4-FFF2-40B4-BE49-F238E27FC236}">
                <a16:creationId xmlns:a16="http://schemas.microsoft.com/office/drawing/2014/main" id="{0B9B48F5-34F0-194A-A003-713FE95BE6BC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7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38105"/>
            <a:ext cx="10962687" cy="247743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 descr="Do the fonts in the words below match on your screen?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623363" y="1616678"/>
            <a:ext cx="4633737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3364" y="1860778"/>
            <a:ext cx="7299849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DFE264-D676-EA48-BBA7-F4F0331FA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55" y="2219739"/>
            <a:ext cx="3088310" cy="557972"/>
          </a:xfrm>
          <a:prstGeom prst="rect">
            <a:avLst/>
          </a:prstGeo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114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B7D6E-2488-A644-A910-415B17221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0912" y="2242892"/>
            <a:ext cx="4743106" cy="538407"/>
          </a:xfrm>
          <a:prstGeom prst="rect">
            <a:avLst/>
          </a:prstGeom>
        </p:spPr>
      </p:pic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3683" y="2908233"/>
            <a:ext cx="5354637" cy="895350"/>
          </a:xfrm>
        </p:spPr>
        <p:txBody>
          <a:bodyPr/>
          <a:lstStyle>
            <a:lvl1pPr>
              <a:defRPr sz="4900">
                <a:solidFill>
                  <a:schemeClr val="bg1"/>
                </a:solidFill>
                <a:latin typeface="+mj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</p:spTree>
    <p:extLst>
      <p:ext uri="{BB962C8B-B14F-4D97-AF65-F5344CB8AC3E}">
        <p14:creationId xmlns:p14="http://schemas.microsoft.com/office/powerpoint/2010/main" val="1425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ey boxes">
            <a:extLst>
              <a:ext uri="{FF2B5EF4-FFF2-40B4-BE49-F238E27FC236}">
                <a16:creationId xmlns:a16="http://schemas.microsoft.com/office/drawing/2014/main" id="{E2F285D2-B641-461F-87F0-20A9C65B2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 bwMode="gray">
          <a:xfrm>
            <a:off x="609441" y="1600202"/>
            <a:ext cx="10055941" cy="4580469"/>
            <a:chOff x="609441" y="1600198"/>
            <a:chExt cx="10055941" cy="458046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15EE1AC-AAA1-4CAF-886B-474B1A0C9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441" y="1600199"/>
              <a:ext cx="914203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037B7F2-249C-4DB7-A4FF-AD7E08892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2436448" y="1600198"/>
              <a:ext cx="915282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02FE08-2379-4E6C-AE27-D7D2ECAB1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4263453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7C17E9A-3B70-4668-8EAE-9C7D73BAC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6090459" y="1600198"/>
              <a:ext cx="920909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02751E5-34AD-4357-BC67-2269F668F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7921943" y="1600198"/>
              <a:ext cx="916431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52A85DA-B39F-40AB-B423-9F7CCB3D0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gray">
            <a:xfrm>
              <a:off x="9750028" y="1600198"/>
              <a:ext cx="915354" cy="45804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ACC7A9-0E02-EC44-8212-DCAA96647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826" cy="6858004"/>
            <a:chOff x="0" y="0"/>
            <a:chExt cx="12188826" cy="685800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B6B4CFD-041A-4081-89A4-C2B194E64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60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63B978F-4215-434A-A0BE-E77776CE3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52364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EEB78C-3DA9-4AD7-BFB1-207EDE403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98066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062D7CE-4A4A-4C41-833F-B30B3E74A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43768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9C628EF-969E-4429-A992-9AD0AFECF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289470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C7BD383-0D5C-4E3A-99F7-4DC5A51DF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35172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AA2EE63-4F24-4A26-9268-D15D92D5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380875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64BB08D-864A-44D4-88F6-679DBAE5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26577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FA3F8A1-60DA-47E1-92DD-967475B2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472279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DECF40D-CC60-45F8-B236-F9FAC1F3E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17981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23BAEC6-A3C2-4892-9093-BD8EA8A7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5636836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4E16FB9-EDCA-4CA6-9212-0AEBFCE17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09385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3AE637F-804F-4244-9AA9-FF4A629A1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655087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EFB8414-3949-428A-B700-7C38A4442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007900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A61D1AB-B7D2-4169-B38F-56371D50E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46492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00C4593-A442-4B6C-8E9D-80BFEB174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7921943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5B5E413-FAFF-430F-B105-4D122D50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378964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845328-662D-4D12-A209-6A0B1E78D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883598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AC19B5D-D919-4A48-953C-03994329E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750028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81C8DC-CB2F-445A-8F7B-5A864393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9293007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CD9F68-6C35-4B43-B8E1-1ABF75D8D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207049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BBCE95B-721C-44A5-8B94-8F0E42FF5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4071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934F61-1ED7-4209-A1E3-04C68085B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12109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F636E46-095E-439D-B78B-EBC72DB23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066622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1497272-E949-488B-B9F6-FD10BA652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>
              <a:off x="11572105" y="2683"/>
              <a:ext cx="0" cy="6855315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4689D4-9BAE-40BF-B953-E1A0CA4F5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60944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4A3364-6F4C-4749-A110-B3368013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90EC6B6-039D-4549-B1B1-8FF8A3FC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1800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55F4FAC-9412-45E9-99EC-FDC351D60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1202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0C0A33-67B3-48C9-9B83-C39DFDEF5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6630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7FF284-D960-4A05-8053-9886608C6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22058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BA61019-342C-4EDD-97C6-EDA597746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748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34785CB-17D0-49DD-8DC9-3C93626DC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12914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25DB222-E3A0-48A3-BBD5-FD2616577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834238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433E4E5-A945-4652-B574-37C658034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1" y="5717375"/>
              <a:ext cx="12188825" cy="0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2A597B-2B35-4BD4-B07E-D8CEF25A5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763591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351C336-9D65-42C9-A33F-6971E632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5637213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AD9518-36D4-43F7-839D-D8FE389DF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9514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575B3F-2A8B-4175-B6A5-D60652B87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86256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CC90FC-8476-4A2A-8DF1-ECAB053A2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306387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FB03C8E-4661-465A-B25F-147D49752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40346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8C8E030-5491-4C40-9E10-B197BD5C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 bwMode="gray">
            <a:xfrm rot="5400000">
              <a:off x="6094413" y="-3577439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0EBA261-0409-41DC-98E2-4BF817333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6094413" y="-4494212"/>
              <a:ext cx="0" cy="12188826"/>
            </a:xfrm>
            <a:prstGeom prst="line">
              <a:avLst/>
            </a:prstGeom>
            <a:ln w="9525">
              <a:solidFill>
                <a:schemeClr val="accent2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058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bg>
      <p:bgPr>
        <a:solidFill>
          <a:srgbClr val="EC7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606392" y="721895"/>
            <a:ext cx="10876547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tx2">
                    <a:lumMod val="50000"/>
                  </a:schemeClr>
                </a:solidFill>
              </a:rPr>
              <a:t>DO NOT USE </a:t>
            </a:r>
          </a:p>
          <a:p>
            <a:pPr algn="ctr">
              <a:lnSpc>
                <a:spcPct val="90000"/>
              </a:lnSpc>
            </a:pPr>
            <a:endParaRPr lang="en-US" sz="5400" spc="3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5400" spc="300" dirty="0">
                <a:solidFill>
                  <a:schemeClr val="tx2">
                    <a:lumMod val="50000"/>
                  </a:schemeClr>
                </a:solidFill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2440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24/09/2021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209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67279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 (pronoun she/her)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6"/>
            <a:ext cx="3657600" cy="26722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58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80">
                <a:srgbClr val="0286CD">
                  <a:alpha val="0"/>
                </a:srgbClr>
              </a:gs>
              <a:gs pos="0">
                <a:schemeClr val="accent1">
                  <a:alpha val="0"/>
                </a:schemeClr>
              </a:gs>
              <a:gs pos="78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77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1530975" y="-2580079"/>
            <a:ext cx="3206987" cy="9623529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1632126" y="1230939"/>
            <a:ext cx="3535790" cy="7514148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92948" y="1582578"/>
            <a:ext cx="4996403" cy="1234440"/>
          </a:xfrm>
        </p:spPr>
        <p:txBody>
          <a:bodyPr wrap="square"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592948" y="2871216"/>
            <a:ext cx="5116452" cy="41640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948" y="4737425"/>
            <a:ext cx="3657600" cy="355601"/>
          </a:xfrm>
        </p:spPr>
        <p:txBody>
          <a:bodyPr anchor="b"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948" y="5138745"/>
            <a:ext cx="3657600" cy="355601"/>
          </a:xfrm>
        </p:spPr>
        <p:txBody>
          <a:bodyPr/>
          <a:lstStyle>
            <a:lvl1pPr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948" y="5494345"/>
            <a:ext cx="3657600" cy="265176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9859593" y="4881179"/>
              <a:ext cx="24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513" y="4877099"/>
                <a:ext cx="7920" cy="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24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608013" y="1261594"/>
            <a:ext cx="1933864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68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70788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: Agenda">
            <a:extLst>
              <a:ext uri="{FF2B5EF4-FFF2-40B4-BE49-F238E27FC236}">
                <a16:creationId xmlns:a16="http://schemas.microsoft.com/office/drawing/2014/main" id="{77CAFA75-AC11-994E-A408-375943058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9" y="1318585"/>
            <a:ext cx="2102431" cy="381000"/>
          </a:xfrm>
        </p:spPr>
        <p:txBody>
          <a:bodyPr/>
          <a:lstStyle>
            <a:lvl1pPr>
              <a:defRPr lang="en-US" sz="32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6" name="Click to edit text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4013" y="1359907"/>
            <a:ext cx="7315200" cy="4322783"/>
          </a:xfrm>
        </p:spPr>
        <p:txBody>
          <a:bodyPr anchor="t"/>
          <a:lstStyle>
            <a:lvl1pPr marL="0" indent="0">
              <a:spcBef>
                <a:spcPts val="180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2"/>
                </a:solidFill>
              </a:defRPr>
            </a:lvl1pPr>
            <a:lvl2pPr marL="0" indent="0"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  <a:lvl3pPr marL="342900" indent="0">
              <a:buFont typeface="Open Sans" panose="020B0606030504020204" pitchFamily="34" charset="0"/>
              <a:buNone/>
              <a:defRPr sz="1800"/>
            </a:lvl3pPr>
            <a:lvl4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4pPr>
            <a:lvl5pPr marL="342900" indent="0">
              <a:buFont typeface="Open Sans" panose="020B0606030504020204" pitchFamily="34" charset="0"/>
              <a:buChar char="​"/>
              <a:tabLst/>
              <a:defRPr sz="1800">
                <a:solidFill>
                  <a:schemeClr val="tx2"/>
                </a:solidFill>
              </a:defRPr>
            </a:lvl5pPr>
            <a:lvl6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6pPr>
            <a:lvl7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7pPr>
            <a:lvl8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8pPr>
            <a:lvl9pPr marL="342900" indent="0">
              <a:buFont typeface="Open Sans" panose="020B0606030504020204" pitchFamily="34" charset="0"/>
              <a:buChar char="​"/>
              <a:defRPr sz="18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text </a:t>
            </a:r>
            <a:br>
              <a:rPr lang="en-US" dirty="0"/>
            </a:br>
            <a:r>
              <a:rPr lang="en-US" dirty="0"/>
              <a:t>Second level</a:t>
            </a:r>
          </a:p>
        </p:txBody>
      </p:sp>
      <p:sp>
        <p:nvSpPr>
          <p:cNvPr id="730" name="page number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11490941" y="6464808"/>
            <a:ext cx="437990" cy="1828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8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algn="r"/>
            <a:fld id="{7A51DB15-7364-4F0B-A3A0-1309F8830053}" type="slidenum">
              <a:rPr lang="en-US" smtClean="0"/>
              <a:pPr lvl="0"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0000">
                <a:srgbClr val="7F35AB"/>
              </a:gs>
              <a:gs pos="95000">
                <a:schemeClr val="bg1"/>
              </a:gs>
              <a:gs pos="74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CF672-C886-4A4A-B8C7-6054BDA7C6F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00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782B963-3DE7-4086-92ED-CD92BCC38428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01808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253A17F-7E11-4641-B65A-65F92F0FC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84"/>
          <a:stretch/>
        </p:blipFill>
        <p:spPr>
          <a:xfrm rot="21176702">
            <a:off x="1014397" y="-485453"/>
            <a:ext cx="11874276" cy="7805494"/>
          </a:xfrm>
          <a:prstGeom prst="rect">
            <a:avLst/>
          </a:prstGeom>
        </p:spPr>
      </p:pic>
      <p:sp>
        <p:nvSpPr>
          <p:cNvPr id="31" name="Freeform: Shape 28">
            <a:extLst>
              <a:ext uri="{FF2B5EF4-FFF2-40B4-BE49-F238E27FC236}">
                <a16:creationId xmlns:a16="http://schemas.microsoft.com/office/drawing/2014/main" id="{142D6271-EB84-4244-ADBA-101B3488E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700000">
            <a:off x="9070502" y="3343256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17000">
                <a:schemeClr val="bg1">
                  <a:alpha val="0"/>
                </a:schemeClr>
              </a:gs>
              <a:gs pos="83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EAD807-9FBA-1446-B313-7FDB0B6B3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683327"/>
            <a:ext cx="12894666" cy="1683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AA1A0-A912-804C-A476-985396B9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188825" y="-1676399"/>
            <a:ext cx="1392093" cy="9612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AF2AD3-F838-49C6-9DFB-93814BFCCBA6}"/>
              </a:ext>
            </a:extLst>
          </p:cNvPr>
          <p:cNvSpPr/>
          <p:nvPr userDrawn="1"/>
        </p:nvSpPr>
        <p:spPr>
          <a:xfrm>
            <a:off x="894327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5DDA8-6A1A-4BC0-A877-A6124E4A0330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bg1">
                  <a:alpha val="59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8935656" y="3622876"/>
            <a:ext cx="3251263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-1" y="-1"/>
            <a:ext cx="10873127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51383B-0CF0-7242-9F23-673CE461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858000"/>
            <a:ext cx="12894666" cy="105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2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290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3903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1156507" y="-4493128"/>
            <a:ext cx="7499811" cy="13467847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7032715" y="-169135"/>
            <a:ext cx="1042026" cy="8663939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23151" y="4619335"/>
            <a:ext cx="2740025" cy="1371600"/>
          </a:xfrm>
          <a:noFill/>
        </p:spPr>
        <p:txBody>
          <a:bodyPr anchor="ctr"/>
          <a:lstStyle>
            <a:lvl1pPr algn="ctr">
              <a:defRPr sz="24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0311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9809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1</a:t>
            </a:r>
            <a:br>
              <a:rPr lang="en-US" dirty="0"/>
            </a:br>
            <a:r>
              <a:rPr lang="en-US" dirty="0"/>
              <a:t>Leaf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4179C3A7-5E74-9045-81C2-636194DE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4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4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00A8319-C8D0-2045-925F-144C98981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C117D2A5-2761-034E-9FC3-BC1B301C51A7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418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7936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bg1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0384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969033" y="-4049006"/>
            <a:ext cx="6293364" cy="12454818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8000">
                <a:schemeClr val="bg1">
                  <a:alpha val="25000"/>
                </a:schemeClr>
              </a:gs>
              <a:gs pos="46000">
                <a:srgbClr val="FFFFFF">
                  <a:alpha val="64000"/>
                </a:srgbClr>
              </a:gs>
              <a:gs pos="77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912" y="1600200"/>
            <a:ext cx="5413248" cy="3200400"/>
          </a:xfrm>
        </p:spPr>
        <p:txBody>
          <a:bodyPr anchor="b"/>
          <a:lstStyle>
            <a:lvl1pPr marL="169863" indent="-169863">
              <a:buClrTx/>
              <a:buSzPct val="100000"/>
              <a:buFont typeface="Metropolis" panose="00000500000000000000" pitchFamily="2" charset="0"/>
              <a:buChar char="“"/>
              <a:defRPr sz="2800">
                <a:solidFill>
                  <a:schemeClr val="tx2"/>
                </a:solidFill>
              </a:defRPr>
            </a:lvl1pPr>
            <a:lvl2pPr marL="457200" indent="-184150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744538" indent="-16986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969963" indent="-166688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1143000" indent="-138113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648" y="5065776"/>
            <a:ext cx="4581144" cy="274320"/>
          </a:xfrm>
        </p:spPr>
        <p:txBody>
          <a:bodyPr/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1745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505" y="1600201"/>
            <a:ext cx="10972800" cy="4572000"/>
          </a:xfrm>
        </p:spPr>
        <p:txBody>
          <a:bodyPr/>
          <a:lstStyle>
            <a:lvl1pPr>
              <a:spcBef>
                <a:spcPts val="1500"/>
              </a:spcBef>
              <a:defRPr/>
            </a:lvl1pPr>
            <a:lvl2pPr>
              <a:spcBef>
                <a:spcPts val="300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8794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791B9-2786-A347-AD91-667C87AED7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D507F-0F54-2F47-9B1A-65EC456F7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2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D21E9-354F-CD4E-8D8B-C92897C40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66754-F4A9-8C4D-BDD0-284A8348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0550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5893593" cy="4572000"/>
          </a:xfrm>
          <a:solidFill>
            <a:schemeClr val="accent4"/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1200"/>
              </a:spcBef>
              <a:defRPr lang="en-US" sz="180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6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40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5pPr>
            <a:lvl6pPr>
              <a:buClrTx/>
              <a:defRPr sz="1800">
                <a:solidFill>
                  <a:schemeClr val="bg1"/>
                </a:solidFill>
              </a:defRPr>
            </a:lvl6pPr>
            <a:lvl7pPr>
              <a:buClrTx/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6323381" y="1600201"/>
            <a:ext cx="5865445" cy="4572000"/>
          </a:xfrm>
          <a:solidFill>
            <a:schemeClr val="accent1"/>
          </a:solidFill>
        </p:spPr>
        <p:txBody>
          <a:bodyPr lIns="457200" tIns="457200" rIns="594360"/>
          <a:lstStyle>
            <a:lvl1pPr>
              <a:spcBef>
                <a:spcPts val="1200"/>
              </a:spcBef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414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5866360" cy="4572000"/>
          </a:xfrm>
          <a:solidFill>
            <a:schemeClr val="bg2"/>
          </a:solidFill>
        </p:spPr>
        <p:txBody>
          <a:bodyPr lIns="59436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6323381" y="1600201"/>
            <a:ext cx="5865445" cy="4572000"/>
          </a:xfrm>
          <a:solidFill>
            <a:schemeClr val="bg2"/>
          </a:solidFill>
        </p:spPr>
        <p:txBody>
          <a:bodyPr lIns="548640" tIns="1371600" rIns="548640"/>
          <a:lstStyle>
            <a:lvl1pPr>
              <a:spcBef>
                <a:spcPts val="24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806122"/>
            <a:ext cx="5637213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51613" y="1806122"/>
            <a:ext cx="5637212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30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51213" y="1600200"/>
            <a:ext cx="8229600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00200"/>
            <a:ext cx="2894013" cy="4572000"/>
          </a:xfrm>
          <a:solidFill>
            <a:schemeClr val="accent2"/>
          </a:solidFill>
        </p:spPr>
        <p:txBody>
          <a:bodyPr lIns="594360" tIns="457200" rIns="45720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7429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4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8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456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600200"/>
            <a:ext cx="8229600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4813" y="1600200"/>
            <a:ext cx="2894012" cy="4572000"/>
          </a:xfrm>
          <a:solidFill>
            <a:schemeClr val="accent1"/>
          </a:solidFill>
        </p:spPr>
        <p:txBody>
          <a:bodyPr lIns="457200" tIns="457200" rIns="594360" bIns="457200"/>
          <a:lstStyle>
            <a:lvl1pPr>
              <a:defRPr sz="1600">
                <a:solidFill>
                  <a:schemeClr val="bg1"/>
                </a:solidFill>
              </a:defRPr>
            </a:lvl1pPr>
            <a:lvl2pPr marL="171450" indent="-171450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342900" indent="-171450"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 marL="51435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 marL="685800" indent="-171450"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752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55971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2 </a:t>
            </a:r>
            <a:br>
              <a:rPr lang="en-US" dirty="0"/>
            </a:br>
            <a:r>
              <a:rPr lang="en-US" dirty="0"/>
              <a:t>Plum and Indigo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19D37C71-0080-7E44-8BBF-B45818A35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rgbClr val="7F35AB"/>
                </a:gs>
                <a:gs pos="87000">
                  <a:srgbClr val="264088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rgbClr val="7F35AB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909A2A30-C1F1-4C49-94D5-E4E16E0E0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13767F46-72E1-7E42-97AB-77CC1133CB37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3499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616504" y="2515154"/>
            <a:ext cx="3346929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4419676" y="2515154"/>
            <a:ext cx="3349473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8236361" y="2515154"/>
            <a:ext cx="3346704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12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200"/>
            </a:lvl7pPr>
            <a:lvl8pPr>
              <a:defRPr sz="11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504" y="1600200"/>
            <a:ext cx="3346704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76" y="1600200"/>
            <a:ext cx="3346704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6361" y="1600200"/>
            <a:ext cx="3346704" cy="914400"/>
          </a:xfrm>
          <a:solidFill>
            <a:schemeClr val="accent2"/>
          </a:solidFill>
        </p:spPr>
        <p:txBody>
          <a:bodyPr lIns="182880" tIns="91440" rIns="182880" bIns="91440" anchor="ctr"/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436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7923212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00200"/>
            <a:ext cx="3808412" cy="4572000"/>
          </a:xfrm>
        </p:spPr>
        <p:txBody>
          <a:bodyPr tIns="457200" rIns="594360" bIns="45720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5453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78825" y="4347904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5" y="2063048"/>
            <a:ext cx="3201988" cy="1600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0413" y="1699688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8380413" y="3872441"/>
            <a:ext cx="38084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0413" y="3972469"/>
            <a:ext cx="2006600" cy="298450"/>
          </a:xfrm>
        </p:spPr>
        <p:txBody>
          <a:bodyPr anchor="b"/>
          <a:lstStyle>
            <a:lvl1pPr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8380413" y="1608668"/>
            <a:ext cx="38084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222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1" y="1600201"/>
            <a:ext cx="7923212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6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0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16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09600" y="1964843"/>
            <a:ext cx="3198812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547676"/>
            <a:ext cx="3198812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30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69245" y="2409552"/>
            <a:ext cx="3201848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70693" y="2079840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69245" y="3952605"/>
            <a:ext cx="3201848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1050" dirty="0">
                <a:solidFill>
                  <a:schemeClr val="tx2"/>
                </a:solidFill>
              </a:defRPr>
            </a:lvl1pPr>
            <a:lvl2pPr marL="114300" indent="-114300">
              <a:lnSpc>
                <a:spcPct val="100000"/>
              </a:lnSpc>
              <a:spcBef>
                <a:spcPts val="0"/>
              </a:spcBef>
              <a:defRPr lang="en-US" sz="1000" dirty="0">
                <a:solidFill>
                  <a:schemeClr val="tx2"/>
                </a:solidFill>
              </a:defRPr>
            </a:lvl2pPr>
            <a:lvl3pPr>
              <a:defRPr lang="en-US" sz="1400" dirty="0">
                <a:solidFill>
                  <a:schemeClr val="tx2"/>
                </a:solidFill>
              </a:defRPr>
            </a:lvl3pPr>
            <a:lvl4pPr>
              <a:defRPr lang="en-US" sz="1200" dirty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1964843"/>
            <a:ext cx="3198812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4267200" y="3547676"/>
            <a:ext cx="3198812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693" y="3634037"/>
            <a:ext cx="2006600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000" y="2971800"/>
            <a:ext cx="3194050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74150" y="1600200"/>
            <a:ext cx="1841500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0" y="5022214"/>
            <a:ext cx="3200400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5650" y="2347933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608739" y="4978399"/>
            <a:ext cx="3204753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594360" tIns="457200" rIns="457200" bIns="45720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4267199" y="4978400"/>
            <a:ext cx="3203893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457200" rIns="594360" bIns="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75650" y="2647290"/>
            <a:ext cx="3206750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200"/>
            </a:lvl1pPr>
            <a:lvl2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093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73995" y="4978400"/>
            <a:ext cx="3200400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37843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-Bleed 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bg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4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bg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3679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981877" y="2055429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8389301" y="2055429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5184924" y="2055429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90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225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3213" y="4267940"/>
            <a:ext cx="2744788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66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1065749" y="2060872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9302132" y="2060872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6562100" y="2060872"/>
            <a:ext cx="1828959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3806932" y="2060872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267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98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30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6213" y="4269508"/>
            <a:ext cx="22860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4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25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609800" y="2064663"/>
            <a:ext cx="1828959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9744473" y="2064663"/>
            <a:ext cx="1828959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5201380" y="2064663"/>
            <a:ext cx="1828959" cy="18289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892452" y="2064663"/>
            <a:ext cx="1828959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7464921" y="2064663"/>
            <a:ext cx="1828959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50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4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509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70001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52013" y="4282873"/>
            <a:ext cx="1828800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600"/>
              </a:spcBef>
              <a:defRPr sz="20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Font typeface="Open Sans" panose="020B0606030504020204" pitchFamily="34" charset="0"/>
              <a:buChar char="​"/>
              <a:defRPr sz="16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47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7" y="938794"/>
            <a:ext cx="6587869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 Option 3</a:t>
            </a:r>
            <a:br>
              <a:rPr lang="en-US" dirty="0"/>
            </a:br>
            <a:r>
              <a:rPr lang="en-US" dirty="0"/>
              <a:t>Aqua and Ocean Color Theme</a:t>
            </a:r>
          </a:p>
        </p:txBody>
      </p:sp>
      <p:sp>
        <p:nvSpPr>
          <p:cNvPr id="128" name="Subtitle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67712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3" name="parallelogram graphics">
            <a:extLst>
              <a:ext uri="{FF2B5EF4-FFF2-40B4-BE49-F238E27FC236}">
                <a16:creationId xmlns:a16="http://schemas.microsoft.com/office/drawing/2014/main" id="{5DD0ED51-EB2B-FA4D-A5E8-5D06AA035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80604" y="3294915"/>
            <a:ext cx="9157084" cy="2284913"/>
            <a:chOff x="5180604" y="3294915"/>
            <a:chExt cx="9157084" cy="228491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C7C29EF-2F18-D94B-B2F7-6E9AFD0EC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8616689" y="-141170"/>
              <a:ext cx="2284913" cy="9157084"/>
            </a:xfrm>
            <a:custGeom>
              <a:avLst/>
              <a:gdLst>
                <a:gd name="connsiteX0" fmla="*/ 1 w 2284913"/>
                <a:gd name="connsiteY0" fmla="*/ 0 h 9157084"/>
                <a:gd name="connsiteX1" fmla="*/ 2284913 w 2284913"/>
                <a:gd name="connsiteY1" fmla="*/ 2284913 h 9157084"/>
                <a:gd name="connsiteX2" fmla="*/ 2284913 w 2284913"/>
                <a:gd name="connsiteY2" fmla="*/ 6872172 h 9157084"/>
                <a:gd name="connsiteX3" fmla="*/ 0 w 2284913"/>
                <a:gd name="connsiteY3" fmla="*/ 9157084 h 91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13" h="9157084">
                  <a:moveTo>
                    <a:pt x="1" y="0"/>
                  </a:moveTo>
                  <a:lnTo>
                    <a:pt x="2284913" y="2284913"/>
                  </a:lnTo>
                  <a:lnTo>
                    <a:pt x="2284913" y="6872172"/>
                  </a:lnTo>
                  <a:lnTo>
                    <a:pt x="0" y="9157084"/>
                  </a:lnTo>
                  <a:close/>
                </a:path>
              </a:pathLst>
            </a:custGeom>
            <a:gradFill>
              <a:gsLst>
                <a:gs pos="24000">
                  <a:schemeClr val="accent3"/>
                </a:gs>
                <a:gs pos="87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D3A6683-B1EA-4507-96A9-030793602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2700000">
              <a:off x="9753830" y="1674737"/>
              <a:ext cx="970552" cy="6485190"/>
            </a:xfrm>
            <a:custGeom>
              <a:avLst/>
              <a:gdLst>
                <a:gd name="connsiteX0" fmla="*/ 1 w 970552"/>
                <a:gd name="connsiteY0" fmla="*/ 0 h 6485190"/>
                <a:gd name="connsiteX1" fmla="*/ 970552 w 970552"/>
                <a:gd name="connsiteY1" fmla="*/ 970551 h 6485190"/>
                <a:gd name="connsiteX2" fmla="*/ 970552 w 970552"/>
                <a:gd name="connsiteY2" fmla="*/ 5514638 h 6485190"/>
                <a:gd name="connsiteX3" fmla="*/ 0 w 970552"/>
                <a:gd name="connsiteY3" fmla="*/ 6485190 h 648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552" h="6485190">
                  <a:moveTo>
                    <a:pt x="1" y="0"/>
                  </a:moveTo>
                  <a:lnTo>
                    <a:pt x="970552" y="970551"/>
                  </a:lnTo>
                  <a:lnTo>
                    <a:pt x="970552" y="5514638"/>
                  </a:lnTo>
                  <a:lnTo>
                    <a:pt x="0" y="6485190"/>
                  </a:lnTo>
                  <a:close/>
                </a:path>
              </a:pathLst>
            </a:custGeom>
            <a:gradFill>
              <a:gsLst>
                <a:gs pos="20000">
                  <a:schemeClr val="accent3"/>
                </a:gs>
                <a:gs pos="95000">
                  <a:schemeClr val="bg1"/>
                </a:gs>
                <a:gs pos="74000">
                  <a:schemeClr val="bg1">
                    <a:alpha val="79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spcAft>
                  <a:spcPts val="600"/>
                </a:spcAft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4B73C7E-880A-5549-9F44-0D9387165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4" name="Copyright" descr="Confidential copyright VMware, Inc. 2021">
            <a:extLst>
              <a:ext uri="{FF2B5EF4-FFF2-40B4-BE49-F238E27FC236}">
                <a16:creationId xmlns:a16="http://schemas.microsoft.com/office/drawing/2014/main" id="{BD7334BA-8EAC-6949-8ABE-D6CC75077F87}"/>
              </a:ext>
            </a:extLst>
          </p:cNvPr>
          <p:cNvSpPr txBox="1"/>
          <p:nvPr userDrawn="1"/>
        </p:nvSpPr>
        <p:spPr bwMode="white">
          <a:xfrm flipH="1">
            <a:off x="1974533" y="6462226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©2021 VMware, Inc.</a:t>
            </a:r>
          </a:p>
        </p:txBody>
      </p:sp>
      <p:sp>
        <p:nvSpPr>
          <p:cNvPr id="10" name="Copyright" descr="Confidential copyright VMware, Inc. 2021">
            <a:extLst>
              <a:ext uri="{FF2B5EF4-FFF2-40B4-BE49-F238E27FC236}">
                <a16:creationId xmlns:a16="http://schemas.microsoft.com/office/drawing/2014/main" id="{5ACFB0EB-F8DB-EC45-BDC9-BD3A0227833A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31683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40622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810400" y="-3656857"/>
            <a:ext cx="9864449" cy="13468141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9037252" y="3334944"/>
            <a:ext cx="970552" cy="4540137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2057400"/>
            <a:ext cx="5943599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1915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631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4AD3C8-5B0F-4AB1-B568-AA55FF64194A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7273815" y="1515193"/>
            <a:ext cx="3735912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575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49745E-959E-424E-B5AD-B75ACA32BFE8}"/>
              </a:ext>
            </a:extLst>
          </p:cNvPr>
          <p:cNvSpPr/>
          <p:nvPr userDrawn="1"/>
        </p:nvSpPr>
        <p:spPr>
          <a:xfrm>
            <a:off x="5379720" y="-52904"/>
            <a:ext cx="6809966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7273815" y="1515193"/>
            <a:ext cx="3735912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0" algn="ctr">
              <a:spcAft>
                <a:spcPts val="800"/>
              </a:spcAft>
            </a:pPr>
            <a:endParaRPr lang="en-US" sz="1400" kern="0" dirty="0"/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155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85688" y="0"/>
            <a:ext cx="5403138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2514600"/>
            <a:ext cx="5485844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3600"/>
            </a:lvl1pPr>
            <a:lvl2pPr marL="27305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2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12188822" cy="4332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672527" y="722997"/>
            <a:ext cx="4470400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14599"/>
            <a:ext cx="5027613" cy="1371601"/>
          </a:xfrm>
        </p:spPr>
        <p:txBody>
          <a:bodyPr anchor="ctr"/>
          <a:lstStyle>
            <a:lvl1pPr>
              <a:spcBef>
                <a:spcPts val="0"/>
              </a:spcBef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2672" y="722997"/>
            <a:ext cx="4480256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8330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6416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103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8109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20672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50028" y="5507147"/>
            <a:ext cx="1371064" cy="423862"/>
          </a:xfrm>
        </p:spPr>
        <p:txBody>
          <a:bodyPr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45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66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73A8DE-DD1F-43EE-8FA2-4C689A038BA5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4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image" Target="../media/image20.png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title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 dirty="0"/>
              <a:t>Click to edit Master default content style</a:t>
            </a:r>
          </a:p>
        </p:txBody>
      </p:sp>
      <p:sp>
        <p:nvSpPr>
          <p:cNvPr id="3" name="Click to edit content box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pic>
        <p:nvPicPr>
          <p:cNvPr id="6" name="Gradient-colored box">
            <a:extLst>
              <a:ext uri="{FF2B5EF4-FFF2-40B4-BE49-F238E27FC236}">
                <a16:creationId xmlns:a16="http://schemas.microsoft.com/office/drawing/2014/main" id="{68450DCA-9700-4C93-9CAA-A9FF31B0A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3598D0-20F3-D64A-A86A-110C1B1A8EC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19085" y="6218399"/>
            <a:ext cx="1539751" cy="557784"/>
          </a:xfrm>
          <a:prstGeom prst="rect">
            <a:avLst/>
          </a:prstGeom>
        </p:spPr>
      </p:pic>
      <p:sp>
        <p:nvSpPr>
          <p:cNvPr id="12" name="Copyright" descr="Confidential copyright VMware, Inc. 2021">
            <a:extLst>
              <a:ext uri="{FF2B5EF4-FFF2-40B4-BE49-F238E27FC236}">
                <a16:creationId xmlns:a16="http://schemas.microsoft.com/office/drawing/2014/main" id="{69C17593-F9DF-6847-9966-C24CCD1171A4}"/>
              </a:ext>
            </a:extLst>
          </p:cNvPr>
          <p:cNvSpPr txBox="1"/>
          <p:nvPr userDrawn="1"/>
        </p:nvSpPr>
        <p:spPr bwMode="white">
          <a:xfrm flipH="1">
            <a:off x="11134164" y="6579206"/>
            <a:ext cx="969493" cy="20251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9281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9" r:id="rId2"/>
    <p:sldLayoutId id="2147484079" r:id="rId3"/>
    <p:sldLayoutId id="2147484080" r:id="rId4"/>
    <p:sldLayoutId id="2147484081" r:id="rId5"/>
    <p:sldLayoutId id="2147483941" r:id="rId6"/>
    <p:sldLayoutId id="2147484082" r:id="rId7"/>
    <p:sldLayoutId id="2147484083" r:id="rId8"/>
    <p:sldLayoutId id="2147484084" r:id="rId9"/>
    <p:sldLayoutId id="2147484002" r:id="rId10"/>
    <p:sldLayoutId id="214748400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3949" r:id="rId17"/>
    <p:sldLayoutId id="2147484004" r:id="rId18"/>
    <p:sldLayoutId id="2147484005" r:id="rId19"/>
    <p:sldLayoutId id="2147484006" r:id="rId20"/>
    <p:sldLayoutId id="2147483956" r:id="rId21"/>
    <p:sldLayoutId id="2147483957" r:id="rId22"/>
    <p:sldLayoutId id="2147483958" r:id="rId23"/>
    <p:sldLayoutId id="2147483959" r:id="rId24"/>
    <p:sldLayoutId id="2147484085" r:id="rId25"/>
    <p:sldLayoutId id="2147483960" r:id="rId26"/>
    <p:sldLayoutId id="2147483963" r:id="rId27"/>
    <p:sldLayoutId id="2147483961" r:id="rId28"/>
    <p:sldLayoutId id="2147483962" r:id="rId29"/>
    <p:sldLayoutId id="2147483964" r:id="rId30"/>
    <p:sldLayoutId id="2147483965" r:id="rId31"/>
    <p:sldLayoutId id="2147483966" r:id="rId32"/>
    <p:sldLayoutId id="2147484010" r:id="rId33"/>
    <p:sldLayoutId id="2147484011" r:id="rId34"/>
    <p:sldLayoutId id="2147484012" r:id="rId35"/>
    <p:sldLayoutId id="2147484013" r:id="rId36"/>
    <p:sldLayoutId id="2147484014" r:id="rId37"/>
    <p:sldLayoutId id="2147484016" r:id="rId38"/>
    <p:sldLayoutId id="2147483971" r:id="rId39"/>
    <p:sldLayoutId id="2147483972" r:id="rId40"/>
    <p:sldLayoutId id="2147483973" r:id="rId41"/>
    <p:sldLayoutId id="2147484018" r:id="rId42"/>
    <p:sldLayoutId id="2147484019" r:id="rId43"/>
    <p:sldLayoutId id="2147484020" r:id="rId44"/>
    <p:sldLayoutId id="2147483977" r:id="rId45"/>
    <p:sldLayoutId id="2147483978" r:id="rId46"/>
    <p:sldLayoutId id="2147483979" r:id="rId47"/>
    <p:sldLayoutId id="2147483980" r:id="rId48"/>
    <p:sldLayoutId id="2147483981" r:id="rId49"/>
    <p:sldLayoutId id="2147483982" r:id="rId50"/>
    <p:sldLayoutId id="2147483983" r:id="rId51"/>
    <p:sldLayoutId id="2147483984" r:id="rId52"/>
    <p:sldLayoutId id="2147483985" r:id="rId53"/>
    <p:sldLayoutId id="2147484140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258888" indent="-111125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379538" indent="-12065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550988" indent="-12065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22438" indent="-12065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0000"/>
        <a:buFont typeface="System Font Regular"/>
        <a:buChar char="-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-1" y="6766560"/>
            <a:ext cx="12188825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73520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735203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95A3-96FB-4E80-91AF-4225D266C57B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0A2C43B-3928-4C21-81F0-0AA332C8F322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©2021 VMware, Inc.</a:t>
            </a:r>
          </a:p>
        </p:txBody>
      </p:sp>
    </p:spTree>
    <p:extLst>
      <p:ext uri="{BB962C8B-B14F-4D97-AF65-F5344CB8AC3E}">
        <p14:creationId xmlns:p14="http://schemas.microsoft.com/office/powerpoint/2010/main" val="265106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4" r:id="rId14"/>
    <p:sldLayoutId id="2147484105" r:id="rId15"/>
    <p:sldLayoutId id="2147484106" r:id="rId16"/>
    <p:sldLayoutId id="2147484107" r:id="rId17"/>
    <p:sldLayoutId id="2147484108" r:id="rId18"/>
    <p:sldLayoutId id="2147484109" r:id="rId19"/>
    <p:sldLayoutId id="2147484110" r:id="rId20"/>
    <p:sldLayoutId id="2147484111" r:id="rId21"/>
    <p:sldLayoutId id="2147484112" r:id="rId22"/>
    <p:sldLayoutId id="2147484113" r:id="rId23"/>
    <p:sldLayoutId id="2147484114" r:id="rId24"/>
    <p:sldLayoutId id="2147484115" r:id="rId25"/>
    <p:sldLayoutId id="2147484116" r:id="rId26"/>
    <p:sldLayoutId id="2147484117" r:id="rId27"/>
    <p:sldLayoutId id="2147484118" r:id="rId28"/>
    <p:sldLayoutId id="2147484119" r:id="rId29"/>
    <p:sldLayoutId id="2147484120" r:id="rId30"/>
    <p:sldLayoutId id="2147484121" r:id="rId31"/>
    <p:sldLayoutId id="2147484122" r:id="rId32"/>
    <p:sldLayoutId id="2147484123" r:id="rId33"/>
    <p:sldLayoutId id="2147484124" r:id="rId34"/>
    <p:sldLayoutId id="2147484125" r:id="rId35"/>
    <p:sldLayoutId id="2147484126" r:id="rId36"/>
    <p:sldLayoutId id="2147484127" r:id="rId37"/>
    <p:sldLayoutId id="2147484128" r:id="rId38"/>
    <p:sldLayoutId id="2147484129" r:id="rId39"/>
    <p:sldLayoutId id="2147484130" r:id="rId40"/>
    <p:sldLayoutId id="2147484131" r:id="rId41"/>
    <p:sldLayoutId id="2147484132" r:id="rId42"/>
    <p:sldLayoutId id="2147484133" r:id="rId43"/>
    <p:sldLayoutId id="2147484134" r:id="rId44"/>
    <p:sldLayoutId id="2147484135" r:id="rId45"/>
    <p:sldLayoutId id="2147484136" r:id="rId46"/>
    <p:sldLayoutId id="2147484137" r:id="rId47"/>
    <p:sldLayoutId id="2147484138" r:id="rId48"/>
    <p:sldLayoutId id="2147484139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18415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44538" indent="-169863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69963" indent="-166688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138113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512763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SzPct val="90000"/>
        <a:buFont typeface="+mj-lt"/>
        <a:buAutoNum type="alphaLcPeriod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741363" indent="-166688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90000"/>
        <a:buFont typeface="+mj-lt"/>
        <a:buAutoNum type="romanL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84163" indent="-284163" algn="l" defTabSz="914400" rtl="0" eaLnBrk="1" latinLnBrk="0" hangingPunct="1">
        <a:lnSpc>
          <a:spcPct val="100000"/>
        </a:lnSpc>
        <a:spcBef>
          <a:spcPts val="1800"/>
        </a:spcBef>
        <a:buClr>
          <a:schemeClr val="tx2"/>
        </a:buClr>
        <a:buSzPct val="90000"/>
        <a:buFont typeface="+mj-lt"/>
        <a:buAutoNum type="alphaU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talyst.org/research/generations-demographic-trends-in-population-and-workforce/#:~:text=Millennials%20Account%20for%20Over%20a%20Third%20of%20the%20US%20Labor%20Force&amp;text=Generation%20Z%20has%20started%20working,Gen%20Xers%20of%20comparable%20ages." TargetMode="External"/><Relationship Id="rId2" Type="http://schemas.openxmlformats.org/officeDocument/2006/relationships/hyperlink" Target="https://www.pewresearch.org/fact-tank/2018/04/11/millennials-largest-generation-us-labor-force/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hrdive.com/news/gen-z-hiring-recruiting-neurodiversity/604453/?:%202021-08-04%20HR%20Dive:%20Talent%20%5Bissue:35892%5D&amp;:%20Talen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vmware/crest" TargetMode="Externa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disabilityforum.org.uk/knowledge-hub/resources/tech-taskforce-accessibility-maturity-model/" TargetMode="External"/><Relationship Id="rId2" Type="http://schemas.openxmlformats.org/officeDocument/2006/relationships/hyperlink" Target="https://disabilityin.org/what-we-do/disability-equality-index/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levelaccess.com/the-digital-accessibility-maturity-model-introduction-to-damm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g"/><Relationship Id="rId5" Type="http://schemas.openxmlformats.org/officeDocument/2006/relationships/image" Target="../media/image31.JP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microsoft.com/download/b/0/d/b0d4bf87-09ce-4417-8f28-d60703d672ed/inclusive_toolkit_manual_final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DBC9-79C3-7B4D-A5AD-5FDF87CBF1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ea typeface="Calibri" panose="020F0502020204030204" pitchFamily="34" charset="0"/>
              </a:rPr>
              <a:t>Building an in-house Accessibility Team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E86EC-78CE-44CC-B203-04B6D180D83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134C0-92DF-4A4A-93B5-68B63D3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Sheri Byrne-Haber (she/her/hers)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0C324-0AF2-9D40-8CB5-6365E7BF3C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Senior Staff Accessibility Architect, OCTO</a:t>
            </a:r>
          </a:p>
        </p:txBody>
      </p:sp>
    </p:spTree>
    <p:extLst>
      <p:ext uri="{BB962C8B-B14F-4D97-AF65-F5344CB8AC3E}">
        <p14:creationId xmlns:p14="http://schemas.microsoft.com/office/powerpoint/2010/main" val="10223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78EB-FEE3-4527-B627-113BC087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start with inclusion?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91061-CCBB-41FE-955A-2B3977DD64F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D35D0-A3BF-4599-9798-6D9E1E66BA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Currently, millennials </a:t>
            </a:r>
            <a:r>
              <a:rPr lang="en-US" sz="2400" dirty="0">
                <a:hlinkClick r:id="rId2"/>
              </a:rPr>
              <a:t>make up more than one-third of the US workforce</a:t>
            </a:r>
            <a:r>
              <a:rPr lang="en-US" sz="2400" dirty="0"/>
              <a:t>.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Millennials feel </a:t>
            </a:r>
            <a:r>
              <a:rPr lang="en-US" sz="2400" dirty="0">
                <a:hlinkClick r:id="rId3"/>
              </a:rPr>
              <a:t>very strongly about inclusion</a:t>
            </a:r>
            <a:r>
              <a:rPr lang="en-US" sz="2400" dirty="0"/>
              <a:t> with respect to employment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Millennials </a:t>
            </a:r>
            <a:r>
              <a:rPr lang="en-US" sz="2400" dirty="0">
                <a:hlinkClick r:id="rId4"/>
              </a:rPr>
              <a:t>feel *especially* strongly about inclusion </a:t>
            </a:r>
            <a:r>
              <a:rPr lang="en-US" sz="2400" dirty="0"/>
              <a:t>with respect to how an employer treats employees who identify as Neurodiverse.</a:t>
            </a:r>
          </a:p>
          <a:p>
            <a:pPr marL="914400" lvl="1" indent="-457200">
              <a:lnSpc>
                <a:spcPct val="114000"/>
              </a:lnSpc>
              <a:spcAft>
                <a:spcPts val="300"/>
              </a:spcAft>
              <a:buFont typeface="+mj-lt"/>
              <a:buAutoNum type="alphaUcPeriod"/>
            </a:pPr>
            <a:r>
              <a:rPr lang="en-US" sz="2400" dirty="0"/>
              <a:t>20 % said they have decided against applying for a job because they didn’t see evidence the employer was neurodiversity inclusive.</a:t>
            </a:r>
          </a:p>
          <a:p>
            <a:pPr marL="914400" lvl="1" indent="-457200">
              <a:lnSpc>
                <a:spcPct val="114000"/>
              </a:lnSpc>
              <a:spcAft>
                <a:spcPts val="300"/>
              </a:spcAft>
              <a:buFont typeface="+mj-lt"/>
              <a:buAutoNum type="alphaUcPeriod"/>
            </a:pPr>
            <a:r>
              <a:rPr lang="en-US" sz="2400" dirty="0"/>
              <a:t>80 % said they would feel more positive about an employer that did put out public info about their neurodiversity inclusion.</a:t>
            </a:r>
          </a:p>
        </p:txBody>
      </p:sp>
    </p:spTree>
    <p:extLst>
      <p:ext uri="{BB962C8B-B14F-4D97-AF65-F5344CB8AC3E}">
        <p14:creationId xmlns:p14="http://schemas.microsoft.com/office/powerpoint/2010/main" val="23806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5715-E15C-441F-9BB2-590DC356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Law are starting to overlap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65553-7FCD-4BC2-95F7-1BB68BDA24A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FC50E-8328-4181-9662-7828FE2AFF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Accessibility is no longer a competitive advantage, it is an expectation.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Four EU countries have banned the public sector acquiring inaccessible software</a:t>
            </a:r>
          </a:p>
          <a:p>
            <a:pPr marL="800100" lvl="1" indent="-342900">
              <a:lnSpc>
                <a:spcPct val="114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Regulations will get stronger in 2025 when the European Accessibility Act takes effect.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Two US states have accessibility laws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Canada, the UK, Australia and Israel have accessibility laws.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Private litigation in the US is through the roof.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5E46-DF07-4892-B43B-D8E58ECF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</p:spPr>
        <p:txBody>
          <a:bodyPr vert="horz" wrap="none" lIns="0" tIns="0" rIns="0" bIns="0" rtlCol="0" anchor="b">
            <a:normAutofit/>
          </a:bodyPr>
          <a:lstStyle/>
          <a:p>
            <a:r>
              <a:rPr lang="en-US" sz="2600" b="0" kern="1200" dirty="0">
                <a:latin typeface="+mj-lt"/>
                <a:ea typeface="+mj-ea"/>
                <a:cs typeface="+mj-cs"/>
              </a:rPr>
              <a:t>Choose your standard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853AF1-7117-4700-8EEB-289347649A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87947" cy="247743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u="sng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W</a:t>
            </a:r>
            <a:r>
              <a:rPr lang="en-US" sz="1700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eb </a:t>
            </a:r>
            <a:r>
              <a:rPr lang="en-US" sz="1700" b="1" u="sng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700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ontent </a:t>
            </a:r>
            <a:r>
              <a:rPr lang="en-US" sz="1700" b="1" u="sng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700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ccessibility </a:t>
            </a:r>
            <a:r>
              <a:rPr lang="en-US" sz="1700" b="1" u="sng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G</a:t>
            </a:r>
            <a:r>
              <a:rPr lang="en-US" sz="1700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uidelines (WCAG)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9B5C403-6752-4479-ACDE-BC34D8273732}"/>
              </a:ext>
            </a:extLst>
          </p:cNvPr>
          <p:cNvSpPr/>
          <p:nvPr/>
        </p:nvSpPr>
        <p:spPr>
          <a:xfrm>
            <a:off x="616558" y="1626907"/>
            <a:ext cx="5127426" cy="803185"/>
          </a:xfrm>
          <a:custGeom>
            <a:avLst/>
            <a:gdLst>
              <a:gd name="connsiteX0" fmla="*/ 0 w 5127426"/>
              <a:gd name="connsiteY0" fmla="*/ 0 h 803185"/>
              <a:gd name="connsiteX1" fmla="*/ 5127426 w 5127426"/>
              <a:gd name="connsiteY1" fmla="*/ 0 h 803185"/>
              <a:gd name="connsiteX2" fmla="*/ 5127426 w 5127426"/>
              <a:gd name="connsiteY2" fmla="*/ 803185 h 803185"/>
              <a:gd name="connsiteX3" fmla="*/ 0 w 5127426"/>
              <a:gd name="connsiteY3" fmla="*/ 803185 h 803185"/>
              <a:gd name="connsiteX4" fmla="*/ 0 w 5127426"/>
              <a:gd name="connsiteY4" fmla="*/ 0 h 80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426" h="803185">
                <a:moveTo>
                  <a:pt x="0" y="0"/>
                </a:moveTo>
                <a:lnTo>
                  <a:pt x="5127426" y="0"/>
                </a:lnTo>
                <a:lnTo>
                  <a:pt x="5127426" y="803185"/>
                </a:lnTo>
                <a:lnTo>
                  <a:pt x="0" y="8031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World Wide Web Consortium (W3C)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605BAA8-E9B0-49EA-8AA1-D5BE677E9140}"/>
              </a:ext>
            </a:extLst>
          </p:cNvPr>
          <p:cNvSpPr/>
          <p:nvPr/>
        </p:nvSpPr>
        <p:spPr>
          <a:xfrm>
            <a:off x="616558" y="2430093"/>
            <a:ext cx="5127426" cy="3715400"/>
          </a:xfrm>
          <a:custGeom>
            <a:avLst/>
            <a:gdLst>
              <a:gd name="connsiteX0" fmla="*/ 0 w 5127426"/>
              <a:gd name="connsiteY0" fmla="*/ 0 h 3715400"/>
              <a:gd name="connsiteX1" fmla="*/ 5127426 w 5127426"/>
              <a:gd name="connsiteY1" fmla="*/ 0 h 3715400"/>
              <a:gd name="connsiteX2" fmla="*/ 5127426 w 5127426"/>
              <a:gd name="connsiteY2" fmla="*/ 3715400 h 3715400"/>
              <a:gd name="connsiteX3" fmla="*/ 0 w 5127426"/>
              <a:gd name="connsiteY3" fmla="*/ 3715400 h 3715400"/>
              <a:gd name="connsiteX4" fmla="*/ 0 w 5127426"/>
              <a:gd name="connsiteY4" fmla="*/ 0 h 37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426" h="3715400">
                <a:moveTo>
                  <a:pt x="0" y="0"/>
                </a:moveTo>
                <a:lnTo>
                  <a:pt x="5127426" y="0"/>
                </a:lnTo>
                <a:lnTo>
                  <a:pt x="5127426" y="3715400"/>
                </a:lnTo>
                <a:lnTo>
                  <a:pt x="0" y="3715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2.0 released 2009</a:t>
            </a:r>
          </a:p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2.1 released June 2018</a:t>
            </a:r>
          </a:p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2.2 coming Nov 2021</a:t>
            </a:r>
          </a:p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3.0 coming ~2024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DD4C29-DBF3-4E48-B39D-BD39A2E87585}"/>
              </a:ext>
            </a:extLst>
          </p:cNvPr>
          <p:cNvSpPr/>
          <p:nvPr/>
        </p:nvSpPr>
        <p:spPr>
          <a:xfrm>
            <a:off x="6461824" y="1626907"/>
            <a:ext cx="5127426" cy="803185"/>
          </a:xfrm>
          <a:custGeom>
            <a:avLst/>
            <a:gdLst>
              <a:gd name="connsiteX0" fmla="*/ 0 w 5127426"/>
              <a:gd name="connsiteY0" fmla="*/ 0 h 803185"/>
              <a:gd name="connsiteX1" fmla="*/ 5127426 w 5127426"/>
              <a:gd name="connsiteY1" fmla="*/ 0 h 803185"/>
              <a:gd name="connsiteX2" fmla="*/ 5127426 w 5127426"/>
              <a:gd name="connsiteY2" fmla="*/ 803185 h 803185"/>
              <a:gd name="connsiteX3" fmla="*/ 0 w 5127426"/>
              <a:gd name="connsiteY3" fmla="*/ 803185 h 803185"/>
              <a:gd name="connsiteX4" fmla="*/ 0 w 5127426"/>
              <a:gd name="connsiteY4" fmla="*/ 0 h 80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426" h="803185">
                <a:moveTo>
                  <a:pt x="0" y="0"/>
                </a:moveTo>
                <a:lnTo>
                  <a:pt x="5127426" y="0"/>
                </a:lnTo>
                <a:lnTo>
                  <a:pt x="5127426" y="803185"/>
                </a:lnTo>
                <a:lnTo>
                  <a:pt x="0" y="8031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kern="1200" dirty="0"/>
              <a:t>3 Increasing levels of compliance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4B7E356-4E20-448B-A134-E90E2E23C700}"/>
              </a:ext>
            </a:extLst>
          </p:cNvPr>
          <p:cNvSpPr/>
          <p:nvPr/>
        </p:nvSpPr>
        <p:spPr>
          <a:xfrm>
            <a:off x="6461824" y="2430093"/>
            <a:ext cx="5127426" cy="3715400"/>
          </a:xfrm>
          <a:custGeom>
            <a:avLst/>
            <a:gdLst>
              <a:gd name="connsiteX0" fmla="*/ 0 w 5127426"/>
              <a:gd name="connsiteY0" fmla="*/ 0 h 3715400"/>
              <a:gd name="connsiteX1" fmla="*/ 5127426 w 5127426"/>
              <a:gd name="connsiteY1" fmla="*/ 0 h 3715400"/>
              <a:gd name="connsiteX2" fmla="*/ 5127426 w 5127426"/>
              <a:gd name="connsiteY2" fmla="*/ 3715400 h 3715400"/>
              <a:gd name="connsiteX3" fmla="*/ 0 w 5127426"/>
              <a:gd name="connsiteY3" fmla="*/ 3715400 h 3715400"/>
              <a:gd name="connsiteX4" fmla="*/ 0 w 5127426"/>
              <a:gd name="connsiteY4" fmla="*/ 0 h 37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426" h="3715400">
                <a:moveTo>
                  <a:pt x="0" y="0"/>
                </a:moveTo>
                <a:lnTo>
                  <a:pt x="5127426" y="0"/>
                </a:lnTo>
                <a:lnTo>
                  <a:pt x="5127426" y="3715400"/>
                </a:lnTo>
                <a:lnTo>
                  <a:pt x="0" y="3715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A, AA, AAA (AAA is strictest)</a:t>
            </a:r>
          </a:p>
          <a:p>
            <a:pPr marL="228600" lvl="1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Most regulations and courts have settled on AA</a:t>
            </a:r>
          </a:p>
          <a:p>
            <a:pPr marL="457200" lvl="2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US Public Sector sales decided on 2.0 AA July 2018</a:t>
            </a:r>
          </a:p>
          <a:p>
            <a:pPr marL="457200" lvl="2" indent="-228600" algn="l" defTabSz="1111250">
              <a:lnSpc>
                <a:spcPct val="114000"/>
              </a:lnSpc>
              <a:spcBef>
                <a:spcPct val="0"/>
              </a:spcBef>
              <a:spcAft>
                <a:spcPts val="300"/>
              </a:spcAft>
              <a:buChar char="•"/>
            </a:pPr>
            <a:r>
              <a:rPr lang="en-US" sz="2500" kern="1200" dirty="0">
                <a:solidFill>
                  <a:schemeClr val="tx2"/>
                </a:solidFill>
              </a:rPr>
              <a:t>EU, settlement agreements and other countries use 2.1</a:t>
            </a:r>
          </a:p>
        </p:txBody>
      </p:sp>
    </p:spTree>
    <p:extLst>
      <p:ext uri="{BB962C8B-B14F-4D97-AF65-F5344CB8AC3E}">
        <p14:creationId xmlns:p14="http://schemas.microsoft.com/office/powerpoint/2010/main" val="20213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FEEAA6-EA61-4F4D-BB06-E9CD4686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546" y="1604201"/>
            <a:ext cx="11986279" cy="12408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spc="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9C270B-6623-4AE7-B032-0EAF53F8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546" y="3054375"/>
            <a:ext cx="11986279" cy="12408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spc="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43ADC2-1D2C-4AFB-9792-80FB03750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546" y="4504549"/>
            <a:ext cx="11986279" cy="12408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spc="1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8317E5F9-E5C4-4A60-A7F0-B627256B1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Disability Employee Resource Group</a:t>
            </a:r>
          </a:p>
        </p:txBody>
      </p:sp>
      <p:sp>
        <p:nvSpPr>
          <p:cNvPr id="27" name="Subtitle 12">
            <a:extLst>
              <a:ext uri="{FF2B5EF4-FFF2-40B4-BE49-F238E27FC236}">
                <a16:creationId xmlns:a16="http://schemas.microsoft.com/office/drawing/2014/main" id="{48690C18-EF97-4EC2-BDBD-AD85D9AB25A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A diverse team representing diverse needs</a:t>
            </a:r>
          </a:p>
        </p:txBody>
      </p:sp>
      <p:sp>
        <p:nvSpPr>
          <p:cNvPr id="4" name="Arrow: Pentagon 3" descr="Vision ">
            <a:extLst>
              <a:ext uri="{FF2B5EF4-FFF2-40B4-BE49-F238E27FC236}">
                <a16:creationId xmlns:a16="http://schemas.microsoft.com/office/drawing/2014/main" id="{2E81BFD7-284E-4448-938D-0E008966C590}"/>
              </a:ext>
            </a:extLst>
          </p:cNvPr>
          <p:cNvSpPr/>
          <p:nvPr/>
        </p:nvSpPr>
        <p:spPr>
          <a:xfrm>
            <a:off x="202546" y="1624515"/>
            <a:ext cx="2451009" cy="1220564"/>
          </a:xfrm>
          <a:prstGeom prst="homePlate">
            <a:avLst>
              <a:gd name="adj" fmla="val 38556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274249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VISION</a:t>
            </a:r>
          </a:p>
        </p:txBody>
      </p:sp>
      <p:sp>
        <p:nvSpPr>
          <p:cNvPr id="2" name="Rectangle 1" descr="Embrace and empower everyone with access for all&#10;">
            <a:extLst>
              <a:ext uri="{FF2B5EF4-FFF2-40B4-BE49-F238E27FC236}">
                <a16:creationId xmlns:a16="http://schemas.microsoft.com/office/drawing/2014/main" id="{52786194-F5A0-4505-9480-787194A418F5}"/>
              </a:ext>
            </a:extLst>
          </p:cNvPr>
          <p:cNvSpPr/>
          <p:nvPr/>
        </p:nvSpPr>
        <p:spPr>
          <a:xfrm>
            <a:off x="2653555" y="2012329"/>
            <a:ext cx="8591535" cy="4246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0091DA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Embrace and empower everyone with access for all</a:t>
            </a:r>
          </a:p>
        </p:txBody>
      </p:sp>
      <p:sp>
        <p:nvSpPr>
          <p:cNvPr id="11" name="Arrow: Pentagon 10" descr="Mission">
            <a:extLst>
              <a:ext uri="{FF2B5EF4-FFF2-40B4-BE49-F238E27FC236}">
                <a16:creationId xmlns:a16="http://schemas.microsoft.com/office/drawing/2014/main" id="{C274041E-B797-4CE2-8D01-58F6089BB369}"/>
              </a:ext>
            </a:extLst>
          </p:cNvPr>
          <p:cNvSpPr/>
          <p:nvPr/>
        </p:nvSpPr>
        <p:spPr>
          <a:xfrm>
            <a:off x="202546" y="3054375"/>
            <a:ext cx="2451009" cy="1240878"/>
          </a:xfrm>
          <a:prstGeom prst="homePlate">
            <a:avLst>
              <a:gd name="adj" fmla="val 38556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274249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MISSION</a:t>
            </a:r>
          </a:p>
        </p:txBody>
      </p:sp>
      <p:sp>
        <p:nvSpPr>
          <p:cNvPr id="16" name="Rectangle 15" descr="Drive true inclusion for people of all abilities by creating a VMware that encourages self-identification and enablement&#10;">
            <a:extLst>
              <a:ext uri="{FF2B5EF4-FFF2-40B4-BE49-F238E27FC236}">
                <a16:creationId xmlns:a16="http://schemas.microsoft.com/office/drawing/2014/main" id="{C6727090-36FA-4DA6-967E-876843E6641F}"/>
              </a:ext>
            </a:extLst>
          </p:cNvPr>
          <p:cNvSpPr/>
          <p:nvPr/>
        </p:nvSpPr>
        <p:spPr>
          <a:xfrm>
            <a:off x="2653555" y="3297970"/>
            <a:ext cx="9003018" cy="75693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7F35B2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Drive true inclusion for people of all abilities by creating a VMware that encourages self-identification and enablement</a:t>
            </a:r>
          </a:p>
        </p:txBody>
      </p:sp>
      <p:sp>
        <p:nvSpPr>
          <p:cNvPr id="15" name="Arrow: Pentagon 14" descr="EXECUTIVE&#10;SPONSORS&#10;">
            <a:extLst>
              <a:ext uri="{FF2B5EF4-FFF2-40B4-BE49-F238E27FC236}">
                <a16:creationId xmlns:a16="http://schemas.microsoft.com/office/drawing/2014/main" id="{FBEF3F2C-28AC-4BDA-B194-D358809C79C5}"/>
              </a:ext>
            </a:extLst>
          </p:cNvPr>
          <p:cNvSpPr/>
          <p:nvPr/>
        </p:nvSpPr>
        <p:spPr>
          <a:xfrm>
            <a:off x="202546" y="4504549"/>
            <a:ext cx="2451009" cy="1240878"/>
          </a:xfrm>
          <a:prstGeom prst="homePlate">
            <a:avLst>
              <a:gd name="adj" fmla="val 38556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274249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10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INCLUDES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02E74B-1324-4969-B1FE-10B9020AE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25410" y="3483841"/>
            <a:ext cx="2397289" cy="3964353"/>
            <a:chOff x="9491713" y="3560030"/>
            <a:chExt cx="2397289" cy="396435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FDB042-4892-4DA5-B0B5-2E1E430BC694}"/>
                </a:ext>
              </a:extLst>
            </p:cNvPr>
            <p:cNvSpPr/>
            <p:nvPr userDrawn="1"/>
          </p:nvSpPr>
          <p:spPr bwMode="gray">
            <a:xfrm>
              <a:off x="9491713" y="4328333"/>
              <a:ext cx="2371756" cy="2270651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tx2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307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142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0AAEB7-D547-480C-AF80-5A98969F7D52}"/>
                </a:ext>
              </a:extLst>
            </p:cNvPr>
            <p:cNvGrpSpPr/>
            <p:nvPr/>
          </p:nvGrpSpPr>
          <p:grpSpPr>
            <a:xfrm>
              <a:off x="9516358" y="3560030"/>
              <a:ext cx="2372644" cy="3964353"/>
              <a:chOff x="1915425" y="251101"/>
              <a:chExt cx="3737310" cy="652256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4B3EBF-91EE-411F-B7B1-2FAD3F570478}"/>
                  </a:ext>
                </a:extLst>
              </p:cNvPr>
              <p:cNvSpPr/>
              <p:nvPr/>
            </p:nvSpPr>
            <p:spPr>
              <a:xfrm>
                <a:off x="2954448" y="2308950"/>
                <a:ext cx="1580226" cy="2148396"/>
              </a:xfrm>
              <a:prstGeom prst="rect">
                <a:avLst/>
              </a:prstGeom>
              <a:blipFill dpi="0" rotWithShape="1">
                <a:blip r:embed="rId4" cstate="screen">
                  <a:alphaModFix amt="35000"/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825" r="825"/>
                </a:stretch>
              </a:blipFill>
              <a:ln w="2540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2142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71BAFB5-20E3-4DD6-8056-C839473C1A19}"/>
                  </a:ext>
                </a:extLst>
              </p:cNvPr>
              <p:cNvSpPr/>
              <p:nvPr/>
            </p:nvSpPr>
            <p:spPr>
              <a:xfrm>
                <a:off x="1952226" y="251101"/>
                <a:ext cx="3700509" cy="4726639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>
                    <a:gd name="adj" fmla="val 738991"/>
                  </a:avLst>
                </a:prstTxWarp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1400" b="0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POWER OF </a:t>
                </a:r>
                <a:r>
                  <a:rPr lang="en-US" sz="1400" spc="300" dirty="0">
                    <a:solidFill>
                      <a:schemeClr val="bg1"/>
                    </a:solidFill>
                  </a:rPr>
                  <a:t>DIFFERENCE</a:t>
                </a:r>
                <a:endParaRPr kumimoji="0" lang="en-US" sz="1400" b="0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tropoli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D2EAB0-03C4-4F08-BA1F-97E680EEDA51}"/>
                  </a:ext>
                </a:extLst>
              </p:cNvPr>
              <p:cNvSpPr/>
              <p:nvPr/>
            </p:nvSpPr>
            <p:spPr>
              <a:xfrm>
                <a:off x="1915425" y="1908703"/>
                <a:ext cx="3693784" cy="4864964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29831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99" b="0" i="0" u="none" strike="noStrike" kern="1200" cap="none" spc="15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etropolis Medium" panose="00000600000000000000" pitchFamily="2" charset="0"/>
                    <a:ea typeface="+mn-ea"/>
                    <a:cs typeface="+mn-cs"/>
                  </a:rPr>
                  <a:t>Disability@VMware</a:t>
                </a:r>
                <a:endParaRPr kumimoji="0" lang="en-US" sz="2199" b="0" i="0" u="none" strike="noStrike" kern="1200" cap="none" spc="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etropolis Medium" panose="00000600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Rectangle 27" descr="Drive true inclusion for people of all abilities by creating a VMware that encourages self-identification and enablement&#10;">
            <a:extLst>
              <a:ext uri="{FF2B5EF4-FFF2-40B4-BE49-F238E27FC236}">
                <a16:creationId xmlns:a16="http://schemas.microsoft.com/office/drawing/2014/main" id="{FF4427AE-8523-474A-B5A8-97A90D48A21C}"/>
              </a:ext>
            </a:extLst>
          </p:cNvPr>
          <p:cNvSpPr/>
          <p:nvPr/>
        </p:nvSpPr>
        <p:spPr>
          <a:xfrm>
            <a:off x="2892048" y="4823236"/>
            <a:ext cx="9003018" cy="7568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Visible and Invisible disabilities,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9" dirty="0">
                <a:solidFill>
                  <a:schemeClr val="accent4">
                    <a:lumMod val="75000"/>
                  </a:schemeClr>
                </a:solidFill>
                <a:latin typeface="Metropolis"/>
              </a:rPr>
              <a:t>Neurodiversity, Mental Wellness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etropoli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9EF2-7F07-4315-864A-C97EE060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Build digital inventory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14826-1087-43F9-A988-CCDC4A675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98ED5-B5C4-4B57-8543-4E641704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09" y="1408218"/>
            <a:ext cx="7324280" cy="4882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29A3D-AEA4-4A04-928E-9C19B538F438}"/>
              </a:ext>
            </a:extLst>
          </p:cNvPr>
          <p:cNvSpPr txBox="1"/>
          <p:nvPr/>
        </p:nvSpPr>
        <p:spPr>
          <a:xfrm>
            <a:off x="8403220" y="2199189"/>
            <a:ext cx="3032567" cy="2836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Where we actually were</a:t>
            </a:r>
          </a:p>
          <a:p>
            <a:pPr algn="l">
              <a:lnSpc>
                <a:spcPct val="130000"/>
              </a:lnSpc>
            </a:pPr>
            <a:endParaRPr lang="en-US" sz="2400" dirty="0">
              <a:solidFill>
                <a:schemeClr val="tx2"/>
              </a:solidFill>
            </a:endParaRP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…</a:t>
            </a: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tx2"/>
                </a:solidFill>
              </a:rPr>
              <a:t>wasn’t where we thought we were</a:t>
            </a:r>
          </a:p>
        </p:txBody>
      </p:sp>
    </p:spTree>
    <p:extLst>
      <p:ext uri="{BB962C8B-B14F-4D97-AF65-F5344CB8AC3E}">
        <p14:creationId xmlns:p14="http://schemas.microsoft.com/office/powerpoint/2010/main" val="33772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9CD2780-4757-46B0-A88D-9665EDA1F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2E5619-CB83-42CD-A0CD-67FBCB8E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412751"/>
            <a:ext cx="11001004" cy="381000"/>
          </a:xfrm>
        </p:spPr>
        <p:txBody>
          <a:bodyPr/>
          <a:lstStyle/>
          <a:p>
            <a:r>
              <a:rPr lang="en-US" dirty="0"/>
              <a:t>Step 3: Executive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E3580-F381-4550-9B55-363E0A1F9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03" y="1417820"/>
            <a:ext cx="7788655" cy="51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7129-B418-4FD4-9ABF-AE74CF0F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Budget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D0D1E-E4E4-4322-B031-AE4FB7EE9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B64DF-2BD7-4D88-AE18-71356F9EE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05" y="1321428"/>
            <a:ext cx="8784613" cy="48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F6C0-4B2D-453D-A329-288BC894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How do you staff your accessibility effort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57EFE-AA3B-448F-9D0F-CF9EB402A97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E0132-DB9D-4695-81A4-246350848517}"/>
              </a:ext>
            </a:extLst>
          </p:cNvPr>
          <p:cNvSpPr txBox="1"/>
          <p:nvPr/>
        </p:nvSpPr>
        <p:spPr>
          <a:xfrm>
            <a:off x="592866" y="1600200"/>
            <a:ext cx="11001004" cy="2188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Staff</a:t>
            </a: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Contractors (evergreen)</a:t>
            </a: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Contractors (project)</a:t>
            </a:r>
          </a:p>
          <a:p>
            <a:pPr marL="514350" indent="-514350" algn="l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Crowdsourced</a:t>
            </a:r>
          </a:p>
        </p:txBody>
      </p:sp>
    </p:spTree>
    <p:extLst>
      <p:ext uri="{BB962C8B-B14F-4D97-AF65-F5344CB8AC3E}">
        <p14:creationId xmlns:p14="http://schemas.microsoft.com/office/powerpoint/2010/main" val="12345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2A60A-22C5-453D-AF88-7898A789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Training and champions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D79C2-C137-4E43-A445-68385E9E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D460D-5182-4AA8-A638-D1993D2C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90" y="1239162"/>
            <a:ext cx="10106637" cy="508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25E6-2882-4C75-BBA7-BE0A02AF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09" y="684218"/>
            <a:ext cx="11001004" cy="381000"/>
          </a:xfrm>
        </p:spPr>
        <p:txBody>
          <a:bodyPr/>
          <a:lstStyle/>
          <a:p>
            <a:r>
              <a:rPr lang="en-US" dirty="0"/>
              <a:t>Step 6: Hire employees with disabilities everywhere, </a:t>
            </a:r>
            <a:br>
              <a:rPr lang="en-US" dirty="0"/>
            </a:br>
            <a:r>
              <a:rPr lang="en-US" dirty="0"/>
              <a:t>not just on the DEI or Accessibility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3A112-0678-4445-9EE4-52355BE3CAFE}"/>
              </a:ext>
            </a:extLst>
          </p:cNvPr>
          <p:cNvSpPr txBox="1">
            <a:spLocks/>
          </p:cNvSpPr>
          <p:nvPr/>
        </p:nvSpPr>
        <p:spPr>
          <a:xfrm>
            <a:off x="616505" y="1600201"/>
            <a:ext cx="10972800" cy="457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/>
              <a:t>Hiring more employees with disabilities required overhauling: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Talent Acquisition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Interview process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Accommodations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Offers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Onboarding</a:t>
            </a:r>
          </a:p>
          <a:p>
            <a:pPr marL="457200" indent="-457200">
              <a:lnSpc>
                <a:spcPct val="114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Retention programs</a:t>
            </a:r>
          </a:p>
          <a:p>
            <a:pPr>
              <a:lnSpc>
                <a:spcPct val="114000"/>
              </a:lnSpc>
              <a:spcAft>
                <a:spcPts val="300"/>
              </a:spcAft>
              <a:buNone/>
            </a:pPr>
            <a:r>
              <a:rPr lang="en-US" sz="2400" dirty="0"/>
              <a:t>One year after the POD was launched and the initial accessibility team was hired, VMware’s US self-identification rate doubled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8D72E1-C016-45DA-90C9-8DA95983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4262EB-C10B-421B-BD1E-CE01D9E3DF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  <a:p>
            <a:pPr lvl="2"/>
            <a:r>
              <a:rPr lang="en-US" sz="2000" dirty="0"/>
              <a:t>What is disability and accessibility?</a:t>
            </a:r>
          </a:p>
          <a:p>
            <a:pPr lvl="2"/>
            <a:r>
              <a:rPr lang="en-US" sz="2000" dirty="0"/>
              <a:t>Why should everyone care?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How did VMware start its accessibility journey</a:t>
            </a:r>
          </a:p>
          <a:p>
            <a:pPr lvl="1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What all organizations can do to increase disability inclusion</a:t>
            </a:r>
          </a:p>
        </p:txBody>
      </p:sp>
    </p:spTree>
    <p:extLst>
      <p:ext uri="{BB962C8B-B14F-4D97-AF65-F5344CB8AC3E}">
        <p14:creationId xmlns:p14="http://schemas.microsoft.com/office/powerpoint/2010/main" val="24556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586A-237F-4BBF-90C5-126C3D64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Testing tools and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A434A-B4E3-466B-9AFF-803222F4E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20AFE-32DE-4D50-9A1D-69669880F7E6}"/>
              </a:ext>
            </a:extLst>
          </p:cNvPr>
          <p:cNvSpPr txBox="1">
            <a:spLocks/>
          </p:cNvSpPr>
          <p:nvPr/>
        </p:nvSpPr>
        <p:spPr>
          <a:xfrm>
            <a:off x="616505" y="1600201"/>
            <a:ext cx="10972800" cy="457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 built a state-of-the-art machine learning based automated accessibility testing tool 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Crest looks at data and patterns, not just code.</a:t>
            </a:r>
          </a:p>
          <a:p>
            <a:pPr marL="800100" lvl="1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We think we can move the needle from a 30/70 split between automated and manual testing to 50/50 in the next year.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Integrated into product CI/CD pipeline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Crest is downloadable for free from </a:t>
            </a:r>
            <a:r>
              <a:rPr lang="en-US" sz="2400" dirty="0">
                <a:hlinkClick r:id="rId2"/>
              </a:rPr>
              <a:t>VMware’s Git repo</a:t>
            </a:r>
            <a:r>
              <a:rPr lang="en-US" sz="2400" dirty="0"/>
              <a:t>.</a:t>
            </a:r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E26E1-4D5F-40B9-BEED-2D8CF9B1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Internal accessibility policy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9956A-BBE0-44C8-8B77-1694CA5E9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B7DB0F1-866D-45DB-8D1B-C4688D7A43F7}"/>
              </a:ext>
            </a:extLst>
          </p:cNvPr>
          <p:cNvSpPr txBox="1">
            <a:spLocks/>
          </p:cNvSpPr>
          <p:nvPr/>
        </p:nvSpPr>
        <p:spPr>
          <a:xfrm>
            <a:off x="616505" y="1600201"/>
            <a:ext cx="10972800" cy="457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VMware not only wanted to be inclusive, we wanted to make disabled colleagues felt like they were wanted and belonged.</a:t>
            </a:r>
          </a:p>
          <a:p>
            <a:pPr marL="914400" lvl="1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Working with vendors to remediate the current tools</a:t>
            </a:r>
          </a:p>
          <a:p>
            <a:pPr marL="914400" lvl="1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/>
              <a:t>While not continuing to add to VMware’s accessibility debt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When you choose to prioritize inclusion, the number of accommodations requests should drop substantially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44DB1-5720-4C5C-83BA-36D8FE04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9: Product report cards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D7C86-E130-4551-9D37-6FB42044D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0AED7-EF91-4B9C-A8F2-8936FFB5F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5" y="1240707"/>
            <a:ext cx="7659982" cy="50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9BD6-290A-4572-8A82-C13CC177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Product release gates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A4136-E3FF-4BD3-A113-D3175F0FE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13C38-E81C-442C-AD65-4D696CDF67A1}"/>
              </a:ext>
            </a:extLst>
          </p:cNvPr>
          <p:cNvSpPr txBox="1"/>
          <p:nvPr/>
        </p:nvSpPr>
        <p:spPr>
          <a:xfrm>
            <a:off x="592866" y="2941504"/>
            <a:ext cx="3252021" cy="653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600" dirty="0">
                <a:solidFill>
                  <a:schemeClr val="tx2"/>
                </a:solidFill>
              </a:rPr>
              <a:t>Inaccessible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1F8CC-2823-4237-8375-19CC32E85F87}"/>
              </a:ext>
            </a:extLst>
          </p:cNvPr>
          <p:cNvSpPr txBox="1"/>
          <p:nvPr/>
        </p:nvSpPr>
        <p:spPr>
          <a:xfrm>
            <a:off x="7344370" y="2941504"/>
            <a:ext cx="3252021" cy="653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600" dirty="0">
                <a:solidFill>
                  <a:schemeClr val="tx2"/>
                </a:solidFill>
              </a:rPr>
              <a:t>Accessible !!!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3DE6D2-6268-4D38-81EE-474AA8880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8631" y="1223525"/>
            <a:ext cx="5741267" cy="6428665"/>
            <a:chOff x="1718631" y="1223525"/>
            <a:chExt cx="5741267" cy="6428665"/>
          </a:xfrm>
        </p:grpSpPr>
        <p:pic>
          <p:nvPicPr>
            <p:cNvPr id="5" name="Picture 4" descr="A picture containing text, furniture, table, sign&#10;&#10;Description automatically generated">
              <a:extLst>
                <a:ext uri="{FF2B5EF4-FFF2-40B4-BE49-F238E27FC236}">
                  <a16:creationId xmlns:a16="http://schemas.microsoft.com/office/drawing/2014/main" id="{3B4DDD86-EA5F-4589-9663-39281A1BB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8631" y="2014086"/>
              <a:ext cx="5741267" cy="56381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BDBB95-E242-4EA5-B29C-6D5C428A7BDC}"/>
                </a:ext>
              </a:extLst>
            </p:cNvPr>
            <p:cNvSpPr txBox="1"/>
            <p:nvPr/>
          </p:nvSpPr>
          <p:spPr>
            <a:xfrm>
              <a:off x="3844887" y="1223525"/>
              <a:ext cx="3252021" cy="6537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3600" dirty="0">
                  <a:solidFill>
                    <a:schemeClr val="tx2"/>
                  </a:solidFill>
                </a:rPr>
                <a:t>Release Gate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3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2F829D-2485-4C2B-A935-C530BAC2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or amplifying an accessibility program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9EF3C8-7743-412B-9BA2-5D72E74C27A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9BD6-290A-4572-8A82-C13CC177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where you are starting from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A4136-E3FF-4BD3-A113-D3175F0FEF5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Internally analyze your organization’s disability maturity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413E3-A811-4090-8129-D2D5281FB18D}"/>
              </a:ext>
            </a:extLst>
          </p:cNvPr>
          <p:cNvSpPr txBox="1">
            <a:spLocks/>
          </p:cNvSpPr>
          <p:nvPr/>
        </p:nvSpPr>
        <p:spPr>
          <a:xfrm>
            <a:off x="616505" y="1600201"/>
            <a:ext cx="10972800" cy="457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hlinkClick r:id="rId2"/>
              </a:rPr>
              <a:t>Disability:IN</a:t>
            </a:r>
            <a:r>
              <a:rPr lang="en-US" sz="2400" dirty="0">
                <a:hlinkClick r:id="rId2"/>
              </a:rPr>
              <a:t> DEI Index</a:t>
            </a:r>
            <a:endParaRPr lang="en-US" sz="2400" dirty="0"/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Business Disability Forum</a:t>
            </a:r>
            <a:endParaRPr lang="en-US" sz="2400" dirty="0"/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Digital Accessibility Maturity Model</a:t>
            </a:r>
            <a:endParaRPr lang="en-US" sz="2400" dirty="0"/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Coming soon: W3C Accessibility Maturity Model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/>
              <a:t>Be honest</a:t>
            </a:r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/>
              <a:t>You only get out of it what you put into it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3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9BD6-290A-4572-8A82-C13CC177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the low hanging fruit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A4136-E3FF-4BD3-A113-D3175F0FEF5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413E3-A811-4090-8129-D2D5281FB18D}"/>
              </a:ext>
            </a:extLst>
          </p:cNvPr>
          <p:cNvSpPr txBox="1">
            <a:spLocks/>
          </p:cNvSpPr>
          <p:nvPr/>
        </p:nvSpPr>
        <p:spPr>
          <a:xfrm>
            <a:off x="616505" y="1600201"/>
            <a:ext cx="10972800" cy="457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60000"/>
                  <a:lumOff val="40000"/>
                </a:schemeClr>
              </a:buClr>
              <a:buSzPct val="90000"/>
              <a:buFont typeface="Arial" panose="020B0604020202020204" pitchFamily="34" charset="0"/>
              <a:buChar char="​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1841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44538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69963" indent="-1666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138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Camphor Std" panose="020B0504030404020204" pitchFamily="34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258888" indent="-1111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95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55098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22438" indent="-120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90000"/>
              <a:buFont typeface="System Font Regular"/>
              <a:buChar char="-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Captions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Presentation templates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Color choices</a:t>
            </a:r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Accommodations process</a:t>
            </a:r>
          </a:p>
          <a:p>
            <a:pPr marL="457200" indent="-4572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E180-B708-4CB8-AD9A-0AE7CC6F8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advanced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A9C16B-9E21-4A17-825F-BF7D65D237E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ACAEA-17F1-4736-A995-FFD8273124C7}"/>
              </a:ext>
            </a:extLst>
          </p:cNvPr>
          <p:cNvSpPr txBox="1"/>
          <p:nvPr/>
        </p:nvSpPr>
        <p:spPr>
          <a:xfrm>
            <a:off x="592866" y="1454227"/>
            <a:ext cx="10962687" cy="4757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Explicitly call out disability as a regular dimension of your organization’s JEDI program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Start a disability ERG (if you don’t have one)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Get an executive sponsor for your accessibility program, preferably someone at the C-Suite level or connected to the products/IT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Build a training program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Hire a team - if you are already using outside consulting, build a permanent team to take over some of that work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Build an accessibility remediation roadmap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Execute the roadmap</a:t>
            </a:r>
          </a:p>
        </p:txBody>
      </p:sp>
    </p:spTree>
    <p:extLst>
      <p:ext uri="{BB962C8B-B14F-4D97-AF65-F5344CB8AC3E}">
        <p14:creationId xmlns:p14="http://schemas.microsoft.com/office/powerpoint/2010/main" val="170985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8F6DB-A7C8-4588-BD15-5E1F8335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D1B5E-79EF-4A05-860F-BE4C45D7D9A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AD01D-F0C0-403A-9BF9-174F6465A9DC}"/>
              </a:ext>
            </a:extLst>
          </p:cNvPr>
          <p:cNvSpPr txBox="1"/>
          <p:nvPr/>
        </p:nvSpPr>
        <p:spPr>
          <a:xfrm>
            <a:off x="592866" y="1454227"/>
            <a:ext cx="10962687" cy="4757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Accessibility is part of every company’s mission, and every employee’s job.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Accessibility is a program, not a project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Accessibility isn’t just about what an organization sells, it’s about services, training, marketing materials, documentation, support and conferences.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Employees need accessibility just as much as customers do.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</a:rPr>
              <a:t>Use your influence to let vendors know that accessibility is important to your organization.</a:t>
            </a:r>
          </a:p>
          <a:p>
            <a:pPr marL="457200" indent="-457200" algn="l">
              <a:lnSpc>
                <a:spcPct val="130000"/>
              </a:lnSpc>
              <a:buFont typeface="+mj-lt"/>
              <a:buAutoNum type="arabicPeriod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2F829D-2485-4C2B-A935-C530BAC2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9EF3C8-7743-412B-9BA2-5D72E74C27A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78D68-3095-4F64-8432-121E33CD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5" name="Picture 4" descr="Sheri Byrne-Haber practicing paralympic archery on her 40 meter range at home">
            <a:extLst>
              <a:ext uri="{FF2B5EF4-FFF2-40B4-BE49-F238E27FC236}">
                <a16:creationId xmlns:a16="http://schemas.microsoft.com/office/drawing/2014/main" id="{B406DE80-E9DE-4019-B2F0-55AD9D30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1899" y="1475459"/>
            <a:ext cx="5453668" cy="4090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8F36C-9B68-4B70-9032-D9FA5BB6A1E4}"/>
              </a:ext>
            </a:extLst>
          </p:cNvPr>
          <p:cNvSpPr txBox="1"/>
          <p:nvPr/>
        </p:nvSpPr>
        <p:spPr>
          <a:xfrm>
            <a:off x="5401340" y="1584649"/>
            <a:ext cx="5103627" cy="368870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Multi-disciplinary background </a:t>
            </a:r>
          </a:p>
          <a:p>
            <a:pPr marL="342900" indent="-342900" algn="l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Medium 2020 UX Collective Author of the Year</a:t>
            </a:r>
          </a:p>
          <a:p>
            <a:pPr marL="342900" indent="-342900" algn="l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Founder of VMware Accessibility program</a:t>
            </a:r>
          </a:p>
          <a:p>
            <a:pPr marL="342900" indent="-342900" algn="l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Co-founder of the Disability @ VMware employee resource group</a:t>
            </a:r>
          </a:p>
          <a:p>
            <a:pPr marL="342900" indent="-342900" algn="l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Magnification and keyboard only user with a deaf daughter</a:t>
            </a:r>
          </a:p>
          <a:p>
            <a:pPr algn="l">
              <a:spcAft>
                <a:spcPts val="600"/>
              </a:spcAft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48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01FB07-FCB2-41A3-9E28-8E1116AC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8" y="336602"/>
            <a:ext cx="11001004" cy="381000"/>
          </a:xfrm>
        </p:spPr>
        <p:txBody>
          <a:bodyPr/>
          <a:lstStyle/>
          <a:p>
            <a:r>
              <a:rPr lang="en-US" dirty="0"/>
              <a:t>Accessibility is about Visible Disabilities</a:t>
            </a:r>
          </a:p>
        </p:txBody>
      </p:sp>
      <p:pic>
        <p:nvPicPr>
          <p:cNvPr id="3" name="Picture 2" descr="Older Gentlemn closeup with hearing aid">
            <a:extLst>
              <a:ext uri="{FF2B5EF4-FFF2-40B4-BE49-F238E27FC236}">
                <a16:creationId xmlns:a16="http://schemas.microsoft.com/office/drawing/2014/main" id="{251FE9E2-DDD0-48D6-8188-5CBF3807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76" y="3791170"/>
            <a:ext cx="3656290" cy="2741719"/>
          </a:xfrm>
          <a:prstGeom prst="rect">
            <a:avLst/>
          </a:prstGeom>
        </p:spPr>
      </p:pic>
      <p:pic>
        <p:nvPicPr>
          <p:cNvPr id="7" name="Picture 6" descr="Person in wheelchair with prosthetic arcm">
            <a:extLst>
              <a:ext uri="{FF2B5EF4-FFF2-40B4-BE49-F238E27FC236}">
                <a16:creationId xmlns:a16="http://schemas.microsoft.com/office/drawing/2014/main" id="{FD373A65-5354-4F2C-A658-A36E438A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92" y="1261640"/>
            <a:ext cx="2889813" cy="4334719"/>
          </a:xfrm>
          <a:prstGeom prst="rect">
            <a:avLst/>
          </a:prstGeom>
        </p:spPr>
      </p:pic>
      <p:pic>
        <p:nvPicPr>
          <p:cNvPr id="14" name="Picture 13" descr="Sheri Byrne-Haber practicing Paralympic archery on her 40 meter range at home">
            <a:extLst>
              <a:ext uri="{FF2B5EF4-FFF2-40B4-BE49-F238E27FC236}">
                <a16:creationId xmlns:a16="http://schemas.microsoft.com/office/drawing/2014/main" id="{6CFFE4AC-8AF3-45A6-BBAF-D4AD11357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78228" y="1803481"/>
            <a:ext cx="4334718" cy="3251038"/>
          </a:xfrm>
          <a:prstGeom prst="rect">
            <a:avLst/>
          </a:prstGeom>
        </p:spPr>
      </p:pic>
      <p:pic>
        <p:nvPicPr>
          <p:cNvPr id="12" name="Picture 11" descr="A picture containing dog, mammal&#10;&#10;Description automatically generated">
            <a:extLst>
              <a:ext uri="{FF2B5EF4-FFF2-40B4-BE49-F238E27FC236}">
                <a16:creationId xmlns:a16="http://schemas.microsoft.com/office/drawing/2014/main" id="{304EE4EA-EC97-49A6-A4CF-1FF3CE1D6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976" y="527102"/>
            <a:ext cx="3656291" cy="30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7E2E003-49F5-47AB-B7EC-87222EB24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C72B99-F668-4B55-B41D-B3C6FB7B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is also about Hidden Disabilities</a:t>
            </a:r>
          </a:p>
        </p:txBody>
      </p:sp>
      <p:pic>
        <p:nvPicPr>
          <p:cNvPr id="5" name="Picture 4" descr="Hand containing glasses with bright lights in the background">
            <a:extLst>
              <a:ext uri="{FF2B5EF4-FFF2-40B4-BE49-F238E27FC236}">
                <a16:creationId xmlns:a16="http://schemas.microsoft.com/office/drawing/2014/main" id="{8E0E114F-CC2D-433B-9C8A-C592D11C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744" y="3818183"/>
            <a:ext cx="3309387" cy="2421731"/>
          </a:xfrm>
          <a:prstGeom prst="rect">
            <a:avLst/>
          </a:prstGeom>
        </p:spPr>
      </p:pic>
      <p:pic>
        <p:nvPicPr>
          <p:cNvPr id="8" name="Picture 7" descr="Mobile device on facebook login page with &quot;Social Media&quot; spelled in Scrabble tiles">
            <a:extLst>
              <a:ext uri="{FF2B5EF4-FFF2-40B4-BE49-F238E27FC236}">
                <a16:creationId xmlns:a16="http://schemas.microsoft.com/office/drawing/2014/main" id="{24BDBE5D-79D7-4F97-8531-BE7B6773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743" y="1197176"/>
            <a:ext cx="3738770" cy="2483403"/>
          </a:xfrm>
          <a:prstGeom prst="rect">
            <a:avLst/>
          </a:prstGeom>
        </p:spPr>
      </p:pic>
      <p:pic>
        <p:nvPicPr>
          <p:cNvPr id="12" name="Picture 11" descr="Millie Bobby Brown in the character of &quot;Eleven&quot; on Stranger Things">
            <a:extLst>
              <a:ext uri="{FF2B5EF4-FFF2-40B4-BE49-F238E27FC236}">
                <a16:creationId xmlns:a16="http://schemas.microsoft.com/office/drawing/2014/main" id="{44EE851E-7B75-4EAA-8D09-5E825C7C8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745" y="1197176"/>
            <a:ext cx="3354703" cy="2355185"/>
          </a:xfrm>
          <a:prstGeom prst="rect">
            <a:avLst/>
          </a:prstGeom>
        </p:spPr>
      </p:pic>
      <p:pic>
        <p:nvPicPr>
          <p:cNvPr id="14" name="Picture 13" descr="Outline of head containing lightning bolt, symbolic of epilepsy">
            <a:extLst>
              <a:ext uri="{FF2B5EF4-FFF2-40B4-BE49-F238E27FC236}">
                <a16:creationId xmlns:a16="http://schemas.microsoft.com/office/drawing/2014/main" id="{2586F645-4300-4031-A0B1-7B9959351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615" y="3835158"/>
            <a:ext cx="3703898" cy="2455699"/>
          </a:xfrm>
          <a:prstGeom prst="rect">
            <a:avLst/>
          </a:prstGeom>
        </p:spPr>
      </p:pic>
      <p:pic>
        <p:nvPicPr>
          <p:cNvPr id="18" name="Picture 17" descr="Diabetic test equipment">
            <a:extLst>
              <a:ext uri="{FF2B5EF4-FFF2-40B4-BE49-F238E27FC236}">
                <a16:creationId xmlns:a16="http://schemas.microsoft.com/office/drawing/2014/main" id="{D0AA13AC-2FCF-42CE-99F1-FB036A827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81" y="1815762"/>
            <a:ext cx="3461294" cy="30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01FB07-FCB2-41A3-9E28-8E1116AC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18" y="336602"/>
            <a:ext cx="11001004" cy="381000"/>
          </a:xfrm>
        </p:spPr>
        <p:txBody>
          <a:bodyPr/>
          <a:lstStyle/>
          <a:p>
            <a:r>
              <a:rPr lang="en-US" dirty="0"/>
              <a:t>Accessibility is also about temporary and situational ability loss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E05F6-8047-4B2B-9570-4A4DC75D3360}"/>
              </a:ext>
            </a:extLst>
          </p:cNvPr>
          <p:cNvSpPr txBox="1"/>
          <p:nvPr/>
        </p:nvSpPr>
        <p:spPr>
          <a:xfrm>
            <a:off x="1204686" y="6255657"/>
            <a:ext cx="6255657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200" dirty="0">
                <a:hlinkClick r:id="rId3"/>
              </a:rPr>
              <a:t>From the Microsoft Inclusive Design Toolkit Accessibility Persona Spectrum</a:t>
            </a:r>
            <a:endParaRPr lang="en-US" sz="1200" dirty="0"/>
          </a:p>
        </p:txBody>
      </p:sp>
      <p:grpSp>
        <p:nvGrpSpPr>
          <p:cNvPr id="38" name="Group 37" descr="Cartoon representation of a permanent disability in the form of  Limb difference from the Microsoft Inclusive Design Toolkit - Accessibility Persona Spectrum">
            <a:extLst>
              <a:ext uri="{FF2B5EF4-FFF2-40B4-BE49-F238E27FC236}">
                <a16:creationId xmlns:a16="http://schemas.microsoft.com/office/drawing/2014/main" id="{64B283D8-7209-4DA7-8543-E04457F156AE}"/>
              </a:ext>
            </a:extLst>
          </p:cNvPr>
          <p:cNvGrpSpPr/>
          <p:nvPr/>
        </p:nvGrpSpPr>
        <p:grpSpPr>
          <a:xfrm>
            <a:off x="896993" y="904466"/>
            <a:ext cx="2557915" cy="5072485"/>
            <a:chOff x="896993" y="904466"/>
            <a:chExt cx="2557915" cy="50724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98F7C3-5A9A-4E01-B845-AFDD044B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164" y="904466"/>
              <a:ext cx="2383744" cy="47484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9D3C97-015A-4264-AD16-D281637B0AF2}"/>
                </a:ext>
              </a:extLst>
            </p:cNvPr>
            <p:cNvSpPr/>
            <p:nvPr/>
          </p:nvSpPr>
          <p:spPr>
            <a:xfrm>
              <a:off x="1245336" y="5150753"/>
              <a:ext cx="1683657" cy="647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D43EFC-A8F4-499F-AE67-049F69DD0345}"/>
                </a:ext>
              </a:extLst>
            </p:cNvPr>
            <p:cNvSpPr txBox="1"/>
            <p:nvPr/>
          </p:nvSpPr>
          <p:spPr>
            <a:xfrm>
              <a:off x="1145436" y="5221955"/>
              <a:ext cx="1683657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accent1"/>
                  </a:solidFill>
                </a:rPr>
                <a:t>Limb Difference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A372E5-E3C0-4FC9-97B8-3D3F13F9EBDF}"/>
                </a:ext>
              </a:extLst>
            </p:cNvPr>
            <p:cNvSpPr/>
            <p:nvPr/>
          </p:nvSpPr>
          <p:spPr>
            <a:xfrm>
              <a:off x="1397736" y="5303153"/>
              <a:ext cx="1683657" cy="647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B2656D-F358-4B4C-964E-8B00D8EDECE9}"/>
                </a:ext>
              </a:extLst>
            </p:cNvPr>
            <p:cNvGrpSpPr/>
            <p:nvPr/>
          </p:nvGrpSpPr>
          <p:grpSpPr>
            <a:xfrm>
              <a:off x="896993" y="959724"/>
              <a:ext cx="2557915" cy="830506"/>
              <a:chOff x="896993" y="996308"/>
              <a:chExt cx="2557915" cy="83050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01E7E1C-CE7A-4F04-B4D5-98B00B80A871}"/>
                  </a:ext>
                </a:extLst>
              </p:cNvPr>
              <p:cNvSpPr/>
              <p:nvPr/>
            </p:nvSpPr>
            <p:spPr>
              <a:xfrm>
                <a:off x="896993" y="996308"/>
                <a:ext cx="2557915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8A7DE8-66D6-4703-BE61-BF85BC6D8B72}"/>
                  </a:ext>
                </a:extLst>
              </p:cNvPr>
              <p:cNvSpPr txBox="1"/>
              <p:nvPr/>
            </p:nvSpPr>
            <p:spPr>
              <a:xfrm>
                <a:off x="1174465" y="1457482"/>
                <a:ext cx="1683657" cy="369332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accent1"/>
                    </a:solidFill>
                  </a:rPr>
                  <a:t>Permanent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7F97AA-9D2E-4356-A47E-F4498EA379E4}"/>
                </a:ext>
              </a:extLst>
            </p:cNvPr>
            <p:cNvSpPr txBox="1"/>
            <p:nvPr/>
          </p:nvSpPr>
          <p:spPr>
            <a:xfrm>
              <a:off x="1145436" y="5238287"/>
              <a:ext cx="1683657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accent1"/>
                  </a:solidFill>
                </a:rPr>
                <a:t>Limb Difference</a:t>
              </a:r>
            </a:p>
          </p:txBody>
        </p:sp>
      </p:grpSp>
      <p:grpSp>
        <p:nvGrpSpPr>
          <p:cNvPr id="37" name="Group 36" descr="Cartoon representation of a temporary disability in the form of a person with their right arm in a sling from the Microsoft Inclusive Design Toolkit - Accessibility Persona Spectrum">
            <a:extLst>
              <a:ext uri="{FF2B5EF4-FFF2-40B4-BE49-F238E27FC236}">
                <a16:creationId xmlns:a16="http://schemas.microsoft.com/office/drawing/2014/main" id="{FBCC2942-ED86-449F-BD72-B8623B733B5C}"/>
              </a:ext>
            </a:extLst>
          </p:cNvPr>
          <p:cNvGrpSpPr/>
          <p:nvPr/>
        </p:nvGrpSpPr>
        <p:grpSpPr>
          <a:xfrm>
            <a:off x="4960993" y="802868"/>
            <a:ext cx="2557915" cy="5174083"/>
            <a:chOff x="4960993" y="802868"/>
            <a:chExt cx="2557915" cy="51740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4F1BB1-61D2-4FC1-920A-51E0F65E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018" y="802868"/>
              <a:ext cx="2303237" cy="48373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8D110-6D41-4634-A062-52484B7AD4AE}"/>
                </a:ext>
              </a:extLst>
            </p:cNvPr>
            <p:cNvSpPr/>
            <p:nvPr/>
          </p:nvSpPr>
          <p:spPr>
            <a:xfrm>
              <a:off x="5005018" y="5093128"/>
              <a:ext cx="1683657" cy="647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313668-EC29-455A-A935-6E8CC95C09F8}"/>
                </a:ext>
              </a:extLst>
            </p:cNvPr>
            <p:cNvSpPr txBox="1"/>
            <p:nvPr/>
          </p:nvSpPr>
          <p:spPr>
            <a:xfrm>
              <a:off x="5005017" y="5238287"/>
              <a:ext cx="1683657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accent1"/>
                  </a:solidFill>
                </a:rPr>
                <a:t>Shoulder Injury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AD52D74-185F-48D7-AAC7-BBC45F8800D0}"/>
                </a:ext>
              </a:extLst>
            </p:cNvPr>
            <p:cNvGrpSpPr/>
            <p:nvPr/>
          </p:nvGrpSpPr>
          <p:grpSpPr>
            <a:xfrm>
              <a:off x="4960993" y="959724"/>
              <a:ext cx="2557915" cy="830506"/>
              <a:chOff x="896993" y="996308"/>
              <a:chExt cx="2557915" cy="83050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C505E70-518E-4BA1-A2FA-1153EB5DE345}"/>
                  </a:ext>
                </a:extLst>
              </p:cNvPr>
              <p:cNvSpPr/>
              <p:nvPr/>
            </p:nvSpPr>
            <p:spPr>
              <a:xfrm>
                <a:off x="896993" y="996308"/>
                <a:ext cx="2557915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7896B8-32AD-41F0-BBF8-C630393FB5A1}"/>
                  </a:ext>
                </a:extLst>
              </p:cNvPr>
              <p:cNvSpPr txBox="1"/>
              <p:nvPr/>
            </p:nvSpPr>
            <p:spPr>
              <a:xfrm>
                <a:off x="1174465" y="1457482"/>
                <a:ext cx="1683657" cy="369332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accent1"/>
                    </a:solidFill>
                  </a:rPr>
                  <a:t>Temporary</a:t>
                </a:r>
              </a:p>
            </p:txBody>
          </p:sp>
        </p:grpSp>
      </p:grpSp>
      <p:grpSp>
        <p:nvGrpSpPr>
          <p:cNvPr id="30" name="Group 29" descr="Cartoon representation of a situational disability in the form of a woman holding a baby in her left arm from the Microsoft Inclusive Design Toolkit - Accessibility Persona Spectrum">
            <a:extLst>
              <a:ext uri="{FF2B5EF4-FFF2-40B4-BE49-F238E27FC236}">
                <a16:creationId xmlns:a16="http://schemas.microsoft.com/office/drawing/2014/main" id="{39BA70E1-0B20-4266-9D89-1D427098D9A2}"/>
              </a:ext>
            </a:extLst>
          </p:cNvPr>
          <p:cNvGrpSpPr/>
          <p:nvPr/>
        </p:nvGrpSpPr>
        <p:grpSpPr>
          <a:xfrm>
            <a:off x="8618199" y="846410"/>
            <a:ext cx="2557915" cy="5139053"/>
            <a:chOff x="8618199" y="846410"/>
            <a:chExt cx="2557915" cy="51390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FA8F8A-F69A-45FD-A7F7-A5ED92391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8364" y="846410"/>
              <a:ext cx="2303236" cy="480229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D6CEB8-0A48-4C79-AED7-0CFC96985B7D}"/>
                </a:ext>
              </a:extLst>
            </p:cNvPr>
            <p:cNvSpPr/>
            <p:nvPr/>
          </p:nvSpPr>
          <p:spPr>
            <a:xfrm>
              <a:off x="8858364" y="5193047"/>
              <a:ext cx="1683657" cy="647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D23004-4F5C-4E02-9CB7-5396AFE76523}"/>
                </a:ext>
              </a:extLst>
            </p:cNvPr>
            <p:cNvSpPr txBox="1"/>
            <p:nvPr/>
          </p:nvSpPr>
          <p:spPr>
            <a:xfrm>
              <a:off x="8932745" y="5246799"/>
              <a:ext cx="1683657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accent1"/>
                  </a:solidFill>
                </a:rPr>
                <a:t>Holding Something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A9BFBA-8C2D-43AF-9CD4-D8A5A9ADDC27}"/>
                </a:ext>
              </a:extLst>
            </p:cNvPr>
            <p:cNvGrpSpPr/>
            <p:nvPr/>
          </p:nvGrpSpPr>
          <p:grpSpPr>
            <a:xfrm>
              <a:off x="8618199" y="959724"/>
              <a:ext cx="2557915" cy="830506"/>
              <a:chOff x="896993" y="996308"/>
              <a:chExt cx="2557915" cy="83050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799C867-9195-4C6A-85D8-C742EFF1A8FD}"/>
                  </a:ext>
                </a:extLst>
              </p:cNvPr>
              <p:cNvSpPr/>
              <p:nvPr/>
            </p:nvSpPr>
            <p:spPr>
              <a:xfrm>
                <a:off x="896993" y="996308"/>
                <a:ext cx="2557915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2847D20-4088-4017-9DDF-48A95DD64D6E}"/>
                  </a:ext>
                </a:extLst>
              </p:cNvPr>
              <p:cNvSpPr txBox="1"/>
              <p:nvPr/>
            </p:nvSpPr>
            <p:spPr>
              <a:xfrm>
                <a:off x="1174465" y="1457482"/>
                <a:ext cx="1683657" cy="369332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accent1"/>
                    </a:solidFill>
                  </a:rPr>
                  <a:t>Situational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88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BBCBE83-A408-4625-A4C1-07E462813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E286A-BCCD-4F42-BAEA-9B3146B8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everyone care?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7B0442-1162-469C-A036-307BE021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0940" y="1691014"/>
            <a:ext cx="3482235" cy="3747324"/>
            <a:chOff x="450940" y="1691014"/>
            <a:chExt cx="3482235" cy="37473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49A89-65CE-497C-8ED2-73F637435EF1}"/>
                </a:ext>
              </a:extLst>
            </p:cNvPr>
            <p:cNvSpPr txBox="1"/>
            <p:nvPr/>
          </p:nvSpPr>
          <p:spPr>
            <a:xfrm>
              <a:off x="1446759" y="1691014"/>
              <a:ext cx="1490597" cy="147732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9600" dirty="0">
                  <a:solidFill>
                    <a:schemeClr val="tx2"/>
                  </a:solidFill>
                </a:rPr>
                <a:t>18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8B7CE1-92CC-4A6F-8EA8-6F350C505AB7}"/>
                </a:ext>
              </a:extLst>
            </p:cNvPr>
            <p:cNvSpPr txBox="1"/>
            <p:nvPr/>
          </p:nvSpPr>
          <p:spPr>
            <a:xfrm>
              <a:off x="450940" y="3961010"/>
              <a:ext cx="3482235" cy="147732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The % of US population who identifies on the census as having one or more disability/</a:t>
              </a:r>
              <a:r>
                <a:rPr lang="en-US" sz="2400" dirty="0" err="1">
                  <a:solidFill>
                    <a:schemeClr val="tx2"/>
                  </a:solidFill>
                </a:rPr>
                <a:t>ies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7E60A8-5574-4CC3-A0BA-FBBA67BDA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73676" y="1713867"/>
            <a:ext cx="3482235" cy="3724471"/>
            <a:chOff x="4373676" y="1713867"/>
            <a:chExt cx="3482235" cy="37244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954A5C-2A2D-4BDF-84A2-8940FCBD6267}"/>
                </a:ext>
              </a:extLst>
            </p:cNvPr>
            <p:cNvSpPr txBox="1"/>
            <p:nvPr/>
          </p:nvSpPr>
          <p:spPr>
            <a:xfrm>
              <a:off x="5693085" y="1713867"/>
              <a:ext cx="918571" cy="147732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9600" dirty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272630-F5C6-4D3A-828D-19B12B2133A8}"/>
                </a:ext>
              </a:extLst>
            </p:cNvPr>
            <p:cNvSpPr txBox="1"/>
            <p:nvPr/>
          </p:nvSpPr>
          <p:spPr>
            <a:xfrm>
              <a:off x="4373676" y="3961010"/>
              <a:ext cx="3482235" cy="147732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The amount People with Disabilities (</a:t>
              </a:r>
              <a:r>
                <a:rPr lang="en-US" sz="2400" dirty="0" err="1">
                  <a:solidFill>
                    <a:schemeClr val="tx2"/>
                  </a:solidFill>
                </a:rPr>
                <a:t>PwDs</a:t>
              </a:r>
              <a:r>
                <a:rPr lang="en-US" sz="2400" dirty="0">
                  <a:solidFill>
                    <a:schemeClr val="tx2"/>
                  </a:solidFill>
                </a:rPr>
                <a:t>) spend in </a:t>
              </a:r>
              <a:r>
                <a:rPr lang="en-US" sz="2400" b="1" u="sng" dirty="0">
                  <a:solidFill>
                    <a:schemeClr val="tx2"/>
                  </a:solidFill>
                </a:rPr>
                <a:t>TRILLIONS</a:t>
              </a:r>
              <a:r>
                <a:rPr lang="en-US" sz="2400" dirty="0">
                  <a:solidFill>
                    <a:schemeClr val="tx2"/>
                  </a:solidFill>
                </a:rPr>
                <a:t> globally.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A4CB01-E02F-4C42-AF29-B5C2037E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1566" y="1771074"/>
            <a:ext cx="3482235" cy="4036596"/>
            <a:chOff x="8371566" y="1771074"/>
            <a:chExt cx="3482235" cy="40365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20FD7F-18E5-4A1A-A3D3-00FF4CF0706D}"/>
                </a:ext>
              </a:extLst>
            </p:cNvPr>
            <p:cNvSpPr txBox="1"/>
            <p:nvPr/>
          </p:nvSpPr>
          <p:spPr>
            <a:xfrm>
              <a:off x="9367385" y="1771074"/>
              <a:ext cx="1490597" cy="147732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9600" dirty="0">
                  <a:solidFill>
                    <a:schemeClr val="tx2"/>
                  </a:solidFill>
                </a:rPr>
                <a:t>92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738AE8-BF4F-408D-92C9-8095194185DF}"/>
                </a:ext>
              </a:extLst>
            </p:cNvPr>
            <p:cNvSpPr txBox="1"/>
            <p:nvPr/>
          </p:nvSpPr>
          <p:spPr>
            <a:xfrm>
              <a:off x="8371566" y="3591679"/>
              <a:ext cx="3482235" cy="221599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dirty="0">
                  <a:solidFill>
                    <a:schemeClr val="tx2"/>
                  </a:solidFill>
                </a:rPr>
                <a:t>The % of </a:t>
              </a:r>
              <a:r>
                <a:rPr lang="en-US" sz="2400" dirty="0" err="1">
                  <a:solidFill>
                    <a:schemeClr val="tx2"/>
                  </a:solidFill>
                </a:rPr>
                <a:t>PwDs</a:t>
              </a:r>
              <a:r>
                <a:rPr lang="en-US" sz="2400" dirty="0">
                  <a:solidFill>
                    <a:schemeClr val="tx2"/>
                  </a:solidFill>
                </a:rPr>
                <a:t> who will head to a more accessible competitor without telling you if they can’t use your website or products.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72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C95C-9B6A-4BCC-A958-95D63791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reasons to be disability inclusive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3ACD7-7532-451A-877C-13DEA318313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nclusion">
            <a:extLst>
              <a:ext uri="{FF2B5EF4-FFF2-40B4-BE49-F238E27FC236}">
                <a16:creationId xmlns:a16="http://schemas.microsoft.com/office/drawing/2014/main" id="{5FCF7D2E-8667-4E29-979D-9484FA25449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9809" y="2535505"/>
            <a:ext cx="3356523" cy="2236808"/>
          </a:xfrm>
        </p:spPr>
      </p:pic>
      <p:pic>
        <p:nvPicPr>
          <p:cNvPr id="8" name="Picture 7" descr="Legal">
            <a:extLst>
              <a:ext uri="{FF2B5EF4-FFF2-40B4-BE49-F238E27FC236}">
                <a16:creationId xmlns:a16="http://schemas.microsoft.com/office/drawing/2014/main" id="{515E4303-2C98-47F7-9517-060815C9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494" y="2535413"/>
            <a:ext cx="2982532" cy="2236899"/>
          </a:xfrm>
          <a:prstGeom prst="rect">
            <a:avLst/>
          </a:prstGeom>
        </p:spPr>
      </p:pic>
      <p:pic>
        <p:nvPicPr>
          <p:cNvPr id="10" name="Picture 9" descr="Business">
            <a:extLst>
              <a:ext uri="{FF2B5EF4-FFF2-40B4-BE49-F238E27FC236}">
                <a16:creationId xmlns:a16="http://schemas.microsoft.com/office/drawing/2014/main" id="{6D514826-BC3B-46C1-9546-5867E4B4E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945" y="2535413"/>
            <a:ext cx="3352731" cy="22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Mware_white_16x9">
  <a:themeElements>
    <a:clrScheme name="Custom 6">
      <a:dk1>
        <a:srgbClr val="717074"/>
      </a:dk1>
      <a:lt1>
        <a:srgbClr val="FFFFFF"/>
      </a:lt1>
      <a:dk2>
        <a:srgbClr val="3F3F3F"/>
      </a:dk2>
      <a:lt2>
        <a:srgbClr val="F2F2F2"/>
      </a:lt2>
      <a:accent1>
        <a:srgbClr val="0091DA"/>
      </a:accent1>
      <a:accent2>
        <a:srgbClr val="1D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459B36"/>
      </a:accent6>
      <a:hlink>
        <a:srgbClr val="1A418A"/>
      </a:hlink>
      <a:folHlink>
        <a:srgbClr val="3F3F3F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30000"/>
          </a:lnSpc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angerine">
      <a:srgbClr val="EC7700"/>
    </a:custClr>
    <a:custClr name="Crimson">
      <a:srgbClr val="9F2842"/>
    </a:custClr>
    <a:custClr name="Pale Blue">
      <a:srgbClr val="F4F8FA"/>
    </a:custClr>
  </a:custClrLst>
  <a:extLst>
    <a:ext uri="{05A4C25C-085E-4340-85A3-A5531E510DB2}">
      <thm15:themeFamily xmlns:thm15="http://schemas.microsoft.com/office/thememl/2012/main" name="skinny-PPT-Light-June-2020-ACCESSIBLE" id="{0CECDBDA-90D1-134F-87E2-EE3800325540}" vid="{7B09F0D8-43AA-FF47-8B59-F16F1FFE8153}"/>
    </a:ext>
  </a:extLst>
</a:theme>
</file>

<file path=ppt/theme/theme2.xml><?xml version="1.0" encoding="utf-8"?>
<a:theme xmlns:a="http://schemas.openxmlformats.org/drawingml/2006/main" name="1_VMware_white_16x9">
  <a:themeElements>
    <a:clrScheme name="VMware 2019">
      <a:dk1>
        <a:srgbClr val="717074"/>
      </a:dk1>
      <a:lt1>
        <a:sysClr val="window" lastClr="FFFFFF"/>
      </a:lt1>
      <a:dk2>
        <a:srgbClr val="3F3F3F"/>
      </a:dk2>
      <a:lt2>
        <a:srgbClr val="F2F2F2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full-PPT-Light-2021-Final.pptx" id="{B92D0099-2B29-4DEB-BF47-80C576039311}" vid="{2BA96730-9490-4495-A44D-7DB93B548CF1}"/>
    </a:ext>
  </a:extLst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VMware_white_16x9</Template>
  <TotalTime>59104</TotalTime>
  <Words>1187</Words>
  <Application>Microsoft Office PowerPoint</Application>
  <PresentationFormat>Custom</PresentationFormat>
  <Paragraphs>162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Camphor Std</vt:lpstr>
      <vt:lpstr>Courier New</vt:lpstr>
      <vt:lpstr>Metropolis</vt:lpstr>
      <vt:lpstr>Metropolis Light</vt:lpstr>
      <vt:lpstr>Metropolis Medium</vt:lpstr>
      <vt:lpstr>Open Sans</vt:lpstr>
      <vt:lpstr>System Font Regular</vt:lpstr>
      <vt:lpstr>VMware_white_16x9</vt:lpstr>
      <vt:lpstr>1_VMware_white_16x9</vt:lpstr>
      <vt:lpstr>Building an in-house Accessibility Team</vt:lpstr>
      <vt:lpstr>Agenda</vt:lpstr>
      <vt:lpstr>Introduction</vt:lpstr>
      <vt:lpstr>Who am I?</vt:lpstr>
      <vt:lpstr>Accessibility is about Visible Disabilities</vt:lpstr>
      <vt:lpstr>Accessibility is also about Hidden Disabilities</vt:lpstr>
      <vt:lpstr>Accessibility is also about temporary and situational ability loss</vt:lpstr>
      <vt:lpstr>Why should everyone care?</vt:lpstr>
      <vt:lpstr>Three reasons to be disability inclusive</vt:lpstr>
      <vt:lpstr>Why start with inclusion?</vt:lpstr>
      <vt:lpstr>Business and Law are starting to overlap</vt:lpstr>
      <vt:lpstr>Choose your standard</vt:lpstr>
      <vt:lpstr>Step 1: Disability Employee Resource Group</vt:lpstr>
      <vt:lpstr>Step 2: Build digital inventory</vt:lpstr>
      <vt:lpstr>Step 3: Executive support</vt:lpstr>
      <vt:lpstr>Step 4: Budget</vt:lpstr>
      <vt:lpstr>Step 5: How do you staff your accessibility effort</vt:lpstr>
      <vt:lpstr>Step 5: Training and champions program</vt:lpstr>
      <vt:lpstr>Step 6: Hire employees with disabilities everywhere,  not just on the DEI or Accessibility teams</vt:lpstr>
      <vt:lpstr>Step 7: Testing tools and Strategy</vt:lpstr>
      <vt:lpstr>Step 8: Internal accessibility policy</vt:lpstr>
      <vt:lpstr>Step 9: Product report cards</vt:lpstr>
      <vt:lpstr>Step 10: Product release gates</vt:lpstr>
      <vt:lpstr>Building or amplifying an accessibility program</vt:lpstr>
      <vt:lpstr>Know where you are starting from </vt:lpstr>
      <vt:lpstr>Start with the low hanging fruit</vt:lpstr>
      <vt:lpstr>More advanced steps</vt:lpstr>
      <vt:lpstr>Recap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Gardner</dc:creator>
  <cp:lastModifiedBy>Sheri Byrne Haber</cp:lastModifiedBy>
  <cp:revision>968</cp:revision>
  <dcterms:created xsi:type="dcterms:W3CDTF">2020-09-22T16:30:21Z</dcterms:created>
  <dcterms:modified xsi:type="dcterms:W3CDTF">2021-09-25T16:37:16Z</dcterms:modified>
</cp:coreProperties>
</file>