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21" d="100"/>
          <a:sy n="121" d="100"/>
        </p:scale>
        <p:origin x="51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" userId="acc8fcce-ff0a-4115-a55c-090c1c4c037e" providerId="ADAL" clId="{05DD1AFE-1696-43EA-AC6B-AD63488A084F}"/>
    <pc:docChg chg="custSel modSld">
      <pc:chgData name="Robert" userId="acc8fcce-ff0a-4115-a55c-090c1c4c037e" providerId="ADAL" clId="{05DD1AFE-1696-43EA-AC6B-AD63488A084F}" dt="2020-08-27T20:01:28.895" v="1" actId="478"/>
      <pc:docMkLst>
        <pc:docMk/>
      </pc:docMkLst>
      <pc:sldChg chg="delSp modSp mod">
        <pc:chgData name="Robert" userId="acc8fcce-ff0a-4115-a55c-090c1c4c037e" providerId="ADAL" clId="{05DD1AFE-1696-43EA-AC6B-AD63488A084F}" dt="2020-08-27T20:01:28.895" v="1" actId="478"/>
        <pc:sldMkLst>
          <pc:docMk/>
          <pc:sldMk cId="2424003712" sldId="273"/>
        </pc:sldMkLst>
        <pc:spChg chg="del mod">
          <ac:chgData name="Robert" userId="acc8fcce-ff0a-4115-a55c-090c1c4c037e" providerId="ADAL" clId="{05DD1AFE-1696-43EA-AC6B-AD63488A084F}" dt="2020-08-27T20:01:28.895" v="1" actId="478"/>
          <ac:spMkLst>
            <pc:docMk/>
            <pc:sldMk cId="2424003712" sldId="273"/>
            <ac:spMk id="3" creationId="{835D6E6B-3353-491C-A3C6-F278D6CED8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ock market graph on display">
            <a:extLst>
              <a:ext uri="{FF2B5EF4-FFF2-40B4-BE49-F238E27FC236}">
                <a16:creationId xmlns:a16="http://schemas.microsoft.com/office/drawing/2014/main" id="{5063BD37-5BAC-4D63-8463-DC364CB84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10" y="2324906"/>
            <a:ext cx="3412067" cy="15886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Economic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1D9AF9-08EF-47D1-84AE-0C71AAB0D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636" y="1735720"/>
            <a:ext cx="5476375" cy="35870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E13CE-D936-483C-8780-EA78CA7A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The Future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D696F-BDA7-442F-8D88-A3D1806F7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3606" y="2340864"/>
            <a:ext cx="4597758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“The Path of the economy will depend significantly on the course of the virus.”  - Federal Reserve, July 2020</a:t>
            </a:r>
            <a:endParaRPr lang="en-US"/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First ring suburbs are the new urban centers</a:t>
            </a:r>
            <a:r>
              <a:rPr lang="en-US" baseline="30000" dirty="0"/>
              <a:t>1</a:t>
            </a:r>
            <a:r>
              <a:rPr lang="en-US" dirty="0"/>
              <a:t> </a:t>
            </a:r>
            <a:endParaRPr lang="en-US"/>
          </a:p>
          <a:p>
            <a:pPr>
              <a:buFont typeface="Wingdings 2" panose="05020102010507070707" pitchFamily="18" charset="2"/>
              <a:buChar char="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35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8A8116-9B6B-4545-A831-4ADD37912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636" y="2221748"/>
            <a:ext cx="5476375" cy="261496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0A963-8CE3-4040-BA37-96DEEB97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The Future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33A7A-5181-4209-BAB5-DB6BFFECB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3606" y="2340864"/>
            <a:ext cx="4597758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CEO confidence reading for second half recovery rose to 44 points</a:t>
            </a:r>
            <a:r>
              <a:rPr lang="en-US" baseline="30000" dirty="0"/>
              <a:t>2</a:t>
            </a:r>
            <a:r>
              <a:rPr lang="en-US" dirty="0"/>
              <a:t> (reading above 50 indicates positive outlook).  70% see improvement by 2021.</a:t>
            </a:r>
            <a:endParaRPr lang="en-US"/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Rapid progress on </a:t>
            </a:r>
            <a:r>
              <a:rPr lang="en-US"/>
              <a:t>Covid</a:t>
            </a:r>
            <a:r>
              <a:rPr lang="en-US" dirty="0"/>
              <a:t> vaccine.  165+ under development, 6 in Phase III clinical trials</a:t>
            </a:r>
            <a:r>
              <a:rPr lang="en-US" baseline="30000" dirty="0"/>
              <a:t>3</a:t>
            </a:r>
            <a:endParaRPr lang="en-US" baseline="30000"/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Record low interest rates are here to stay</a:t>
            </a:r>
            <a:r>
              <a:rPr lang="en-US" baseline="30000" dirty="0"/>
              <a:t>4</a:t>
            </a:r>
            <a:endParaRPr lang="en-US" baseline="30000"/>
          </a:p>
          <a:p>
            <a:pPr>
              <a:buFont typeface="Wingdings 2" panose="05020102010507070707" pitchFamily="18" charset="2"/>
              <a:buChar char=""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E72C2-D5A0-4061-8BCD-C4E00DC35BB3}"/>
              </a:ext>
            </a:extLst>
          </p:cNvPr>
          <p:cNvSpPr txBox="1"/>
          <p:nvPr/>
        </p:nvSpPr>
        <p:spPr>
          <a:xfrm>
            <a:off x="720636" y="5692914"/>
            <a:ext cx="4249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 – The Post-Pandemic Outlook for CRE in the US, Civitas Capital, July 2020</a:t>
            </a:r>
          </a:p>
          <a:p>
            <a:r>
              <a:rPr lang="en-US" sz="800" dirty="0">
                <a:solidFill>
                  <a:schemeClr val="bg1"/>
                </a:solidFill>
              </a:rPr>
              <a:t>2 – CEO Confidence Climbs in 2</a:t>
            </a:r>
            <a:r>
              <a:rPr lang="en-US" sz="800" baseline="30000" dirty="0">
                <a:solidFill>
                  <a:schemeClr val="bg1"/>
                </a:solidFill>
              </a:rPr>
              <a:t>nd</a:t>
            </a:r>
            <a:r>
              <a:rPr lang="en-US" sz="800" dirty="0">
                <a:solidFill>
                  <a:schemeClr val="bg1"/>
                </a:solidFill>
              </a:rPr>
              <a:t> Quarter, with 70% Expecting Economic Improvement by 2021</a:t>
            </a:r>
          </a:p>
          <a:p>
            <a:r>
              <a:rPr lang="en-US" sz="800" dirty="0">
                <a:solidFill>
                  <a:schemeClr val="bg1"/>
                </a:solidFill>
              </a:rPr>
              <a:t>3 – Coronavirus Vaccine Tracker, New York Times, August 2020</a:t>
            </a:r>
          </a:p>
          <a:p>
            <a:r>
              <a:rPr lang="en-US" sz="800" dirty="0">
                <a:solidFill>
                  <a:schemeClr val="bg1"/>
                </a:solidFill>
              </a:rPr>
              <a:t>4 – 6 Mortgage and real estate trends for the third quarter of 2020, bankrate.com, July 2020</a:t>
            </a:r>
          </a:p>
        </p:txBody>
      </p:sp>
    </p:spTree>
    <p:extLst>
      <p:ext uri="{BB962C8B-B14F-4D97-AF65-F5344CB8AC3E}">
        <p14:creationId xmlns:p14="http://schemas.microsoft.com/office/powerpoint/2010/main" val="306806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A3B42-40DC-4268-B264-3D941417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>
                <a:latin typeface="+mj-lt"/>
                <a:ea typeface="+mj-ea"/>
                <a:cs typeface="+mj-cs"/>
              </a:rPr>
              <a:t>General Market Commentary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8B4EA-7A7B-4207-85F0-3C5A24078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dirty="0"/>
              <a:t>First wave of economic recovery has exceeded expectations…policy interventions have prevented household and business failures.</a:t>
            </a:r>
            <a:r>
              <a:rPr lang="en-US" baseline="30000" dirty="0"/>
              <a:t>2</a:t>
            </a:r>
            <a:endParaRPr lang="en-US" baseline="30000"/>
          </a:p>
          <a:p>
            <a:pPr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dirty="0"/>
              <a:t>Risk remains, worst appears to be behind us… for now</a:t>
            </a:r>
            <a:r>
              <a:rPr lang="en-US" baseline="30000" dirty="0"/>
              <a:t>1</a:t>
            </a:r>
            <a:endParaRPr lang="en-US" baseline="30000"/>
          </a:p>
          <a:p>
            <a:pPr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dirty="0"/>
              <a:t>Resurgence of COVID cases in sunbelt appears to have crested, cases rising faster now in mid-atlantic</a:t>
            </a:r>
            <a:r>
              <a:rPr lang="en-US" baseline="30000" dirty="0"/>
              <a:t>1</a:t>
            </a:r>
            <a:r>
              <a:rPr lang="en-US" dirty="0"/>
              <a:t>. </a:t>
            </a:r>
            <a:r>
              <a:rPr lang="en-US" baseline="30000" dirty="0"/>
              <a:t> </a:t>
            </a:r>
            <a:r>
              <a:rPr lang="en-US" dirty="0"/>
              <a:t>States pausing or reversing re-opening plans</a:t>
            </a:r>
            <a:r>
              <a:rPr lang="en-US" baseline="30000" dirty="0"/>
              <a:t>  </a:t>
            </a:r>
            <a:r>
              <a:rPr lang="en-US" dirty="0"/>
              <a:t>risk losing momentum</a:t>
            </a:r>
            <a:endParaRPr lang="en-US"/>
          </a:p>
          <a:p>
            <a:pPr>
              <a:lnSpc>
                <a:spcPct val="100000"/>
              </a:lnSpc>
              <a:buFont typeface="Wingdings 2" panose="05020102010507070707" pitchFamily="18" charset="2"/>
              <a:buChar char=""/>
            </a:pP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76FD9B-B783-4557-9E17-0A15C07CA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02" b="2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7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A3B42-40DC-4268-B264-3D941417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>
                <a:latin typeface="+mj-lt"/>
                <a:ea typeface="+mj-ea"/>
                <a:cs typeface="+mj-cs"/>
              </a:rPr>
              <a:t>General Market Commentary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8B4EA-7A7B-4207-85F0-3C5A24078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dirty="0"/>
              <a:t>Tradeoffs that prioritize safety today will pay dividends in economic activity in the future.</a:t>
            </a:r>
            <a:r>
              <a:rPr lang="en-US" baseline="30000" dirty="0"/>
              <a:t>2</a:t>
            </a:r>
            <a:endParaRPr lang="en-US" baseline="30000"/>
          </a:p>
          <a:p>
            <a:pPr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Quarter Real GDP declined at an annual rate of 32.9%, in line with expectations</a:t>
            </a:r>
            <a:r>
              <a:rPr lang="en-US" baseline="30000" dirty="0"/>
              <a:t>1</a:t>
            </a:r>
            <a:endParaRPr lang="en-US" baseline="30000"/>
          </a:p>
          <a:p>
            <a:pPr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dirty="0"/>
              <a:t>Expectation for real GDP to return to growth in Q3, but not recover all lost output until well into 2021.</a:t>
            </a:r>
            <a:r>
              <a:rPr lang="en-US" baseline="30000" dirty="0"/>
              <a:t>2</a:t>
            </a:r>
            <a:endParaRPr lang="en-US" baseline="30000"/>
          </a:p>
          <a:p>
            <a:pPr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dirty="0"/>
              <a:t>Consumer confidence faltered as COVID resurgence trigged spending pullback</a:t>
            </a:r>
            <a:r>
              <a:rPr lang="en-US" baseline="30000" dirty="0"/>
              <a:t>1</a:t>
            </a:r>
            <a:endParaRPr lang="en-US" baseline="30000"/>
          </a:p>
        </p:txBody>
      </p:sp>
      <p:pic>
        <p:nvPicPr>
          <p:cNvPr id="7" name="Picture 2" descr="Change in Predicted CPS Employment">
            <a:extLst>
              <a:ext uri="{FF2B5EF4-FFF2-40B4-BE49-F238E27FC236}">
                <a16:creationId xmlns:a16="http://schemas.microsoft.com/office/drawing/2014/main" id="{5749926E-7E6F-4AD5-AC9E-FF2151D1B4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r="4117"/>
          <a:stretch/>
        </p:blipFill>
        <p:spPr bwMode="auto">
          <a:xfrm>
            <a:off x="4241830" y="601200"/>
            <a:ext cx="7503636" cy="57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215E84-F70B-4C3F-B787-714FCF631020}"/>
              </a:ext>
            </a:extLst>
          </p:cNvPr>
          <p:cNvSpPr txBox="1"/>
          <p:nvPr/>
        </p:nvSpPr>
        <p:spPr>
          <a:xfrm>
            <a:off x="4241830" y="6207967"/>
            <a:ext cx="649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1 - Wells Fargo Securities Weekly Economic &amp; Financial Commentary – July 31, 2020</a:t>
            </a:r>
          </a:p>
          <a:p>
            <a:r>
              <a:rPr lang="en-US" sz="1000" dirty="0">
                <a:solidFill>
                  <a:schemeClr val="bg1"/>
                </a:solidFill>
              </a:rPr>
              <a:t>2 – Risk of Retreat, Northern Trust Global Economic Outlook – July 2020</a:t>
            </a:r>
          </a:p>
        </p:txBody>
      </p:sp>
    </p:spTree>
    <p:extLst>
      <p:ext uri="{BB962C8B-B14F-4D97-AF65-F5344CB8AC3E}">
        <p14:creationId xmlns:p14="http://schemas.microsoft.com/office/powerpoint/2010/main" val="2033059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1B2045-D396-4807-ABE6-3E27132E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636" y="1687801"/>
            <a:ext cx="5476375" cy="368286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F528C-219C-4ACE-BDAA-BB36C2B3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The Good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8D2B6-AC9F-420F-AD63-05771CEAF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3606" y="2340864"/>
            <a:ext cx="4597758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1500"/>
              <a:t>Flare up of COVID in the sunbelt appears to have crested – 7 day moving average has fallen 40%, 19%, and 13.9% for Arizona, Texas and Florida, respectively</a:t>
            </a:r>
            <a:r>
              <a:rPr lang="en-US" sz="1500" baseline="30000"/>
              <a:t>1</a:t>
            </a:r>
            <a:r>
              <a:rPr lang="en-US" sz="1500"/>
              <a:t> 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500"/>
              <a:t>Third quarter GDP growth poised to for a “blowout to the upside.</a:t>
            </a:r>
            <a:r>
              <a:rPr lang="en-US" sz="1500" baseline="30000"/>
              <a:t>1</a:t>
            </a:r>
            <a:r>
              <a:rPr lang="en-US" sz="1500"/>
              <a:t>”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500"/>
              <a:t>Goldman Sachs economists estimate GDP rising at an annualized rate of 25% in 3</a:t>
            </a:r>
            <a:r>
              <a:rPr lang="en-US" sz="1500" baseline="30000"/>
              <a:t>rd</a:t>
            </a:r>
            <a:r>
              <a:rPr lang="en-US" sz="1500"/>
              <a:t> Quarter 2020</a:t>
            </a:r>
            <a:r>
              <a:rPr lang="en-US" sz="1500" baseline="30000"/>
              <a:t>4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500"/>
              <a:t>Mortgage rates continue to fall, 2.99% for the 30-year fixed rate, among the lowest recordings on record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500"/>
              <a:t>Total unemployment rate fell from 14.7% in April to 11.1% in June</a:t>
            </a:r>
            <a:r>
              <a:rPr lang="en-US" sz="1500" baseline="30000"/>
              <a:t>2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426588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791D12EC-58EA-4C53-96FF-359E538C0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636" y="1475592"/>
            <a:ext cx="5476375" cy="410728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6479B-4AA1-467F-95BF-0EDED70F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The Good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2CCF1-7920-43A3-A918-86C17DEB3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3606" y="2340864"/>
            <a:ext cx="4597758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Federal Reserve indicates continued willingness to keep rates at 0.00% for as long as needed</a:t>
            </a:r>
            <a:r>
              <a:rPr lang="en-US" baseline="30000" dirty="0"/>
              <a:t>3</a:t>
            </a:r>
            <a:endParaRPr lang="en-US" baseline="30000"/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Second quarter ended with an increase in consumer confidence of 12.2 points</a:t>
            </a:r>
            <a:r>
              <a:rPr lang="en-US" baseline="30000" dirty="0"/>
              <a:t>5</a:t>
            </a:r>
            <a:endParaRPr lang="en-US" baseline="30000"/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Federal Reserve extended 11 of 13 emergency credit programs for 3 months – through fall 2020</a:t>
            </a:r>
            <a:r>
              <a:rPr lang="en-US" baseline="30000" dirty="0"/>
              <a:t>6</a:t>
            </a:r>
            <a:endParaRPr lang="en-US" baseline="30000"/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Multifamily rental collection rates remain high, one of the strongest categories</a:t>
            </a:r>
            <a:r>
              <a:rPr lang="en-US" baseline="30000" dirty="0"/>
              <a:t>7</a:t>
            </a:r>
            <a:r>
              <a:rPr lang="en-US" dirty="0"/>
              <a:t> </a:t>
            </a:r>
            <a:endParaRPr lang="en-US"/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In addition, multifamily occupancy rates for REIT owned properties remain high at ~95%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9D029-BF03-491D-B8F9-D2C5DB3D66B1}"/>
              </a:ext>
            </a:extLst>
          </p:cNvPr>
          <p:cNvSpPr txBox="1"/>
          <p:nvPr/>
        </p:nvSpPr>
        <p:spPr>
          <a:xfrm>
            <a:off x="720636" y="5592662"/>
            <a:ext cx="10715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1 - Wells Fargo Securities Weekly Economic &amp; Financial Commentary – July 31, 2020</a:t>
            </a:r>
          </a:p>
          <a:p>
            <a:r>
              <a:rPr lang="en-US" sz="800" dirty="0">
                <a:solidFill>
                  <a:schemeClr val="bg1"/>
                </a:solidFill>
              </a:rPr>
              <a:t>2 – United States Bureau of Labor Statistics</a:t>
            </a:r>
          </a:p>
          <a:p>
            <a:r>
              <a:rPr lang="en-US" sz="800" dirty="0">
                <a:solidFill>
                  <a:schemeClr val="bg1"/>
                </a:solidFill>
              </a:rPr>
              <a:t>3 – Rock Bottom Interest Rates May Be Here to Stay, New York Times, May 2020</a:t>
            </a:r>
          </a:p>
          <a:p>
            <a:r>
              <a:rPr lang="en-US" sz="800" dirty="0">
                <a:solidFill>
                  <a:schemeClr val="bg1"/>
                </a:solidFill>
              </a:rPr>
              <a:t>4 – Business Insider, July 2020</a:t>
            </a:r>
          </a:p>
          <a:p>
            <a:r>
              <a:rPr lang="en-US" sz="800" dirty="0">
                <a:solidFill>
                  <a:schemeClr val="bg1"/>
                </a:solidFill>
              </a:rPr>
              <a:t>5 – The economy’s second quarter high may turn into a third quarter hangover, usnews.com, July 8, 2020</a:t>
            </a:r>
          </a:p>
          <a:p>
            <a:r>
              <a:rPr lang="en-US" sz="800" dirty="0">
                <a:solidFill>
                  <a:schemeClr val="bg1"/>
                </a:solidFill>
              </a:rPr>
              <a:t>6 – Bankrate.com, July 29, 2020</a:t>
            </a:r>
          </a:p>
          <a:p>
            <a:r>
              <a:rPr lang="en-US" sz="800" dirty="0">
                <a:solidFill>
                  <a:schemeClr val="bg1"/>
                </a:solidFill>
              </a:rPr>
              <a:t>7 – The Economy at a Turning Point:  REIT and Commercial Real Estate Outlook at Mid-Year 2020, </a:t>
            </a:r>
            <a:r>
              <a:rPr lang="en-US" sz="800" dirty="0" err="1">
                <a:solidFill>
                  <a:schemeClr val="bg1"/>
                </a:solidFill>
              </a:rPr>
              <a:t>Nareit</a:t>
            </a:r>
            <a:r>
              <a:rPr lang="en-US" sz="800" dirty="0">
                <a:solidFill>
                  <a:schemeClr val="bg1"/>
                </a:solidFill>
              </a:rPr>
              <a:t>, July 2020</a:t>
            </a:r>
          </a:p>
        </p:txBody>
      </p:sp>
    </p:spTree>
    <p:extLst>
      <p:ext uri="{BB962C8B-B14F-4D97-AF65-F5344CB8AC3E}">
        <p14:creationId xmlns:p14="http://schemas.microsoft.com/office/powerpoint/2010/main" val="2352501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A58D4-7310-4BD0-8693-45653C17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>
                <a:latin typeface="+mj-lt"/>
                <a:ea typeface="+mj-ea"/>
                <a:cs typeface="+mj-cs"/>
              </a:rPr>
              <a:t>The Bad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FA60F-332A-441D-A740-FCEA05FCB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GDP annualized contraction of 32.9%, the highest ever recorded</a:t>
            </a:r>
            <a:r>
              <a:rPr lang="en-US" baseline="30000" dirty="0"/>
              <a:t>1</a:t>
            </a:r>
            <a:endParaRPr lang="en-US" baseline="30000"/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As of 7/31/20, jobless claims rose for second consecutive week – 4-week average of 1.36 million – double the worst week of the Great Recession</a:t>
            </a:r>
            <a:r>
              <a:rPr lang="en-US" baseline="30000" dirty="0"/>
              <a:t>1</a:t>
            </a:r>
            <a:endParaRPr lang="en-US" baseline="30000"/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5.8 million jobs available, 17.8 million unemployed workers</a:t>
            </a:r>
            <a:r>
              <a:rPr lang="en-US" baseline="30000" dirty="0"/>
              <a:t>1</a:t>
            </a:r>
            <a:endParaRPr lang="en-US" baseline="30000"/>
          </a:p>
          <a:p>
            <a:pPr>
              <a:buFont typeface="Wingdings 2" panose="05020102010507070707" pitchFamily="18" charset="2"/>
              <a:buChar char=""/>
            </a:pP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BFA47A-BC12-48B3-88A0-EE577024B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918" b="-2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9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7F7D6-74F6-4A10-8E1F-CBB2BE04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The Bad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80E46-32C7-48C7-8A8E-CD221EA17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255" y="2177142"/>
            <a:ext cx="3409782" cy="38236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Consumer services spending plunged 43.5%, while residential investment spending fell 39%.</a:t>
            </a:r>
            <a:endParaRPr lang="en-US"/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Expiration of $600 supplemental unemployment benefit on 8/1</a:t>
            </a:r>
            <a:endParaRPr lang="en-US"/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/>
              <a:t>Commerce department confirms two consecutive quarters of contraction, the formal definition of a recession</a:t>
            </a:r>
            <a:endParaRPr lang="en-US"/>
          </a:p>
          <a:p>
            <a:pPr>
              <a:buFont typeface="Wingdings 2" panose="05020102010507070707" pitchFamily="18" charset="2"/>
              <a:buChar char=""/>
            </a:pPr>
            <a:endParaRPr lang="en-US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53D74E-210A-40BE-BEF0-C7B60DD33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8788" y="936141"/>
            <a:ext cx="6018388" cy="4968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6850A5-19E6-4FEE-BA6C-4B6F690C56C3}"/>
              </a:ext>
            </a:extLst>
          </p:cNvPr>
          <p:cNvSpPr txBox="1"/>
          <p:nvPr/>
        </p:nvSpPr>
        <p:spPr>
          <a:xfrm>
            <a:off x="4998788" y="6026780"/>
            <a:ext cx="649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1 - Wells Fargo Securities Weekly Economic &amp; Financial Commentary – July 31, 2020</a:t>
            </a:r>
          </a:p>
        </p:txBody>
      </p:sp>
    </p:spTree>
    <p:extLst>
      <p:ext uri="{BB962C8B-B14F-4D97-AF65-F5344CB8AC3E}">
        <p14:creationId xmlns:p14="http://schemas.microsoft.com/office/powerpoint/2010/main" val="3513186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ater or Deferred Mortgage Payments Share by Race/Ethnicity and Generation">
            <a:extLst>
              <a:ext uri="{FF2B5EF4-FFF2-40B4-BE49-F238E27FC236}">
                <a16:creationId xmlns:a16="http://schemas.microsoft.com/office/drawing/2014/main" id="{38F13666-E552-4CAC-A8FB-8EF5F64FDE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8837" y="447234"/>
            <a:ext cx="5798778" cy="34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5CFA4-A860-4863-B2B2-E7F8D23B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The Uncertain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CD06A-5904-4437-9924-FDFEA7DF4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1491" y="4596992"/>
            <a:ext cx="7240909" cy="16070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sz="1500"/>
              <a:t>Extension of $600 unemployment benefit / next round of stimulus.  Senate recess begins 8/10 and goes until Labor Day.</a:t>
            </a:r>
            <a:r>
              <a:rPr lang="en-US" sz="1500" baseline="30000"/>
              <a:t>1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sz="1500"/>
              <a:t>2</a:t>
            </a:r>
            <a:r>
              <a:rPr lang="en-US" sz="1500" baseline="30000"/>
              <a:t>nd</a:t>
            </a:r>
            <a:r>
              <a:rPr lang="en-US" sz="1500"/>
              <a:t> direct payment to consumers still under negotiation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sz="1500"/>
              <a:t>Coming wave of evictions?  25 million people report little to no confidence in their ability to pay August rent</a:t>
            </a:r>
            <a:r>
              <a:rPr lang="en-US" sz="1500" baseline="30000"/>
              <a:t>2</a:t>
            </a:r>
            <a:r>
              <a:rPr lang="en-US" sz="1500"/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Char char="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848068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3B9E96-DDE8-4C4C-81A0-C1BB9F474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942" y="447234"/>
            <a:ext cx="6798567" cy="345027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EDDA2-3DD5-4788-B483-D6CAAC65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The Uncertain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261FB-54DD-47DD-A11E-615F0C45D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1491" y="4596992"/>
            <a:ext cx="7240909" cy="16070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1500"/>
              <a:t>Can extension of eviction moratoriums mitigate the risk of the coming wave?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500"/>
              <a:t>Political uncertainty / potential election chaos could cause negative economic impacts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500"/>
              <a:t>Second wave of COVID in the fall, combined with flu season presents downside risk</a:t>
            </a:r>
            <a:r>
              <a:rPr lang="en-US" sz="1500" baseline="30000"/>
              <a:t>3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609756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784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Franklin Gothic Book</vt:lpstr>
      <vt:lpstr>Franklin Gothic Demi</vt:lpstr>
      <vt:lpstr>Wingdings 2</vt:lpstr>
      <vt:lpstr>DividendVTI</vt:lpstr>
      <vt:lpstr>Economic  Outlook</vt:lpstr>
      <vt:lpstr>General Market Commentary</vt:lpstr>
      <vt:lpstr>General Market Commentary</vt:lpstr>
      <vt:lpstr>The Good </vt:lpstr>
      <vt:lpstr>The Good </vt:lpstr>
      <vt:lpstr>The Bad</vt:lpstr>
      <vt:lpstr>The Bad</vt:lpstr>
      <vt:lpstr>The Uncertain</vt:lpstr>
      <vt:lpstr>The Uncertain</vt:lpstr>
      <vt:lpstr>The Future</vt:lpstr>
      <vt:lpstr>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 Outlook</dc:title>
  <dc:creator>Robert Ritzenthaler</dc:creator>
  <cp:lastModifiedBy>Robert Ritzenthaler</cp:lastModifiedBy>
  <cp:revision>1</cp:revision>
  <dcterms:created xsi:type="dcterms:W3CDTF">2020-08-06T03:24:24Z</dcterms:created>
  <dcterms:modified xsi:type="dcterms:W3CDTF">2020-08-27T20:01:49Z</dcterms:modified>
</cp:coreProperties>
</file>