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240" r:id="rId2"/>
    <p:sldId id="684" r:id="rId3"/>
    <p:sldId id="685" r:id="rId4"/>
    <p:sldId id="686" r:id="rId5"/>
    <p:sldId id="687" r:id="rId6"/>
    <p:sldId id="688" r:id="rId7"/>
    <p:sldId id="689" r:id="rId8"/>
    <p:sldId id="690" r:id="rId9"/>
    <p:sldId id="866" r:id="rId10"/>
    <p:sldId id="2605" r:id="rId11"/>
    <p:sldId id="25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D14DB5-BA50-4337-A094-D4B65BCE1D7F}" type="doc">
      <dgm:prSet loTypeId="urn:microsoft.com/office/officeart/2005/8/layout/hierarchy3" loCatId="hierarchy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8178D44-83AB-42AC-9D1D-5DB8993E9BB3}">
      <dgm:prSet custT="1"/>
      <dgm:spPr/>
      <dgm:t>
        <a:bodyPr/>
        <a:lstStyle/>
        <a:p>
          <a:r>
            <a:rPr lang="en-US" sz="2800" baseline="0" dirty="0"/>
            <a:t>Upon formation Operating Agreement is created</a:t>
          </a:r>
          <a:endParaRPr lang="en-US" sz="2800" dirty="0"/>
        </a:p>
      </dgm:t>
    </dgm:pt>
    <dgm:pt modelId="{ACF7A8FE-D19F-4A34-AB9F-79602DA8CE4C}" type="parTrans" cxnId="{5955A594-7B3C-43D3-BB46-80027EEB870F}">
      <dgm:prSet/>
      <dgm:spPr/>
      <dgm:t>
        <a:bodyPr/>
        <a:lstStyle/>
        <a:p>
          <a:endParaRPr lang="en-US"/>
        </a:p>
      </dgm:t>
    </dgm:pt>
    <dgm:pt modelId="{2021D859-2D76-41CE-86CD-74E3BACCEF56}" type="sibTrans" cxnId="{5955A594-7B3C-43D3-BB46-80027EEB870F}">
      <dgm:prSet/>
      <dgm:spPr/>
      <dgm:t>
        <a:bodyPr/>
        <a:lstStyle/>
        <a:p>
          <a:endParaRPr lang="en-US"/>
        </a:p>
      </dgm:t>
    </dgm:pt>
    <dgm:pt modelId="{A4D2D43F-E8EF-43A2-B645-ED03AB530C4A}">
      <dgm:prSet custT="1"/>
      <dgm:spPr/>
      <dgm:t>
        <a:bodyPr/>
        <a:lstStyle/>
        <a:p>
          <a:r>
            <a:rPr lang="en-US" sz="2800" baseline="0" dirty="0"/>
            <a:t>Who manages, and how</a:t>
          </a:r>
          <a:endParaRPr lang="en-US" sz="2800" dirty="0"/>
        </a:p>
      </dgm:t>
    </dgm:pt>
    <dgm:pt modelId="{C3EACE7C-B16A-40F2-AB20-EF2F91EB23D0}" type="parTrans" cxnId="{02B3E866-B0DC-4972-9CD6-FF90E44D46D7}">
      <dgm:prSet/>
      <dgm:spPr/>
      <dgm:t>
        <a:bodyPr/>
        <a:lstStyle/>
        <a:p>
          <a:endParaRPr lang="en-US"/>
        </a:p>
      </dgm:t>
    </dgm:pt>
    <dgm:pt modelId="{81EADEFB-0D54-4F4A-B231-20B8CA56999A}" type="sibTrans" cxnId="{02B3E866-B0DC-4972-9CD6-FF90E44D46D7}">
      <dgm:prSet/>
      <dgm:spPr/>
      <dgm:t>
        <a:bodyPr/>
        <a:lstStyle/>
        <a:p>
          <a:endParaRPr lang="en-US"/>
        </a:p>
      </dgm:t>
    </dgm:pt>
    <dgm:pt modelId="{FADB63ED-41D7-48A4-B202-E017B7307FB1}">
      <dgm:prSet custT="1"/>
      <dgm:spPr/>
      <dgm:t>
        <a:bodyPr/>
        <a:lstStyle/>
        <a:p>
          <a:r>
            <a:rPr lang="en-US" sz="2800" baseline="0"/>
            <a:t>Each members name</a:t>
          </a:r>
          <a:endParaRPr lang="en-US" sz="2800"/>
        </a:p>
      </dgm:t>
    </dgm:pt>
    <dgm:pt modelId="{770E4F62-BAF4-4249-82AA-BFD2324D0413}" type="parTrans" cxnId="{51985C2C-5D93-4267-AB1B-DC6F5A37C962}">
      <dgm:prSet/>
      <dgm:spPr/>
      <dgm:t>
        <a:bodyPr/>
        <a:lstStyle/>
        <a:p>
          <a:endParaRPr lang="en-US"/>
        </a:p>
      </dgm:t>
    </dgm:pt>
    <dgm:pt modelId="{7DA18A42-F751-4B45-82CD-842C18FC0522}" type="sibTrans" cxnId="{51985C2C-5D93-4267-AB1B-DC6F5A37C962}">
      <dgm:prSet/>
      <dgm:spPr/>
      <dgm:t>
        <a:bodyPr/>
        <a:lstStyle/>
        <a:p>
          <a:endParaRPr lang="en-US"/>
        </a:p>
      </dgm:t>
    </dgm:pt>
    <dgm:pt modelId="{1B091105-880E-4707-AC13-133FF2C273AA}">
      <dgm:prSet custT="1"/>
      <dgm:spPr/>
      <dgm:t>
        <a:bodyPr/>
        <a:lstStyle/>
        <a:p>
          <a:r>
            <a:rPr lang="en-US" sz="2800" baseline="0" dirty="0"/>
            <a:t>Amount of ownership held by each member</a:t>
          </a:r>
          <a:endParaRPr lang="en-US" sz="2800" dirty="0"/>
        </a:p>
      </dgm:t>
    </dgm:pt>
    <dgm:pt modelId="{4F2130CA-F571-4F31-92D4-59A0823C6341}" type="parTrans" cxnId="{308A8033-3E89-4A1E-974E-4875294465A9}">
      <dgm:prSet/>
      <dgm:spPr/>
      <dgm:t>
        <a:bodyPr/>
        <a:lstStyle/>
        <a:p>
          <a:endParaRPr lang="en-US"/>
        </a:p>
      </dgm:t>
    </dgm:pt>
    <dgm:pt modelId="{C56E68EB-CC1F-494C-A14F-07938901932B}" type="sibTrans" cxnId="{308A8033-3E89-4A1E-974E-4875294465A9}">
      <dgm:prSet/>
      <dgm:spPr/>
      <dgm:t>
        <a:bodyPr/>
        <a:lstStyle/>
        <a:p>
          <a:endParaRPr lang="en-US"/>
        </a:p>
      </dgm:t>
    </dgm:pt>
    <dgm:pt modelId="{EA87FB6F-ADEB-4FF1-8AA6-26F5AC79F143}">
      <dgm:prSet custT="1"/>
      <dgm:spPr/>
      <dgm:t>
        <a:bodyPr/>
        <a:lstStyle/>
        <a:p>
          <a:r>
            <a:rPr lang="en-US" sz="2800" baseline="0" dirty="0"/>
            <a:t>Another benefit is profits, losses, and tax benefits can be allocated anyway you like</a:t>
          </a:r>
          <a:endParaRPr lang="en-US" sz="2800" dirty="0"/>
        </a:p>
      </dgm:t>
    </dgm:pt>
    <dgm:pt modelId="{1CA6776C-986A-4BFA-88E5-7A2A0254AF8D}" type="parTrans" cxnId="{A1CEB5CF-C0E5-4363-9F12-CD7822F1E486}">
      <dgm:prSet/>
      <dgm:spPr/>
      <dgm:t>
        <a:bodyPr/>
        <a:lstStyle/>
        <a:p>
          <a:endParaRPr lang="en-US"/>
        </a:p>
      </dgm:t>
    </dgm:pt>
    <dgm:pt modelId="{A604820B-C804-4358-8A16-9AC16570B671}" type="sibTrans" cxnId="{A1CEB5CF-C0E5-4363-9F12-CD7822F1E486}">
      <dgm:prSet/>
      <dgm:spPr/>
      <dgm:t>
        <a:bodyPr/>
        <a:lstStyle/>
        <a:p>
          <a:endParaRPr lang="en-US"/>
        </a:p>
      </dgm:t>
    </dgm:pt>
    <dgm:pt modelId="{A10A0FD1-5D3A-4B6D-85F7-8623F5E7E635}" type="pres">
      <dgm:prSet presAssocID="{0BD14DB5-BA50-4337-A094-D4B65BCE1D7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623925C-6A76-44A6-9B77-231869AA5894}" type="pres">
      <dgm:prSet presAssocID="{78178D44-83AB-42AC-9D1D-5DB8993E9BB3}" presName="root" presStyleCnt="0"/>
      <dgm:spPr/>
    </dgm:pt>
    <dgm:pt modelId="{7425D75C-556F-4608-BA5C-0F23EB024AED}" type="pres">
      <dgm:prSet presAssocID="{78178D44-83AB-42AC-9D1D-5DB8993E9BB3}" presName="rootComposite" presStyleCnt="0"/>
      <dgm:spPr/>
    </dgm:pt>
    <dgm:pt modelId="{AE290A83-D144-42FF-873C-ACC98A352FB5}" type="pres">
      <dgm:prSet presAssocID="{78178D44-83AB-42AC-9D1D-5DB8993E9BB3}" presName="rootText" presStyleLbl="node1" presStyleIdx="0" presStyleCnt="5" custScaleX="234377" custScaleY="485237" custLinFactNeighborY="34277"/>
      <dgm:spPr/>
    </dgm:pt>
    <dgm:pt modelId="{D78534A6-A3B4-44DF-8679-68C12235E65C}" type="pres">
      <dgm:prSet presAssocID="{78178D44-83AB-42AC-9D1D-5DB8993E9BB3}" presName="rootConnector" presStyleLbl="node1" presStyleIdx="0" presStyleCnt="5"/>
      <dgm:spPr/>
    </dgm:pt>
    <dgm:pt modelId="{2B87CB82-7E3B-4AFD-A831-F62DC7EF6869}" type="pres">
      <dgm:prSet presAssocID="{78178D44-83AB-42AC-9D1D-5DB8993E9BB3}" presName="childShape" presStyleCnt="0"/>
      <dgm:spPr/>
    </dgm:pt>
    <dgm:pt modelId="{99812855-A65D-463E-9CD8-A80D7E1B2533}" type="pres">
      <dgm:prSet presAssocID="{A4D2D43F-E8EF-43A2-B645-ED03AB530C4A}" presName="root" presStyleCnt="0"/>
      <dgm:spPr/>
    </dgm:pt>
    <dgm:pt modelId="{B2C639BC-84C7-4D5C-A8F3-62728C3497DF}" type="pres">
      <dgm:prSet presAssocID="{A4D2D43F-E8EF-43A2-B645-ED03AB530C4A}" presName="rootComposite" presStyleCnt="0"/>
      <dgm:spPr/>
    </dgm:pt>
    <dgm:pt modelId="{84614983-A099-4494-8845-91D67278B322}" type="pres">
      <dgm:prSet presAssocID="{A4D2D43F-E8EF-43A2-B645-ED03AB530C4A}" presName="rootText" presStyleLbl="node1" presStyleIdx="1" presStyleCnt="5" custScaleX="201727" custScaleY="485237" custLinFactNeighborX="-11709" custLinFactNeighborY="34277"/>
      <dgm:spPr/>
    </dgm:pt>
    <dgm:pt modelId="{A7D0F8F3-36C6-454D-A3EA-112F2A44A601}" type="pres">
      <dgm:prSet presAssocID="{A4D2D43F-E8EF-43A2-B645-ED03AB530C4A}" presName="rootConnector" presStyleLbl="node1" presStyleIdx="1" presStyleCnt="5"/>
      <dgm:spPr/>
    </dgm:pt>
    <dgm:pt modelId="{298E9C2E-631C-4E21-9CB6-549DE24C30E5}" type="pres">
      <dgm:prSet presAssocID="{A4D2D43F-E8EF-43A2-B645-ED03AB530C4A}" presName="childShape" presStyleCnt="0"/>
      <dgm:spPr/>
    </dgm:pt>
    <dgm:pt modelId="{77CB9FBB-2020-46CA-8D42-AA45BC9EDD87}" type="pres">
      <dgm:prSet presAssocID="{FADB63ED-41D7-48A4-B202-E017B7307FB1}" presName="root" presStyleCnt="0"/>
      <dgm:spPr/>
    </dgm:pt>
    <dgm:pt modelId="{889026CA-2F27-476E-B831-500B77148D0C}" type="pres">
      <dgm:prSet presAssocID="{FADB63ED-41D7-48A4-B202-E017B7307FB1}" presName="rootComposite" presStyleCnt="0"/>
      <dgm:spPr/>
    </dgm:pt>
    <dgm:pt modelId="{6B5D0083-1E00-48BC-913F-D509D3E988FD}" type="pres">
      <dgm:prSet presAssocID="{FADB63ED-41D7-48A4-B202-E017B7307FB1}" presName="rootText" presStyleLbl="node1" presStyleIdx="2" presStyleCnt="5" custScaleX="201727" custScaleY="485237" custLinFactNeighborX="-21745" custLinFactNeighborY="34277"/>
      <dgm:spPr/>
    </dgm:pt>
    <dgm:pt modelId="{543E90EA-49FC-47D3-8FDD-13EAE4648CB0}" type="pres">
      <dgm:prSet presAssocID="{FADB63ED-41D7-48A4-B202-E017B7307FB1}" presName="rootConnector" presStyleLbl="node1" presStyleIdx="2" presStyleCnt="5"/>
      <dgm:spPr/>
    </dgm:pt>
    <dgm:pt modelId="{1CE0E44D-5055-4B97-903D-DE4AA3760000}" type="pres">
      <dgm:prSet presAssocID="{FADB63ED-41D7-48A4-B202-E017B7307FB1}" presName="childShape" presStyleCnt="0"/>
      <dgm:spPr/>
    </dgm:pt>
    <dgm:pt modelId="{40E805F6-887C-4E52-ABFA-3006278728B1}" type="pres">
      <dgm:prSet presAssocID="{1B091105-880E-4707-AC13-133FF2C273AA}" presName="root" presStyleCnt="0"/>
      <dgm:spPr/>
    </dgm:pt>
    <dgm:pt modelId="{BF08ED78-E075-42DA-A987-C519233E2BED}" type="pres">
      <dgm:prSet presAssocID="{1B091105-880E-4707-AC13-133FF2C273AA}" presName="rootComposite" presStyleCnt="0"/>
      <dgm:spPr/>
    </dgm:pt>
    <dgm:pt modelId="{8F2CAB85-AE6D-4054-B10C-3BD5C60FE2C3}" type="pres">
      <dgm:prSet presAssocID="{1B091105-880E-4707-AC13-133FF2C273AA}" presName="rootText" presStyleLbl="node1" presStyleIdx="3" presStyleCnt="5" custScaleX="205950" custScaleY="485237" custLinFactNeighborX="-31781" custLinFactNeighborY="34277"/>
      <dgm:spPr/>
    </dgm:pt>
    <dgm:pt modelId="{22051C86-726F-4286-832D-C8EE55A29F88}" type="pres">
      <dgm:prSet presAssocID="{1B091105-880E-4707-AC13-133FF2C273AA}" presName="rootConnector" presStyleLbl="node1" presStyleIdx="3" presStyleCnt="5"/>
      <dgm:spPr/>
    </dgm:pt>
    <dgm:pt modelId="{17644AEB-728D-495D-AB74-1AE75EEBDCFC}" type="pres">
      <dgm:prSet presAssocID="{1B091105-880E-4707-AC13-133FF2C273AA}" presName="childShape" presStyleCnt="0"/>
      <dgm:spPr/>
    </dgm:pt>
    <dgm:pt modelId="{60EBE815-3EE4-441C-B10E-DEB35112E00C}" type="pres">
      <dgm:prSet presAssocID="{EA87FB6F-ADEB-4FF1-8AA6-26F5AC79F143}" presName="root" presStyleCnt="0"/>
      <dgm:spPr/>
    </dgm:pt>
    <dgm:pt modelId="{51074AB6-F3C8-422A-B4B2-CEB0DB7CEC1B}" type="pres">
      <dgm:prSet presAssocID="{EA87FB6F-ADEB-4FF1-8AA6-26F5AC79F143}" presName="rootComposite" presStyleCnt="0"/>
      <dgm:spPr/>
    </dgm:pt>
    <dgm:pt modelId="{7535E5F2-CBB6-403C-82B1-A99DD2586EE8}" type="pres">
      <dgm:prSet presAssocID="{EA87FB6F-ADEB-4FF1-8AA6-26F5AC79F143}" presName="rootText" presStyleLbl="node1" presStyleIdx="4" presStyleCnt="5" custScaleX="339910" custScaleY="485237" custLinFactNeighborX="-41184" custLinFactNeighborY="34277"/>
      <dgm:spPr/>
    </dgm:pt>
    <dgm:pt modelId="{6F53B264-EBFC-4FE1-9BA5-54F2E99870E7}" type="pres">
      <dgm:prSet presAssocID="{EA87FB6F-ADEB-4FF1-8AA6-26F5AC79F143}" presName="rootConnector" presStyleLbl="node1" presStyleIdx="4" presStyleCnt="5"/>
      <dgm:spPr/>
    </dgm:pt>
    <dgm:pt modelId="{074D1E36-7CED-4A4E-9AD0-1F47B99360D3}" type="pres">
      <dgm:prSet presAssocID="{EA87FB6F-ADEB-4FF1-8AA6-26F5AC79F143}" presName="childShape" presStyleCnt="0"/>
      <dgm:spPr/>
    </dgm:pt>
  </dgm:ptLst>
  <dgm:cxnLst>
    <dgm:cxn modelId="{D9BB7005-ECE3-4DF1-9226-38CD7CD6A8F7}" type="presOf" srcId="{FADB63ED-41D7-48A4-B202-E017B7307FB1}" destId="{543E90EA-49FC-47D3-8FDD-13EAE4648CB0}" srcOrd="1" destOrd="0" presId="urn:microsoft.com/office/officeart/2005/8/layout/hierarchy3"/>
    <dgm:cxn modelId="{F762921A-13D9-42A1-B302-EB25923BCF7D}" type="presOf" srcId="{0BD14DB5-BA50-4337-A094-D4B65BCE1D7F}" destId="{A10A0FD1-5D3A-4B6D-85F7-8623F5E7E635}" srcOrd="0" destOrd="0" presId="urn:microsoft.com/office/officeart/2005/8/layout/hierarchy3"/>
    <dgm:cxn modelId="{51985C2C-5D93-4267-AB1B-DC6F5A37C962}" srcId="{0BD14DB5-BA50-4337-A094-D4B65BCE1D7F}" destId="{FADB63ED-41D7-48A4-B202-E017B7307FB1}" srcOrd="2" destOrd="0" parTransId="{770E4F62-BAF4-4249-82AA-BFD2324D0413}" sibTransId="{7DA18A42-F751-4B45-82CD-842C18FC0522}"/>
    <dgm:cxn modelId="{308A8033-3E89-4A1E-974E-4875294465A9}" srcId="{0BD14DB5-BA50-4337-A094-D4B65BCE1D7F}" destId="{1B091105-880E-4707-AC13-133FF2C273AA}" srcOrd="3" destOrd="0" parTransId="{4F2130CA-F571-4F31-92D4-59A0823C6341}" sibTransId="{C56E68EB-CC1F-494C-A14F-07938901932B}"/>
    <dgm:cxn modelId="{02B3E866-B0DC-4972-9CD6-FF90E44D46D7}" srcId="{0BD14DB5-BA50-4337-A094-D4B65BCE1D7F}" destId="{A4D2D43F-E8EF-43A2-B645-ED03AB530C4A}" srcOrd="1" destOrd="0" parTransId="{C3EACE7C-B16A-40F2-AB20-EF2F91EB23D0}" sibTransId="{81EADEFB-0D54-4F4A-B231-20B8CA56999A}"/>
    <dgm:cxn modelId="{4BDE3D87-EDA1-4B4C-8020-940DCC5980AB}" type="presOf" srcId="{1B091105-880E-4707-AC13-133FF2C273AA}" destId="{22051C86-726F-4286-832D-C8EE55A29F88}" srcOrd="1" destOrd="0" presId="urn:microsoft.com/office/officeart/2005/8/layout/hierarchy3"/>
    <dgm:cxn modelId="{5955A594-7B3C-43D3-BB46-80027EEB870F}" srcId="{0BD14DB5-BA50-4337-A094-D4B65BCE1D7F}" destId="{78178D44-83AB-42AC-9D1D-5DB8993E9BB3}" srcOrd="0" destOrd="0" parTransId="{ACF7A8FE-D19F-4A34-AB9F-79602DA8CE4C}" sibTransId="{2021D859-2D76-41CE-86CD-74E3BACCEF56}"/>
    <dgm:cxn modelId="{93B9F0A2-58F3-4F56-8594-CCF994924C2B}" type="presOf" srcId="{A4D2D43F-E8EF-43A2-B645-ED03AB530C4A}" destId="{84614983-A099-4494-8845-91D67278B322}" srcOrd="0" destOrd="0" presId="urn:microsoft.com/office/officeart/2005/8/layout/hierarchy3"/>
    <dgm:cxn modelId="{B35E58A3-A986-4DB2-8235-B941F05AF551}" type="presOf" srcId="{FADB63ED-41D7-48A4-B202-E017B7307FB1}" destId="{6B5D0083-1E00-48BC-913F-D509D3E988FD}" srcOrd="0" destOrd="0" presId="urn:microsoft.com/office/officeart/2005/8/layout/hierarchy3"/>
    <dgm:cxn modelId="{CAABFDAE-DE0A-4E27-A4D6-708D55E9EC62}" type="presOf" srcId="{A4D2D43F-E8EF-43A2-B645-ED03AB530C4A}" destId="{A7D0F8F3-36C6-454D-A3EA-112F2A44A601}" srcOrd="1" destOrd="0" presId="urn:microsoft.com/office/officeart/2005/8/layout/hierarchy3"/>
    <dgm:cxn modelId="{DD08D6C4-A465-44F2-A86B-D9F618D26E44}" type="presOf" srcId="{EA87FB6F-ADEB-4FF1-8AA6-26F5AC79F143}" destId="{6F53B264-EBFC-4FE1-9BA5-54F2E99870E7}" srcOrd="1" destOrd="0" presId="urn:microsoft.com/office/officeart/2005/8/layout/hierarchy3"/>
    <dgm:cxn modelId="{194E8EC9-816C-48E9-9299-9BA7485B1591}" type="presOf" srcId="{78178D44-83AB-42AC-9D1D-5DB8993E9BB3}" destId="{AE290A83-D144-42FF-873C-ACC98A352FB5}" srcOrd="0" destOrd="0" presId="urn:microsoft.com/office/officeart/2005/8/layout/hierarchy3"/>
    <dgm:cxn modelId="{B60F38CB-A2CA-4472-ACBF-A2727688B9D0}" type="presOf" srcId="{78178D44-83AB-42AC-9D1D-5DB8993E9BB3}" destId="{D78534A6-A3B4-44DF-8679-68C12235E65C}" srcOrd="1" destOrd="0" presId="urn:microsoft.com/office/officeart/2005/8/layout/hierarchy3"/>
    <dgm:cxn modelId="{038723CD-B1B5-4C6D-8011-A1BAE690DA7E}" type="presOf" srcId="{EA87FB6F-ADEB-4FF1-8AA6-26F5AC79F143}" destId="{7535E5F2-CBB6-403C-82B1-A99DD2586EE8}" srcOrd="0" destOrd="0" presId="urn:microsoft.com/office/officeart/2005/8/layout/hierarchy3"/>
    <dgm:cxn modelId="{A1CEB5CF-C0E5-4363-9F12-CD7822F1E486}" srcId="{0BD14DB5-BA50-4337-A094-D4B65BCE1D7F}" destId="{EA87FB6F-ADEB-4FF1-8AA6-26F5AC79F143}" srcOrd="4" destOrd="0" parTransId="{1CA6776C-986A-4BFA-88E5-7A2A0254AF8D}" sibTransId="{A604820B-C804-4358-8A16-9AC16570B671}"/>
    <dgm:cxn modelId="{E8ECB5E7-F388-4B6A-9534-BB666FFC2E32}" type="presOf" srcId="{1B091105-880E-4707-AC13-133FF2C273AA}" destId="{8F2CAB85-AE6D-4054-B10C-3BD5C60FE2C3}" srcOrd="0" destOrd="0" presId="urn:microsoft.com/office/officeart/2005/8/layout/hierarchy3"/>
    <dgm:cxn modelId="{C0E12091-110D-45B8-93E5-6AB6CCEABB85}" type="presParOf" srcId="{A10A0FD1-5D3A-4B6D-85F7-8623F5E7E635}" destId="{4623925C-6A76-44A6-9B77-231869AA5894}" srcOrd="0" destOrd="0" presId="urn:microsoft.com/office/officeart/2005/8/layout/hierarchy3"/>
    <dgm:cxn modelId="{A3EF0810-6BDE-46E2-A434-1D57B9162C79}" type="presParOf" srcId="{4623925C-6A76-44A6-9B77-231869AA5894}" destId="{7425D75C-556F-4608-BA5C-0F23EB024AED}" srcOrd="0" destOrd="0" presId="urn:microsoft.com/office/officeart/2005/8/layout/hierarchy3"/>
    <dgm:cxn modelId="{765E9ADF-1718-4229-8906-4368CB17A703}" type="presParOf" srcId="{7425D75C-556F-4608-BA5C-0F23EB024AED}" destId="{AE290A83-D144-42FF-873C-ACC98A352FB5}" srcOrd="0" destOrd="0" presId="urn:microsoft.com/office/officeart/2005/8/layout/hierarchy3"/>
    <dgm:cxn modelId="{8D62BD0B-C39A-4E26-990D-31986E281314}" type="presParOf" srcId="{7425D75C-556F-4608-BA5C-0F23EB024AED}" destId="{D78534A6-A3B4-44DF-8679-68C12235E65C}" srcOrd="1" destOrd="0" presId="urn:microsoft.com/office/officeart/2005/8/layout/hierarchy3"/>
    <dgm:cxn modelId="{15535518-FCC6-4378-93F2-05254919B604}" type="presParOf" srcId="{4623925C-6A76-44A6-9B77-231869AA5894}" destId="{2B87CB82-7E3B-4AFD-A831-F62DC7EF6869}" srcOrd="1" destOrd="0" presId="urn:microsoft.com/office/officeart/2005/8/layout/hierarchy3"/>
    <dgm:cxn modelId="{D61DC8FF-1BCC-477B-84BD-9EDED7453DB7}" type="presParOf" srcId="{A10A0FD1-5D3A-4B6D-85F7-8623F5E7E635}" destId="{99812855-A65D-463E-9CD8-A80D7E1B2533}" srcOrd="1" destOrd="0" presId="urn:microsoft.com/office/officeart/2005/8/layout/hierarchy3"/>
    <dgm:cxn modelId="{38732CFB-D859-4488-8418-76C3D66489A8}" type="presParOf" srcId="{99812855-A65D-463E-9CD8-A80D7E1B2533}" destId="{B2C639BC-84C7-4D5C-A8F3-62728C3497DF}" srcOrd="0" destOrd="0" presId="urn:microsoft.com/office/officeart/2005/8/layout/hierarchy3"/>
    <dgm:cxn modelId="{14FCEEF4-4DF6-4AF5-81E2-60656E43C995}" type="presParOf" srcId="{B2C639BC-84C7-4D5C-A8F3-62728C3497DF}" destId="{84614983-A099-4494-8845-91D67278B322}" srcOrd="0" destOrd="0" presId="urn:microsoft.com/office/officeart/2005/8/layout/hierarchy3"/>
    <dgm:cxn modelId="{1A80EC49-5B70-41EB-96D5-30C0C3626BF9}" type="presParOf" srcId="{B2C639BC-84C7-4D5C-A8F3-62728C3497DF}" destId="{A7D0F8F3-36C6-454D-A3EA-112F2A44A601}" srcOrd="1" destOrd="0" presId="urn:microsoft.com/office/officeart/2005/8/layout/hierarchy3"/>
    <dgm:cxn modelId="{7328B658-C386-40CE-96D0-112DB2491939}" type="presParOf" srcId="{99812855-A65D-463E-9CD8-A80D7E1B2533}" destId="{298E9C2E-631C-4E21-9CB6-549DE24C30E5}" srcOrd="1" destOrd="0" presId="urn:microsoft.com/office/officeart/2005/8/layout/hierarchy3"/>
    <dgm:cxn modelId="{FB38A6ED-806B-4460-8917-6050D555D4C8}" type="presParOf" srcId="{A10A0FD1-5D3A-4B6D-85F7-8623F5E7E635}" destId="{77CB9FBB-2020-46CA-8D42-AA45BC9EDD87}" srcOrd="2" destOrd="0" presId="urn:microsoft.com/office/officeart/2005/8/layout/hierarchy3"/>
    <dgm:cxn modelId="{D31F0030-C52E-46D1-9D53-5F0F9AB8B986}" type="presParOf" srcId="{77CB9FBB-2020-46CA-8D42-AA45BC9EDD87}" destId="{889026CA-2F27-476E-B831-500B77148D0C}" srcOrd="0" destOrd="0" presId="urn:microsoft.com/office/officeart/2005/8/layout/hierarchy3"/>
    <dgm:cxn modelId="{5930CC77-E953-4C9B-895C-F71F2C4C7D38}" type="presParOf" srcId="{889026CA-2F27-476E-B831-500B77148D0C}" destId="{6B5D0083-1E00-48BC-913F-D509D3E988FD}" srcOrd="0" destOrd="0" presId="urn:microsoft.com/office/officeart/2005/8/layout/hierarchy3"/>
    <dgm:cxn modelId="{268A3D21-32E9-4193-8384-DBA352B7C7DC}" type="presParOf" srcId="{889026CA-2F27-476E-B831-500B77148D0C}" destId="{543E90EA-49FC-47D3-8FDD-13EAE4648CB0}" srcOrd="1" destOrd="0" presId="urn:microsoft.com/office/officeart/2005/8/layout/hierarchy3"/>
    <dgm:cxn modelId="{980F2AD2-C30E-4AEC-8657-0274B950C1A7}" type="presParOf" srcId="{77CB9FBB-2020-46CA-8D42-AA45BC9EDD87}" destId="{1CE0E44D-5055-4B97-903D-DE4AA3760000}" srcOrd="1" destOrd="0" presId="urn:microsoft.com/office/officeart/2005/8/layout/hierarchy3"/>
    <dgm:cxn modelId="{36B91273-8552-43E4-83AD-9451EBF0AC26}" type="presParOf" srcId="{A10A0FD1-5D3A-4B6D-85F7-8623F5E7E635}" destId="{40E805F6-887C-4E52-ABFA-3006278728B1}" srcOrd="3" destOrd="0" presId="urn:microsoft.com/office/officeart/2005/8/layout/hierarchy3"/>
    <dgm:cxn modelId="{6DAAF83D-7C29-4501-B067-665BE4F7D73C}" type="presParOf" srcId="{40E805F6-887C-4E52-ABFA-3006278728B1}" destId="{BF08ED78-E075-42DA-A987-C519233E2BED}" srcOrd="0" destOrd="0" presId="urn:microsoft.com/office/officeart/2005/8/layout/hierarchy3"/>
    <dgm:cxn modelId="{CB0B448E-6EB9-461C-8471-21D1C06FD43E}" type="presParOf" srcId="{BF08ED78-E075-42DA-A987-C519233E2BED}" destId="{8F2CAB85-AE6D-4054-B10C-3BD5C60FE2C3}" srcOrd="0" destOrd="0" presId="urn:microsoft.com/office/officeart/2005/8/layout/hierarchy3"/>
    <dgm:cxn modelId="{D826737E-7197-431D-A94C-084AE89C4C41}" type="presParOf" srcId="{BF08ED78-E075-42DA-A987-C519233E2BED}" destId="{22051C86-726F-4286-832D-C8EE55A29F88}" srcOrd="1" destOrd="0" presId="urn:microsoft.com/office/officeart/2005/8/layout/hierarchy3"/>
    <dgm:cxn modelId="{7ECF99F8-F14F-40E0-8501-B9AC50D5B69D}" type="presParOf" srcId="{40E805F6-887C-4E52-ABFA-3006278728B1}" destId="{17644AEB-728D-495D-AB74-1AE75EEBDCFC}" srcOrd="1" destOrd="0" presId="urn:microsoft.com/office/officeart/2005/8/layout/hierarchy3"/>
    <dgm:cxn modelId="{E3945618-03C5-4B90-A7BC-9CF8136ACFFD}" type="presParOf" srcId="{A10A0FD1-5D3A-4B6D-85F7-8623F5E7E635}" destId="{60EBE815-3EE4-441C-B10E-DEB35112E00C}" srcOrd="4" destOrd="0" presId="urn:microsoft.com/office/officeart/2005/8/layout/hierarchy3"/>
    <dgm:cxn modelId="{0B148CD4-564A-4FD7-B78F-DACF4A2E0B20}" type="presParOf" srcId="{60EBE815-3EE4-441C-B10E-DEB35112E00C}" destId="{51074AB6-F3C8-422A-B4B2-CEB0DB7CEC1B}" srcOrd="0" destOrd="0" presId="urn:microsoft.com/office/officeart/2005/8/layout/hierarchy3"/>
    <dgm:cxn modelId="{45FA0EE3-9F2D-41E2-A5FC-DA32D7960F80}" type="presParOf" srcId="{51074AB6-F3C8-422A-B4B2-CEB0DB7CEC1B}" destId="{7535E5F2-CBB6-403C-82B1-A99DD2586EE8}" srcOrd="0" destOrd="0" presId="urn:microsoft.com/office/officeart/2005/8/layout/hierarchy3"/>
    <dgm:cxn modelId="{86E52116-B753-40CE-8AA0-6AFCB2E2BAF8}" type="presParOf" srcId="{51074AB6-F3C8-422A-B4B2-CEB0DB7CEC1B}" destId="{6F53B264-EBFC-4FE1-9BA5-54F2E99870E7}" srcOrd="1" destOrd="0" presId="urn:microsoft.com/office/officeart/2005/8/layout/hierarchy3"/>
    <dgm:cxn modelId="{961D8E60-4278-4B68-B7D1-D33D513B7BDE}" type="presParOf" srcId="{60EBE815-3EE4-441C-B10E-DEB35112E00C}" destId="{074D1E36-7CED-4A4E-9AD0-1F47B99360D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90A83-D144-42FF-873C-ACC98A352FB5}">
      <dsp:nvSpPr>
        <dsp:cNvPr id="0" name=""/>
        <dsp:cNvSpPr/>
      </dsp:nvSpPr>
      <dsp:spPr>
        <a:xfrm>
          <a:off x="1382" y="1885806"/>
          <a:ext cx="2014798" cy="20856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 dirty="0"/>
            <a:t>Upon formation Operating Agreement is created</a:t>
          </a:r>
          <a:endParaRPr lang="en-US" sz="2800" kern="1200" dirty="0"/>
        </a:p>
      </dsp:txBody>
      <dsp:txXfrm>
        <a:off x="60393" y="1944817"/>
        <a:ext cx="1896776" cy="1967623"/>
      </dsp:txXfrm>
    </dsp:sp>
    <dsp:sp modelId="{84614983-A099-4494-8845-91D67278B322}">
      <dsp:nvSpPr>
        <dsp:cNvPr id="0" name=""/>
        <dsp:cNvSpPr/>
      </dsp:nvSpPr>
      <dsp:spPr>
        <a:xfrm>
          <a:off x="2130435" y="1885806"/>
          <a:ext cx="1734126" cy="20856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 dirty="0"/>
            <a:t>Who manages, and how</a:t>
          </a:r>
          <a:endParaRPr lang="en-US" sz="2800" kern="1200" dirty="0"/>
        </a:p>
      </dsp:txBody>
      <dsp:txXfrm>
        <a:off x="2181226" y="1936597"/>
        <a:ext cx="1632544" cy="1984063"/>
      </dsp:txXfrm>
    </dsp:sp>
    <dsp:sp modelId="{6B5D0083-1E00-48BC-913F-D509D3E988FD}">
      <dsp:nvSpPr>
        <dsp:cNvPr id="0" name=""/>
        <dsp:cNvSpPr/>
      </dsp:nvSpPr>
      <dsp:spPr>
        <a:xfrm>
          <a:off x="3993198" y="1885806"/>
          <a:ext cx="1734126" cy="20856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/>
            <a:t>Each members name</a:t>
          </a:r>
          <a:endParaRPr lang="en-US" sz="2800" kern="1200"/>
        </a:p>
      </dsp:txBody>
      <dsp:txXfrm>
        <a:off x="4043989" y="1936597"/>
        <a:ext cx="1632544" cy="1984063"/>
      </dsp:txXfrm>
    </dsp:sp>
    <dsp:sp modelId="{8F2CAB85-AE6D-4054-B10C-3BD5C60FE2C3}">
      <dsp:nvSpPr>
        <dsp:cNvPr id="0" name=""/>
        <dsp:cNvSpPr/>
      </dsp:nvSpPr>
      <dsp:spPr>
        <a:xfrm>
          <a:off x="5855961" y="1885806"/>
          <a:ext cx="1770428" cy="20856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 dirty="0"/>
            <a:t>Amount of ownership held by each member</a:t>
          </a:r>
          <a:endParaRPr lang="en-US" sz="2800" kern="1200" dirty="0"/>
        </a:p>
      </dsp:txBody>
      <dsp:txXfrm>
        <a:off x="5907815" y="1937660"/>
        <a:ext cx="1666720" cy="1981937"/>
      </dsp:txXfrm>
    </dsp:sp>
    <dsp:sp modelId="{7535E5F2-CBB6-403C-82B1-A99DD2586EE8}">
      <dsp:nvSpPr>
        <dsp:cNvPr id="0" name=""/>
        <dsp:cNvSpPr/>
      </dsp:nvSpPr>
      <dsp:spPr>
        <a:xfrm>
          <a:off x="7760468" y="1885806"/>
          <a:ext cx="2922002" cy="20856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 dirty="0"/>
            <a:t>Another benefit is profits, losses, and tax benefits can be allocated anyway you like</a:t>
          </a:r>
          <a:endParaRPr lang="en-US" sz="2800" kern="1200" dirty="0"/>
        </a:p>
      </dsp:txBody>
      <dsp:txXfrm>
        <a:off x="7821554" y="1946892"/>
        <a:ext cx="2799830" cy="1963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A6998-0D6D-4532-A15B-8ED5DCFB6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78C06B-B9ED-4D7A-B5D7-3674D84A0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73EF9-C075-4613-A669-99C05A73C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434B0-544A-4ACE-8A46-62A3910CD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4A076-2C57-402A-9911-D2C8A231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7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2174F-3144-4D49-88C0-2D2677528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A1FED-CF39-4804-8F5C-C96875C79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29D15-D337-4CE8-B864-A3207754B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4C19A-4FF3-4E30-9F8B-F9C470235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60331-E878-4975-8674-7D62F7D3B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8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76110E-0658-4115-B31E-F70FCFA141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EA676-3EE5-4A6A-B716-BBA54C63D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61696-09AF-403B-BE79-D94985DF9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39C7F-F2CE-442E-ADC2-FD4772565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A70CE-9C23-47DB-A701-B075CEC2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4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A6C5C5-5069-4AE6-8A3D-3F2C6B9506E4}"/>
              </a:ext>
            </a:extLst>
          </p:cNvPr>
          <p:cNvSpPr/>
          <p:nvPr userDrawn="1"/>
        </p:nvSpPr>
        <p:spPr>
          <a:xfrm>
            <a:off x="446314" y="-1"/>
            <a:ext cx="1188720" cy="128016"/>
          </a:xfrm>
          <a:prstGeom prst="rect">
            <a:avLst/>
          </a:prstGeom>
          <a:solidFill>
            <a:srgbClr val="609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1885C44-356C-410C-B697-9BA0E28582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6314" y="1366982"/>
            <a:ext cx="11174186" cy="4351649"/>
          </a:xfrm>
        </p:spPr>
        <p:txBody>
          <a:bodyPr>
            <a:noAutofit/>
          </a:bodyPr>
          <a:lstStyle>
            <a:lvl1pPr marL="571500" indent="-571500" algn="l">
              <a:buFont typeface="Arial" panose="020B0604020202020204" pitchFamily="34" charset="0"/>
              <a:buChar char="•"/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FB9F81-CC7F-5244-95A6-279BE4B51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500215"/>
            <a:ext cx="11174186" cy="590931"/>
          </a:xfrm>
        </p:spPr>
        <p:txBody>
          <a:bodyPr>
            <a:noAutofit/>
          </a:bodyPr>
          <a:lstStyle>
            <a:lvl1pPr>
              <a:defRPr sz="4800" b="1">
                <a:solidFill>
                  <a:srgbClr val="609FDB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CA042F7-8C36-4F0E-AB9A-29D3ED7F316D}"/>
              </a:ext>
            </a:extLst>
          </p:cNvPr>
          <p:cNvSpPr txBox="1">
            <a:spLocks/>
          </p:cNvSpPr>
          <p:nvPr userDrawn="1"/>
        </p:nvSpPr>
        <p:spPr>
          <a:xfrm>
            <a:off x="4287449" y="6459785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Copyright © 2019 Lifetime </a:t>
            </a:r>
            <a:r>
              <a:rPr lang="en-US" b="0" cap="none" spc="0" dirty="0" err="1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CashFlow</a:t>
            </a:r>
            <a:r>
              <a:rPr lang="en-US" b="0" cap="none" spc="0" dirty="0">
                <a:ln w="0"/>
                <a:solidFill>
                  <a:schemeClr val="accent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Academy LLC</a:t>
            </a:r>
          </a:p>
        </p:txBody>
      </p:sp>
    </p:spTree>
    <p:extLst>
      <p:ext uri="{BB962C8B-B14F-4D97-AF65-F5344CB8AC3E}">
        <p14:creationId xmlns:p14="http://schemas.microsoft.com/office/powerpoint/2010/main" val="3180649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556A-EE9C-4EFB-B3C6-313470A9E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5400"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A4DF9-1F3D-4332-8E60-B2D4992E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04A24-2BCF-4DA8-A132-FCCF4EC26DE5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4877B-4B47-4EBD-B59D-21C96968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4AD8C-C908-44EE-9759-B0E25883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A987-2E7B-4027-B86E-6C5279F303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22F716-F93E-43E0-A9AB-EE58CE1431D3}"/>
              </a:ext>
            </a:extLst>
          </p:cNvPr>
          <p:cNvSpPr/>
          <p:nvPr userDrawn="1"/>
        </p:nvSpPr>
        <p:spPr>
          <a:xfrm>
            <a:off x="0" y="5763491"/>
            <a:ext cx="12192000" cy="109450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ashflowLOGO01newshinywhitenormal.png">
            <a:extLst>
              <a:ext uri="{FF2B5EF4-FFF2-40B4-BE49-F238E27FC236}">
                <a16:creationId xmlns:a16="http://schemas.microsoft.com/office/drawing/2014/main" id="{BCD84716-4971-49BD-9666-753B3AA9BE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0046" y="6059291"/>
            <a:ext cx="1851908" cy="54786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6381601-1383-4B71-918B-E686CB6BE647}"/>
              </a:ext>
            </a:extLst>
          </p:cNvPr>
          <p:cNvSpPr/>
          <p:nvPr userDrawn="1"/>
        </p:nvSpPr>
        <p:spPr>
          <a:xfrm>
            <a:off x="4568" y="5752309"/>
            <a:ext cx="12182864" cy="112905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ngsana New" panose="020B0502040204020203" pitchFamily="18" charset="-3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490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04EDD-CFF7-450E-8115-B31A67C9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3FFA8-AD80-4325-B53A-A39B3156E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9BDFB-6CBB-4715-BD60-995765F1E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712EE-5E83-4360-A7CD-7D80F42A1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B39C2-A89A-47FA-934B-F407505FC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5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9740F-FCA0-46EC-98AB-83D8F7039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53F541-38F2-435C-A7BD-9DC9D2D4C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C6B5C-07B1-4E24-BC53-C4F9BA21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88DAB-4E32-4E00-9C93-B29033FA9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183D4-D336-4CFC-8BEF-0CBFFF0D3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3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2F539-34CE-46B2-867A-33C5AFEFD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B1E13-C7A5-4D04-83FA-9C6C314A28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EA0D46-59A9-4EDB-A12E-CE165D89F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D20CC-555A-4474-8C6D-F8CDE783F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64494D-ADA8-470D-AD17-C22D7B470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AFB0F-21A4-4B9B-9EDE-4ED42889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8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96459-1BDE-45FF-8AC1-87C0BA4F8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F802C-45C4-410A-ADD7-CD47BB3A5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A3631C-8E3C-4C47-9A13-D2E5F3BBB3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1107C0-9DCE-4ED2-AA44-609C7769D2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2B83B2-6F57-4E4B-A58C-442CAB5D5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C98870-2146-4BD7-A6C9-644457092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8C91AD-C99F-48BE-9C0C-7F36D25F2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47D0FA-49FE-47C7-9BA0-5041DF231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72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B3A09-830F-45AE-85A1-FACDC75F8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3DA7C5-FF25-4946-9D20-827A7C537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14FADC-CFD7-42EF-874F-5B960F583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088CB3-8D64-4D80-91EB-32393969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80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1CEE8A-E066-420D-8028-8785BEA31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B08DCC-43A1-4FBD-A2ED-118A3F817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26B9F-D8CB-4163-886C-3895080D1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1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03FB9-828A-4565-9CEB-4F24F3B5B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9498A-7D98-43D3-B2C2-686C2EB92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C9A27-D96D-452E-924A-749227C16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157A04-585B-4D37-8617-C35E0BB22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831AD6-B615-4628-B24B-207729EAB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6ADD0-2FCA-4F0F-AEE9-240E33045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8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73529-96D5-4012-AB90-A31BF288D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9CEAD7-95EF-4E71-8A75-EA57D574E2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BF1B0F-0B05-4935-BF3F-680E45FBC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CA028-63A8-4D55-B46E-67A80E0A0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6E512-306E-4CD5-81E3-52F490579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91E9C3-9541-4DB9-BF94-B6C1D8AC7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70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581E9-6B92-417F-99B4-D48BE3402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45BDC-77B0-4550-B7E0-344835322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6686B-BB9A-4BD1-A12F-7FD61F073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83901-7261-499B-8157-74F88B7FF29E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BA809-6B75-47F6-95D4-320BBA833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7A5E1-E441-4909-951E-E19E9BFEC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26D74-49A3-4695-ACAC-8958E2675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2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9385058-1512-4B0F-A86F-94A3B16D5D36}"/>
              </a:ext>
            </a:extLst>
          </p:cNvPr>
          <p:cNvSpPr/>
          <p:nvPr/>
        </p:nvSpPr>
        <p:spPr>
          <a:xfrm>
            <a:off x="0" y="5763491"/>
            <a:ext cx="12192000" cy="109450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CA281F-31BB-4E9B-BB89-8BAA305CECC7}"/>
              </a:ext>
            </a:extLst>
          </p:cNvPr>
          <p:cNvSpPr/>
          <p:nvPr/>
        </p:nvSpPr>
        <p:spPr>
          <a:xfrm>
            <a:off x="-39080" y="3503817"/>
            <a:ext cx="12182864" cy="2361397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  <a:cs typeface="Angsana New" panose="020B0502040204020203" pitchFamily="18" charset="-34"/>
            </a:endParaRPr>
          </a:p>
        </p:txBody>
      </p:sp>
      <p:pic>
        <p:nvPicPr>
          <p:cNvPr id="4" name="Picture 3" descr="cashflowLOGO01newshinywhitenormal.png">
            <a:extLst>
              <a:ext uri="{FF2B5EF4-FFF2-40B4-BE49-F238E27FC236}">
                <a16:creationId xmlns:a16="http://schemas.microsoft.com/office/drawing/2014/main" id="{73B2DADA-514B-42E6-A83E-7F62FB155C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3608" y="2061525"/>
            <a:ext cx="9244785" cy="2734950"/>
          </a:xfrm>
          <a:prstGeom prst="rect">
            <a:avLst/>
          </a:prstGeom>
          <a:noFill/>
          <a:ln cap="flat"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7133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605538" y="1753248"/>
            <a:ext cx="5682230" cy="3392686"/>
            <a:chOff x="1682450" y="1052493"/>
            <a:chExt cx="5682230" cy="3392686"/>
          </a:xfrm>
        </p:grpSpPr>
        <p:sp>
          <p:nvSpPr>
            <p:cNvPr id="19" name="Freeform 18"/>
            <p:cNvSpPr/>
            <p:nvPr/>
          </p:nvSpPr>
          <p:spPr>
            <a:xfrm>
              <a:off x="4532120" y="2258994"/>
              <a:ext cx="1177641" cy="108455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1177641" y="108455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4532120" y="1052493"/>
              <a:ext cx="2832560" cy="120650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206501"/>
                  </a:moveTo>
                  <a:lnTo>
                    <a:pt x="2832560" y="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4486400" y="2258994"/>
              <a:ext cx="91440" cy="218618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186185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1682450" y="1086687"/>
              <a:ext cx="2849669" cy="117230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849669" y="1172306"/>
                  </a:moveTo>
                  <a:lnTo>
                    <a:pt x="0" y="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cxnSp>
        <p:nvCxnSpPr>
          <p:cNvPr id="11" name="Straight Connector 10"/>
          <p:cNvCxnSpPr/>
          <p:nvPr/>
        </p:nvCxnSpPr>
        <p:spPr>
          <a:xfrm>
            <a:off x="2744256" y="2904186"/>
            <a:ext cx="545875" cy="57395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614587" y="2939753"/>
            <a:ext cx="504202" cy="53838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417394" y="1725335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JV Partner A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292798" y="1753247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JV Partner B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030889" y="1770342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JV Partner C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247078" y="3387009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900" dirty="0"/>
              <a:t>Partnership Operating LLC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292798" y="5145934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Property Specific LLC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2789" y="360426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TYPICAL JV STRUCTURE</a:t>
            </a:r>
          </a:p>
          <a:p>
            <a:pPr algn="ctr"/>
            <a:r>
              <a:rPr lang="en-US" sz="3200" b="1" dirty="0"/>
              <a:t>(NON-SYNDICATED DEALS)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14161" y="1899624"/>
            <a:ext cx="35778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b="1" dirty="0"/>
              <a:t>This would be your S-Corp holding company</a:t>
            </a:r>
          </a:p>
          <a:p>
            <a:pPr marL="285750" indent="-285750">
              <a:buFontTx/>
              <a:buChar char="-"/>
            </a:pPr>
            <a:r>
              <a:rPr lang="en-US" sz="1600" b="1" dirty="0"/>
              <a:t>No one is passive, everyone has a role in the deal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866688" y="3697872"/>
            <a:ext cx="3341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Usually formed in DE, WY, or </a:t>
            </a:r>
          </a:p>
          <a:p>
            <a:r>
              <a:rPr lang="en-US" sz="1600" b="1" dirty="0"/>
              <a:t>NV – LLC taxed as partnership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866688" y="5456796"/>
            <a:ext cx="3341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Usually formed in State </a:t>
            </a:r>
          </a:p>
          <a:p>
            <a:r>
              <a:rPr lang="en-US" sz="1600" b="1" dirty="0"/>
              <a:t>where the property is located</a:t>
            </a:r>
          </a:p>
        </p:txBody>
      </p:sp>
    </p:spTree>
    <p:extLst>
      <p:ext uri="{BB962C8B-B14F-4D97-AF65-F5344CB8AC3E}">
        <p14:creationId xmlns:p14="http://schemas.microsoft.com/office/powerpoint/2010/main" val="1038393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913831" y="525598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Sponsor Partner </a:t>
            </a:r>
          </a:p>
          <a:p>
            <a:pPr algn="ctr"/>
            <a:r>
              <a:rPr lang="en-US" sz="1600" dirty="0"/>
              <a:t>2 LLC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563" y="2378"/>
            <a:ext cx="12123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Syndication 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98848" y="121036"/>
            <a:ext cx="564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ETC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3830" y="1331632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Sponsor Partner </a:t>
            </a:r>
          </a:p>
          <a:p>
            <a:pPr algn="ctr"/>
            <a:r>
              <a:rPr lang="en-US" sz="1600" dirty="0"/>
              <a:t>1 LLC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13829" y="2127609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Your Holding</a:t>
            </a:r>
          </a:p>
          <a:p>
            <a:pPr algn="ctr"/>
            <a:r>
              <a:rPr lang="en-US" sz="1600" dirty="0"/>
              <a:t>Company LLC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48625" y="2902016"/>
            <a:ext cx="155283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Sponsor Group</a:t>
            </a:r>
          </a:p>
          <a:p>
            <a:pPr algn="ctr"/>
            <a:r>
              <a:rPr lang="en-US" sz="1600" dirty="0"/>
              <a:t>LLC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8768" y="3730440"/>
            <a:ext cx="2829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Management</a:t>
            </a:r>
          </a:p>
          <a:p>
            <a:pPr algn="ctr"/>
            <a:r>
              <a:rPr lang="en-US" sz="2000" dirty="0"/>
              <a:t>Class 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62712" y="3315046"/>
            <a:ext cx="1133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Equity </a:t>
            </a:r>
          </a:p>
          <a:p>
            <a:pPr algn="ctr"/>
            <a:r>
              <a:rPr lang="en-US" sz="2000" dirty="0"/>
              <a:t>Class 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48012" y="4380403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Main Operating</a:t>
            </a:r>
          </a:p>
          <a:p>
            <a:pPr algn="ctr"/>
            <a:r>
              <a:rPr lang="en-US" sz="1600" dirty="0"/>
              <a:t>Equity LLC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13829" y="5402217"/>
            <a:ext cx="176898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PSE</a:t>
            </a:r>
          </a:p>
          <a:p>
            <a:pPr algn="ctr"/>
            <a:r>
              <a:rPr lang="en-US" sz="1600" dirty="0"/>
              <a:t>Property Specific</a:t>
            </a:r>
          </a:p>
          <a:p>
            <a:pPr algn="ctr"/>
            <a:r>
              <a:rPr lang="en-US" sz="1600" dirty="0"/>
              <a:t>Equity LLC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70509" y="6512427"/>
            <a:ext cx="10878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Property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6095" y="6195850"/>
            <a:ext cx="2570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A/C/A </a:t>
            </a:r>
          </a:p>
          <a:p>
            <a:r>
              <a:rPr lang="en-US" dirty="0"/>
              <a:t>Borrowing Equity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6095" y="5272520"/>
            <a:ext cx="2472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Formed in State where property is located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50509" y="4550197"/>
            <a:ext cx="2257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Usually Formed in DE, NV, WY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5798318" y="6268992"/>
            <a:ext cx="3" cy="3153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800987" y="5009733"/>
            <a:ext cx="3" cy="3153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6131598" y="4056221"/>
            <a:ext cx="805941" cy="30312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6751355" y="6110243"/>
            <a:ext cx="384740" cy="3507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6717084" y="5577587"/>
            <a:ext cx="440911" cy="9682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6751355" y="4672355"/>
            <a:ext cx="37855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7313552" y="3519993"/>
            <a:ext cx="0" cy="2362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stCxn id="14" idx="0"/>
          </p:cNvCxnSpPr>
          <p:nvPr/>
        </p:nvCxnSpPr>
        <p:spPr>
          <a:xfrm flipH="1" flipV="1">
            <a:off x="7337545" y="302950"/>
            <a:ext cx="87498" cy="2599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6648625" y="2452064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 flipV="1">
            <a:off x="6653790" y="1641849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 flipV="1">
            <a:off x="6672616" y="828337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6658816" y="312514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2797F77-2193-424D-830C-FB905EEC4BCE}"/>
              </a:ext>
            </a:extLst>
          </p:cNvPr>
          <p:cNvCxnSpPr/>
          <p:nvPr/>
        </p:nvCxnSpPr>
        <p:spPr>
          <a:xfrm flipV="1">
            <a:off x="5529353" y="3989692"/>
            <a:ext cx="3" cy="3153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990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accent1"/>
                </a:solidFill>
              </a:rPr>
              <a:t>The most commonly used are:</a:t>
            </a:r>
          </a:p>
          <a:p>
            <a:r>
              <a:rPr lang="en-US" sz="3600" dirty="0"/>
              <a:t>S-Corporation</a:t>
            </a:r>
          </a:p>
          <a:p>
            <a:r>
              <a:rPr lang="en-US" sz="3600" dirty="0"/>
              <a:t>C-Corporation </a:t>
            </a:r>
          </a:p>
          <a:p>
            <a:r>
              <a:rPr lang="en-US" sz="3600" dirty="0"/>
              <a:t>Limited Partnerships (LP)</a:t>
            </a:r>
          </a:p>
          <a:p>
            <a:r>
              <a:rPr lang="en-US" sz="3600" dirty="0"/>
              <a:t>Limited Liability Companies (LLC)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Business/Entity Structures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5247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 Corporation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accent5"/>
                </a:solidFill>
              </a:rPr>
              <a:t> Stand alone entity</a:t>
            </a:r>
          </a:p>
          <a:p>
            <a:r>
              <a:rPr lang="en-US" sz="3200" i="0" dirty="0"/>
              <a:t>Pay taxes on income they generate</a:t>
            </a:r>
          </a:p>
          <a:p>
            <a:r>
              <a:rPr lang="en-US" sz="3200" i="0" dirty="0"/>
              <a:t>Biggest downside is double taxation</a:t>
            </a:r>
          </a:p>
          <a:p>
            <a:r>
              <a:rPr lang="en-US" sz="3200" i="0" dirty="0"/>
              <a:t>First taxed on corporate level</a:t>
            </a:r>
          </a:p>
          <a:p>
            <a:r>
              <a:rPr lang="en-US" sz="3200" i="0" dirty="0"/>
              <a:t>Then taxed on individual level when distributed to shareholders</a:t>
            </a:r>
          </a:p>
          <a:p>
            <a:r>
              <a:rPr lang="en-US" sz="3200" i="0" dirty="0"/>
              <a:t>Any rental income not dispersed regularly </a:t>
            </a:r>
            <a:br>
              <a:rPr lang="en-US" sz="3200" i="0" dirty="0"/>
            </a:br>
            <a:r>
              <a:rPr lang="en-US" sz="3200" i="0" dirty="0"/>
              <a:t>subject to 15% personal holding company </a:t>
            </a:r>
            <a:br>
              <a:rPr lang="en-US" sz="3200" i="0" dirty="0"/>
            </a:br>
            <a:r>
              <a:rPr lang="en-US" sz="3200" i="0" dirty="0"/>
              <a:t>(PHC) tax</a:t>
            </a:r>
          </a:p>
        </p:txBody>
      </p:sp>
      <p:sp>
        <p:nvSpPr>
          <p:cNvPr id="4" name="Oval 3"/>
          <p:cNvSpPr/>
          <p:nvPr/>
        </p:nvSpPr>
        <p:spPr>
          <a:xfrm>
            <a:off x="9822766" y="4621603"/>
            <a:ext cx="1876927" cy="187692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C</a:t>
            </a:r>
          </a:p>
          <a:p>
            <a:pPr algn="ctr"/>
            <a:r>
              <a:rPr lang="en-US" sz="3600" b="1" dirty="0"/>
              <a:t>Corp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3507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 Corporation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Not subject to double-taxation</a:t>
            </a:r>
          </a:p>
          <a:p>
            <a:r>
              <a:rPr lang="en-US" sz="3200" dirty="0"/>
              <a:t>Profit and losses pass through to shareholders</a:t>
            </a:r>
          </a:p>
          <a:p>
            <a:r>
              <a:rPr lang="en-US" sz="3200" dirty="0"/>
              <a:t>Major benefit is that shareholders can be employees and receive a salary</a:t>
            </a:r>
          </a:p>
          <a:p>
            <a:r>
              <a:rPr lang="en-US" sz="3200" dirty="0"/>
              <a:t>Any profit above reasonable salary can be paid as bonuses or distributive shares </a:t>
            </a:r>
          </a:p>
          <a:p>
            <a:r>
              <a:rPr lang="en-US" sz="3200" dirty="0"/>
              <a:t>Distributive shares are not </a:t>
            </a:r>
            <a:br>
              <a:rPr lang="en-US" sz="3200" dirty="0"/>
            </a:br>
            <a:r>
              <a:rPr lang="en-US" sz="3200" dirty="0"/>
              <a:t>subject to Social Security and </a:t>
            </a:r>
            <a:br>
              <a:rPr lang="en-US" sz="3200" dirty="0"/>
            </a:br>
            <a:r>
              <a:rPr lang="en-US" sz="3200" dirty="0"/>
              <a:t>Medicare taxes</a:t>
            </a:r>
          </a:p>
        </p:txBody>
      </p:sp>
      <p:sp>
        <p:nvSpPr>
          <p:cNvPr id="5" name="Oval 4"/>
          <p:cNvSpPr/>
          <p:nvPr/>
        </p:nvSpPr>
        <p:spPr>
          <a:xfrm>
            <a:off x="9822766" y="4621603"/>
            <a:ext cx="1876927" cy="187692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S</a:t>
            </a:r>
          </a:p>
          <a:p>
            <a:pPr algn="ctr"/>
            <a:r>
              <a:rPr lang="en-US" sz="3600" b="1" dirty="0"/>
              <a:t>Corp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3278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Easy to form in all 50 states</a:t>
            </a:r>
          </a:p>
          <a:p>
            <a:r>
              <a:rPr lang="en-US" dirty="0"/>
              <a:t>Provides same liability protection as a corporation</a:t>
            </a:r>
          </a:p>
          <a:p>
            <a:r>
              <a:rPr lang="en-US" dirty="0"/>
              <a:t>Single-level taxation</a:t>
            </a:r>
          </a:p>
          <a:p>
            <a:r>
              <a:rPr lang="en-US" dirty="0"/>
              <a:t>Often referred to as a combination of partnership and corporation</a:t>
            </a:r>
          </a:p>
          <a:p>
            <a:r>
              <a:rPr lang="en-US" dirty="0"/>
              <a:t>Very easy to manage and run </a:t>
            </a:r>
          </a:p>
          <a:p>
            <a:r>
              <a:rPr lang="en-US" dirty="0"/>
              <a:t>Don’t need annual meeting</a:t>
            </a:r>
          </a:p>
          <a:p>
            <a:r>
              <a:rPr lang="en-US" dirty="0"/>
              <a:t>Most commonly used in real estate </a:t>
            </a:r>
            <a:br>
              <a:rPr lang="en-US" dirty="0"/>
            </a:br>
            <a:r>
              <a:rPr lang="en-US" dirty="0"/>
              <a:t>investing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Limited Liability Company</a:t>
            </a:r>
          </a:p>
        </p:txBody>
      </p:sp>
      <p:sp>
        <p:nvSpPr>
          <p:cNvPr id="7" name="Oval 6"/>
          <p:cNvSpPr/>
          <p:nvPr/>
        </p:nvSpPr>
        <p:spPr>
          <a:xfrm>
            <a:off x="9822766" y="4621603"/>
            <a:ext cx="1876927" cy="187692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LLC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275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LLC’s Continued</a:t>
            </a:r>
          </a:p>
        </p:txBody>
      </p:sp>
      <p:graphicFrame>
        <p:nvGraphicFramePr>
          <p:cNvPr id="6" name="Content Placeholder 2"/>
          <p:cNvGraphicFramePr>
            <a:graphicFrameLocks noGrp="1"/>
          </p:cNvGraphicFramePr>
          <p:nvPr>
            <p:ph idx="4294967295"/>
          </p:nvPr>
        </p:nvGraphicFramePr>
        <p:xfrm>
          <a:off x="838200" y="647700"/>
          <a:ext cx="11037887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46362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r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447233"/>
            <a:ext cx="3093388" cy="19635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664116" cy="1325563"/>
          </a:xfrm>
        </p:spPr>
        <p:txBody>
          <a:bodyPr>
            <a:normAutofit/>
          </a:bodyPr>
          <a:lstStyle/>
          <a:p>
            <a:r>
              <a:rPr lang="en-US" sz="4400" dirty="0"/>
              <a:t>Business/Entity  Structure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2421" y="1541417"/>
            <a:ext cx="7251032" cy="4635546"/>
          </a:xfrm>
        </p:spPr>
        <p:txBody>
          <a:bodyPr>
            <a:normAutofit/>
          </a:bodyPr>
          <a:lstStyle/>
          <a:p>
            <a:r>
              <a:rPr lang="en-US" sz="3600" dirty="0"/>
              <a:t>Keep personal finances separate</a:t>
            </a:r>
          </a:p>
          <a:p>
            <a:r>
              <a:rPr lang="en-US" sz="3600" dirty="0"/>
              <a:t>You want an umbrella liability policy</a:t>
            </a:r>
          </a:p>
          <a:p>
            <a:r>
              <a:rPr lang="en-US" sz="3600" dirty="0"/>
              <a:t>You also want to keep each property in a separate LLC</a:t>
            </a:r>
          </a:p>
          <a:p>
            <a:r>
              <a:rPr lang="en-US" sz="3600" dirty="0"/>
              <a:t>Make sure each LLC has a separate bank account</a:t>
            </a:r>
          </a:p>
          <a:p>
            <a:r>
              <a:rPr lang="en-US" sz="3600" dirty="0"/>
              <a:t>Or </a:t>
            </a:r>
            <a:r>
              <a:rPr lang="en-US" sz="3600" dirty="0" err="1"/>
              <a:t>ledgered</a:t>
            </a:r>
            <a:r>
              <a:rPr lang="en-US" sz="3600" dirty="0"/>
              <a:t> separately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411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755"/>
            <a:ext cx="9075821" cy="1325563"/>
          </a:xfrm>
        </p:spPr>
        <p:txBody>
          <a:bodyPr>
            <a:normAutofit/>
          </a:bodyPr>
          <a:lstStyle/>
          <a:p>
            <a:r>
              <a:rPr lang="en-US" sz="4400" dirty="0"/>
              <a:t>Business/Entity Structure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8318"/>
            <a:ext cx="7169727" cy="4938524"/>
          </a:xfrm>
        </p:spPr>
        <p:txBody>
          <a:bodyPr>
            <a:normAutofit/>
          </a:bodyPr>
          <a:lstStyle/>
          <a:p>
            <a:r>
              <a:rPr lang="en-US" dirty="0"/>
              <a:t>Creating a holding company</a:t>
            </a:r>
          </a:p>
          <a:p>
            <a:r>
              <a:rPr lang="en-US" dirty="0"/>
              <a:t>Setting up a management company</a:t>
            </a:r>
          </a:p>
          <a:p>
            <a:pPr lvl="1"/>
            <a:r>
              <a:rPr lang="en-US" i="0" dirty="0"/>
              <a:t>Only manage your own properties</a:t>
            </a:r>
          </a:p>
          <a:p>
            <a:pPr lvl="1"/>
            <a:r>
              <a:rPr lang="en-US" i="0" dirty="0"/>
              <a:t>If you manage someone else’s you need to be a licensed real estate broker</a:t>
            </a:r>
          </a:p>
          <a:p>
            <a:r>
              <a:rPr lang="en-US" dirty="0"/>
              <a:t>Create a construction company</a:t>
            </a:r>
          </a:p>
        </p:txBody>
      </p:sp>
      <p:pic>
        <p:nvPicPr>
          <p:cNvPr id="4" name="Picture 3" descr="safety-helmet-150913__18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059" y="3886200"/>
            <a:ext cx="2197100" cy="2286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6413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08379" y="194102"/>
            <a:ext cx="2512549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Your Holding Company LLC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80842" y="6197616"/>
            <a:ext cx="151868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Property</a:t>
            </a:r>
            <a:r>
              <a:rPr lang="en-US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1761" y="3338286"/>
            <a:ext cx="1287761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Property Specific LLC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35033" y="3338286"/>
            <a:ext cx="1287761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Property Specific LLC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50934" y="1602427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55641" y="1589084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26477" y="1623778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78913" y="1589084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9028959" y="1958416"/>
            <a:ext cx="493834" cy="13798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0"/>
          </p:cNvCxnSpPr>
          <p:nvPr/>
        </p:nvCxnSpPr>
        <p:spPr>
          <a:xfrm flipH="1">
            <a:off x="3455641" y="1993110"/>
            <a:ext cx="298490" cy="1345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80842" y="1963208"/>
            <a:ext cx="396855" cy="13750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41065" y="1993110"/>
            <a:ext cx="858694" cy="1345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68602" y="1025098"/>
            <a:ext cx="2127776" cy="2313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996378" y="1025098"/>
            <a:ext cx="2238654" cy="2313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2580842" y="5540925"/>
            <a:ext cx="695344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276187" y="5540925"/>
            <a:ext cx="823335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186279" y="6119183"/>
            <a:ext cx="151868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Property</a:t>
            </a:r>
            <a:r>
              <a:rPr lang="en-US" dirty="0"/>
              <a:t> 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8881625" y="5462492"/>
            <a:ext cx="823335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8183569" y="5462492"/>
            <a:ext cx="695344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5" idx="2"/>
          </p:cNvCxnSpPr>
          <p:nvPr/>
        </p:nvCxnSpPr>
        <p:spPr>
          <a:xfrm flipH="1">
            <a:off x="3224723" y="4261617"/>
            <a:ext cx="230918" cy="12793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8878913" y="3984617"/>
            <a:ext cx="150046" cy="15563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A955128-044D-4B87-B4DF-FDB0DA7E1B80}"/>
              </a:ext>
            </a:extLst>
          </p:cNvPr>
          <p:cNvSpPr txBox="1"/>
          <p:nvPr/>
        </p:nvSpPr>
        <p:spPr>
          <a:xfrm>
            <a:off x="513667" y="235900"/>
            <a:ext cx="3987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Joint Venture Example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367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433</Words>
  <Application>Microsoft Office PowerPoint</Application>
  <PresentationFormat>Widescreen</PresentationFormat>
  <Paragraphs>97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PowerPoint Presentation</vt:lpstr>
      <vt:lpstr>Business/Entity Structures</vt:lpstr>
      <vt:lpstr>C Corporation </vt:lpstr>
      <vt:lpstr>S Corporation</vt:lpstr>
      <vt:lpstr>Limited Liability Company</vt:lpstr>
      <vt:lpstr>LLC’s Continued</vt:lpstr>
      <vt:lpstr>Business/Entity  Structure Tips</vt:lpstr>
      <vt:lpstr>Business/Entity Structure Tips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 Khleif</dc:creator>
  <cp:lastModifiedBy>Tiffany Khleif</cp:lastModifiedBy>
  <cp:revision>2</cp:revision>
  <dcterms:created xsi:type="dcterms:W3CDTF">2020-01-30T01:16:11Z</dcterms:created>
  <dcterms:modified xsi:type="dcterms:W3CDTF">2021-09-02T19:31:18Z</dcterms:modified>
</cp:coreProperties>
</file>