
<file path=[Content_Types].xml><?xml version="1.0" encoding="utf-8"?>
<Types xmlns="http://schemas.openxmlformats.org/package/2006/content-types">
  <Default Extension="jpeg" ContentType="image/jpeg"/>
  <Default Extension="jpg" ContentType="image/jpeg"/>
  <Default Extension="jpg&amp;ehk=VX5PW8DmfUreoMpmDGyHtg&amp;r=0&amp;pid=OfficeInsert"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20.xml" ContentType="application/vnd.openxmlformats-officedocument.presentationml.tags+xml"/>
  <Override PartName="/ppt/tags/tag21.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31.xml" ContentType="application/vnd.openxmlformats-officedocument.presentationml.tags+xml"/>
  <Override PartName="/ppt/tags/tag32.xml" ContentType="application/vnd.openxmlformats-officedocument.presentationml.tags+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1170" r:id="rId2"/>
    <p:sldId id="547" r:id="rId3"/>
    <p:sldId id="548" r:id="rId4"/>
    <p:sldId id="624" r:id="rId5"/>
    <p:sldId id="1169" r:id="rId6"/>
    <p:sldId id="550" r:id="rId7"/>
    <p:sldId id="549" r:id="rId8"/>
    <p:sldId id="303" r:id="rId9"/>
    <p:sldId id="304" r:id="rId10"/>
    <p:sldId id="551" r:id="rId11"/>
    <p:sldId id="306" r:id="rId12"/>
    <p:sldId id="307" r:id="rId13"/>
    <p:sldId id="552" r:id="rId14"/>
    <p:sldId id="309" r:id="rId15"/>
    <p:sldId id="553" r:id="rId16"/>
    <p:sldId id="311" r:id="rId17"/>
    <p:sldId id="312" r:id="rId18"/>
    <p:sldId id="313" r:id="rId19"/>
    <p:sldId id="314" r:id="rId20"/>
    <p:sldId id="315" r:id="rId21"/>
    <p:sldId id="316" r:id="rId22"/>
    <p:sldId id="317" r:id="rId23"/>
    <p:sldId id="318" r:id="rId24"/>
    <p:sldId id="554" r:id="rId25"/>
    <p:sldId id="320" r:id="rId26"/>
    <p:sldId id="545" r:id="rId27"/>
    <p:sldId id="544" r:id="rId28"/>
    <p:sldId id="323" r:id="rId29"/>
    <p:sldId id="326" r:id="rId30"/>
    <p:sldId id="615" r:id="rId31"/>
    <p:sldId id="327" r:id="rId32"/>
    <p:sldId id="900" r:id="rId33"/>
    <p:sldId id="901" r:id="rId34"/>
    <p:sldId id="902" r:id="rId35"/>
    <p:sldId id="903" r:id="rId36"/>
    <p:sldId id="904" r:id="rId37"/>
    <p:sldId id="711" r:id="rId38"/>
    <p:sldId id="256" r:id="rId39"/>
    <p:sldId id="257" r:id="rId40"/>
    <p:sldId id="258" r:id="rId41"/>
    <p:sldId id="259" r:id="rId42"/>
    <p:sldId id="260" r:id="rId43"/>
    <p:sldId id="26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0" d="100"/>
          <a:sy n="110" d="100"/>
        </p:scale>
        <p:origin x="492"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9.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sv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 Id="rId14" Type="http://schemas.openxmlformats.org/officeDocument/2006/relationships/image" Target="../media/image42.svg"/></Relationships>
</file>

<file path=ppt/diagrams/_rels/drawing9.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sv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 Id="rId14" Type="http://schemas.openxmlformats.org/officeDocument/2006/relationships/image" Target="../media/image42.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389955-A9BA-46BB-A4AA-B08609421F26}" type="doc">
      <dgm:prSet loTypeId="urn:microsoft.com/office/officeart/2016/7/layout/VerticalDownArrowProcess" loCatId="process" qsTypeId="urn:microsoft.com/office/officeart/2005/8/quickstyle/simple5" qsCatId="simple" csTypeId="urn:microsoft.com/office/officeart/2005/8/colors/colorful4" csCatId="colorful" phldr="1"/>
      <dgm:spPr/>
      <dgm:t>
        <a:bodyPr/>
        <a:lstStyle/>
        <a:p>
          <a:endParaRPr lang="en-US"/>
        </a:p>
      </dgm:t>
    </dgm:pt>
    <dgm:pt modelId="{182CB536-92E3-4315-88B0-2FA8E5436522}">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Pick</a:t>
          </a:r>
        </a:p>
      </dgm:t>
    </dgm:pt>
    <dgm:pt modelId="{1643097B-04DE-48AB-B2E3-F3D5399B3173}" type="parTrans" cxnId="{F521A2A4-031C-4807-BA36-1923F8F5E429}">
      <dgm:prSet/>
      <dgm:spPr/>
      <dgm:t>
        <a:bodyPr/>
        <a:lstStyle/>
        <a:p>
          <a:endParaRPr lang="en-US" sz="2800" b="1">
            <a:latin typeface="Cambria Math" panose="02040503050406030204" pitchFamily="18" charset="0"/>
            <a:ea typeface="Cambria Math" panose="02040503050406030204" pitchFamily="18" charset="0"/>
          </a:endParaRPr>
        </a:p>
      </dgm:t>
    </dgm:pt>
    <dgm:pt modelId="{FD823756-FA08-4AD0-8373-D09593BB9E65}" type="sibTrans" cxnId="{F521A2A4-031C-4807-BA36-1923F8F5E429}">
      <dgm:prSet/>
      <dgm:spPr/>
      <dgm:t>
        <a:bodyPr/>
        <a:lstStyle/>
        <a:p>
          <a:endParaRPr lang="en-US" sz="2800" b="1">
            <a:latin typeface="Cambria Math" panose="02040503050406030204" pitchFamily="18" charset="0"/>
            <a:ea typeface="Cambria Math" panose="02040503050406030204" pitchFamily="18" charset="0"/>
          </a:endParaRPr>
        </a:p>
      </dgm:t>
    </dgm:pt>
    <dgm:pt modelId="{3AF0B0D6-0A61-4249-9F3E-01608DF5FB76}">
      <dgm:prSet custT="1"/>
      <dgm:spPr/>
      <dgm:t>
        <a:bodyPr/>
        <a:lstStyle/>
        <a:p>
          <a:r>
            <a:rPr lang="en-US" sz="2800" b="1" dirty="0">
              <a:latin typeface="Cambria Math" panose="02040503050406030204" pitchFamily="18" charset="0"/>
              <a:ea typeface="Cambria Math" panose="02040503050406030204" pitchFamily="18" charset="0"/>
            </a:rPr>
            <a:t>Pick a Market</a:t>
          </a:r>
        </a:p>
      </dgm:t>
    </dgm:pt>
    <dgm:pt modelId="{681A5114-D990-4C6D-BC88-38B9C327148A}" type="parTrans" cxnId="{ABBBF575-B2B8-4B17-8DA0-57AB2E42FC8F}">
      <dgm:prSet/>
      <dgm:spPr/>
      <dgm:t>
        <a:bodyPr/>
        <a:lstStyle/>
        <a:p>
          <a:endParaRPr lang="en-US" sz="2800" b="1">
            <a:latin typeface="Cambria Math" panose="02040503050406030204" pitchFamily="18" charset="0"/>
            <a:ea typeface="Cambria Math" panose="02040503050406030204" pitchFamily="18" charset="0"/>
          </a:endParaRPr>
        </a:p>
      </dgm:t>
    </dgm:pt>
    <dgm:pt modelId="{539B39B5-11D4-4642-9177-6C01F42894C2}" type="sibTrans" cxnId="{ABBBF575-B2B8-4B17-8DA0-57AB2E42FC8F}">
      <dgm:prSet/>
      <dgm:spPr/>
      <dgm:t>
        <a:bodyPr/>
        <a:lstStyle/>
        <a:p>
          <a:endParaRPr lang="en-US" sz="2800" b="1">
            <a:latin typeface="Cambria Math" panose="02040503050406030204" pitchFamily="18" charset="0"/>
            <a:ea typeface="Cambria Math" panose="02040503050406030204" pitchFamily="18" charset="0"/>
          </a:endParaRPr>
        </a:p>
      </dgm:t>
    </dgm:pt>
    <dgm:pt modelId="{779AD0F5-8578-46A0-80BF-F2132926B886}">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Put</a:t>
          </a:r>
        </a:p>
      </dgm:t>
    </dgm:pt>
    <dgm:pt modelId="{C95C15D8-58D2-4FF8-99FB-06DBE0ED561C}" type="parTrans" cxnId="{BFB8411A-669C-48E0-AA62-2C3D29F75558}">
      <dgm:prSet/>
      <dgm:spPr/>
      <dgm:t>
        <a:bodyPr/>
        <a:lstStyle/>
        <a:p>
          <a:endParaRPr lang="en-US" sz="2800" b="1">
            <a:latin typeface="Cambria Math" panose="02040503050406030204" pitchFamily="18" charset="0"/>
            <a:ea typeface="Cambria Math" panose="02040503050406030204" pitchFamily="18" charset="0"/>
          </a:endParaRPr>
        </a:p>
      </dgm:t>
    </dgm:pt>
    <dgm:pt modelId="{5A0383E7-08D7-408C-B0AC-F9E40C381FB1}" type="sibTrans" cxnId="{BFB8411A-669C-48E0-AA62-2C3D29F75558}">
      <dgm:prSet/>
      <dgm:spPr/>
      <dgm:t>
        <a:bodyPr/>
        <a:lstStyle/>
        <a:p>
          <a:endParaRPr lang="en-US" sz="2800" b="1">
            <a:latin typeface="Cambria Math" panose="02040503050406030204" pitchFamily="18" charset="0"/>
            <a:ea typeface="Cambria Math" panose="02040503050406030204" pitchFamily="18" charset="0"/>
          </a:endParaRPr>
        </a:p>
      </dgm:t>
    </dgm:pt>
    <dgm:pt modelId="{4FC620D2-2D56-4171-8FC6-BE9821662A98}">
      <dgm:prSet custT="1"/>
      <dgm:spPr/>
      <dgm:t>
        <a:bodyPr/>
        <a:lstStyle/>
        <a:p>
          <a:r>
            <a:rPr lang="en-US" sz="2800" b="1" dirty="0">
              <a:latin typeface="Cambria Math" panose="02040503050406030204" pitchFamily="18" charset="0"/>
              <a:ea typeface="Cambria Math" panose="02040503050406030204" pitchFamily="18" charset="0"/>
            </a:rPr>
            <a:t>Put Together Your Team</a:t>
          </a:r>
        </a:p>
      </dgm:t>
    </dgm:pt>
    <dgm:pt modelId="{E2719654-2B9B-4883-93B3-77BECB40CA8A}" type="parTrans" cxnId="{1D438809-DD06-4E2A-B98D-14351DF34955}">
      <dgm:prSet/>
      <dgm:spPr/>
      <dgm:t>
        <a:bodyPr/>
        <a:lstStyle/>
        <a:p>
          <a:endParaRPr lang="en-US" sz="2800" b="1">
            <a:latin typeface="Cambria Math" panose="02040503050406030204" pitchFamily="18" charset="0"/>
            <a:ea typeface="Cambria Math" panose="02040503050406030204" pitchFamily="18" charset="0"/>
          </a:endParaRPr>
        </a:p>
      </dgm:t>
    </dgm:pt>
    <dgm:pt modelId="{0D4048B4-63F4-4043-88DC-A6DA797911C4}" type="sibTrans" cxnId="{1D438809-DD06-4E2A-B98D-14351DF34955}">
      <dgm:prSet/>
      <dgm:spPr/>
      <dgm:t>
        <a:bodyPr/>
        <a:lstStyle/>
        <a:p>
          <a:endParaRPr lang="en-US" sz="2800" b="1">
            <a:latin typeface="Cambria Math" panose="02040503050406030204" pitchFamily="18" charset="0"/>
            <a:ea typeface="Cambria Math" panose="02040503050406030204" pitchFamily="18" charset="0"/>
          </a:endParaRPr>
        </a:p>
      </dgm:t>
    </dgm:pt>
    <dgm:pt modelId="{16615F1B-3CB9-479F-8674-66B42A216A77}">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Find</a:t>
          </a:r>
        </a:p>
      </dgm:t>
    </dgm:pt>
    <dgm:pt modelId="{F5B84A88-038C-4C02-B36F-4EC265C50267}" type="parTrans" cxnId="{369F283E-50C0-49CC-A269-AD2CAC07F82F}">
      <dgm:prSet/>
      <dgm:spPr/>
      <dgm:t>
        <a:bodyPr/>
        <a:lstStyle/>
        <a:p>
          <a:endParaRPr lang="en-US" sz="2800" b="1">
            <a:latin typeface="Cambria Math" panose="02040503050406030204" pitchFamily="18" charset="0"/>
            <a:ea typeface="Cambria Math" panose="02040503050406030204" pitchFamily="18" charset="0"/>
          </a:endParaRPr>
        </a:p>
      </dgm:t>
    </dgm:pt>
    <dgm:pt modelId="{A03E7DEC-2FA8-452B-A787-C6FB460CFF32}" type="sibTrans" cxnId="{369F283E-50C0-49CC-A269-AD2CAC07F82F}">
      <dgm:prSet/>
      <dgm:spPr/>
      <dgm:t>
        <a:bodyPr/>
        <a:lstStyle/>
        <a:p>
          <a:endParaRPr lang="en-US" sz="2800" b="1">
            <a:latin typeface="Cambria Math" panose="02040503050406030204" pitchFamily="18" charset="0"/>
            <a:ea typeface="Cambria Math" panose="02040503050406030204" pitchFamily="18" charset="0"/>
          </a:endParaRPr>
        </a:p>
      </dgm:t>
    </dgm:pt>
    <dgm:pt modelId="{6AAD671E-EEAC-4CD1-B7DF-554D26640E44}">
      <dgm:prSet custT="1"/>
      <dgm:spPr/>
      <dgm:t>
        <a:bodyPr/>
        <a:lstStyle/>
        <a:p>
          <a:r>
            <a:rPr lang="en-US" sz="2800" b="1" dirty="0">
              <a:latin typeface="Cambria Math" panose="02040503050406030204" pitchFamily="18" charset="0"/>
              <a:ea typeface="Cambria Math" panose="02040503050406030204" pitchFamily="18" charset="0"/>
            </a:rPr>
            <a:t>Find Private Money for Your Deals</a:t>
          </a:r>
        </a:p>
      </dgm:t>
    </dgm:pt>
    <dgm:pt modelId="{8719944A-757C-4C4A-B798-2714B28D8EBA}" type="parTrans" cxnId="{B2408B65-A165-4EB6-8E0E-725AC18FAD14}">
      <dgm:prSet/>
      <dgm:spPr/>
      <dgm:t>
        <a:bodyPr/>
        <a:lstStyle/>
        <a:p>
          <a:endParaRPr lang="en-US" sz="2800" b="1">
            <a:latin typeface="Cambria Math" panose="02040503050406030204" pitchFamily="18" charset="0"/>
            <a:ea typeface="Cambria Math" panose="02040503050406030204" pitchFamily="18" charset="0"/>
          </a:endParaRPr>
        </a:p>
      </dgm:t>
    </dgm:pt>
    <dgm:pt modelId="{D0720A94-02F9-49FE-8C26-9D9CCCEA7EEC}" type="sibTrans" cxnId="{B2408B65-A165-4EB6-8E0E-725AC18FAD14}">
      <dgm:prSet/>
      <dgm:spPr/>
      <dgm:t>
        <a:bodyPr/>
        <a:lstStyle/>
        <a:p>
          <a:endParaRPr lang="en-US" sz="2800" b="1">
            <a:latin typeface="Cambria Math" panose="02040503050406030204" pitchFamily="18" charset="0"/>
            <a:ea typeface="Cambria Math" panose="02040503050406030204" pitchFamily="18" charset="0"/>
          </a:endParaRPr>
        </a:p>
      </dgm:t>
    </dgm:pt>
    <dgm:pt modelId="{522A3EB3-1C2D-4713-9AEB-1E511C428472}">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Evaluate</a:t>
          </a:r>
        </a:p>
      </dgm:t>
    </dgm:pt>
    <dgm:pt modelId="{4CD5BC13-C539-45CE-8E04-24491C2431BF}" type="parTrans" cxnId="{EFD4C44B-3767-4B4A-A191-D145884CA140}">
      <dgm:prSet/>
      <dgm:spPr/>
      <dgm:t>
        <a:bodyPr/>
        <a:lstStyle/>
        <a:p>
          <a:endParaRPr lang="en-US" sz="2800" b="1">
            <a:latin typeface="Cambria Math" panose="02040503050406030204" pitchFamily="18" charset="0"/>
            <a:ea typeface="Cambria Math" panose="02040503050406030204" pitchFamily="18" charset="0"/>
          </a:endParaRPr>
        </a:p>
      </dgm:t>
    </dgm:pt>
    <dgm:pt modelId="{837DDD4D-E5AC-48B4-B8D0-18D86A5CA706}" type="sibTrans" cxnId="{EFD4C44B-3767-4B4A-A191-D145884CA140}">
      <dgm:prSet/>
      <dgm:spPr/>
      <dgm:t>
        <a:bodyPr/>
        <a:lstStyle/>
        <a:p>
          <a:endParaRPr lang="en-US" sz="2800" b="1">
            <a:latin typeface="Cambria Math" panose="02040503050406030204" pitchFamily="18" charset="0"/>
            <a:ea typeface="Cambria Math" panose="02040503050406030204" pitchFamily="18" charset="0"/>
          </a:endParaRPr>
        </a:p>
      </dgm:t>
    </dgm:pt>
    <dgm:pt modelId="{EA11FE4A-18D4-4832-B51B-1F3A670B62E5}">
      <dgm:prSet custT="1"/>
      <dgm:spPr/>
      <dgm:t>
        <a:bodyPr/>
        <a:lstStyle/>
        <a:p>
          <a:r>
            <a:rPr lang="en-US" sz="2800" b="1">
              <a:latin typeface="Cambria Math" panose="02040503050406030204" pitchFamily="18" charset="0"/>
              <a:ea typeface="Cambria Math" panose="02040503050406030204" pitchFamily="18" charset="0"/>
            </a:rPr>
            <a:t>Evaluate Deals </a:t>
          </a:r>
        </a:p>
      </dgm:t>
    </dgm:pt>
    <dgm:pt modelId="{1312EEFA-D934-402E-9A59-C1120AA7FB17}" type="parTrans" cxnId="{7C1A8290-8039-4A08-A95C-70F0F332EE7E}">
      <dgm:prSet/>
      <dgm:spPr/>
      <dgm:t>
        <a:bodyPr/>
        <a:lstStyle/>
        <a:p>
          <a:endParaRPr lang="en-US" sz="2800" b="1">
            <a:latin typeface="Cambria Math" panose="02040503050406030204" pitchFamily="18" charset="0"/>
            <a:ea typeface="Cambria Math" panose="02040503050406030204" pitchFamily="18" charset="0"/>
          </a:endParaRPr>
        </a:p>
      </dgm:t>
    </dgm:pt>
    <dgm:pt modelId="{BBE472BD-77DF-4759-AE46-BA975886741E}" type="sibTrans" cxnId="{7C1A8290-8039-4A08-A95C-70F0F332EE7E}">
      <dgm:prSet/>
      <dgm:spPr/>
      <dgm:t>
        <a:bodyPr/>
        <a:lstStyle/>
        <a:p>
          <a:endParaRPr lang="en-US" sz="2800" b="1">
            <a:latin typeface="Cambria Math" panose="02040503050406030204" pitchFamily="18" charset="0"/>
            <a:ea typeface="Cambria Math" panose="02040503050406030204" pitchFamily="18" charset="0"/>
          </a:endParaRPr>
        </a:p>
      </dgm:t>
    </dgm:pt>
    <dgm:pt modelId="{EFA9E65D-8AC0-49D7-81C7-C6577E73861B}">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Make</a:t>
          </a:r>
        </a:p>
      </dgm:t>
    </dgm:pt>
    <dgm:pt modelId="{075ADECC-A705-4BA8-943F-3BEA6AE41568}" type="parTrans" cxnId="{2B3B966B-475B-43F0-A2F8-D77E9E0A64ED}">
      <dgm:prSet/>
      <dgm:spPr/>
      <dgm:t>
        <a:bodyPr/>
        <a:lstStyle/>
        <a:p>
          <a:endParaRPr lang="en-US" sz="2800" b="1">
            <a:latin typeface="Cambria Math" panose="02040503050406030204" pitchFamily="18" charset="0"/>
            <a:ea typeface="Cambria Math" panose="02040503050406030204" pitchFamily="18" charset="0"/>
          </a:endParaRPr>
        </a:p>
      </dgm:t>
    </dgm:pt>
    <dgm:pt modelId="{1C033C8E-D1AB-4849-ADAE-BB3C8E921828}" type="sibTrans" cxnId="{2B3B966B-475B-43F0-A2F8-D77E9E0A64ED}">
      <dgm:prSet/>
      <dgm:spPr/>
      <dgm:t>
        <a:bodyPr/>
        <a:lstStyle/>
        <a:p>
          <a:endParaRPr lang="en-US" sz="2800" b="1">
            <a:latin typeface="Cambria Math" panose="02040503050406030204" pitchFamily="18" charset="0"/>
            <a:ea typeface="Cambria Math" panose="02040503050406030204" pitchFamily="18" charset="0"/>
          </a:endParaRPr>
        </a:p>
      </dgm:t>
    </dgm:pt>
    <dgm:pt modelId="{8B5C1B6B-BD2E-4BE1-B7CD-DEC5BB2F0270}">
      <dgm:prSet custT="1"/>
      <dgm:spPr/>
      <dgm:t>
        <a:bodyPr/>
        <a:lstStyle/>
        <a:p>
          <a:r>
            <a:rPr lang="en-US" sz="2800" b="1">
              <a:latin typeface="Cambria Math" panose="02040503050406030204" pitchFamily="18" charset="0"/>
              <a:ea typeface="Cambria Math" panose="02040503050406030204" pitchFamily="18" charset="0"/>
            </a:rPr>
            <a:t>Make Offers</a:t>
          </a:r>
        </a:p>
      </dgm:t>
    </dgm:pt>
    <dgm:pt modelId="{84415DEC-B2C7-4D45-B214-F74FD9B044AA}" type="parTrans" cxnId="{5D2C1A41-6B6D-47AF-8A0C-476E3644DB0C}">
      <dgm:prSet/>
      <dgm:spPr/>
      <dgm:t>
        <a:bodyPr/>
        <a:lstStyle/>
        <a:p>
          <a:endParaRPr lang="en-US" sz="2800" b="1">
            <a:latin typeface="Cambria Math" panose="02040503050406030204" pitchFamily="18" charset="0"/>
            <a:ea typeface="Cambria Math" panose="02040503050406030204" pitchFamily="18" charset="0"/>
          </a:endParaRPr>
        </a:p>
      </dgm:t>
    </dgm:pt>
    <dgm:pt modelId="{AF47C957-D4B4-480A-B038-C7D299801BC0}" type="sibTrans" cxnId="{5D2C1A41-6B6D-47AF-8A0C-476E3644DB0C}">
      <dgm:prSet/>
      <dgm:spPr/>
      <dgm:t>
        <a:bodyPr/>
        <a:lstStyle/>
        <a:p>
          <a:endParaRPr lang="en-US" sz="2800" b="1">
            <a:latin typeface="Cambria Math" panose="02040503050406030204" pitchFamily="18" charset="0"/>
            <a:ea typeface="Cambria Math" panose="02040503050406030204" pitchFamily="18" charset="0"/>
          </a:endParaRPr>
        </a:p>
      </dgm:t>
    </dgm:pt>
    <dgm:pt modelId="{80E0C705-99AC-4039-99E0-5DEE336F9089}">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Negotiate</a:t>
          </a:r>
        </a:p>
      </dgm:t>
    </dgm:pt>
    <dgm:pt modelId="{BFC9B50B-32CE-4FFA-B02F-EC1B1618B61A}" type="parTrans" cxnId="{5CBAD967-02CE-4A36-8CAA-A0B85D5C4886}">
      <dgm:prSet/>
      <dgm:spPr/>
      <dgm:t>
        <a:bodyPr/>
        <a:lstStyle/>
        <a:p>
          <a:endParaRPr lang="en-US" sz="2800" b="1">
            <a:latin typeface="Cambria Math" panose="02040503050406030204" pitchFamily="18" charset="0"/>
            <a:ea typeface="Cambria Math" panose="02040503050406030204" pitchFamily="18" charset="0"/>
          </a:endParaRPr>
        </a:p>
      </dgm:t>
    </dgm:pt>
    <dgm:pt modelId="{014F7E20-B92D-4408-B8CF-64E44CC18A3A}" type="sibTrans" cxnId="{5CBAD967-02CE-4A36-8CAA-A0B85D5C4886}">
      <dgm:prSet/>
      <dgm:spPr/>
      <dgm:t>
        <a:bodyPr/>
        <a:lstStyle/>
        <a:p>
          <a:endParaRPr lang="en-US" sz="2800" b="1">
            <a:latin typeface="Cambria Math" panose="02040503050406030204" pitchFamily="18" charset="0"/>
            <a:ea typeface="Cambria Math" panose="02040503050406030204" pitchFamily="18" charset="0"/>
          </a:endParaRPr>
        </a:p>
      </dgm:t>
    </dgm:pt>
    <dgm:pt modelId="{8F2BFF22-3F94-4FDE-B92F-32FB235D8AC6}">
      <dgm:prSet custT="1"/>
      <dgm:spPr/>
      <dgm:t>
        <a:bodyPr/>
        <a:lstStyle/>
        <a:p>
          <a:r>
            <a:rPr lang="en-US" sz="2800" b="1" dirty="0">
              <a:latin typeface="Cambria Math" panose="02040503050406030204" pitchFamily="18" charset="0"/>
              <a:ea typeface="Cambria Math" panose="02040503050406030204" pitchFamily="18" charset="0"/>
            </a:rPr>
            <a:t>Negotiate Deal</a:t>
          </a:r>
        </a:p>
      </dgm:t>
    </dgm:pt>
    <dgm:pt modelId="{4AB3D415-6CA9-4A3B-8B64-6782C0D9FC5A}" type="parTrans" cxnId="{88FE2FDD-2FBB-40DF-AD66-515D7F93D3EA}">
      <dgm:prSet/>
      <dgm:spPr/>
      <dgm:t>
        <a:bodyPr/>
        <a:lstStyle/>
        <a:p>
          <a:endParaRPr lang="en-US" sz="2800" b="1">
            <a:latin typeface="Cambria Math" panose="02040503050406030204" pitchFamily="18" charset="0"/>
            <a:ea typeface="Cambria Math" panose="02040503050406030204" pitchFamily="18" charset="0"/>
          </a:endParaRPr>
        </a:p>
      </dgm:t>
    </dgm:pt>
    <dgm:pt modelId="{A399C8DA-38D1-44CF-9689-69E0E87AEC44}" type="sibTrans" cxnId="{88FE2FDD-2FBB-40DF-AD66-515D7F93D3EA}">
      <dgm:prSet/>
      <dgm:spPr/>
      <dgm:t>
        <a:bodyPr/>
        <a:lstStyle/>
        <a:p>
          <a:endParaRPr lang="en-US" sz="2800" b="1">
            <a:latin typeface="Cambria Math" panose="02040503050406030204" pitchFamily="18" charset="0"/>
            <a:ea typeface="Cambria Math" panose="02040503050406030204" pitchFamily="18" charset="0"/>
          </a:endParaRPr>
        </a:p>
      </dgm:t>
    </dgm:pt>
    <dgm:pt modelId="{BFEC3042-8A13-43B0-92FB-2DC7970B6C57}">
      <dgm:prSet custT="1"/>
      <dgm:spPr>
        <a:solidFill>
          <a:schemeClr val="accent5"/>
        </a:solidFill>
      </dgm:spPr>
      <dgm:t>
        <a:bodyPr/>
        <a:lstStyle/>
        <a:p>
          <a:r>
            <a:rPr lang="en-US" sz="2800" b="1">
              <a:latin typeface="Cambria Math" panose="02040503050406030204" pitchFamily="18" charset="0"/>
              <a:ea typeface="Cambria Math" panose="02040503050406030204" pitchFamily="18" charset="0"/>
            </a:rPr>
            <a:t>Sign</a:t>
          </a:r>
        </a:p>
      </dgm:t>
    </dgm:pt>
    <dgm:pt modelId="{3250D725-88C6-49B2-9EE2-3991B84B3F74}" type="parTrans" cxnId="{8FD8449D-DB17-439A-9CC3-CCE6E89C49DB}">
      <dgm:prSet/>
      <dgm:spPr/>
      <dgm:t>
        <a:bodyPr/>
        <a:lstStyle/>
        <a:p>
          <a:endParaRPr lang="en-US" sz="2800" b="1">
            <a:latin typeface="Cambria Math" panose="02040503050406030204" pitchFamily="18" charset="0"/>
            <a:ea typeface="Cambria Math" panose="02040503050406030204" pitchFamily="18" charset="0"/>
          </a:endParaRPr>
        </a:p>
      </dgm:t>
    </dgm:pt>
    <dgm:pt modelId="{3167AF2E-BD6A-4178-841E-F8285914D428}" type="sibTrans" cxnId="{8FD8449D-DB17-439A-9CC3-CCE6E89C49DB}">
      <dgm:prSet/>
      <dgm:spPr/>
      <dgm:t>
        <a:bodyPr/>
        <a:lstStyle/>
        <a:p>
          <a:endParaRPr lang="en-US" sz="2800" b="1">
            <a:latin typeface="Cambria Math" panose="02040503050406030204" pitchFamily="18" charset="0"/>
            <a:ea typeface="Cambria Math" panose="02040503050406030204" pitchFamily="18" charset="0"/>
          </a:endParaRPr>
        </a:p>
      </dgm:t>
    </dgm:pt>
    <dgm:pt modelId="{F746753C-21B2-47B5-B763-2401AC55D928}">
      <dgm:prSet custT="1"/>
      <dgm:spPr/>
      <dgm:t>
        <a:bodyPr/>
        <a:lstStyle/>
        <a:p>
          <a:r>
            <a:rPr lang="en-US" sz="2800" b="1">
              <a:latin typeface="Cambria Math" panose="02040503050406030204" pitchFamily="18" charset="0"/>
              <a:ea typeface="Cambria Math" panose="02040503050406030204" pitchFamily="18" charset="0"/>
            </a:rPr>
            <a:t>Sign Contract </a:t>
          </a:r>
        </a:p>
      </dgm:t>
    </dgm:pt>
    <dgm:pt modelId="{1A51878F-AEE4-4B12-907A-AD41862FC953}" type="parTrans" cxnId="{B98E996B-AA8A-4F42-A0A6-826DC6F2B6DF}">
      <dgm:prSet/>
      <dgm:spPr/>
      <dgm:t>
        <a:bodyPr/>
        <a:lstStyle/>
        <a:p>
          <a:endParaRPr lang="en-US" sz="2800" b="1">
            <a:latin typeface="Cambria Math" panose="02040503050406030204" pitchFamily="18" charset="0"/>
            <a:ea typeface="Cambria Math" panose="02040503050406030204" pitchFamily="18" charset="0"/>
          </a:endParaRPr>
        </a:p>
      </dgm:t>
    </dgm:pt>
    <dgm:pt modelId="{6F9899AF-4794-407F-8A5D-34724EF797C0}" type="sibTrans" cxnId="{B98E996B-AA8A-4F42-A0A6-826DC6F2B6DF}">
      <dgm:prSet/>
      <dgm:spPr/>
      <dgm:t>
        <a:bodyPr/>
        <a:lstStyle/>
        <a:p>
          <a:endParaRPr lang="en-US" sz="2800" b="1">
            <a:latin typeface="Cambria Math" panose="02040503050406030204" pitchFamily="18" charset="0"/>
            <a:ea typeface="Cambria Math" panose="02040503050406030204" pitchFamily="18" charset="0"/>
          </a:endParaRPr>
        </a:p>
      </dgm:t>
    </dgm:pt>
    <dgm:pt modelId="{AFA368FB-6CBC-4290-B3D6-60DEB7EFE44D}" type="pres">
      <dgm:prSet presAssocID="{53389955-A9BA-46BB-A4AA-B08609421F26}" presName="Name0" presStyleCnt="0">
        <dgm:presLayoutVars>
          <dgm:dir/>
          <dgm:animLvl val="lvl"/>
          <dgm:resizeHandles val="exact"/>
        </dgm:presLayoutVars>
      </dgm:prSet>
      <dgm:spPr/>
    </dgm:pt>
    <dgm:pt modelId="{6F33E5B5-8979-4E5A-8809-E22CEF1DD40F}" type="pres">
      <dgm:prSet presAssocID="{BFEC3042-8A13-43B0-92FB-2DC7970B6C57}" presName="boxAndChildren" presStyleCnt="0"/>
      <dgm:spPr/>
    </dgm:pt>
    <dgm:pt modelId="{6D83871C-9474-428E-AC3B-4D475EF22EF2}" type="pres">
      <dgm:prSet presAssocID="{BFEC3042-8A13-43B0-92FB-2DC7970B6C57}" presName="parentTextBox" presStyleLbl="alignNode1" presStyleIdx="0" presStyleCnt="7"/>
      <dgm:spPr/>
    </dgm:pt>
    <dgm:pt modelId="{7CEECF9C-EB56-48BB-A377-1DCCF8911AE9}" type="pres">
      <dgm:prSet presAssocID="{BFEC3042-8A13-43B0-92FB-2DC7970B6C57}" presName="descendantBox" presStyleLbl="bgAccFollowNode1" presStyleIdx="0" presStyleCnt="7"/>
      <dgm:spPr/>
    </dgm:pt>
    <dgm:pt modelId="{540FA4E2-5885-4A3C-9FA4-8EA4365B6C2A}" type="pres">
      <dgm:prSet presAssocID="{014F7E20-B92D-4408-B8CF-64E44CC18A3A}" presName="sp" presStyleCnt="0"/>
      <dgm:spPr/>
    </dgm:pt>
    <dgm:pt modelId="{A3DE158B-2933-4241-A4BA-11BBB2AC9D34}" type="pres">
      <dgm:prSet presAssocID="{80E0C705-99AC-4039-99E0-5DEE336F9089}" presName="arrowAndChildren" presStyleCnt="0"/>
      <dgm:spPr/>
    </dgm:pt>
    <dgm:pt modelId="{48E52B9F-1B32-4591-8196-A6AE053DD5E0}" type="pres">
      <dgm:prSet presAssocID="{80E0C705-99AC-4039-99E0-5DEE336F9089}" presName="parentTextArrow" presStyleLbl="node1" presStyleIdx="0" presStyleCnt="0"/>
      <dgm:spPr/>
    </dgm:pt>
    <dgm:pt modelId="{A706D6AC-73AD-4028-96F7-5DA19B442E28}" type="pres">
      <dgm:prSet presAssocID="{80E0C705-99AC-4039-99E0-5DEE336F9089}" presName="arrow" presStyleLbl="alignNode1" presStyleIdx="1" presStyleCnt="7"/>
      <dgm:spPr/>
    </dgm:pt>
    <dgm:pt modelId="{012FB411-EA06-4D97-AC4F-8B83FF01CC3D}" type="pres">
      <dgm:prSet presAssocID="{80E0C705-99AC-4039-99E0-5DEE336F9089}" presName="descendantArrow" presStyleLbl="bgAccFollowNode1" presStyleIdx="1" presStyleCnt="7"/>
      <dgm:spPr/>
    </dgm:pt>
    <dgm:pt modelId="{6A0CA638-0C14-4E12-BEA2-33ACB63F0982}" type="pres">
      <dgm:prSet presAssocID="{1C033C8E-D1AB-4849-ADAE-BB3C8E921828}" presName="sp" presStyleCnt="0"/>
      <dgm:spPr/>
    </dgm:pt>
    <dgm:pt modelId="{FFB4505A-7303-4C16-AF88-84D629D5D7CC}" type="pres">
      <dgm:prSet presAssocID="{EFA9E65D-8AC0-49D7-81C7-C6577E73861B}" presName="arrowAndChildren" presStyleCnt="0"/>
      <dgm:spPr/>
    </dgm:pt>
    <dgm:pt modelId="{010168C2-4C9F-4802-8EA4-D0D1D2E897B5}" type="pres">
      <dgm:prSet presAssocID="{EFA9E65D-8AC0-49D7-81C7-C6577E73861B}" presName="parentTextArrow" presStyleLbl="node1" presStyleIdx="0" presStyleCnt="0"/>
      <dgm:spPr/>
    </dgm:pt>
    <dgm:pt modelId="{C2A2601C-D933-446A-8380-2374CDEEA26F}" type="pres">
      <dgm:prSet presAssocID="{EFA9E65D-8AC0-49D7-81C7-C6577E73861B}" presName="arrow" presStyleLbl="alignNode1" presStyleIdx="2" presStyleCnt="7"/>
      <dgm:spPr/>
    </dgm:pt>
    <dgm:pt modelId="{4FD208AA-EB6C-44B5-BBE2-82209D142EAD}" type="pres">
      <dgm:prSet presAssocID="{EFA9E65D-8AC0-49D7-81C7-C6577E73861B}" presName="descendantArrow" presStyleLbl="bgAccFollowNode1" presStyleIdx="2" presStyleCnt="7"/>
      <dgm:spPr/>
    </dgm:pt>
    <dgm:pt modelId="{5814671C-99F4-46DE-BD64-F4F0DF52FD9E}" type="pres">
      <dgm:prSet presAssocID="{837DDD4D-E5AC-48B4-B8D0-18D86A5CA706}" presName="sp" presStyleCnt="0"/>
      <dgm:spPr/>
    </dgm:pt>
    <dgm:pt modelId="{6F00FECD-2D94-4C2E-B3B4-FDD4609190E1}" type="pres">
      <dgm:prSet presAssocID="{522A3EB3-1C2D-4713-9AEB-1E511C428472}" presName="arrowAndChildren" presStyleCnt="0"/>
      <dgm:spPr/>
    </dgm:pt>
    <dgm:pt modelId="{644F451A-7F74-497F-B1BC-5E31BFED9937}" type="pres">
      <dgm:prSet presAssocID="{522A3EB3-1C2D-4713-9AEB-1E511C428472}" presName="parentTextArrow" presStyleLbl="node1" presStyleIdx="0" presStyleCnt="0"/>
      <dgm:spPr/>
    </dgm:pt>
    <dgm:pt modelId="{7A0DA290-6BF1-46A1-8E9B-A124E99C6409}" type="pres">
      <dgm:prSet presAssocID="{522A3EB3-1C2D-4713-9AEB-1E511C428472}" presName="arrow" presStyleLbl="alignNode1" presStyleIdx="3" presStyleCnt="7"/>
      <dgm:spPr/>
    </dgm:pt>
    <dgm:pt modelId="{4F0F9DDE-99CE-4BCA-BBD8-9E6477A0F834}" type="pres">
      <dgm:prSet presAssocID="{522A3EB3-1C2D-4713-9AEB-1E511C428472}" presName="descendantArrow" presStyleLbl="bgAccFollowNode1" presStyleIdx="3" presStyleCnt="7"/>
      <dgm:spPr/>
    </dgm:pt>
    <dgm:pt modelId="{33AAE3E1-3FEE-4CD1-B18B-5DE66D447BA7}" type="pres">
      <dgm:prSet presAssocID="{A03E7DEC-2FA8-452B-A787-C6FB460CFF32}" presName="sp" presStyleCnt="0"/>
      <dgm:spPr/>
    </dgm:pt>
    <dgm:pt modelId="{9148D952-5D1A-4F3F-AAA7-D6A5AA84FDDF}" type="pres">
      <dgm:prSet presAssocID="{16615F1B-3CB9-479F-8674-66B42A216A77}" presName="arrowAndChildren" presStyleCnt="0"/>
      <dgm:spPr/>
    </dgm:pt>
    <dgm:pt modelId="{D01DAD71-770C-47D5-BA1C-2E914B85CAA6}" type="pres">
      <dgm:prSet presAssocID="{16615F1B-3CB9-479F-8674-66B42A216A77}" presName="parentTextArrow" presStyleLbl="node1" presStyleIdx="0" presStyleCnt="0"/>
      <dgm:spPr/>
    </dgm:pt>
    <dgm:pt modelId="{0D75B0AC-A3C8-4036-89FE-93A0E483FA98}" type="pres">
      <dgm:prSet presAssocID="{16615F1B-3CB9-479F-8674-66B42A216A77}" presName="arrow" presStyleLbl="alignNode1" presStyleIdx="4" presStyleCnt="7"/>
      <dgm:spPr/>
    </dgm:pt>
    <dgm:pt modelId="{70AC691F-5EAC-4E99-AD18-3650CDCD92FF}" type="pres">
      <dgm:prSet presAssocID="{16615F1B-3CB9-479F-8674-66B42A216A77}" presName="descendantArrow" presStyleLbl="bgAccFollowNode1" presStyleIdx="4" presStyleCnt="7"/>
      <dgm:spPr/>
    </dgm:pt>
    <dgm:pt modelId="{ED5BB9D9-6A67-42A6-8357-9B9F2055B3DB}" type="pres">
      <dgm:prSet presAssocID="{5A0383E7-08D7-408C-B0AC-F9E40C381FB1}" presName="sp" presStyleCnt="0"/>
      <dgm:spPr/>
    </dgm:pt>
    <dgm:pt modelId="{6F31A344-3A73-4F4B-8B8F-0CE493B47543}" type="pres">
      <dgm:prSet presAssocID="{779AD0F5-8578-46A0-80BF-F2132926B886}" presName="arrowAndChildren" presStyleCnt="0"/>
      <dgm:spPr/>
    </dgm:pt>
    <dgm:pt modelId="{2746A52A-568C-4FC9-8D79-15F8CB30167E}" type="pres">
      <dgm:prSet presAssocID="{779AD0F5-8578-46A0-80BF-F2132926B886}" presName="parentTextArrow" presStyleLbl="node1" presStyleIdx="0" presStyleCnt="0"/>
      <dgm:spPr/>
    </dgm:pt>
    <dgm:pt modelId="{4AB8F071-4B5A-4E90-8BDD-E840E37F43F0}" type="pres">
      <dgm:prSet presAssocID="{779AD0F5-8578-46A0-80BF-F2132926B886}" presName="arrow" presStyleLbl="alignNode1" presStyleIdx="5" presStyleCnt="7"/>
      <dgm:spPr/>
    </dgm:pt>
    <dgm:pt modelId="{8AC350BB-FBF2-4BA0-93B9-52B8FCC53413}" type="pres">
      <dgm:prSet presAssocID="{779AD0F5-8578-46A0-80BF-F2132926B886}" presName="descendantArrow" presStyleLbl="bgAccFollowNode1" presStyleIdx="5" presStyleCnt="7"/>
      <dgm:spPr/>
    </dgm:pt>
    <dgm:pt modelId="{957E96E4-1D49-49A6-94AE-98773D62D5A1}" type="pres">
      <dgm:prSet presAssocID="{FD823756-FA08-4AD0-8373-D09593BB9E65}" presName="sp" presStyleCnt="0"/>
      <dgm:spPr/>
    </dgm:pt>
    <dgm:pt modelId="{EF8FB44C-CB21-4875-AEA7-84DC4A379D04}" type="pres">
      <dgm:prSet presAssocID="{182CB536-92E3-4315-88B0-2FA8E5436522}" presName="arrowAndChildren" presStyleCnt="0"/>
      <dgm:spPr/>
    </dgm:pt>
    <dgm:pt modelId="{44852F0F-216A-41F2-BA96-20EA16C6CAD4}" type="pres">
      <dgm:prSet presAssocID="{182CB536-92E3-4315-88B0-2FA8E5436522}" presName="parentTextArrow" presStyleLbl="node1" presStyleIdx="0" presStyleCnt="0"/>
      <dgm:spPr/>
    </dgm:pt>
    <dgm:pt modelId="{CD79C368-5A39-450E-9DAC-42F53CAC7690}" type="pres">
      <dgm:prSet presAssocID="{182CB536-92E3-4315-88B0-2FA8E5436522}" presName="arrow" presStyleLbl="alignNode1" presStyleIdx="6" presStyleCnt="7"/>
      <dgm:spPr/>
    </dgm:pt>
    <dgm:pt modelId="{717B3F97-75BC-4C4D-A145-F0C55CA083B7}" type="pres">
      <dgm:prSet presAssocID="{182CB536-92E3-4315-88B0-2FA8E5436522}" presName="descendantArrow" presStyleLbl="bgAccFollowNode1" presStyleIdx="6" presStyleCnt="7"/>
      <dgm:spPr/>
    </dgm:pt>
  </dgm:ptLst>
  <dgm:cxnLst>
    <dgm:cxn modelId="{1D438809-DD06-4E2A-B98D-14351DF34955}" srcId="{779AD0F5-8578-46A0-80BF-F2132926B886}" destId="{4FC620D2-2D56-4171-8FC6-BE9821662A98}" srcOrd="0" destOrd="0" parTransId="{E2719654-2B9B-4883-93B3-77BECB40CA8A}" sibTransId="{0D4048B4-63F4-4043-88DC-A6DA797911C4}"/>
    <dgm:cxn modelId="{8FFA3C0F-7D9C-4433-AF74-F13EEE0F2D5E}" type="presOf" srcId="{80E0C705-99AC-4039-99E0-5DEE336F9089}" destId="{48E52B9F-1B32-4591-8196-A6AE053DD5E0}" srcOrd="0" destOrd="0" presId="urn:microsoft.com/office/officeart/2016/7/layout/VerticalDownArrowProcess"/>
    <dgm:cxn modelId="{A5397311-D8E7-4B5E-BF0C-79BBC7B5A1F8}" type="presOf" srcId="{8B5C1B6B-BD2E-4BE1-B7CD-DEC5BB2F0270}" destId="{4FD208AA-EB6C-44B5-BBE2-82209D142EAD}" srcOrd="0" destOrd="0" presId="urn:microsoft.com/office/officeart/2016/7/layout/VerticalDownArrowProcess"/>
    <dgm:cxn modelId="{60D0F113-DD41-4E6A-B983-B4E30B511EB7}" type="presOf" srcId="{6AAD671E-EEAC-4CD1-B7DF-554D26640E44}" destId="{70AC691F-5EAC-4E99-AD18-3650CDCD92FF}" srcOrd="0" destOrd="0" presId="urn:microsoft.com/office/officeart/2016/7/layout/VerticalDownArrowProcess"/>
    <dgm:cxn modelId="{FE519815-965B-43CC-B354-A50C2BCE3B1F}" type="presOf" srcId="{4FC620D2-2D56-4171-8FC6-BE9821662A98}" destId="{8AC350BB-FBF2-4BA0-93B9-52B8FCC53413}" srcOrd="0" destOrd="0" presId="urn:microsoft.com/office/officeart/2016/7/layout/VerticalDownArrowProcess"/>
    <dgm:cxn modelId="{BFB8411A-669C-48E0-AA62-2C3D29F75558}" srcId="{53389955-A9BA-46BB-A4AA-B08609421F26}" destId="{779AD0F5-8578-46A0-80BF-F2132926B886}" srcOrd="1" destOrd="0" parTransId="{C95C15D8-58D2-4FF8-99FB-06DBE0ED561C}" sibTransId="{5A0383E7-08D7-408C-B0AC-F9E40C381FB1}"/>
    <dgm:cxn modelId="{F42B9A1E-53EE-45A8-9740-8449896BFB98}" type="presOf" srcId="{EFA9E65D-8AC0-49D7-81C7-C6577E73861B}" destId="{010168C2-4C9F-4802-8EA4-D0D1D2E897B5}" srcOrd="0" destOrd="0" presId="urn:microsoft.com/office/officeart/2016/7/layout/VerticalDownArrowProcess"/>
    <dgm:cxn modelId="{369F283E-50C0-49CC-A269-AD2CAC07F82F}" srcId="{53389955-A9BA-46BB-A4AA-B08609421F26}" destId="{16615F1B-3CB9-479F-8674-66B42A216A77}" srcOrd="2" destOrd="0" parTransId="{F5B84A88-038C-4C02-B36F-4EC265C50267}" sibTransId="{A03E7DEC-2FA8-452B-A787-C6FB460CFF32}"/>
    <dgm:cxn modelId="{5D2C1A41-6B6D-47AF-8A0C-476E3644DB0C}" srcId="{EFA9E65D-8AC0-49D7-81C7-C6577E73861B}" destId="{8B5C1B6B-BD2E-4BE1-B7CD-DEC5BB2F0270}" srcOrd="0" destOrd="0" parTransId="{84415DEC-B2C7-4D45-B214-F74FD9B044AA}" sibTransId="{AF47C957-D4B4-480A-B038-C7D299801BC0}"/>
    <dgm:cxn modelId="{0D231062-050C-46EF-8FE4-25BEEBA91120}" type="presOf" srcId="{53389955-A9BA-46BB-A4AA-B08609421F26}" destId="{AFA368FB-6CBC-4290-B3D6-60DEB7EFE44D}" srcOrd="0" destOrd="0" presId="urn:microsoft.com/office/officeart/2016/7/layout/VerticalDownArrowProcess"/>
    <dgm:cxn modelId="{B2408B65-A165-4EB6-8E0E-725AC18FAD14}" srcId="{16615F1B-3CB9-479F-8674-66B42A216A77}" destId="{6AAD671E-EEAC-4CD1-B7DF-554D26640E44}" srcOrd="0" destOrd="0" parTransId="{8719944A-757C-4C4A-B798-2714B28D8EBA}" sibTransId="{D0720A94-02F9-49FE-8C26-9D9CCCEA7EEC}"/>
    <dgm:cxn modelId="{31D1BD47-084B-4E55-8542-D125C53A57A0}" type="presOf" srcId="{182CB536-92E3-4315-88B0-2FA8E5436522}" destId="{CD79C368-5A39-450E-9DAC-42F53CAC7690}" srcOrd="1" destOrd="0" presId="urn:microsoft.com/office/officeart/2016/7/layout/VerticalDownArrowProcess"/>
    <dgm:cxn modelId="{5CBAD967-02CE-4A36-8CAA-A0B85D5C4886}" srcId="{53389955-A9BA-46BB-A4AA-B08609421F26}" destId="{80E0C705-99AC-4039-99E0-5DEE336F9089}" srcOrd="5" destOrd="0" parTransId="{BFC9B50B-32CE-4FFA-B02F-EC1B1618B61A}" sibTransId="{014F7E20-B92D-4408-B8CF-64E44CC18A3A}"/>
    <dgm:cxn modelId="{7E6E8A69-605B-4412-85D9-D424B2450142}" type="presOf" srcId="{16615F1B-3CB9-479F-8674-66B42A216A77}" destId="{D01DAD71-770C-47D5-BA1C-2E914B85CAA6}" srcOrd="0" destOrd="0" presId="urn:microsoft.com/office/officeart/2016/7/layout/VerticalDownArrowProcess"/>
    <dgm:cxn modelId="{2B3B966B-475B-43F0-A2F8-D77E9E0A64ED}" srcId="{53389955-A9BA-46BB-A4AA-B08609421F26}" destId="{EFA9E65D-8AC0-49D7-81C7-C6577E73861B}" srcOrd="4" destOrd="0" parTransId="{075ADECC-A705-4BA8-943F-3BEA6AE41568}" sibTransId="{1C033C8E-D1AB-4849-ADAE-BB3C8E921828}"/>
    <dgm:cxn modelId="{B98E996B-AA8A-4F42-A0A6-826DC6F2B6DF}" srcId="{BFEC3042-8A13-43B0-92FB-2DC7970B6C57}" destId="{F746753C-21B2-47B5-B763-2401AC55D928}" srcOrd="0" destOrd="0" parTransId="{1A51878F-AEE4-4B12-907A-AD41862FC953}" sibTransId="{6F9899AF-4794-407F-8A5D-34724EF797C0}"/>
    <dgm:cxn modelId="{EFD4C44B-3767-4B4A-A191-D145884CA140}" srcId="{53389955-A9BA-46BB-A4AA-B08609421F26}" destId="{522A3EB3-1C2D-4713-9AEB-1E511C428472}" srcOrd="3" destOrd="0" parTransId="{4CD5BC13-C539-45CE-8E04-24491C2431BF}" sibTransId="{837DDD4D-E5AC-48B4-B8D0-18D86A5CA706}"/>
    <dgm:cxn modelId="{ABBBF575-B2B8-4B17-8DA0-57AB2E42FC8F}" srcId="{182CB536-92E3-4315-88B0-2FA8E5436522}" destId="{3AF0B0D6-0A61-4249-9F3E-01608DF5FB76}" srcOrd="0" destOrd="0" parTransId="{681A5114-D990-4C6D-BC88-38B9C327148A}" sibTransId="{539B39B5-11D4-4642-9177-6C01F42894C2}"/>
    <dgm:cxn modelId="{B0D98E76-BE02-40CC-87E9-918CF9099935}" type="presOf" srcId="{8F2BFF22-3F94-4FDE-B92F-32FB235D8AC6}" destId="{012FB411-EA06-4D97-AC4F-8B83FF01CC3D}" srcOrd="0" destOrd="0" presId="urn:microsoft.com/office/officeart/2016/7/layout/VerticalDownArrowProcess"/>
    <dgm:cxn modelId="{D41EE356-EFB7-4038-A8E4-262B55E7F880}" type="presOf" srcId="{779AD0F5-8578-46A0-80BF-F2132926B886}" destId="{2746A52A-568C-4FC9-8D79-15F8CB30167E}" srcOrd="0" destOrd="0" presId="urn:microsoft.com/office/officeart/2016/7/layout/VerticalDownArrowProcess"/>
    <dgm:cxn modelId="{48F25386-ECEE-49F0-B2B9-632A278A66D6}" type="presOf" srcId="{F746753C-21B2-47B5-B763-2401AC55D928}" destId="{7CEECF9C-EB56-48BB-A377-1DCCF8911AE9}" srcOrd="0" destOrd="0" presId="urn:microsoft.com/office/officeart/2016/7/layout/VerticalDownArrowProcess"/>
    <dgm:cxn modelId="{7C1A8290-8039-4A08-A95C-70F0F332EE7E}" srcId="{522A3EB3-1C2D-4713-9AEB-1E511C428472}" destId="{EA11FE4A-18D4-4832-B51B-1F3A670B62E5}" srcOrd="0" destOrd="0" parTransId="{1312EEFA-D934-402E-9A59-C1120AA7FB17}" sibTransId="{BBE472BD-77DF-4759-AE46-BA975886741E}"/>
    <dgm:cxn modelId="{9E6E3392-C8A6-42EB-A488-FC134454123D}" type="presOf" srcId="{182CB536-92E3-4315-88B0-2FA8E5436522}" destId="{44852F0F-216A-41F2-BA96-20EA16C6CAD4}" srcOrd="0" destOrd="0" presId="urn:microsoft.com/office/officeart/2016/7/layout/VerticalDownArrowProcess"/>
    <dgm:cxn modelId="{22ECA598-D139-49FC-8F94-70F148BFEF46}" type="presOf" srcId="{522A3EB3-1C2D-4713-9AEB-1E511C428472}" destId="{7A0DA290-6BF1-46A1-8E9B-A124E99C6409}" srcOrd="1" destOrd="0" presId="urn:microsoft.com/office/officeart/2016/7/layout/VerticalDownArrowProcess"/>
    <dgm:cxn modelId="{8FD8449D-DB17-439A-9CC3-CCE6E89C49DB}" srcId="{53389955-A9BA-46BB-A4AA-B08609421F26}" destId="{BFEC3042-8A13-43B0-92FB-2DC7970B6C57}" srcOrd="6" destOrd="0" parTransId="{3250D725-88C6-49B2-9EE2-3991B84B3F74}" sibTransId="{3167AF2E-BD6A-4178-841E-F8285914D428}"/>
    <dgm:cxn modelId="{4420C2A2-28EF-47C8-BA50-CF0C666AF450}" type="presOf" srcId="{3AF0B0D6-0A61-4249-9F3E-01608DF5FB76}" destId="{717B3F97-75BC-4C4D-A145-F0C55CA083B7}" srcOrd="0" destOrd="0" presId="urn:microsoft.com/office/officeart/2016/7/layout/VerticalDownArrowProcess"/>
    <dgm:cxn modelId="{F521A2A4-031C-4807-BA36-1923F8F5E429}" srcId="{53389955-A9BA-46BB-A4AA-B08609421F26}" destId="{182CB536-92E3-4315-88B0-2FA8E5436522}" srcOrd="0" destOrd="0" parTransId="{1643097B-04DE-48AB-B2E3-F3D5399B3173}" sibTransId="{FD823756-FA08-4AD0-8373-D09593BB9E65}"/>
    <dgm:cxn modelId="{4A270CB1-F7A9-477C-8C39-5C85353EFF5E}" type="presOf" srcId="{EFA9E65D-8AC0-49D7-81C7-C6577E73861B}" destId="{C2A2601C-D933-446A-8380-2374CDEEA26F}" srcOrd="1" destOrd="0" presId="urn:microsoft.com/office/officeart/2016/7/layout/VerticalDownArrowProcess"/>
    <dgm:cxn modelId="{8F3DEBCE-11A5-41CD-8647-CB64414B8BB2}" type="presOf" srcId="{522A3EB3-1C2D-4713-9AEB-1E511C428472}" destId="{644F451A-7F74-497F-B1BC-5E31BFED9937}" srcOrd="0" destOrd="0" presId="urn:microsoft.com/office/officeart/2016/7/layout/VerticalDownArrowProcess"/>
    <dgm:cxn modelId="{88FE2FDD-2FBB-40DF-AD66-515D7F93D3EA}" srcId="{80E0C705-99AC-4039-99E0-5DEE336F9089}" destId="{8F2BFF22-3F94-4FDE-B92F-32FB235D8AC6}" srcOrd="0" destOrd="0" parTransId="{4AB3D415-6CA9-4A3B-8B64-6782C0D9FC5A}" sibTransId="{A399C8DA-38D1-44CF-9689-69E0E87AEC44}"/>
    <dgm:cxn modelId="{9F991DDE-BBAC-4DD7-82F9-487FCF1B035A}" type="presOf" srcId="{EA11FE4A-18D4-4832-B51B-1F3A670B62E5}" destId="{4F0F9DDE-99CE-4BCA-BBD8-9E6477A0F834}" srcOrd="0" destOrd="0" presId="urn:microsoft.com/office/officeart/2016/7/layout/VerticalDownArrowProcess"/>
    <dgm:cxn modelId="{2BCB7FF1-3E20-445B-B9A6-BDEDE1F8BBE0}" type="presOf" srcId="{779AD0F5-8578-46A0-80BF-F2132926B886}" destId="{4AB8F071-4B5A-4E90-8BDD-E840E37F43F0}" srcOrd="1" destOrd="0" presId="urn:microsoft.com/office/officeart/2016/7/layout/VerticalDownArrowProcess"/>
    <dgm:cxn modelId="{284882F5-0595-48C9-8332-5399202450FD}" type="presOf" srcId="{16615F1B-3CB9-479F-8674-66B42A216A77}" destId="{0D75B0AC-A3C8-4036-89FE-93A0E483FA98}" srcOrd="1" destOrd="0" presId="urn:microsoft.com/office/officeart/2016/7/layout/VerticalDownArrowProcess"/>
    <dgm:cxn modelId="{A1CFB5FD-55C5-4001-A4E8-BA72EA8E3064}" type="presOf" srcId="{80E0C705-99AC-4039-99E0-5DEE336F9089}" destId="{A706D6AC-73AD-4028-96F7-5DA19B442E28}" srcOrd="1" destOrd="0" presId="urn:microsoft.com/office/officeart/2016/7/layout/VerticalDownArrowProcess"/>
    <dgm:cxn modelId="{6AFB8EFE-63EC-4711-BF08-A7CF77E4A721}" type="presOf" srcId="{BFEC3042-8A13-43B0-92FB-2DC7970B6C57}" destId="{6D83871C-9474-428E-AC3B-4D475EF22EF2}" srcOrd="0" destOrd="0" presId="urn:microsoft.com/office/officeart/2016/7/layout/VerticalDownArrowProcess"/>
    <dgm:cxn modelId="{8BE04CC9-BE69-4100-BAA1-3BA3265AC52E}" type="presParOf" srcId="{AFA368FB-6CBC-4290-B3D6-60DEB7EFE44D}" destId="{6F33E5B5-8979-4E5A-8809-E22CEF1DD40F}" srcOrd="0" destOrd="0" presId="urn:microsoft.com/office/officeart/2016/7/layout/VerticalDownArrowProcess"/>
    <dgm:cxn modelId="{33B40E5E-D671-4B03-A808-552329315C08}" type="presParOf" srcId="{6F33E5B5-8979-4E5A-8809-E22CEF1DD40F}" destId="{6D83871C-9474-428E-AC3B-4D475EF22EF2}" srcOrd="0" destOrd="0" presId="urn:microsoft.com/office/officeart/2016/7/layout/VerticalDownArrowProcess"/>
    <dgm:cxn modelId="{B856A0A0-2DF8-4CC2-8AE9-3D585FFB57E7}" type="presParOf" srcId="{6F33E5B5-8979-4E5A-8809-E22CEF1DD40F}" destId="{7CEECF9C-EB56-48BB-A377-1DCCF8911AE9}" srcOrd="1" destOrd="0" presId="urn:microsoft.com/office/officeart/2016/7/layout/VerticalDownArrowProcess"/>
    <dgm:cxn modelId="{7FC905BC-86ED-41BF-B09E-AB1FC3ACB017}" type="presParOf" srcId="{AFA368FB-6CBC-4290-B3D6-60DEB7EFE44D}" destId="{540FA4E2-5885-4A3C-9FA4-8EA4365B6C2A}" srcOrd="1" destOrd="0" presId="urn:microsoft.com/office/officeart/2016/7/layout/VerticalDownArrowProcess"/>
    <dgm:cxn modelId="{25CF63DC-4411-43C4-B007-E6157461F971}" type="presParOf" srcId="{AFA368FB-6CBC-4290-B3D6-60DEB7EFE44D}" destId="{A3DE158B-2933-4241-A4BA-11BBB2AC9D34}" srcOrd="2" destOrd="0" presId="urn:microsoft.com/office/officeart/2016/7/layout/VerticalDownArrowProcess"/>
    <dgm:cxn modelId="{7A956A93-5220-4085-A1F5-A7303336F57E}" type="presParOf" srcId="{A3DE158B-2933-4241-A4BA-11BBB2AC9D34}" destId="{48E52B9F-1B32-4591-8196-A6AE053DD5E0}" srcOrd="0" destOrd="0" presId="urn:microsoft.com/office/officeart/2016/7/layout/VerticalDownArrowProcess"/>
    <dgm:cxn modelId="{B8940143-ACAB-475A-AE3D-527E43FA5A85}" type="presParOf" srcId="{A3DE158B-2933-4241-A4BA-11BBB2AC9D34}" destId="{A706D6AC-73AD-4028-96F7-5DA19B442E28}" srcOrd="1" destOrd="0" presId="urn:microsoft.com/office/officeart/2016/7/layout/VerticalDownArrowProcess"/>
    <dgm:cxn modelId="{43B4755B-89E0-4F9C-86A3-53BF3CEB0205}" type="presParOf" srcId="{A3DE158B-2933-4241-A4BA-11BBB2AC9D34}" destId="{012FB411-EA06-4D97-AC4F-8B83FF01CC3D}" srcOrd="2" destOrd="0" presId="urn:microsoft.com/office/officeart/2016/7/layout/VerticalDownArrowProcess"/>
    <dgm:cxn modelId="{C896DB6C-BD92-46F7-BBC5-E8CFCBCAA5B1}" type="presParOf" srcId="{AFA368FB-6CBC-4290-B3D6-60DEB7EFE44D}" destId="{6A0CA638-0C14-4E12-BEA2-33ACB63F0982}" srcOrd="3" destOrd="0" presId="urn:microsoft.com/office/officeart/2016/7/layout/VerticalDownArrowProcess"/>
    <dgm:cxn modelId="{0891E528-9B58-4F52-9203-75DF3BBAC1A3}" type="presParOf" srcId="{AFA368FB-6CBC-4290-B3D6-60DEB7EFE44D}" destId="{FFB4505A-7303-4C16-AF88-84D629D5D7CC}" srcOrd="4" destOrd="0" presId="urn:microsoft.com/office/officeart/2016/7/layout/VerticalDownArrowProcess"/>
    <dgm:cxn modelId="{8BBDA37F-11A8-4472-93DD-D12AE3464626}" type="presParOf" srcId="{FFB4505A-7303-4C16-AF88-84D629D5D7CC}" destId="{010168C2-4C9F-4802-8EA4-D0D1D2E897B5}" srcOrd="0" destOrd="0" presId="urn:microsoft.com/office/officeart/2016/7/layout/VerticalDownArrowProcess"/>
    <dgm:cxn modelId="{FC4715B3-7846-4E00-BA59-1C4FF07B82DB}" type="presParOf" srcId="{FFB4505A-7303-4C16-AF88-84D629D5D7CC}" destId="{C2A2601C-D933-446A-8380-2374CDEEA26F}" srcOrd="1" destOrd="0" presId="urn:microsoft.com/office/officeart/2016/7/layout/VerticalDownArrowProcess"/>
    <dgm:cxn modelId="{50F8B310-AD70-4B63-9E63-440BA7C44316}" type="presParOf" srcId="{FFB4505A-7303-4C16-AF88-84D629D5D7CC}" destId="{4FD208AA-EB6C-44B5-BBE2-82209D142EAD}" srcOrd="2" destOrd="0" presId="urn:microsoft.com/office/officeart/2016/7/layout/VerticalDownArrowProcess"/>
    <dgm:cxn modelId="{BD5AA24A-A275-4969-84DD-0CD77DE392F7}" type="presParOf" srcId="{AFA368FB-6CBC-4290-B3D6-60DEB7EFE44D}" destId="{5814671C-99F4-46DE-BD64-F4F0DF52FD9E}" srcOrd="5" destOrd="0" presId="urn:microsoft.com/office/officeart/2016/7/layout/VerticalDownArrowProcess"/>
    <dgm:cxn modelId="{B4EA6BCD-2321-40D8-8306-C1033AB368AB}" type="presParOf" srcId="{AFA368FB-6CBC-4290-B3D6-60DEB7EFE44D}" destId="{6F00FECD-2D94-4C2E-B3B4-FDD4609190E1}" srcOrd="6" destOrd="0" presId="urn:microsoft.com/office/officeart/2016/7/layout/VerticalDownArrowProcess"/>
    <dgm:cxn modelId="{D50F1051-144D-41D9-BD59-F39134B811E3}" type="presParOf" srcId="{6F00FECD-2D94-4C2E-B3B4-FDD4609190E1}" destId="{644F451A-7F74-497F-B1BC-5E31BFED9937}" srcOrd="0" destOrd="0" presId="urn:microsoft.com/office/officeart/2016/7/layout/VerticalDownArrowProcess"/>
    <dgm:cxn modelId="{DE9694D6-81D2-48AD-BC9E-4A617E685AAD}" type="presParOf" srcId="{6F00FECD-2D94-4C2E-B3B4-FDD4609190E1}" destId="{7A0DA290-6BF1-46A1-8E9B-A124E99C6409}" srcOrd="1" destOrd="0" presId="urn:microsoft.com/office/officeart/2016/7/layout/VerticalDownArrowProcess"/>
    <dgm:cxn modelId="{75FF5AE2-9FD4-45B8-B475-821304DF40C8}" type="presParOf" srcId="{6F00FECD-2D94-4C2E-B3B4-FDD4609190E1}" destId="{4F0F9DDE-99CE-4BCA-BBD8-9E6477A0F834}" srcOrd="2" destOrd="0" presId="urn:microsoft.com/office/officeart/2016/7/layout/VerticalDownArrowProcess"/>
    <dgm:cxn modelId="{31407602-F967-48D1-85A4-7CCF599A456A}" type="presParOf" srcId="{AFA368FB-6CBC-4290-B3D6-60DEB7EFE44D}" destId="{33AAE3E1-3FEE-4CD1-B18B-5DE66D447BA7}" srcOrd="7" destOrd="0" presId="urn:microsoft.com/office/officeart/2016/7/layout/VerticalDownArrowProcess"/>
    <dgm:cxn modelId="{ADA24DBC-9776-445C-BA6C-FA968D6A0C75}" type="presParOf" srcId="{AFA368FB-6CBC-4290-B3D6-60DEB7EFE44D}" destId="{9148D952-5D1A-4F3F-AAA7-D6A5AA84FDDF}" srcOrd="8" destOrd="0" presId="urn:microsoft.com/office/officeart/2016/7/layout/VerticalDownArrowProcess"/>
    <dgm:cxn modelId="{0CAEA3AE-89B0-431E-9282-037325343B29}" type="presParOf" srcId="{9148D952-5D1A-4F3F-AAA7-D6A5AA84FDDF}" destId="{D01DAD71-770C-47D5-BA1C-2E914B85CAA6}" srcOrd="0" destOrd="0" presId="urn:microsoft.com/office/officeart/2016/7/layout/VerticalDownArrowProcess"/>
    <dgm:cxn modelId="{C65D1AB0-DC85-4DD8-90E0-550C14154E7E}" type="presParOf" srcId="{9148D952-5D1A-4F3F-AAA7-D6A5AA84FDDF}" destId="{0D75B0AC-A3C8-4036-89FE-93A0E483FA98}" srcOrd="1" destOrd="0" presId="urn:microsoft.com/office/officeart/2016/7/layout/VerticalDownArrowProcess"/>
    <dgm:cxn modelId="{AFF7C55F-5604-4F55-8F73-551FAB33B6BF}" type="presParOf" srcId="{9148D952-5D1A-4F3F-AAA7-D6A5AA84FDDF}" destId="{70AC691F-5EAC-4E99-AD18-3650CDCD92FF}" srcOrd="2" destOrd="0" presId="urn:microsoft.com/office/officeart/2016/7/layout/VerticalDownArrowProcess"/>
    <dgm:cxn modelId="{122BD3AF-EC0F-4700-ACFD-DEFCF6A8CBAA}" type="presParOf" srcId="{AFA368FB-6CBC-4290-B3D6-60DEB7EFE44D}" destId="{ED5BB9D9-6A67-42A6-8357-9B9F2055B3DB}" srcOrd="9" destOrd="0" presId="urn:microsoft.com/office/officeart/2016/7/layout/VerticalDownArrowProcess"/>
    <dgm:cxn modelId="{B605BB56-D307-4132-A861-F395F5D6B5BD}" type="presParOf" srcId="{AFA368FB-6CBC-4290-B3D6-60DEB7EFE44D}" destId="{6F31A344-3A73-4F4B-8B8F-0CE493B47543}" srcOrd="10" destOrd="0" presId="urn:microsoft.com/office/officeart/2016/7/layout/VerticalDownArrowProcess"/>
    <dgm:cxn modelId="{2B90AA59-4505-4396-AB14-D83B57AD53E0}" type="presParOf" srcId="{6F31A344-3A73-4F4B-8B8F-0CE493B47543}" destId="{2746A52A-568C-4FC9-8D79-15F8CB30167E}" srcOrd="0" destOrd="0" presId="urn:microsoft.com/office/officeart/2016/7/layout/VerticalDownArrowProcess"/>
    <dgm:cxn modelId="{BB90365A-42EB-4916-BAFB-8ADA6CBF41F9}" type="presParOf" srcId="{6F31A344-3A73-4F4B-8B8F-0CE493B47543}" destId="{4AB8F071-4B5A-4E90-8BDD-E840E37F43F0}" srcOrd="1" destOrd="0" presId="urn:microsoft.com/office/officeart/2016/7/layout/VerticalDownArrowProcess"/>
    <dgm:cxn modelId="{DBCF67F6-E139-48E3-A185-99B9A261D4C7}" type="presParOf" srcId="{6F31A344-3A73-4F4B-8B8F-0CE493B47543}" destId="{8AC350BB-FBF2-4BA0-93B9-52B8FCC53413}" srcOrd="2" destOrd="0" presId="urn:microsoft.com/office/officeart/2016/7/layout/VerticalDownArrowProcess"/>
    <dgm:cxn modelId="{1AE4825B-0E01-4CF9-B452-C921065A8AE6}" type="presParOf" srcId="{AFA368FB-6CBC-4290-B3D6-60DEB7EFE44D}" destId="{957E96E4-1D49-49A6-94AE-98773D62D5A1}" srcOrd="11" destOrd="0" presId="urn:microsoft.com/office/officeart/2016/7/layout/VerticalDownArrowProcess"/>
    <dgm:cxn modelId="{3FA035AD-11CA-4E6C-A3E6-CE3A990DF3D5}" type="presParOf" srcId="{AFA368FB-6CBC-4290-B3D6-60DEB7EFE44D}" destId="{EF8FB44C-CB21-4875-AEA7-84DC4A379D04}" srcOrd="12" destOrd="0" presId="urn:microsoft.com/office/officeart/2016/7/layout/VerticalDownArrowProcess"/>
    <dgm:cxn modelId="{AFED1844-4E4D-4721-94FC-7E729C81ED24}" type="presParOf" srcId="{EF8FB44C-CB21-4875-AEA7-84DC4A379D04}" destId="{44852F0F-216A-41F2-BA96-20EA16C6CAD4}" srcOrd="0" destOrd="0" presId="urn:microsoft.com/office/officeart/2016/7/layout/VerticalDownArrowProcess"/>
    <dgm:cxn modelId="{E2AFE2F1-2CD3-4A51-BF0F-234F955113B2}" type="presParOf" srcId="{EF8FB44C-CB21-4875-AEA7-84DC4A379D04}" destId="{CD79C368-5A39-450E-9DAC-42F53CAC7690}" srcOrd="1" destOrd="0" presId="urn:microsoft.com/office/officeart/2016/7/layout/VerticalDownArrowProcess"/>
    <dgm:cxn modelId="{93361A8F-04CE-48A3-90CE-C5DBB23225B2}" type="presParOf" srcId="{EF8FB44C-CB21-4875-AEA7-84DC4A379D04}" destId="{717B3F97-75BC-4C4D-A145-F0C55CA083B7}"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389955-A9BA-46BB-A4AA-B08609421F26}" type="doc">
      <dgm:prSet loTypeId="urn:microsoft.com/office/officeart/2016/7/layout/VerticalDownArrowProcess" loCatId="process" qsTypeId="urn:microsoft.com/office/officeart/2005/8/quickstyle/simple5" qsCatId="simple" csTypeId="urn:microsoft.com/office/officeart/2005/8/colors/colorful4" csCatId="colorful" phldr="1"/>
      <dgm:spPr/>
      <dgm:t>
        <a:bodyPr/>
        <a:lstStyle/>
        <a:p>
          <a:endParaRPr lang="en-US"/>
        </a:p>
      </dgm:t>
    </dgm:pt>
    <dgm:pt modelId="{182CB536-92E3-4315-88B0-2FA8E5436522}">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Contact</a:t>
          </a:r>
        </a:p>
      </dgm:t>
    </dgm:pt>
    <dgm:pt modelId="{1643097B-04DE-48AB-B2E3-F3D5399B3173}" type="parTrans" cxnId="{F521A2A4-031C-4807-BA36-1923F8F5E429}">
      <dgm:prSet/>
      <dgm:spPr/>
      <dgm:t>
        <a:bodyPr/>
        <a:lstStyle/>
        <a:p>
          <a:endParaRPr lang="en-US" sz="2800" b="1">
            <a:latin typeface="Cambria Math" panose="02040503050406030204" pitchFamily="18" charset="0"/>
            <a:ea typeface="Cambria Math" panose="02040503050406030204" pitchFamily="18" charset="0"/>
          </a:endParaRPr>
        </a:p>
      </dgm:t>
    </dgm:pt>
    <dgm:pt modelId="{FD823756-FA08-4AD0-8373-D09593BB9E65}" type="sibTrans" cxnId="{F521A2A4-031C-4807-BA36-1923F8F5E429}">
      <dgm:prSet/>
      <dgm:spPr/>
      <dgm:t>
        <a:bodyPr/>
        <a:lstStyle/>
        <a:p>
          <a:endParaRPr lang="en-US" sz="2800" b="1">
            <a:latin typeface="Cambria Math" panose="02040503050406030204" pitchFamily="18" charset="0"/>
            <a:ea typeface="Cambria Math" panose="02040503050406030204" pitchFamily="18" charset="0"/>
          </a:endParaRPr>
        </a:p>
      </dgm:t>
    </dgm:pt>
    <dgm:pt modelId="{3AF0B0D6-0A61-4249-9F3E-01608DF5FB76}">
      <dgm:prSet custT="1"/>
      <dgm:spPr/>
      <dgm:t>
        <a:bodyPr/>
        <a:lstStyle/>
        <a:p>
          <a:r>
            <a:rPr lang="en-US" sz="2800" b="1" dirty="0">
              <a:latin typeface="Cambria Math" panose="02040503050406030204" pitchFamily="18" charset="0"/>
              <a:ea typeface="Cambria Math" panose="02040503050406030204" pitchFamily="18" charset="0"/>
            </a:rPr>
            <a:t>Equity Investors/Private Lenders</a:t>
          </a:r>
        </a:p>
      </dgm:t>
    </dgm:pt>
    <dgm:pt modelId="{681A5114-D990-4C6D-BC88-38B9C327148A}" type="parTrans" cxnId="{ABBBF575-B2B8-4B17-8DA0-57AB2E42FC8F}">
      <dgm:prSet/>
      <dgm:spPr/>
      <dgm:t>
        <a:bodyPr/>
        <a:lstStyle/>
        <a:p>
          <a:endParaRPr lang="en-US" sz="2800" b="1">
            <a:latin typeface="Cambria Math" panose="02040503050406030204" pitchFamily="18" charset="0"/>
            <a:ea typeface="Cambria Math" panose="02040503050406030204" pitchFamily="18" charset="0"/>
          </a:endParaRPr>
        </a:p>
      </dgm:t>
    </dgm:pt>
    <dgm:pt modelId="{539B39B5-11D4-4642-9177-6C01F42894C2}" type="sibTrans" cxnId="{ABBBF575-B2B8-4B17-8DA0-57AB2E42FC8F}">
      <dgm:prSet/>
      <dgm:spPr/>
      <dgm:t>
        <a:bodyPr/>
        <a:lstStyle/>
        <a:p>
          <a:endParaRPr lang="en-US" sz="2800" b="1">
            <a:latin typeface="Cambria Math" panose="02040503050406030204" pitchFamily="18" charset="0"/>
            <a:ea typeface="Cambria Math" panose="02040503050406030204" pitchFamily="18" charset="0"/>
          </a:endParaRPr>
        </a:p>
      </dgm:t>
    </dgm:pt>
    <dgm:pt modelId="{779AD0F5-8578-46A0-80BF-F2132926B886}">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Hire</a:t>
          </a:r>
        </a:p>
      </dgm:t>
    </dgm:pt>
    <dgm:pt modelId="{C95C15D8-58D2-4FF8-99FB-06DBE0ED561C}" type="parTrans" cxnId="{BFB8411A-669C-48E0-AA62-2C3D29F75558}">
      <dgm:prSet/>
      <dgm:spPr/>
      <dgm:t>
        <a:bodyPr/>
        <a:lstStyle/>
        <a:p>
          <a:endParaRPr lang="en-US" sz="2800" b="1">
            <a:latin typeface="Cambria Math" panose="02040503050406030204" pitchFamily="18" charset="0"/>
            <a:ea typeface="Cambria Math" panose="02040503050406030204" pitchFamily="18" charset="0"/>
          </a:endParaRPr>
        </a:p>
      </dgm:t>
    </dgm:pt>
    <dgm:pt modelId="{5A0383E7-08D7-408C-B0AC-F9E40C381FB1}" type="sibTrans" cxnId="{BFB8411A-669C-48E0-AA62-2C3D29F75558}">
      <dgm:prSet/>
      <dgm:spPr/>
      <dgm:t>
        <a:bodyPr/>
        <a:lstStyle/>
        <a:p>
          <a:endParaRPr lang="en-US" sz="2800" b="1">
            <a:latin typeface="Cambria Math" panose="02040503050406030204" pitchFamily="18" charset="0"/>
            <a:ea typeface="Cambria Math" panose="02040503050406030204" pitchFamily="18" charset="0"/>
          </a:endParaRPr>
        </a:p>
      </dgm:t>
    </dgm:pt>
    <dgm:pt modelId="{4FC620D2-2D56-4171-8FC6-BE9821662A98}">
      <dgm:prSet custT="1"/>
      <dgm:spPr/>
      <dgm:t>
        <a:bodyPr/>
        <a:lstStyle/>
        <a:p>
          <a:r>
            <a:rPr lang="en-US" sz="2800" b="1" dirty="0">
              <a:latin typeface="Cambria Math" panose="02040503050406030204" pitchFamily="18" charset="0"/>
              <a:ea typeface="Cambria Math" panose="02040503050406030204" pitchFamily="18" charset="0"/>
            </a:rPr>
            <a:t>Attorney to Prepare Syndication</a:t>
          </a:r>
        </a:p>
      </dgm:t>
    </dgm:pt>
    <dgm:pt modelId="{E2719654-2B9B-4883-93B3-77BECB40CA8A}" type="parTrans" cxnId="{1D438809-DD06-4E2A-B98D-14351DF34955}">
      <dgm:prSet/>
      <dgm:spPr/>
      <dgm:t>
        <a:bodyPr/>
        <a:lstStyle/>
        <a:p>
          <a:endParaRPr lang="en-US" sz="2800" b="1">
            <a:latin typeface="Cambria Math" panose="02040503050406030204" pitchFamily="18" charset="0"/>
            <a:ea typeface="Cambria Math" panose="02040503050406030204" pitchFamily="18" charset="0"/>
          </a:endParaRPr>
        </a:p>
      </dgm:t>
    </dgm:pt>
    <dgm:pt modelId="{0D4048B4-63F4-4043-88DC-A6DA797911C4}" type="sibTrans" cxnId="{1D438809-DD06-4E2A-B98D-14351DF34955}">
      <dgm:prSet/>
      <dgm:spPr/>
      <dgm:t>
        <a:bodyPr/>
        <a:lstStyle/>
        <a:p>
          <a:endParaRPr lang="en-US" sz="2800" b="1">
            <a:latin typeface="Cambria Math" panose="02040503050406030204" pitchFamily="18" charset="0"/>
            <a:ea typeface="Cambria Math" panose="02040503050406030204" pitchFamily="18" charset="0"/>
          </a:endParaRPr>
        </a:p>
      </dgm:t>
    </dgm:pt>
    <dgm:pt modelId="{16615F1B-3CB9-479F-8674-66B42A216A77}">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Receive </a:t>
          </a:r>
        </a:p>
      </dgm:t>
    </dgm:pt>
    <dgm:pt modelId="{F5B84A88-038C-4C02-B36F-4EC265C50267}" type="parTrans" cxnId="{369F283E-50C0-49CC-A269-AD2CAC07F82F}">
      <dgm:prSet/>
      <dgm:spPr/>
      <dgm:t>
        <a:bodyPr/>
        <a:lstStyle/>
        <a:p>
          <a:endParaRPr lang="en-US" sz="2800" b="1">
            <a:latin typeface="Cambria Math" panose="02040503050406030204" pitchFamily="18" charset="0"/>
            <a:ea typeface="Cambria Math" panose="02040503050406030204" pitchFamily="18" charset="0"/>
          </a:endParaRPr>
        </a:p>
      </dgm:t>
    </dgm:pt>
    <dgm:pt modelId="{A03E7DEC-2FA8-452B-A787-C6FB460CFF32}" type="sibTrans" cxnId="{369F283E-50C0-49CC-A269-AD2CAC07F82F}">
      <dgm:prSet/>
      <dgm:spPr/>
      <dgm:t>
        <a:bodyPr/>
        <a:lstStyle/>
        <a:p>
          <a:endParaRPr lang="en-US" sz="2800" b="1">
            <a:latin typeface="Cambria Math" panose="02040503050406030204" pitchFamily="18" charset="0"/>
            <a:ea typeface="Cambria Math" panose="02040503050406030204" pitchFamily="18" charset="0"/>
          </a:endParaRPr>
        </a:p>
      </dgm:t>
    </dgm:pt>
    <dgm:pt modelId="{6AAD671E-EEAC-4CD1-B7DF-554D26640E44}">
      <dgm:prSet custT="1"/>
      <dgm:spPr/>
      <dgm:t>
        <a:bodyPr/>
        <a:lstStyle/>
        <a:p>
          <a:r>
            <a:rPr lang="en-US" sz="2800" b="1" dirty="0">
              <a:latin typeface="Cambria Math" panose="02040503050406030204" pitchFamily="18" charset="0"/>
              <a:ea typeface="Cambria Math" panose="02040503050406030204" pitchFamily="18" charset="0"/>
            </a:rPr>
            <a:t>Sellers Documents in Due Diligence</a:t>
          </a:r>
        </a:p>
      </dgm:t>
    </dgm:pt>
    <dgm:pt modelId="{8719944A-757C-4C4A-B798-2714B28D8EBA}" type="parTrans" cxnId="{B2408B65-A165-4EB6-8E0E-725AC18FAD14}">
      <dgm:prSet/>
      <dgm:spPr/>
      <dgm:t>
        <a:bodyPr/>
        <a:lstStyle/>
        <a:p>
          <a:endParaRPr lang="en-US" sz="2800" b="1">
            <a:latin typeface="Cambria Math" panose="02040503050406030204" pitchFamily="18" charset="0"/>
            <a:ea typeface="Cambria Math" panose="02040503050406030204" pitchFamily="18" charset="0"/>
          </a:endParaRPr>
        </a:p>
      </dgm:t>
    </dgm:pt>
    <dgm:pt modelId="{D0720A94-02F9-49FE-8C26-9D9CCCEA7EEC}" type="sibTrans" cxnId="{B2408B65-A165-4EB6-8E0E-725AC18FAD14}">
      <dgm:prSet/>
      <dgm:spPr/>
      <dgm:t>
        <a:bodyPr/>
        <a:lstStyle/>
        <a:p>
          <a:endParaRPr lang="en-US" sz="2800" b="1">
            <a:latin typeface="Cambria Math" panose="02040503050406030204" pitchFamily="18" charset="0"/>
            <a:ea typeface="Cambria Math" panose="02040503050406030204" pitchFamily="18" charset="0"/>
          </a:endParaRPr>
        </a:p>
      </dgm:t>
    </dgm:pt>
    <dgm:pt modelId="{522A3EB3-1C2D-4713-9AEB-1E511C428472}">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Engage </a:t>
          </a:r>
        </a:p>
      </dgm:t>
    </dgm:pt>
    <dgm:pt modelId="{4CD5BC13-C539-45CE-8E04-24491C2431BF}" type="parTrans" cxnId="{EFD4C44B-3767-4B4A-A191-D145884CA140}">
      <dgm:prSet/>
      <dgm:spPr/>
      <dgm:t>
        <a:bodyPr/>
        <a:lstStyle/>
        <a:p>
          <a:endParaRPr lang="en-US" sz="2800" b="1">
            <a:latin typeface="Cambria Math" panose="02040503050406030204" pitchFamily="18" charset="0"/>
            <a:ea typeface="Cambria Math" panose="02040503050406030204" pitchFamily="18" charset="0"/>
          </a:endParaRPr>
        </a:p>
      </dgm:t>
    </dgm:pt>
    <dgm:pt modelId="{837DDD4D-E5AC-48B4-B8D0-18D86A5CA706}" type="sibTrans" cxnId="{EFD4C44B-3767-4B4A-A191-D145884CA140}">
      <dgm:prSet/>
      <dgm:spPr/>
      <dgm:t>
        <a:bodyPr/>
        <a:lstStyle/>
        <a:p>
          <a:endParaRPr lang="en-US" sz="2800" b="1">
            <a:latin typeface="Cambria Math" panose="02040503050406030204" pitchFamily="18" charset="0"/>
            <a:ea typeface="Cambria Math" panose="02040503050406030204" pitchFamily="18" charset="0"/>
          </a:endParaRPr>
        </a:p>
      </dgm:t>
    </dgm:pt>
    <dgm:pt modelId="{EA11FE4A-18D4-4832-B51B-1F3A670B62E5}">
      <dgm:prSet custT="1"/>
      <dgm:spPr/>
      <dgm:t>
        <a:bodyPr/>
        <a:lstStyle/>
        <a:p>
          <a:r>
            <a:rPr lang="en-US" sz="2800" b="1" dirty="0">
              <a:latin typeface="Cambria Math" panose="02040503050406030204" pitchFamily="18" charset="0"/>
              <a:ea typeface="Cambria Math" panose="02040503050406030204" pitchFamily="18" charset="0"/>
            </a:rPr>
            <a:t>Lender</a:t>
          </a:r>
        </a:p>
      </dgm:t>
    </dgm:pt>
    <dgm:pt modelId="{1312EEFA-D934-402E-9A59-C1120AA7FB17}" type="parTrans" cxnId="{7C1A8290-8039-4A08-A95C-70F0F332EE7E}">
      <dgm:prSet/>
      <dgm:spPr/>
      <dgm:t>
        <a:bodyPr/>
        <a:lstStyle/>
        <a:p>
          <a:endParaRPr lang="en-US" sz="2800" b="1">
            <a:latin typeface="Cambria Math" panose="02040503050406030204" pitchFamily="18" charset="0"/>
            <a:ea typeface="Cambria Math" panose="02040503050406030204" pitchFamily="18" charset="0"/>
          </a:endParaRPr>
        </a:p>
      </dgm:t>
    </dgm:pt>
    <dgm:pt modelId="{BBE472BD-77DF-4759-AE46-BA975886741E}" type="sibTrans" cxnId="{7C1A8290-8039-4A08-A95C-70F0F332EE7E}">
      <dgm:prSet/>
      <dgm:spPr/>
      <dgm:t>
        <a:bodyPr/>
        <a:lstStyle/>
        <a:p>
          <a:endParaRPr lang="en-US" sz="2800" b="1">
            <a:latin typeface="Cambria Math" panose="02040503050406030204" pitchFamily="18" charset="0"/>
            <a:ea typeface="Cambria Math" panose="02040503050406030204" pitchFamily="18" charset="0"/>
          </a:endParaRPr>
        </a:p>
      </dgm:t>
    </dgm:pt>
    <dgm:pt modelId="{EFA9E65D-8AC0-49D7-81C7-C6577E73861B}">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Perform</a:t>
          </a:r>
        </a:p>
      </dgm:t>
    </dgm:pt>
    <dgm:pt modelId="{075ADECC-A705-4BA8-943F-3BEA6AE41568}" type="parTrans" cxnId="{2B3B966B-475B-43F0-A2F8-D77E9E0A64ED}">
      <dgm:prSet/>
      <dgm:spPr/>
      <dgm:t>
        <a:bodyPr/>
        <a:lstStyle/>
        <a:p>
          <a:endParaRPr lang="en-US" sz="2800" b="1">
            <a:latin typeface="Cambria Math" panose="02040503050406030204" pitchFamily="18" charset="0"/>
            <a:ea typeface="Cambria Math" panose="02040503050406030204" pitchFamily="18" charset="0"/>
          </a:endParaRPr>
        </a:p>
      </dgm:t>
    </dgm:pt>
    <dgm:pt modelId="{1C033C8E-D1AB-4849-ADAE-BB3C8E921828}" type="sibTrans" cxnId="{2B3B966B-475B-43F0-A2F8-D77E9E0A64ED}">
      <dgm:prSet/>
      <dgm:spPr/>
      <dgm:t>
        <a:bodyPr/>
        <a:lstStyle/>
        <a:p>
          <a:endParaRPr lang="en-US" sz="2800" b="1">
            <a:latin typeface="Cambria Math" panose="02040503050406030204" pitchFamily="18" charset="0"/>
            <a:ea typeface="Cambria Math" panose="02040503050406030204" pitchFamily="18" charset="0"/>
          </a:endParaRPr>
        </a:p>
      </dgm:t>
    </dgm:pt>
    <dgm:pt modelId="{8B5C1B6B-BD2E-4BE1-B7CD-DEC5BB2F0270}">
      <dgm:prSet custT="1"/>
      <dgm:spPr/>
      <dgm:t>
        <a:bodyPr/>
        <a:lstStyle/>
        <a:p>
          <a:r>
            <a:rPr lang="en-US" sz="2800" b="1" dirty="0">
              <a:latin typeface="Cambria Math" panose="02040503050406030204" pitchFamily="18" charset="0"/>
              <a:ea typeface="Cambria Math" panose="02040503050406030204" pitchFamily="18" charset="0"/>
            </a:rPr>
            <a:t>Onsite Inspect, Leases/Docs/Units</a:t>
          </a:r>
        </a:p>
      </dgm:t>
    </dgm:pt>
    <dgm:pt modelId="{84415DEC-B2C7-4D45-B214-F74FD9B044AA}" type="parTrans" cxnId="{5D2C1A41-6B6D-47AF-8A0C-476E3644DB0C}">
      <dgm:prSet/>
      <dgm:spPr/>
      <dgm:t>
        <a:bodyPr/>
        <a:lstStyle/>
        <a:p>
          <a:endParaRPr lang="en-US" sz="2800" b="1">
            <a:latin typeface="Cambria Math" panose="02040503050406030204" pitchFamily="18" charset="0"/>
            <a:ea typeface="Cambria Math" panose="02040503050406030204" pitchFamily="18" charset="0"/>
          </a:endParaRPr>
        </a:p>
      </dgm:t>
    </dgm:pt>
    <dgm:pt modelId="{AF47C957-D4B4-480A-B038-C7D299801BC0}" type="sibTrans" cxnId="{5D2C1A41-6B6D-47AF-8A0C-476E3644DB0C}">
      <dgm:prSet/>
      <dgm:spPr/>
      <dgm:t>
        <a:bodyPr/>
        <a:lstStyle/>
        <a:p>
          <a:endParaRPr lang="en-US" sz="2800" b="1">
            <a:latin typeface="Cambria Math" panose="02040503050406030204" pitchFamily="18" charset="0"/>
            <a:ea typeface="Cambria Math" panose="02040503050406030204" pitchFamily="18" charset="0"/>
          </a:endParaRPr>
        </a:p>
      </dgm:t>
    </dgm:pt>
    <dgm:pt modelId="{80E0C705-99AC-4039-99E0-5DEE336F9089}">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Sign</a:t>
          </a:r>
        </a:p>
      </dgm:t>
    </dgm:pt>
    <dgm:pt modelId="{BFC9B50B-32CE-4FFA-B02F-EC1B1618B61A}" type="parTrans" cxnId="{5CBAD967-02CE-4A36-8CAA-A0B85D5C4886}">
      <dgm:prSet/>
      <dgm:spPr/>
      <dgm:t>
        <a:bodyPr/>
        <a:lstStyle/>
        <a:p>
          <a:endParaRPr lang="en-US" sz="2800" b="1">
            <a:latin typeface="Cambria Math" panose="02040503050406030204" pitchFamily="18" charset="0"/>
            <a:ea typeface="Cambria Math" panose="02040503050406030204" pitchFamily="18" charset="0"/>
          </a:endParaRPr>
        </a:p>
      </dgm:t>
    </dgm:pt>
    <dgm:pt modelId="{014F7E20-B92D-4408-B8CF-64E44CC18A3A}" type="sibTrans" cxnId="{5CBAD967-02CE-4A36-8CAA-A0B85D5C4886}">
      <dgm:prSet/>
      <dgm:spPr/>
      <dgm:t>
        <a:bodyPr/>
        <a:lstStyle/>
        <a:p>
          <a:endParaRPr lang="en-US" sz="2800" b="1">
            <a:latin typeface="Cambria Math" panose="02040503050406030204" pitchFamily="18" charset="0"/>
            <a:ea typeface="Cambria Math" panose="02040503050406030204" pitchFamily="18" charset="0"/>
          </a:endParaRPr>
        </a:p>
      </dgm:t>
    </dgm:pt>
    <dgm:pt modelId="{8F2BFF22-3F94-4FDE-B92F-32FB235D8AC6}">
      <dgm:prSet custT="1"/>
      <dgm:spPr/>
      <dgm:t>
        <a:bodyPr/>
        <a:lstStyle/>
        <a:p>
          <a:r>
            <a:rPr lang="en-US" sz="2800" b="1" dirty="0">
              <a:latin typeface="Cambria Math" panose="02040503050406030204" pitchFamily="18" charset="0"/>
              <a:ea typeface="Cambria Math" panose="02040503050406030204" pitchFamily="18" charset="0"/>
            </a:rPr>
            <a:t>Term Sheet with Lender (lock rate?)</a:t>
          </a:r>
        </a:p>
      </dgm:t>
    </dgm:pt>
    <dgm:pt modelId="{4AB3D415-6CA9-4A3B-8B64-6782C0D9FC5A}" type="parTrans" cxnId="{88FE2FDD-2FBB-40DF-AD66-515D7F93D3EA}">
      <dgm:prSet/>
      <dgm:spPr/>
      <dgm:t>
        <a:bodyPr/>
        <a:lstStyle/>
        <a:p>
          <a:endParaRPr lang="en-US" sz="2800" b="1">
            <a:latin typeface="Cambria Math" panose="02040503050406030204" pitchFamily="18" charset="0"/>
            <a:ea typeface="Cambria Math" panose="02040503050406030204" pitchFamily="18" charset="0"/>
          </a:endParaRPr>
        </a:p>
      </dgm:t>
    </dgm:pt>
    <dgm:pt modelId="{A399C8DA-38D1-44CF-9689-69E0E87AEC44}" type="sibTrans" cxnId="{88FE2FDD-2FBB-40DF-AD66-515D7F93D3EA}">
      <dgm:prSet/>
      <dgm:spPr/>
      <dgm:t>
        <a:bodyPr/>
        <a:lstStyle/>
        <a:p>
          <a:endParaRPr lang="en-US" sz="2800" b="1">
            <a:latin typeface="Cambria Math" panose="02040503050406030204" pitchFamily="18" charset="0"/>
            <a:ea typeface="Cambria Math" panose="02040503050406030204" pitchFamily="18" charset="0"/>
          </a:endParaRPr>
        </a:p>
      </dgm:t>
    </dgm:pt>
    <dgm:pt modelId="{BFEC3042-8A13-43B0-92FB-2DC7970B6C57}">
      <dgm:prSet custT="1"/>
      <dgm:spPr>
        <a:solidFill>
          <a:schemeClr val="accent5"/>
        </a:solidFill>
      </dgm:spPr>
      <dgm:t>
        <a:bodyPr/>
        <a:lstStyle/>
        <a:p>
          <a:r>
            <a:rPr lang="en-US" sz="2800" b="1" dirty="0">
              <a:latin typeface="Cambria Math" panose="02040503050406030204" pitchFamily="18" charset="0"/>
              <a:ea typeface="Cambria Math" panose="02040503050406030204" pitchFamily="18" charset="0"/>
            </a:rPr>
            <a:t>Close</a:t>
          </a:r>
        </a:p>
      </dgm:t>
    </dgm:pt>
    <dgm:pt modelId="{3250D725-88C6-49B2-9EE2-3991B84B3F74}" type="parTrans" cxnId="{8FD8449D-DB17-439A-9CC3-CCE6E89C49DB}">
      <dgm:prSet/>
      <dgm:spPr/>
      <dgm:t>
        <a:bodyPr/>
        <a:lstStyle/>
        <a:p>
          <a:endParaRPr lang="en-US" sz="2800" b="1">
            <a:latin typeface="Cambria Math" panose="02040503050406030204" pitchFamily="18" charset="0"/>
            <a:ea typeface="Cambria Math" panose="02040503050406030204" pitchFamily="18" charset="0"/>
          </a:endParaRPr>
        </a:p>
      </dgm:t>
    </dgm:pt>
    <dgm:pt modelId="{3167AF2E-BD6A-4178-841E-F8285914D428}" type="sibTrans" cxnId="{8FD8449D-DB17-439A-9CC3-CCE6E89C49DB}">
      <dgm:prSet/>
      <dgm:spPr/>
      <dgm:t>
        <a:bodyPr/>
        <a:lstStyle/>
        <a:p>
          <a:endParaRPr lang="en-US" sz="2800" b="1">
            <a:latin typeface="Cambria Math" panose="02040503050406030204" pitchFamily="18" charset="0"/>
            <a:ea typeface="Cambria Math" panose="02040503050406030204" pitchFamily="18" charset="0"/>
          </a:endParaRPr>
        </a:p>
      </dgm:t>
    </dgm:pt>
    <dgm:pt modelId="{F746753C-21B2-47B5-B763-2401AC55D928}">
      <dgm:prSet custT="1"/>
      <dgm:spPr/>
      <dgm:t>
        <a:bodyPr/>
        <a:lstStyle/>
        <a:p>
          <a:r>
            <a:rPr lang="en-US" sz="2800" b="1" dirty="0">
              <a:latin typeface="Cambria Math" panose="02040503050406030204" pitchFamily="18" charset="0"/>
              <a:ea typeface="Cambria Math" panose="02040503050406030204" pitchFamily="18" charset="0"/>
            </a:rPr>
            <a:t>Close on Deal</a:t>
          </a:r>
        </a:p>
      </dgm:t>
    </dgm:pt>
    <dgm:pt modelId="{1A51878F-AEE4-4B12-907A-AD41862FC953}" type="parTrans" cxnId="{B98E996B-AA8A-4F42-A0A6-826DC6F2B6DF}">
      <dgm:prSet/>
      <dgm:spPr/>
      <dgm:t>
        <a:bodyPr/>
        <a:lstStyle/>
        <a:p>
          <a:endParaRPr lang="en-US" sz="2800" b="1">
            <a:latin typeface="Cambria Math" panose="02040503050406030204" pitchFamily="18" charset="0"/>
            <a:ea typeface="Cambria Math" panose="02040503050406030204" pitchFamily="18" charset="0"/>
          </a:endParaRPr>
        </a:p>
      </dgm:t>
    </dgm:pt>
    <dgm:pt modelId="{6F9899AF-4794-407F-8A5D-34724EF797C0}" type="sibTrans" cxnId="{B98E996B-AA8A-4F42-A0A6-826DC6F2B6DF}">
      <dgm:prSet/>
      <dgm:spPr/>
      <dgm:t>
        <a:bodyPr/>
        <a:lstStyle/>
        <a:p>
          <a:endParaRPr lang="en-US" sz="2800" b="1">
            <a:latin typeface="Cambria Math" panose="02040503050406030204" pitchFamily="18" charset="0"/>
            <a:ea typeface="Cambria Math" panose="02040503050406030204" pitchFamily="18" charset="0"/>
          </a:endParaRPr>
        </a:p>
      </dgm:t>
    </dgm:pt>
    <dgm:pt modelId="{AFA368FB-6CBC-4290-B3D6-60DEB7EFE44D}" type="pres">
      <dgm:prSet presAssocID="{53389955-A9BA-46BB-A4AA-B08609421F26}" presName="Name0" presStyleCnt="0">
        <dgm:presLayoutVars>
          <dgm:dir/>
          <dgm:animLvl val="lvl"/>
          <dgm:resizeHandles val="exact"/>
        </dgm:presLayoutVars>
      </dgm:prSet>
      <dgm:spPr/>
    </dgm:pt>
    <dgm:pt modelId="{6F33E5B5-8979-4E5A-8809-E22CEF1DD40F}" type="pres">
      <dgm:prSet presAssocID="{BFEC3042-8A13-43B0-92FB-2DC7970B6C57}" presName="boxAndChildren" presStyleCnt="0"/>
      <dgm:spPr/>
    </dgm:pt>
    <dgm:pt modelId="{6D83871C-9474-428E-AC3B-4D475EF22EF2}" type="pres">
      <dgm:prSet presAssocID="{BFEC3042-8A13-43B0-92FB-2DC7970B6C57}" presName="parentTextBox" presStyleLbl="alignNode1" presStyleIdx="0" presStyleCnt="7"/>
      <dgm:spPr/>
    </dgm:pt>
    <dgm:pt modelId="{7CEECF9C-EB56-48BB-A377-1DCCF8911AE9}" type="pres">
      <dgm:prSet presAssocID="{BFEC3042-8A13-43B0-92FB-2DC7970B6C57}" presName="descendantBox" presStyleLbl="bgAccFollowNode1" presStyleIdx="0" presStyleCnt="7"/>
      <dgm:spPr/>
    </dgm:pt>
    <dgm:pt modelId="{540FA4E2-5885-4A3C-9FA4-8EA4365B6C2A}" type="pres">
      <dgm:prSet presAssocID="{014F7E20-B92D-4408-B8CF-64E44CC18A3A}" presName="sp" presStyleCnt="0"/>
      <dgm:spPr/>
    </dgm:pt>
    <dgm:pt modelId="{A3DE158B-2933-4241-A4BA-11BBB2AC9D34}" type="pres">
      <dgm:prSet presAssocID="{80E0C705-99AC-4039-99E0-5DEE336F9089}" presName="arrowAndChildren" presStyleCnt="0"/>
      <dgm:spPr/>
    </dgm:pt>
    <dgm:pt modelId="{48E52B9F-1B32-4591-8196-A6AE053DD5E0}" type="pres">
      <dgm:prSet presAssocID="{80E0C705-99AC-4039-99E0-5DEE336F9089}" presName="parentTextArrow" presStyleLbl="node1" presStyleIdx="0" presStyleCnt="0"/>
      <dgm:spPr/>
    </dgm:pt>
    <dgm:pt modelId="{A706D6AC-73AD-4028-96F7-5DA19B442E28}" type="pres">
      <dgm:prSet presAssocID="{80E0C705-99AC-4039-99E0-5DEE336F9089}" presName="arrow" presStyleLbl="alignNode1" presStyleIdx="1" presStyleCnt="7"/>
      <dgm:spPr/>
    </dgm:pt>
    <dgm:pt modelId="{012FB411-EA06-4D97-AC4F-8B83FF01CC3D}" type="pres">
      <dgm:prSet presAssocID="{80E0C705-99AC-4039-99E0-5DEE336F9089}" presName="descendantArrow" presStyleLbl="bgAccFollowNode1" presStyleIdx="1" presStyleCnt="7"/>
      <dgm:spPr/>
    </dgm:pt>
    <dgm:pt modelId="{6A0CA638-0C14-4E12-BEA2-33ACB63F0982}" type="pres">
      <dgm:prSet presAssocID="{1C033C8E-D1AB-4849-ADAE-BB3C8E921828}" presName="sp" presStyleCnt="0"/>
      <dgm:spPr/>
    </dgm:pt>
    <dgm:pt modelId="{FFB4505A-7303-4C16-AF88-84D629D5D7CC}" type="pres">
      <dgm:prSet presAssocID="{EFA9E65D-8AC0-49D7-81C7-C6577E73861B}" presName="arrowAndChildren" presStyleCnt="0"/>
      <dgm:spPr/>
    </dgm:pt>
    <dgm:pt modelId="{010168C2-4C9F-4802-8EA4-D0D1D2E897B5}" type="pres">
      <dgm:prSet presAssocID="{EFA9E65D-8AC0-49D7-81C7-C6577E73861B}" presName="parentTextArrow" presStyleLbl="node1" presStyleIdx="0" presStyleCnt="0"/>
      <dgm:spPr/>
    </dgm:pt>
    <dgm:pt modelId="{C2A2601C-D933-446A-8380-2374CDEEA26F}" type="pres">
      <dgm:prSet presAssocID="{EFA9E65D-8AC0-49D7-81C7-C6577E73861B}" presName="arrow" presStyleLbl="alignNode1" presStyleIdx="2" presStyleCnt="7"/>
      <dgm:spPr/>
    </dgm:pt>
    <dgm:pt modelId="{4FD208AA-EB6C-44B5-BBE2-82209D142EAD}" type="pres">
      <dgm:prSet presAssocID="{EFA9E65D-8AC0-49D7-81C7-C6577E73861B}" presName="descendantArrow" presStyleLbl="bgAccFollowNode1" presStyleIdx="2" presStyleCnt="7"/>
      <dgm:spPr/>
    </dgm:pt>
    <dgm:pt modelId="{5814671C-99F4-46DE-BD64-F4F0DF52FD9E}" type="pres">
      <dgm:prSet presAssocID="{837DDD4D-E5AC-48B4-B8D0-18D86A5CA706}" presName="sp" presStyleCnt="0"/>
      <dgm:spPr/>
    </dgm:pt>
    <dgm:pt modelId="{6F00FECD-2D94-4C2E-B3B4-FDD4609190E1}" type="pres">
      <dgm:prSet presAssocID="{522A3EB3-1C2D-4713-9AEB-1E511C428472}" presName="arrowAndChildren" presStyleCnt="0"/>
      <dgm:spPr/>
    </dgm:pt>
    <dgm:pt modelId="{644F451A-7F74-497F-B1BC-5E31BFED9937}" type="pres">
      <dgm:prSet presAssocID="{522A3EB3-1C2D-4713-9AEB-1E511C428472}" presName="parentTextArrow" presStyleLbl="node1" presStyleIdx="0" presStyleCnt="0"/>
      <dgm:spPr/>
    </dgm:pt>
    <dgm:pt modelId="{7A0DA290-6BF1-46A1-8E9B-A124E99C6409}" type="pres">
      <dgm:prSet presAssocID="{522A3EB3-1C2D-4713-9AEB-1E511C428472}" presName="arrow" presStyleLbl="alignNode1" presStyleIdx="3" presStyleCnt="7"/>
      <dgm:spPr/>
    </dgm:pt>
    <dgm:pt modelId="{4F0F9DDE-99CE-4BCA-BBD8-9E6477A0F834}" type="pres">
      <dgm:prSet presAssocID="{522A3EB3-1C2D-4713-9AEB-1E511C428472}" presName="descendantArrow" presStyleLbl="bgAccFollowNode1" presStyleIdx="3" presStyleCnt="7"/>
      <dgm:spPr/>
    </dgm:pt>
    <dgm:pt modelId="{33AAE3E1-3FEE-4CD1-B18B-5DE66D447BA7}" type="pres">
      <dgm:prSet presAssocID="{A03E7DEC-2FA8-452B-A787-C6FB460CFF32}" presName="sp" presStyleCnt="0"/>
      <dgm:spPr/>
    </dgm:pt>
    <dgm:pt modelId="{9148D952-5D1A-4F3F-AAA7-D6A5AA84FDDF}" type="pres">
      <dgm:prSet presAssocID="{16615F1B-3CB9-479F-8674-66B42A216A77}" presName="arrowAndChildren" presStyleCnt="0"/>
      <dgm:spPr/>
    </dgm:pt>
    <dgm:pt modelId="{D01DAD71-770C-47D5-BA1C-2E914B85CAA6}" type="pres">
      <dgm:prSet presAssocID="{16615F1B-3CB9-479F-8674-66B42A216A77}" presName="parentTextArrow" presStyleLbl="node1" presStyleIdx="0" presStyleCnt="0"/>
      <dgm:spPr/>
    </dgm:pt>
    <dgm:pt modelId="{0D75B0AC-A3C8-4036-89FE-93A0E483FA98}" type="pres">
      <dgm:prSet presAssocID="{16615F1B-3CB9-479F-8674-66B42A216A77}" presName="arrow" presStyleLbl="alignNode1" presStyleIdx="4" presStyleCnt="7"/>
      <dgm:spPr/>
    </dgm:pt>
    <dgm:pt modelId="{70AC691F-5EAC-4E99-AD18-3650CDCD92FF}" type="pres">
      <dgm:prSet presAssocID="{16615F1B-3CB9-479F-8674-66B42A216A77}" presName="descendantArrow" presStyleLbl="bgAccFollowNode1" presStyleIdx="4" presStyleCnt="7"/>
      <dgm:spPr/>
    </dgm:pt>
    <dgm:pt modelId="{ED5BB9D9-6A67-42A6-8357-9B9F2055B3DB}" type="pres">
      <dgm:prSet presAssocID="{5A0383E7-08D7-408C-B0AC-F9E40C381FB1}" presName="sp" presStyleCnt="0"/>
      <dgm:spPr/>
    </dgm:pt>
    <dgm:pt modelId="{6F31A344-3A73-4F4B-8B8F-0CE493B47543}" type="pres">
      <dgm:prSet presAssocID="{779AD0F5-8578-46A0-80BF-F2132926B886}" presName="arrowAndChildren" presStyleCnt="0"/>
      <dgm:spPr/>
    </dgm:pt>
    <dgm:pt modelId="{2746A52A-568C-4FC9-8D79-15F8CB30167E}" type="pres">
      <dgm:prSet presAssocID="{779AD0F5-8578-46A0-80BF-F2132926B886}" presName="parentTextArrow" presStyleLbl="node1" presStyleIdx="0" presStyleCnt="0"/>
      <dgm:spPr/>
    </dgm:pt>
    <dgm:pt modelId="{4AB8F071-4B5A-4E90-8BDD-E840E37F43F0}" type="pres">
      <dgm:prSet presAssocID="{779AD0F5-8578-46A0-80BF-F2132926B886}" presName="arrow" presStyleLbl="alignNode1" presStyleIdx="5" presStyleCnt="7"/>
      <dgm:spPr/>
    </dgm:pt>
    <dgm:pt modelId="{8AC350BB-FBF2-4BA0-93B9-52B8FCC53413}" type="pres">
      <dgm:prSet presAssocID="{779AD0F5-8578-46A0-80BF-F2132926B886}" presName="descendantArrow" presStyleLbl="bgAccFollowNode1" presStyleIdx="5" presStyleCnt="7"/>
      <dgm:spPr/>
    </dgm:pt>
    <dgm:pt modelId="{957E96E4-1D49-49A6-94AE-98773D62D5A1}" type="pres">
      <dgm:prSet presAssocID="{FD823756-FA08-4AD0-8373-D09593BB9E65}" presName="sp" presStyleCnt="0"/>
      <dgm:spPr/>
    </dgm:pt>
    <dgm:pt modelId="{EF8FB44C-CB21-4875-AEA7-84DC4A379D04}" type="pres">
      <dgm:prSet presAssocID="{182CB536-92E3-4315-88B0-2FA8E5436522}" presName="arrowAndChildren" presStyleCnt="0"/>
      <dgm:spPr/>
    </dgm:pt>
    <dgm:pt modelId="{44852F0F-216A-41F2-BA96-20EA16C6CAD4}" type="pres">
      <dgm:prSet presAssocID="{182CB536-92E3-4315-88B0-2FA8E5436522}" presName="parentTextArrow" presStyleLbl="node1" presStyleIdx="0" presStyleCnt="0"/>
      <dgm:spPr/>
    </dgm:pt>
    <dgm:pt modelId="{CD79C368-5A39-450E-9DAC-42F53CAC7690}" type="pres">
      <dgm:prSet presAssocID="{182CB536-92E3-4315-88B0-2FA8E5436522}" presName="arrow" presStyleLbl="alignNode1" presStyleIdx="6" presStyleCnt="7"/>
      <dgm:spPr/>
    </dgm:pt>
    <dgm:pt modelId="{717B3F97-75BC-4C4D-A145-F0C55CA083B7}" type="pres">
      <dgm:prSet presAssocID="{182CB536-92E3-4315-88B0-2FA8E5436522}" presName="descendantArrow" presStyleLbl="bgAccFollowNode1" presStyleIdx="6" presStyleCnt="7"/>
      <dgm:spPr/>
    </dgm:pt>
  </dgm:ptLst>
  <dgm:cxnLst>
    <dgm:cxn modelId="{1D438809-DD06-4E2A-B98D-14351DF34955}" srcId="{779AD0F5-8578-46A0-80BF-F2132926B886}" destId="{4FC620D2-2D56-4171-8FC6-BE9821662A98}" srcOrd="0" destOrd="0" parTransId="{E2719654-2B9B-4883-93B3-77BECB40CA8A}" sibTransId="{0D4048B4-63F4-4043-88DC-A6DA797911C4}"/>
    <dgm:cxn modelId="{8FFA3C0F-7D9C-4433-AF74-F13EEE0F2D5E}" type="presOf" srcId="{80E0C705-99AC-4039-99E0-5DEE336F9089}" destId="{48E52B9F-1B32-4591-8196-A6AE053DD5E0}" srcOrd="0" destOrd="0" presId="urn:microsoft.com/office/officeart/2016/7/layout/VerticalDownArrowProcess"/>
    <dgm:cxn modelId="{A5397311-D8E7-4B5E-BF0C-79BBC7B5A1F8}" type="presOf" srcId="{8B5C1B6B-BD2E-4BE1-B7CD-DEC5BB2F0270}" destId="{4FD208AA-EB6C-44B5-BBE2-82209D142EAD}" srcOrd="0" destOrd="0" presId="urn:microsoft.com/office/officeart/2016/7/layout/VerticalDownArrowProcess"/>
    <dgm:cxn modelId="{60D0F113-DD41-4E6A-B983-B4E30B511EB7}" type="presOf" srcId="{6AAD671E-EEAC-4CD1-B7DF-554D26640E44}" destId="{70AC691F-5EAC-4E99-AD18-3650CDCD92FF}" srcOrd="0" destOrd="0" presId="urn:microsoft.com/office/officeart/2016/7/layout/VerticalDownArrowProcess"/>
    <dgm:cxn modelId="{FE519815-965B-43CC-B354-A50C2BCE3B1F}" type="presOf" srcId="{4FC620D2-2D56-4171-8FC6-BE9821662A98}" destId="{8AC350BB-FBF2-4BA0-93B9-52B8FCC53413}" srcOrd="0" destOrd="0" presId="urn:microsoft.com/office/officeart/2016/7/layout/VerticalDownArrowProcess"/>
    <dgm:cxn modelId="{BFB8411A-669C-48E0-AA62-2C3D29F75558}" srcId="{53389955-A9BA-46BB-A4AA-B08609421F26}" destId="{779AD0F5-8578-46A0-80BF-F2132926B886}" srcOrd="1" destOrd="0" parTransId="{C95C15D8-58D2-4FF8-99FB-06DBE0ED561C}" sibTransId="{5A0383E7-08D7-408C-B0AC-F9E40C381FB1}"/>
    <dgm:cxn modelId="{F42B9A1E-53EE-45A8-9740-8449896BFB98}" type="presOf" srcId="{EFA9E65D-8AC0-49D7-81C7-C6577E73861B}" destId="{010168C2-4C9F-4802-8EA4-D0D1D2E897B5}" srcOrd="0" destOrd="0" presId="urn:microsoft.com/office/officeart/2016/7/layout/VerticalDownArrowProcess"/>
    <dgm:cxn modelId="{369F283E-50C0-49CC-A269-AD2CAC07F82F}" srcId="{53389955-A9BA-46BB-A4AA-B08609421F26}" destId="{16615F1B-3CB9-479F-8674-66B42A216A77}" srcOrd="2" destOrd="0" parTransId="{F5B84A88-038C-4C02-B36F-4EC265C50267}" sibTransId="{A03E7DEC-2FA8-452B-A787-C6FB460CFF32}"/>
    <dgm:cxn modelId="{5D2C1A41-6B6D-47AF-8A0C-476E3644DB0C}" srcId="{EFA9E65D-8AC0-49D7-81C7-C6577E73861B}" destId="{8B5C1B6B-BD2E-4BE1-B7CD-DEC5BB2F0270}" srcOrd="0" destOrd="0" parTransId="{84415DEC-B2C7-4D45-B214-F74FD9B044AA}" sibTransId="{AF47C957-D4B4-480A-B038-C7D299801BC0}"/>
    <dgm:cxn modelId="{0D231062-050C-46EF-8FE4-25BEEBA91120}" type="presOf" srcId="{53389955-A9BA-46BB-A4AA-B08609421F26}" destId="{AFA368FB-6CBC-4290-B3D6-60DEB7EFE44D}" srcOrd="0" destOrd="0" presId="urn:microsoft.com/office/officeart/2016/7/layout/VerticalDownArrowProcess"/>
    <dgm:cxn modelId="{B2408B65-A165-4EB6-8E0E-725AC18FAD14}" srcId="{16615F1B-3CB9-479F-8674-66B42A216A77}" destId="{6AAD671E-EEAC-4CD1-B7DF-554D26640E44}" srcOrd="0" destOrd="0" parTransId="{8719944A-757C-4C4A-B798-2714B28D8EBA}" sibTransId="{D0720A94-02F9-49FE-8C26-9D9CCCEA7EEC}"/>
    <dgm:cxn modelId="{31D1BD47-084B-4E55-8542-D125C53A57A0}" type="presOf" srcId="{182CB536-92E3-4315-88B0-2FA8E5436522}" destId="{CD79C368-5A39-450E-9DAC-42F53CAC7690}" srcOrd="1" destOrd="0" presId="urn:microsoft.com/office/officeart/2016/7/layout/VerticalDownArrowProcess"/>
    <dgm:cxn modelId="{5CBAD967-02CE-4A36-8CAA-A0B85D5C4886}" srcId="{53389955-A9BA-46BB-A4AA-B08609421F26}" destId="{80E0C705-99AC-4039-99E0-5DEE336F9089}" srcOrd="5" destOrd="0" parTransId="{BFC9B50B-32CE-4FFA-B02F-EC1B1618B61A}" sibTransId="{014F7E20-B92D-4408-B8CF-64E44CC18A3A}"/>
    <dgm:cxn modelId="{7E6E8A69-605B-4412-85D9-D424B2450142}" type="presOf" srcId="{16615F1B-3CB9-479F-8674-66B42A216A77}" destId="{D01DAD71-770C-47D5-BA1C-2E914B85CAA6}" srcOrd="0" destOrd="0" presId="urn:microsoft.com/office/officeart/2016/7/layout/VerticalDownArrowProcess"/>
    <dgm:cxn modelId="{2B3B966B-475B-43F0-A2F8-D77E9E0A64ED}" srcId="{53389955-A9BA-46BB-A4AA-B08609421F26}" destId="{EFA9E65D-8AC0-49D7-81C7-C6577E73861B}" srcOrd="4" destOrd="0" parTransId="{075ADECC-A705-4BA8-943F-3BEA6AE41568}" sibTransId="{1C033C8E-D1AB-4849-ADAE-BB3C8E921828}"/>
    <dgm:cxn modelId="{B98E996B-AA8A-4F42-A0A6-826DC6F2B6DF}" srcId="{BFEC3042-8A13-43B0-92FB-2DC7970B6C57}" destId="{F746753C-21B2-47B5-B763-2401AC55D928}" srcOrd="0" destOrd="0" parTransId="{1A51878F-AEE4-4B12-907A-AD41862FC953}" sibTransId="{6F9899AF-4794-407F-8A5D-34724EF797C0}"/>
    <dgm:cxn modelId="{EFD4C44B-3767-4B4A-A191-D145884CA140}" srcId="{53389955-A9BA-46BB-A4AA-B08609421F26}" destId="{522A3EB3-1C2D-4713-9AEB-1E511C428472}" srcOrd="3" destOrd="0" parTransId="{4CD5BC13-C539-45CE-8E04-24491C2431BF}" sibTransId="{837DDD4D-E5AC-48B4-B8D0-18D86A5CA706}"/>
    <dgm:cxn modelId="{ABBBF575-B2B8-4B17-8DA0-57AB2E42FC8F}" srcId="{182CB536-92E3-4315-88B0-2FA8E5436522}" destId="{3AF0B0D6-0A61-4249-9F3E-01608DF5FB76}" srcOrd="0" destOrd="0" parTransId="{681A5114-D990-4C6D-BC88-38B9C327148A}" sibTransId="{539B39B5-11D4-4642-9177-6C01F42894C2}"/>
    <dgm:cxn modelId="{B0D98E76-BE02-40CC-87E9-918CF9099935}" type="presOf" srcId="{8F2BFF22-3F94-4FDE-B92F-32FB235D8AC6}" destId="{012FB411-EA06-4D97-AC4F-8B83FF01CC3D}" srcOrd="0" destOrd="0" presId="urn:microsoft.com/office/officeart/2016/7/layout/VerticalDownArrowProcess"/>
    <dgm:cxn modelId="{D41EE356-EFB7-4038-A8E4-262B55E7F880}" type="presOf" srcId="{779AD0F5-8578-46A0-80BF-F2132926B886}" destId="{2746A52A-568C-4FC9-8D79-15F8CB30167E}" srcOrd="0" destOrd="0" presId="urn:microsoft.com/office/officeart/2016/7/layout/VerticalDownArrowProcess"/>
    <dgm:cxn modelId="{48F25386-ECEE-49F0-B2B9-632A278A66D6}" type="presOf" srcId="{F746753C-21B2-47B5-B763-2401AC55D928}" destId="{7CEECF9C-EB56-48BB-A377-1DCCF8911AE9}" srcOrd="0" destOrd="0" presId="urn:microsoft.com/office/officeart/2016/7/layout/VerticalDownArrowProcess"/>
    <dgm:cxn modelId="{7C1A8290-8039-4A08-A95C-70F0F332EE7E}" srcId="{522A3EB3-1C2D-4713-9AEB-1E511C428472}" destId="{EA11FE4A-18D4-4832-B51B-1F3A670B62E5}" srcOrd="0" destOrd="0" parTransId="{1312EEFA-D934-402E-9A59-C1120AA7FB17}" sibTransId="{BBE472BD-77DF-4759-AE46-BA975886741E}"/>
    <dgm:cxn modelId="{9E6E3392-C8A6-42EB-A488-FC134454123D}" type="presOf" srcId="{182CB536-92E3-4315-88B0-2FA8E5436522}" destId="{44852F0F-216A-41F2-BA96-20EA16C6CAD4}" srcOrd="0" destOrd="0" presId="urn:microsoft.com/office/officeart/2016/7/layout/VerticalDownArrowProcess"/>
    <dgm:cxn modelId="{22ECA598-D139-49FC-8F94-70F148BFEF46}" type="presOf" srcId="{522A3EB3-1C2D-4713-9AEB-1E511C428472}" destId="{7A0DA290-6BF1-46A1-8E9B-A124E99C6409}" srcOrd="1" destOrd="0" presId="urn:microsoft.com/office/officeart/2016/7/layout/VerticalDownArrowProcess"/>
    <dgm:cxn modelId="{8FD8449D-DB17-439A-9CC3-CCE6E89C49DB}" srcId="{53389955-A9BA-46BB-A4AA-B08609421F26}" destId="{BFEC3042-8A13-43B0-92FB-2DC7970B6C57}" srcOrd="6" destOrd="0" parTransId="{3250D725-88C6-49B2-9EE2-3991B84B3F74}" sibTransId="{3167AF2E-BD6A-4178-841E-F8285914D428}"/>
    <dgm:cxn modelId="{4420C2A2-28EF-47C8-BA50-CF0C666AF450}" type="presOf" srcId="{3AF0B0D6-0A61-4249-9F3E-01608DF5FB76}" destId="{717B3F97-75BC-4C4D-A145-F0C55CA083B7}" srcOrd="0" destOrd="0" presId="urn:microsoft.com/office/officeart/2016/7/layout/VerticalDownArrowProcess"/>
    <dgm:cxn modelId="{F521A2A4-031C-4807-BA36-1923F8F5E429}" srcId="{53389955-A9BA-46BB-A4AA-B08609421F26}" destId="{182CB536-92E3-4315-88B0-2FA8E5436522}" srcOrd="0" destOrd="0" parTransId="{1643097B-04DE-48AB-B2E3-F3D5399B3173}" sibTransId="{FD823756-FA08-4AD0-8373-D09593BB9E65}"/>
    <dgm:cxn modelId="{4A270CB1-F7A9-477C-8C39-5C85353EFF5E}" type="presOf" srcId="{EFA9E65D-8AC0-49D7-81C7-C6577E73861B}" destId="{C2A2601C-D933-446A-8380-2374CDEEA26F}" srcOrd="1" destOrd="0" presId="urn:microsoft.com/office/officeart/2016/7/layout/VerticalDownArrowProcess"/>
    <dgm:cxn modelId="{8F3DEBCE-11A5-41CD-8647-CB64414B8BB2}" type="presOf" srcId="{522A3EB3-1C2D-4713-9AEB-1E511C428472}" destId="{644F451A-7F74-497F-B1BC-5E31BFED9937}" srcOrd="0" destOrd="0" presId="urn:microsoft.com/office/officeart/2016/7/layout/VerticalDownArrowProcess"/>
    <dgm:cxn modelId="{88FE2FDD-2FBB-40DF-AD66-515D7F93D3EA}" srcId="{80E0C705-99AC-4039-99E0-5DEE336F9089}" destId="{8F2BFF22-3F94-4FDE-B92F-32FB235D8AC6}" srcOrd="0" destOrd="0" parTransId="{4AB3D415-6CA9-4A3B-8B64-6782C0D9FC5A}" sibTransId="{A399C8DA-38D1-44CF-9689-69E0E87AEC44}"/>
    <dgm:cxn modelId="{9F991DDE-BBAC-4DD7-82F9-487FCF1B035A}" type="presOf" srcId="{EA11FE4A-18D4-4832-B51B-1F3A670B62E5}" destId="{4F0F9DDE-99CE-4BCA-BBD8-9E6477A0F834}" srcOrd="0" destOrd="0" presId="urn:microsoft.com/office/officeart/2016/7/layout/VerticalDownArrowProcess"/>
    <dgm:cxn modelId="{2BCB7FF1-3E20-445B-B9A6-BDEDE1F8BBE0}" type="presOf" srcId="{779AD0F5-8578-46A0-80BF-F2132926B886}" destId="{4AB8F071-4B5A-4E90-8BDD-E840E37F43F0}" srcOrd="1" destOrd="0" presId="urn:microsoft.com/office/officeart/2016/7/layout/VerticalDownArrowProcess"/>
    <dgm:cxn modelId="{284882F5-0595-48C9-8332-5399202450FD}" type="presOf" srcId="{16615F1B-3CB9-479F-8674-66B42A216A77}" destId="{0D75B0AC-A3C8-4036-89FE-93A0E483FA98}" srcOrd="1" destOrd="0" presId="urn:microsoft.com/office/officeart/2016/7/layout/VerticalDownArrowProcess"/>
    <dgm:cxn modelId="{A1CFB5FD-55C5-4001-A4E8-BA72EA8E3064}" type="presOf" srcId="{80E0C705-99AC-4039-99E0-5DEE336F9089}" destId="{A706D6AC-73AD-4028-96F7-5DA19B442E28}" srcOrd="1" destOrd="0" presId="urn:microsoft.com/office/officeart/2016/7/layout/VerticalDownArrowProcess"/>
    <dgm:cxn modelId="{6AFB8EFE-63EC-4711-BF08-A7CF77E4A721}" type="presOf" srcId="{BFEC3042-8A13-43B0-92FB-2DC7970B6C57}" destId="{6D83871C-9474-428E-AC3B-4D475EF22EF2}" srcOrd="0" destOrd="0" presId="urn:microsoft.com/office/officeart/2016/7/layout/VerticalDownArrowProcess"/>
    <dgm:cxn modelId="{8BE04CC9-BE69-4100-BAA1-3BA3265AC52E}" type="presParOf" srcId="{AFA368FB-6CBC-4290-B3D6-60DEB7EFE44D}" destId="{6F33E5B5-8979-4E5A-8809-E22CEF1DD40F}" srcOrd="0" destOrd="0" presId="urn:microsoft.com/office/officeart/2016/7/layout/VerticalDownArrowProcess"/>
    <dgm:cxn modelId="{33B40E5E-D671-4B03-A808-552329315C08}" type="presParOf" srcId="{6F33E5B5-8979-4E5A-8809-E22CEF1DD40F}" destId="{6D83871C-9474-428E-AC3B-4D475EF22EF2}" srcOrd="0" destOrd="0" presId="urn:microsoft.com/office/officeart/2016/7/layout/VerticalDownArrowProcess"/>
    <dgm:cxn modelId="{B856A0A0-2DF8-4CC2-8AE9-3D585FFB57E7}" type="presParOf" srcId="{6F33E5B5-8979-4E5A-8809-E22CEF1DD40F}" destId="{7CEECF9C-EB56-48BB-A377-1DCCF8911AE9}" srcOrd="1" destOrd="0" presId="urn:microsoft.com/office/officeart/2016/7/layout/VerticalDownArrowProcess"/>
    <dgm:cxn modelId="{7FC905BC-86ED-41BF-B09E-AB1FC3ACB017}" type="presParOf" srcId="{AFA368FB-6CBC-4290-B3D6-60DEB7EFE44D}" destId="{540FA4E2-5885-4A3C-9FA4-8EA4365B6C2A}" srcOrd="1" destOrd="0" presId="urn:microsoft.com/office/officeart/2016/7/layout/VerticalDownArrowProcess"/>
    <dgm:cxn modelId="{25CF63DC-4411-43C4-B007-E6157461F971}" type="presParOf" srcId="{AFA368FB-6CBC-4290-B3D6-60DEB7EFE44D}" destId="{A3DE158B-2933-4241-A4BA-11BBB2AC9D34}" srcOrd="2" destOrd="0" presId="urn:microsoft.com/office/officeart/2016/7/layout/VerticalDownArrowProcess"/>
    <dgm:cxn modelId="{7A956A93-5220-4085-A1F5-A7303336F57E}" type="presParOf" srcId="{A3DE158B-2933-4241-A4BA-11BBB2AC9D34}" destId="{48E52B9F-1B32-4591-8196-A6AE053DD5E0}" srcOrd="0" destOrd="0" presId="urn:microsoft.com/office/officeart/2016/7/layout/VerticalDownArrowProcess"/>
    <dgm:cxn modelId="{B8940143-ACAB-475A-AE3D-527E43FA5A85}" type="presParOf" srcId="{A3DE158B-2933-4241-A4BA-11BBB2AC9D34}" destId="{A706D6AC-73AD-4028-96F7-5DA19B442E28}" srcOrd="1" destOrd="0" presId="urn:microsoft.com/office/officeart/2016/7/layout/VerticalDownArrowProcess"/>
    <dgm:cxn modelId="{43B4755B-89E0-4F9C-86A3-53BF3CEB0205}" type="presParOf" srcId="{A3DE158B-2933-4241-A4BA-11BBB2AC9D34}" destId="{012FB411-EA06-4D97-AC4F-8B83FF01CC3D}" srcOrd="2" destOrd="0" presId="urn:microsoft.com/office/officeart/2016/7/layout/VerticalDownArrowProcess"/>
    <dgm:cxn modelId="{C896DB6C-BD92-46F7-BBC5-E8CFCBCAA5B1}" type="presParOf" srcId="{AFA368FB-6CBC-4290-B3D6-60DEB7EFE44D}" destId="{6A0CA638-0C14-4E12-BEA2-33ACB63F0982}" srcOrd="3" destOrd="0" presId="urn:microsoft.com/office/officeart/2016/7/layout/VerticalDownArrowProcess"/>
    <dgm:cxn modelId="{0891E528-9B58-4F52-9203-75DF3BBAC1A3}" type="presParOf" srcId="{AFA368FB-6CBC-4290-B3D6-60DEB7EFE44D}" destId="{FFB4505A-7303-4C16-AF88-84D629D5D7CC}" srcOrd="4" destOrd="0" presId="urn:microsoft.com/office/officeart/2016/7/layout/VerticalDownArrowProcess"/>
    <dgm:cxn modelId="{8BBDA37F-11A8-4472-93DD-D12AE3464626}" type="presParOf" srcId="{FFB4505A-7303-4C16-AF88-84D629D5D7CC}" destId="{010168C2-4C9F-4802-8EA4-D0D1D2E897B5}" srcOrd="0" destOrd="0" presId="urn:microsoft.com/office/officeart/2016/7/layout/VerticalDownArrowProcess"/>
    <dgm:cxn modelId="{FC4715B3-7846-4E00-BA59-1C4FF07B82DB}" type="presParOf" srcId="{FFB4505A-7303-4C16-AF88-84D629D5D7CC}" destId="{C2A2601C-D933-446A-8380-2374CDEEA26F}" srcOrd="1" destOrd="0" presId="urn:microsoft.com/office/officeart/2016/7/layout/VerticalDownArrowProcess"/>
    <dgm:cxn modelId="{50F8B310-AD70-4B63-9E63-440BA7C44316}" type="presParOf" srcId="{FFB4505A-7303-4C16-AF88-84D629D5D7CC}" destId="{4FD208AA-EB6C-44B5-BBE2-82209D142EAD}" srcOrd="2" destOrd="0" presId="urn:microsoft.com/office/officeart/2016/7/layout/VerticalDownArrowProcess"/>
    <dgm:cxn modelId="{BD5AA24A-A275-4969-84DD-0CD77DE392F7}" type="presParOf" srcId="{AFA368FB-6CBC-4290-B3D6-60DEB7EFE44D}" destId="{5814671C-99F4-46DE-BD64-F4F0DF52FD9E}" srcOrd="5" destOrd="0" presId="urn:microsoft.com/office/officeart/2016/7/layout/VerticalDownArrowProcess"/>
    <dgm:cxn modelId="{B4EA6BCD-2321-40D8-8306-C1033AB368AB}" type="presParOf" srcId="{AFA368FB-6CBC-4290-B3D6-60DEB7EFE44D}" destId="{6F00FECD-2D94-4C2E-B3B4-FDD4609190E1}" srcOrd="6" destOrd="0" presId="urn:microsoft.com/office/officeart/2016/7/layout/VerticalDownArrowProcess"/>
    <dgm:cxn modelId="{D50F1051-144D-41D9-BD59-F39134B811E3}" type="presParOf" srcId="{6F00FECD-2D94-4C2E-B3B4-FDD4609190E1}" destId="{644F451A-7F74-497F-B1BC-5E31BFED9937}" srcOrd="0" destOrd="0" presId="urn:microsoft.com/office/officeart/2016/7/layout/VerticalDownArrowProcess"/>
    <dgm:cxn modelId="{DE9694D6-81D2-48AD-BC9E-4A617E685AAD}" type="presParOf" srcId="{6F00FECD-2D94-4C2E-B3B4-FDD4609190E1}" destId="{7A0DA290-6BF1-46A1-8E9B-A124E99C6409}" srcOrd="1" destOrd="0" presId="urn:microsoft.com/office/officeart/2016/7/layout/VerticalDownArrowProcess"/>
    <dgm:cxn modelId="{75FF5AE2-9FD4-45B8-B475-821304DF40C8}" type="presParOf" srcId="{6F00FECD-2D94-4C2E-B3B4-FDD4609190E1}" destId="{4F0F9DDE-99CE-4BCA-BBD8-9E6477A0F834}" srcOrd="2" destOrd="0" presId="urn:microsoft.com/office/officeart/2016/7/layout/VerticalDownArrowProcess"/>
    <dgm:cxn modelId="{31407602-F967-48D1-85A4-7CCF599A456A}" type="presParOf" srcId="{AFA368FB-6CBC-4290-B3D6-60DEB7EFE44D}" destId="{33AAE3E1-3FEE-4CD1-B18B-5DE66D447BA7}" srcOrd="7" destOrd="0" presId="urn:microsoft.com/office/officeart/2016/7/layout/VerticalDownArrowProcess"/>
    <dgm:cxn modelId="{ADA24DBC-9776-445C-BA6C-FA968D6A0C75}" type="presParOf" srcId="{AFA368FB-6CBC-4290-B3D6-60DEB7EFE44D}" destId="{9148D952-5D1A-4F3F-AAA7-D6A5AA84FDDF}" srcOrd="8" destOrd="0" presId="urn:microsoft.com/office/officeart/2016/7/layout/VerticalDownArrowProcess"/>
    <dgm:cxn modelId="{0CAEA3AE-89B0-431E-9282-037325343B29}" type="presParOf" srcId="{9148D952-5D1A-4F3F-AAA7-D6A5AA84FDDF}" destId="{D01DAD71-770C-47D5-BA1C-2E914B85CAA6}" srcOrd="0" destOrd="0" presId="urn:microsoft.com/office/officeart/2016/7/layout/VerticalDownArrowProcess"/>
    <dgm:cxn modelId="{C65D1AB0-DC85-4DD8-90E0-550C14154E7E}" type="presParOf" srcId="{9148D952-5D1A-4F3F-AAA7-D6A5AA84FDDF}" destId="{0D75B0AC-A3C8-4036-89FE-93A0E483FA98}" srcOrd="1" destOrd="0" presId="urn:microsoft.com/office/officeart/2016/7/layout/VerticalDownArrowProcess"/>
    <dgm:cxn modelId="{AFF7C55F-5604-4F55-8F73-551FAB33B6BF}" type="presParOf" srcId="{9148D952-5D1A-4F3F-AAA7-D6A5AA84FDDF}" destId="{70AC691F-5EAC-4E99-AD18-3650CDCD92FF}" srcOrd="2" destOrd="0" presId="urn:microsoft.com/office/officeart/2016/7/layout/VerticalDownArrowProcess"/>
    <dgm:cxn modelId="{122BD3AF-EC0F-4700-ACFD-DEFCF6A8CBAA}" type="presParOf" srcId="{AFA368FB-6CBC-4290-B3D6-60DEB7EFE44D}" destId="{ED5BB9D9-6A67-42A6-8357-9B9F2055B3DB}" srcOrd="9" destOrd="0" presId="urn:microsoft.com/office/officeart/2016/7/layout/VerticalDownArrowProcess"/>
    <dgm:cxn modelId="{B605BB56-D307-4132-A861-F395F5D6B5BD}" type="presParOf" srcId="{AFA368FB-6CBC-4290-B3D6-60DEB7EFE44D}" destId="{6F31A344-3A73-4F4B-8B8F-0CE493B47543}" srcOrd="10" destOrd="0" presId="urn:microsoft.com/office/officeart/2016/7/layout/VerticalDownArrowProcess"/>
    <dgm:cxn modelId="{2B90AA59-4505-4396-AB14-D83B57AD53E0}" type="presParOf" srcId="{6F31A344-3A73-4F4B-8B8F-0CE493B47543}" destId="{2746A52A-568C-4FC9-8D79-15F8CB30167E}" srcOrd="0" destOrd="0" presId="urn:microsoft.com/office/officeart/2016/7/layout/VerticalDownArrowProcess"/>
    <dgm:cxn modelId="{BB90365A-42EB-4916-BAFB-8ADA6CBF41F9}" type="presParOf" srcId="{6F31A344-3A73-4F4B-8B8F-0CE493B47543}" destId="{4AB8F071-4B5A-4E90-8BDD-E840E37F43F0}" srcOrd="1" destOrd="0" presId="urn:microsoft.com/office/officeart/2016/7/layout/VerticalDownArrowProcess"/>
    <dgm:cxn modelId="{DBCF67F6-E139-48E3-A185-99B9A261D4C7}" type="presParOf" srcId="{6F31A344-3A73-4F4B-8B8F-0CE493B47543}" destId="{8AC350BB-FBF2-4BA0-93B9-52B8FCC53413}" srcOrd="2" destOrd="0" presId="urn:microsoft.com/office/officeart/2016/7/layout/VerticalDownArrowProcess"/>
    <dgm:cxn modelId="{1AE4825B-0E01-4CF9-B452-C921065A8AE6}" type="presParOf" srcId="{AFA368FB-6CBC-4290-B3D6-60DEB7EFE44D}" destId="{957E96E4-1D49-49A6-94AE-98773D62D5A1}" srcOrd="11" destOrd="0" presId="urn:microsoft.com/office/officeart/2016/7/layout/VerticalDownArrowProcess"/>
    <dgm:cxn modelId="{3FA035AD-11CA-4E6C-A3E6-CE3A990DF3D5}" type="presParOf" srcId="{AFA368FB-6CBC-4290-B3D6-60DEB7EFE44D}" destId="{EF8FB44C-CB21-4875-AEA7-84DC4A379D04}" srcOrd="12" destOrd="0" presId="urn:microsoft.com/office/officeart/2016/7/layout/VerticalDownArrowProcess"/>
    <dgm:cxn modelId="{AFED1844-4E4D-4721-94FC-7E729C81ED24}" type="presParOf" srcId="{EF8FB44C-CB21-4875-AEA7-84DC4A379D04}" destId="{44852F0F-216A-41F2-BA96-20EA16C6CAD4}" srcOrd="0" destOrd="0" presId="urn:microsoft.com/office/officeart/2016/7/layout/VerticalDownArrowProcess"/>
    <dgm:cxn modelId="{E2AFE2F1-2CD3-4A51-BF0F-234F955113B2}" type="presParOf" srcId="{EF8FB44C-CB21-4875-AEA7-84DC4A379D04}" destId="{CD79C368-5A39-450E-9DAC-42F53CAC7690}" srcOrd="1" destOrd="0" presId="urn:microsoft.com/office/officeart/2016/7/layout/VerticalDownArrowProcess"/>
    <dgm:cxn modelId="{93361A8F-04CE-48A3-90CE-C5DBB23225B2}" type="presParOf" srcId="{EF8FB44C-CB21-4875-AEA7-84DC4A379D04}" destId="{717B3F97-75BC-4C4D-A145-F0C55CA083B7}"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FFD3634-655B-44CB-8261-F461D43482B1}"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en-US"/>
        </a:p>
      </dgm:t>
    </dgm:pt>
    <dgm:pt modelId="{E0A5B6CB-74CD-4A4F-A8C1-655CC7F5501C}">
      <dgm:prSet phldrT="[Text]"/>
      <dgm:spPr/>
      <dgm:t>
        <a:bodyPr/>
        <a:lstStyle/>
        <a:p>
          <a:r>
            <a:rPr lang="en-US" dirty="0">
              <a:latin typeface="Cambria Math" panose="02040503050406030204" pitchFamily="18" charset="0"/>
              <a:ea typeface="Cambria Math" panose="02040503050406030204" pitchFamily="18" charset="0"/>
            </a:rPr>
            <a:t>Properties are </a:t>
          </a:r>
          <a:br>
            <a:rPr lang="en-US" dirty="0">
              <a:latin typeface="Cambria Math" panose="02040503050406030204" pitchFamily="18" charset="0"/>
              <a:ea typeface="Cambria Math" panose="02040503050406030204" pitchFamily="18" charset="0"/>
            </a:rPr>
          </a:br>
          <a:r>
            <a:rPr lang="en-US" dirty="0">
              <a:latin typeface="Cambria Math" panose="02040503050406030204" pitchFamily="18" charset="0"/>
              <a:ea typeface="Cambria Math" panose="02040503050406030204" pitchFamily="18" charset="0"/>
            </a:rPr>
            <a:t>broken up by:</a:t>
          </a:r>
        </a:p>
      </dgm:t>
    </dgm:pt>
    <dgm:pt modelId="{1380B5FA-373B-4FBB-B34E-CF2EF3850839}" type="parTrans" cxnId="{0AD37CEC-BBFD-4362-AE86-3C49F72B4B6A}">
      <dgm:prSet/>
      <dgm:spPr/>
      <dgm:t>
        <a:bodyPr/>
        <a:lstStyle/>
        <a:p>
          <a:endParaRPr lang="en-US">
            <a:latin typeface="Cambria Math" panose="02040503050406030204" pitchFamily="18" charset="0"/>
            <a:ea typeface="Cambria Math" panose="02040503050406030204" pitchFamily="18" charset="0"/>
          </a:endParaRPr>
        </a:p>
      </dgm:t>
    </dgm:pt>
    <dgm:pt modelId="{65F8685F-3442-4740-8D79-53AB92932421}" type="sibTrans" cxnId="{0AD37CEC-BBFD-4362-AE86-3C49F72B4B6A}">
      <dgm:prSet/>
      <dgm:spPr/>
      <dgm:t>
        <a:bodyPr/>
        <a:lstStyle/>
        <a:p>
          <a:endParaRPr lang="en-US">
            <a:latin typeface="Cambria Math" panose="02040503050406030204" pitchFamily="18" charset="0"/>
            <a:ea typeface="Cambria Math" panose="02040503050406030204" pitchFamily="18" charset="0"/>
          </a:endParaRPr>
        </a:p>
      </dgm:t>
    </dgm:pt>
    <dgm:pt modelId="{8C5F5FCA-5A11-4FFB-8922-C931B126C507}">
      <dgm:prSet/>
      <dgm:spPr/>
      <dgm:t>
        <a:bodyPr/>
        <a:lstStyle/>
        <a:p>
          <a:pPr algn="l"/>
          <a:r>
            <a:rPr lang="en-US" dirty="0">
              <a:latin typeface="Cambria Math" panose="02040503050406030204" pitchFamily="18" charset="0"/>
              <a:ea typeface="Cambria Math" panose="02040503050406030204" pitchFamily="18" charset="0"/>
            </a:rPr>
            <a:t>     Size</a:t>
          </a:r>
        </a:p>
      </dgm:t>
    </dgm:pt>
    <dgm:pt modelId="{77A8D7B1-548A-4824-8994-6DD13AA3A3F4}" type="parTrans" cxnId="{E78B0228-8E27-4E4A-98FB-5D6C9FFEB05D}">
      <dgm:prSet/>
      <dgm:spPr/>
      <dgm:t>
        <a:bodyPr/>
        <a:lstStyle/>
        <a:p>
          <a:endParaRPr lang="en-US">
            <a:latin typeface="Cambria Math" panose="02040503050406030204" pitchFamily="18" charset="0"/>
            <a:ea typeface="Cambria Math" panose="02040503050406030204" pitchFamily="18" charset="0"/>
          </a:endParaRPr>
        </a:p>
      </dgm:t>
    </dgm:pt>
    <dgm:pt modelId="{6152C1FC-C4A7-49CC-BEE6-AD673F14EDD9}" type="sibTrans" cxnId="{E78B0228-8E27-4E4A-98FB-5D6C9FFEB05D}">
      <dgm:prSet/>
      <dgm:spPr/>
      <dgm:t>
        <a:bodyPr/>
        <a:lstStyle/>
        <a:p>
          <a:endParaRPr lang="en-US">
            <a:latin typeface="Cambria Math" panose="02040503050406030204" pitchFamily="18" charset="0"/>
            <a:ea typeface="Cambria Math" panose="02040503050406030204" pitchFamily="18" charset="0"/>
          </a:endParaRPr>
        </a:p>
      </dgm:t>
    </dgm:pt>
    <dgm:pt modelId="{6486E3DB-2DAE-4995-BD8B-03CBFAC0CDCF}">
      <dgm:prSet/>
      <dgm:spPr/>
      <dgm:t>
        <a:bodyPr/>
        <a:lstStyle/>
        <a:p>
          <a:pPr algn="l"/>
          <a:r>
            <a:rPr lang="en-US" dirty="0">
              <a:latin typeface="Cambria Math" panose="02040503050406030204" pitchFamily="18" charset="0"/>
              <a:ea typeface="Cambria Math" panose="02040503050406030204" pitchFamily="18" charset="0"/>
            </a:rPr>
            <a:t>    Class</a:t>
          </a:r>
        </a:p>
      </dgm:t>
    </dgm:pt>
    <dgm:pt modelId="{B0960DC0-4556-446D-B37A-54711D1E319E}" type="parTrans" cxnId="{0279E326-93B3-4B2F-8D3E-E7E532728D5A}">
      <dgm:prSet/>
      <dgm:spPr/>
      <dgm:t>
        <a:bodyPr/>
        <a:lstStyle/>
        <a:p>
          <a:endParaRPr lang="en-US">
            <a:latin typeface="Cambria Math" panose="02040503050406030204" pitchFamily="18" charset="0"/>
            <a:ea typeface="Cambria Math" panose="02040503050406030204" pitchFamily="18" charset="0"/>
          </a:endParaRPr>
        </a:p>
      </dgm:t>
    </dgm:pt>
    <dgm:pt modelId="{48CDB979-E84D-4879-9321-DB6283A389C0}" type="sibTrans" cxnId="{0279E326-93B3-4B2F-8D3E-E7E532728D5A}">
      <dgm:prSet/>
      <dgm:spPr/>
      <dgm:t>
        <a:bodyPr/>
        <a:lstStyle/>
        <a:p>
          <a:endParaRPr lang="en-US">
            <a:latin typeface="Cambria Math" panose="02040503050406030204" pitchFamily="18" charset="0"/>
            <a:ea typeface="Cambria Math" panose="02040503050406030204" pitchFamily="18" charset="0"/>
          </a:endParaRPr>
        </a:p>
      </dgm:t>
    </dgm:pt>
    <dgm:pt modelId="{BE831F1C-9CAF-4AE3-A3E8-C856F52CB572}" type="pres">
      <dgm:prSet presAssocID="{6FFD3634-655B-44CB-8261-F461D43482B1}" presName="diagram" presStyleCnt="0">
        <dgm:presLayoutVars>
          <dgm:chPref val="1"/>
          <dgm:dir/>
          <dgm:animOne val="branch"/>
          <dgm:animLvl val="lvl"/>
          <dgm:resizeHandles val="exact"/>
        </dgm:presLayoutVars>
      </dgm:prSet>
      <dgm:spPr/>
    </dgm:pt>
    <dgm:pt modelId="{6F88F44D-AA6C-4688-B630-0DB1E7C6143A}" type="pres">
      <dgm:prSet presAssocID="{E0A5B6CB-74CD-4A4F-A8C1-655CC7F5501C}" presName="root1" presStyleCnt="0"/>
      <dgm:spPr/>
    </dgm:pt>
    <dgm:pt modelId="{6B9A8C12-D49A-47F4-B0F9-B4105E821634}" type="pres">
      <dgm:prSet presAssocID="{E0A5B6CB-74CD-4A4F-A8C1-655CC7F5501C}" presName="LevelOneTextNode" presStyleLbl="node0" presStyleIdx="0" presStyleCnt="1" custScaleX="133285">
        <dgm:presLayoutVars>
          <dgm:chPref val="3"/>
        </dgm:presLayoutVars>
      </dgm:prSet>
      <dgm:spPr/>
    </dgm:pt>
    <dgm:pt modelId="{31C34EA7-881F-4709-8476-6C7C7442DF6E}" type="pres">
      <dgm:prSet presAssocID="{E0A5B6CB-74CD-4A4F-A8C1-655CC7F5501C}" presName="level2hierChild" presStyleCnt="0"/>
      <dgm:spPr/>
    </dgm:pt>
    <dgm:pt modelId="{1FBFE8E0-B0C1-4AAD-B32A-3FBF1101EE1A}" type="pres">
      <dgm:prSet presAssocID="{77A8D7B1-548A-4824-8994-6DD13AA3A3F4}" presName="conn2-1" presStyleLbl="parChTrans1D2" presStyleIdx="0" presStyleCnt="2"/>
      <dgm:spPr/>
    </dgm:pt>
    <dgm:pt modelId="{F5DF5ABF-BA09-4171-8625-226E770C2860}" type="pres">
      <dgm:prSet presAssocID="{77A8D7B1-548A-4824-8994-6DD13AA3A3F4}" presName="connTx" presStyleLbl="parChTrans1D2" presStyleIdx="0" presStyleCnt="2"/>
      <dgm:spPr/>
    </dgm:pt>
    <dgm:pt modelId="{B72434FE-0568-4432-96E5-80DDAE22B1AC}" type="pres">
      <dgm:prSet presAssocID="{8C5F5FCA-5A11-4FFB-8922-C931B126C507}" presName="root2" presStyleCnt="0"/>
      <dgm:spPr/>
    </dgm:pt>
    <dgm:pt modelId="{46CE1A1B-6628-424D-A8C9-19B07AE3AA65}" type="pres">
      <dgm:prSet presAssocID="{8C5F5FCA-5A11-4FFB-8922-C931B126C507}" presName="LevelTwoTextNode" presStyleLbl="node2" presStyleIdx="0" presStyleCnt="2">
        <dgm:presLayoutVars>
          <dgm:chPref val="3"/>
        </dgm:presLayoutVars>
      </dgm:prSet>
      <dgm:spPr/>
    </dgm:pt>
    <dgm:pt modelId="{4497E766-3D4D-4C31-A1C2-426FB04E729D}" type="pres">
      <dgm:prSet presAssocID="{8C5F5FCA-5A11-4FFB-8922-C931B126C507}" presName="level3hierChild" presStyleCnt="0"/>
      <dgm:spPr/>
    </dgm:pt>
    <dgm:pt modelId="{1D271C73-7B72-4E08-8E29-D377A3181C03}" type="pres">
      <dgm:prSet presAssocID="{B0960DC0-4556-446D-B37A-54711D1E319E}" presName="conn2-1" presStyleLbl="parChTrans1D2" presStyleIdx="1" presStyleCnt="2"/>
      <dgm:spPr/>
    </dgm:pt>
    <dgm:pt modelId="{F4D95CCB-A8A0-4BDF-B108-AA5580A024BE}" type="pres">
      <dgm:prSet presAssocID="{B0960DC0-4556-446D-B37A-54711D1E319E}" presName="connTx" presStyleLbl="parChTrans1D2" presStyleIdx="1" presStyleCnt="2"/>
      <dgm:spPr/>
    </dgm:pt>
    <dgm:pt modelId="{6C8DE428-44C3-4A5E-B54F-21DABD3E5380}" type="pres">
      <dgm:prSet presAssocID="{6486E3DB-2DAE-4995-BD8B-03CBFAC0CDCF}" presName="root2" presStyleCnt="0"/>
      <dgm:spPr/>
    </dgm:pt>
    <dgm:pt modelId="{BCD59664-92CA-4907-A58F-1F03BD4D54D6}" type="pres">
      <dgm:prSet presAssocID="{6486E3DB-2DAE-4995-BD8B-03CBFAC0CDCF}" presName="LevelTwoTextNode" presStyleLbl="node2" presStyleIdx="1" presStyleCnt="2">
        <dgm:presLayoutVars>
          <dgm:chPref val="3"/>
        </dgm:presLayoutVars>
      </dgm:prSet>
      <dgm:spPr/>
    </dgm:pt>
    <dgm:pt modelId="{1ACD1168-D961-45E8-ADAC-ABC28407EA85}" type="pres">
      <dgm:prSet presAssocID="{6486E3DB-2DAE-4995-BD8B-03CBFAC0CDCF}" presName="level3hierChild" presStyleCnt="0"/>
      <dgm:spPr/>
    </dgm:pt>
  </dgm:ptLst>
  <dgm:cxnLst>
    <dgm:cxn modelId="{6D57BD02-102F-4269-B3B0-43F6142129E6}" type="presOf" srcId="{B0960DC0-4556-446D-B37A-54711D1E319E}" destId="{1D271C73-7B72-4E08-8E29-D377A3181C03}" srcOrd="0" destOrd="0" presId="urn:microsoft.com/office/officeart/2005/8/layout/hierarchy2"/>
    <dgm:cxn modelId="{0279E326-93B3-4B2F-8D3E-E7E532728D5A}" srcId="{E0A5B6CB-74CD-4A4F-A8C1-655CC7F5501C}" destId="{6486E3DB-2DAE-4995-BD8B-03CBFAC0CDCF}" srcOrd="1" destOrd="0" parTransId="{B0960DC0-4556-446D-B37A-54711D1E319E}" sibTransId="{48CDB979-E84D-4879-9321-DB6283A389C0}"/>
    <dgm:cxn modelId="{E78B0228-8E27-4E4A-98FB-5D6C9FFEB05D}" srcId="{E0A5B6CB-74CD-4A4F-A8C1-655CC7F5501C}" destId="{8C5F5FCA-5A11-4FFB-8922-C931B126C507}" srcOrd="0" destOrd="0" parTransId="{77A8D7B1-548A-4824-8994-6DD13AA3A3F4}" sibTransId="{6152C1FC-C4A7-49CC-BEE6-AD673F14EDD9}"/>
    <dgm:cxn modelId="{820E9546-667D-4482-A7DE-D90F8BF0857C}" type="presOf" srcId="{77A8D7B1-548A-4824-8994-6DD13AA3A3F4}" destId="{1FBFE8E0-B0C1-4AAD-B32A-3FBF1101EE1A}" srcOrd="0" destOrd="0" presId="urn:microsoft.com/office/officeart/2005/8/layout/hierarchy2"/>
    <dgm:cxn modelId="{DA885367-8C04-4273-942F-784B45CCFFD3}" type="presOf" srcId="{6486E3DB-2DAE-4995-BD8B-03CBFAC0CDCF}" destId="{BCD59664-92CA-4907-A58F-1F03BD4D54D6}" srcOrd="0" destOrd="0" presId="urn:microsoft.com/office/officeart/2005/8/layout/hierarchy2"/>
    <dgm:cxn modelId="{12C49655-F6F0-49A9-BF25-1E17B1C8BED8}" type="presOf" srcId="{B0960DC0-4556-446D-B37A-54711D1E319E}" destId="{F4D95CCB-A8A0-4BDF-B108-AA5580A024BE}" srcOrd="1" destOrd="0" presId="urn:microsoft.com/office/officeart/2005/8/layout/hierarchy2"/>
    <dgm:cxn modelId="{BEBB7058-72C9-43C3-AD9B-321DFBB223B3}" type="presOf" srcId="{8C5F5FCA-5A11-4FFB-8922-C931B126C507}" destId="{46CE1A1B-6628-424D-A8C9-19B07AE3AA65}" srcOrd="0" destOrd="0" presId="urn:microsoft.com/office/officeart/2005/8/layout/hierarchy2"/>
    <dgm:cxn modelId="{F9E78D8D-506C-4EBA-985A-24E21D74997C}" type="presOf" srcId="{E0A5B6CB-74CD-4A4F-A8C1-655CC7F5501C}" destId="{6B9A8C12-D49A-47F4-B0F9-B4105E821634}" srcOrd="0" destOrd="0" presId="urn:microsoft.com/office/officeart/2005/8/layout/hierarchy2"/>
    <dgm:cxn modelId="{884C57C8-2989-4015-864B-23DE3BC9362E}" type="presOf" srcId="{6FFD3634-655B-44CB-8261-F461D43482B1}" destId="{BE831F1C-9CAF-4AE3-A3E8-C856F52CB572}" srcOrd="0" destOrd="0" presId="urn:microsoft.com/office/officeart/2005/8/layout/hierarchy2"/>
    <dgm:cxn modelId="{4B7DDAD8-913A-488C-B7AF-3087D089364E}" type="presOf" srcId="{77A8D7B1-548A-4824-8994-6DD13AA3A3F4}" destId="{F5DF5ABF-BA09-4171-8625-226E770C2860}" srcOrd="1" destOrd="0" presId="urn:microsoft.com/office/officeart/2005/8/layout/hierarchy2"/>
    <dgm:cxn modelId="{0AD37CEC-BBFD-4362-AE86-3C49F72B4B6A}" srcId="{6FFD3634-655B-44CB-8261-F461D43482B1}" destId="{E0A5B6CB-74CD-4A4F-A8C1-655CC7F5501C}" srcOrd="0" destOrd="0" parTransId="{1380B5FA-373B-4FBB-B34E-CF2EF3850839}" sibTransId="{65F8685F-3442-4740-8D79-53AB92932421}"/>
    <dgm:cxn modelId="{D596FD74-5EE3-4D1C-B01D-DFC40090BDF6}" type="presParOf" srcId="{BE831F1C-9CAF-4AE3-A3E8-C856F52CB572}" destId="{6F88F44D-AA6C-4688-B630-0DB1E7C6143A}" srcOrd="0" destOrd="0" presId="urn:microsoft.com/office/officeart/2005/8/layout/hierarchy2"/>
    <dgm:cxn modelId="{2CAE3525-584F-407D-B9F8-072B048540CE}" type="presParOf" srcId="{6F88F44D-AA6C-4688-B630-0DB1E7C6143A}" destId="{6B9A8C12-D49A-47F4-B0F9-B4105E821634}" srcOrd="0" destOrd="0" presId="urn:microsoft.com/office/officeart/2005/8/layout/hierarchy2"/>
    <dgm:cxn modelId="{3CA16EEC-F09D-45FE-B137-374DBCD56E2B}" type="presParOf" srcId="{6F88F44D-AA6C-4688-B630-0DB1E7C6143A}" destId="{31C34EA7-881F-4709-8476-6C7C7442DF6E}" srcOrd="1" destOrd="0" presId="urn:microsoft.com/office/officeart/2005/8/layout/hierarchy2"/>
    <dgm:cxn modelId="{34A26ACF-4F76-49FF-BC63-F89EC3925D0F}" type="presParOf" srcId="{31C34EA7-881F-4709-8476-6C7C7442DF6E}" destId="{1FBFE8E0-B0C1-4AAD-B32A-3FBF1101EE1A}" srcOrd="0" destOrd="0" presId="urn:microsoft.com/office/officeart/2005/8/layout/hierarchy2"/>
    <dgm:cxn modelId="{7BD8F07D-03B4-4F4A-939A-EC66C88E4B83}" type="presParOf" srcId="{1FBFE8E0-B0C1-4AAD-B32A-3FBF1101EE1A}" destId="{F5DF5ABF-BA09-4171-8625-226E770C2860}" srcOrd="0" destOrd="0" presId="urn:microsoft.com/office/officeart/2005/8/layout/hierarchy2"/>
    <dgm:cxn modelId="{52C479A9-3EF0-448B-8058-19778105A47D}" type="presParOf" srcId="{31C34EA7-881F-4709-8476-6C7C7442DF6E}" destId="{B72434FE-0568-4432-96E5-80DDAE22B1AC}" srcOrd="1" destOrd="0" presId="urn:microsoft.com/office/officeart/2005/8/layout/hierarchy2"/>
    <dgm:cxn modelId="{834DB19D-F584-4508-8483-8971AF79CEE6}" type="presParOf" srcId="{B72434FE-0568-4432-96E5-80DDAE22B1AC}" destId="{46CE1A1B-6628-424D-A8C9-19B07AE3AA65}" srcOrd="0" destOrd="0" presId="urn:microsoft.com/office/officeart/2005/8/layout/hierarchy2"/>
    <dgm:cxn modelId="{835CD8D4-27A1-4015-8F78-8AFC582C8007}" type="presParOf" srcId="{B72434FE-0568-4432-96E5-80DDAE22B1AC}" destId="{4497E766-3D4D-4C31-A1C2-426FB04E729D}" srcOrd="1" destOrd="0" presId="urn:microsoft.com/office/officeart/2005/8/layout/hierarchy2"/>
    <dgm:cxn modelId="{1FD6756C-EA45-4635-AF96-5CC1AF629340}" type="presParOf" srcId="{31C34EA7-881F-4709-8476-6C7C7442DF6E}" destId="{1D271C73-7B72-4E08-8E29-D377A3181C03}" srcOrd="2" destOrd="0" presId="urn:microsoft.com/office/officeart/2005/8/layout/hierarchy2"/>
    <dgm:cxn modelId="{2CA3F193-ACC0-447B-AD4A-095C5FEE1BF4}" type="presParOf" srcId="{1D271C73-7B72-4E08-8E29-D377A3181C03}" destId="{F4D95CCB-A8A0-4BDF-B108-AA5580A024BE}" srcOrd="0" destOrd="0" presId="urn:microsoft.com/office/officeart/2005/8/layout/hierarchy2"/>
    <dgm:cxn modelId="{F82E2DB6-3973-44D5-8CB4-A377116BBC80}" type="presParOf" srcId="{31C34EA7-881F-4709-8476-6C7C7442DF6E}" destId="{6C8DE428-44C3-4A5E-B54F-21DABD3E5380}" srcOrd="3" destOrd="0" presId="urn:microsoft.com/office/officeart/2005/8/layout/hierarchy2"/>
    <dgm:cxn modelId="{AA4440E7-1973-41A5-9F1D-C1F06BADB53A}" type="presParOf" srcId="{6C8DE428-44C3-4A5E-B54F-21DABD3E5380}" destId="{BCD59664-92CA-4907-A58F-1F03BD4D54D6}" srcOrd="0" destOrd="0" presId="urn:microsoft.com/office/officeart/2005/8/layout/hierarchy2"/>
    <dgm:cxn modelId="{C0A057DE-6AC5-485D-A343-08D202220751}" type="presParOf" srcId="{6C8DE428-44C3-4A5E-B54F-21DABD3E5380}" destId="{1ACD1168-D961-45E8-ADAC-ABC28407EA8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FD3634-655B-44CB-8261-F461D43482B1}"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en-US"/>
        </a:p>
      </dgm:t>
    </dgm:pt>
    <dgm:pt modelId="{E0A5B6CB-74CD-4A4F-A8C1-655CC7F5501C}">
      <dgm:prSet phldrT="[Text]"/>
      <dgm:spPr/>
      <dgm:t>
        <a:bodyPr/>
        <a:lstStyle/>
        <a:p>
          <a:r>
            <a:rPr lang="en-US" dirty="0"/>
            <a:t>2-4 units</a:t>
          </a:r>
        </a:p>
      </dgm:t>
    </dgm:pt>
    <dgm:pt modelId="{1380B5FA-373B-4FBB-B34E-CF2EF3850839}" type="parTrans" cxnId="{0AD37CEC-BBFD-4362-AE86-3C49F72B4B6A}">
      <dgm:prSet/>
      <dgm:spPr/>
      <dgm:t>
        <a:bodyPr/>
        <a:lstStyle/>
        <a:p>
          <a:endParaRPr lang="en-US"/>
        </a:p>
      </dgm:t>
    </dgm:pt>
    <dgm:pt modelId="{65F8685F-3442-4740-8D79-53AB92932421}" type="sibTrans" cxnId="{0AD37CEC-BBFD-4362-AE86-3C49F72B4B6A}">
      <dgm:prSet/>
      <dgm:spPr/>
      <dgm:t>
        <a:bodyPr/>
        <a:lstStyle/>
        <a:p>
          <a:endParaRPr lang="en-US"/>
        </a:p>
      </dgm:t>
    </dgm:pt>
    <dgm:pt modelId="{4B8DDFDF-6A42-4199-964B-7622789E1B83}">
      <dgm:prSet/>
      <dgm:spPr/>
      <dgm:t>
        <a:bodyPr/>
        <a:lstStyle/>
        <a:p>
          <a:r>
            <a:rPr lang="en-US" dirty="0"/>
            <a:t>Duplex</a:t>
          </a:r>
        </a:p>
      </dgm:t>
    </dgm:pt>
    <dgm:pt modelId="{AFADCB6C-51D1-47FE-B802-6D1BDAA7024A}" type="parTrans" cxnId="{F0BA5F04-2411-429B-8863-756ED64CFD33}">
      <dgm:prSet/>
      <dgm:spPr/>
      <dgm:t>
        <a:bodyPr/>
        <a:lstStyle/>
        <a:p>
          <a:endParaRPr lang="en-US"/>
        </a:p>
      </dgm:t>
    </dgm:pt>
    <dgm:pt modelId="{893187B2-824F-4258-B4CD-80A190A8E35F}" type="sibTrans" cxnId="{F0BA5F04-2411-429B-8863-756ED64CFD33}">
      <dgm:prSet/>
      <dgm:spPr/>
      <dgm:t>
        <a:bodyPr/>
        <a:lstStyle/>
        <a:p>
          <a:endParaRPr lang="en-US"/>
        </a:p>
      </dgm:t>
    </dgm:pt>
    <dgm:pt modelId="{115D70D7-5AF3-40BD-BE46-B5D9209BBEC9}">
      <dgm:prSet/>
      <dgm:spPr/>
      <dgm:t>
        <a:bodyPr/>
        <a:lstStyle/>
        <a:p>
          <a:r>
            <a:rPr lang="en-US" dirty="0"/>
            <a:t>Triplex</a:t>
          </a:r>
        </a:p>
      </dgm:t>
    </dgm:pt>
    <dgm:pt modelId="{2C7CE3D5-7E95-4371-91DA-298C96AE6874}" type="parTrans" cxnId="{07EE8630-D9CC-4A7D-8C5E-9DEDF748437D}">
      <dgm:prSet/>
      <dgm:spPr/>
      <dgm:t>
        <a:bodyPr/>
        <a:lstStyle/>
        <a:p>
          <a:endParaRPr lang="en-US"/>
        </a:p>
      </dgm:t>
    </dgm:pt>
    <dgm:pt modelId="{4F517A22-F9C1-4504-B077-964A479C79BA}" type="sibTrans" cxnId="{07EE8630-D9CC-4A7D-8C5E-9DEDF748437D}">
      <dgm:prSet/>
      <dgm:spPr/>
      <dgm:t>
        <a:bodyPr/>
        <a:lstStyle/>
        <a:p>
          <a:endParaRPr lang="en-US"/>
        </a:p>
      </dgm:t>
    </dgm:pt>
    <dgm:pt modelId="{3BD863FE-6651-48D0-B1E6-F59D9830E5D1}">
      <dgm:prSet/>
      <dgm:spPr/>
      <dgm:t>
        <a:bodyPr/>
        <a:lstStyle/>
        <a:p>
          <a:r>
            <a:rPr lang="en-US" dirty="0"/>
            <a:t>Quad-plex</a:t>
          </a:r>
        </a:p>
      </dgm:t>
    </dgm:pt>
    <dgm:pt modelId="{FB4A1480-C8D3-4FF9-8673-5737482E83BA}" type="parTrans" cxnId="{436326D7-9EB8-454E-9A15-9978DBC99A69}">
      <dgm:prSet/>
      <dgm:spPr/>
      <dgm:t>
        <a:bodyPr/>
        <a:lstStyle/>
        <a:p>
          <a:endParaRPr lang="en-US"/>
        </a:p>
      </dgm:t>
    </dgm:pt>
    <dgm:pt modelId="{229C3BCB-A1A1-4321-9F3D-5120B9DD626D}" type="sibTrans" cxnId="{436326D7-9EB8-454E-9A15-9978DBC99A69}">
      <dgm:prSet/>
      <dgm:spPr/>
      <dgm:t>
        <a:bodyPr/>
        <a:lstStyle/>
        <a:p>
          <a:endParaRPr lang="en-US"/>
        </a:p>
      </dgm:t>
    </dgm:pt>
    <dgm:pt modelId="{BE831F1C-9CAF-4AE3-A3E8-C856F52CB572}" type="pres">
      <dgm:prSet presAssocID="{6FFD3634-655B-44CB-8261-F461D43482B1}" presName="diagram" presStyleCnt="0">
        <dgm:presLayoutVars>
          <dgm:chPref val="1"/>
          <dgm:dir/>
          <dgm:animOne val="branch"/>
          <dgm:animLvl val="lvl"/>
          <dgm:resizeHandles val="exact"/>
        </dgm:presLayoutVars>
      </dgm:prSet>
      <dgm:spPr/>
    </dgm:pt>
    <dgm:pt modelId="{6F88F44D-AA6C-4688-B630-0DB1E7C6143A}" type="pres">
      <dgm:prSet presAssocID="{E0A5B6CB-74CD-4A4F-A8C1-655CC7F5501C}" presName="root1" presStyleCnt="0"/>
      <dgm:spPr/>
    </dgm:pt>
    <dgm:pt modelId="{6B9A8C12-D49A-47F4-B0F9-B4105E821634}" type="pres">
      <dgm:prSet presAssocID="{E0A5B6CB-74CD-4A4F-A8C1-655CC7F5501C}" presName="LevelOneTextNode" presStyleLbl="node0" presStyleIdx="0" presStyleCnt="1" custScaleX="133285">
        <dgm:presLayoutVars>
          <dgm:chPref val="3"/>
        </dgm:presLayoutVars>
      </dgm:prSet>
      <dgm:spPr/>
    </dgm:pt>
    <dgm:pt modelId="{31C34EA7-881F-4709-8476-6C7C7442DF6E}" type="pres">
      <dgm:prSet presAssocID="{E0A5B6CB-74CD-4A4F-A8C1-655CC7F5501C}" presName="level2hierChild" presStyleCnt="0"/>
      <dgm:spPr/>
    </dgm:pt>
    <dgm:pt modelId="{C9BA3959-03D1-42FB-88A8-187B0128207D}" type="pres">
      <dgm:prSet presAssocID="{AFADCB6C-51D1-47FE-B802-6D1BDAA7024A}" presName="conn2-1" presStyleLbl="parChTrans1D2" presStyleIdx="0" presStyleCnt="3"/>
      <dgm:spPr/>
    </dgm:pt>
    <dgm:pt modelId="{4E40B6D7-B9CE-4575-ACDD-364D5C98AAD9}" type="pres">
      <dgm:prSet presAssocID="{AFADCB6C-51D1-47FE-B802-6D1BDAA7024A}" presName="connTx" presStyleLbl="parChTrans1D2" presStyleIdx="0" presStyleCnt="3"/>
      <dgm:spPr/>
    </dgm:pt>
    <dgm:pt modelId="{14C95A34-2A4C-4CA5-9ABD-631C2396226C}" type="pres">
      <dgm:prSet presAssocID="{4B8DDFDF-6A42-4199-964B-7622789E1B83}" presName="root2" presStyleCnt="0"/>
      <dgm:spPr/>
    </dgm:pt>
    <dgm:pt modelId="{4394F2E9-4B5D-4523-8E4A-07D4D7C8927B}" type="pres">
      <dgm:prSet presAssocID="{4B8DDFDF-6A42-4199-964B-7622789E1B83}" presName="LevelTwoTextNode" presStyleLbl="node2" presStyleIdx="0" presStyleCnt="3">
        <dgm:presLayoutVars>
          <dgm:chPref val="3"/>
        </dgm:presLayoutVars>
      </dgm:prSet>
      <dgm:spPr/>
    </dgm:pt>
    <dgm:pt modelId="{9214AF75-F42E-4329-B146-DA2658101D85}" type="pres">
      <dgm:prSet presAssocID="{4B8DDFDF-6A42-4199-964B-7622789E1B83}" presName="level3hierChild" presStyleCnt="0"/>
      <dgm:spPr/>
    </dgm:pt>
    <dgm:pt modelId="{07808125-7633-4E70-A17F-6F1DFF1698B8}" type="pres">
      <dgm:prSet presAssocID="{2C7CE3D5-7E95-4371-91DA-298C96AE6874}" presName="conn2-1" presStyleLbl="parChTrans1D2" presStyleIdx="1" presStyleCnt="3"/>
      <dgm:spPr/>
    </dgm:pt>
    <dgm:pt modelId="{477F7561-E81D-484F-9806-C972DB0409ED}" type="pres">
      <dgm:prSet presAssocID="{2C7CE3D5-7E95-4371-91DA-298C96AE6874}" presName="connTx" presStyleLbl="parChTrans1D2" presStyleIdx="1" presStyleCnt="3"/>
      <dgm:spPr/>
    </dgm:pt>
    <dgm:pt modelId="{04FC4B71-3E2F-42D4-B3F5-A43A7B5936EF}" type="pres">
      <dgm:prSet presAssocID="{115D70D7-5AF3-40BD-BE46-B5D9209BBEC9}" presName="root2" presStyleCnt="0"/>
      <dgm:spPr/>
    </dgm:pt>
    <dgm:pt modelId="{4C178B49-2AAA-4C19-A12C-70CD3BC8311D}" type="pres">
      <dgm:prSet presAssocID="{115D70D7-5AF3-40BD-BE46-B5D9209BBEC9}" presName="LevelTwoTextNode" presStyleLbl="node2" presStyleIdx="1" presStyleCnt="3">
        <dgm:presLayoutVars>
          <dgm:chPref val="3"/>
        </dgm:presLayoutVars>
      </dgm:prSet>
      <dgm:spPr/>
    </dgm:pt>
    <dgm:pt modelId="{E1B0CC1C-BA02-4898-B40C-358481B0DF07}" type="pres">
      <dgm:prSet presAssocID="{115D70D7-5AF3-40BD-BE46-B5D9209BBEC9}" presName="level3hierChild" presStyleCnt="0"/>
      <dgm:spPr/>
    </dgm:pt>
    <dgm:pt modelId="{0101A055-9298-435B-ADD9-EC13336396BF}" type="pres">
      <dgm:prSet presAssocID="{FB4A1480-C8D3-4FF9-8673-5737482E83BA}" presName="conn2-1" presStyleLbl="parChTrans1D2" presStyleIdx="2" presStyleCnt="3"/>
      <dgm:spPr/>
    </dgm:pt>
    <dgm:pt modelId="{A344793B-9853-4C30-AA4B-EC787FB67F16}" type="pres">
      <dgm:prSet presAssocID="{FB4A1480-C8D3-4FF9-8673-5737482E83BA}" presName="connTx" presStyleLbl="parChTrans1D2" presStyleIdx="2" presStyleCnt="3"/>
      <dgm:spPr/>
    </dgm:pt>
    <dgm:pt modelId="{03904231-0D93-421B-B38F-0A30253D95F6}" type="pres">
      <dgm:prSet presAssocID="{3BD863FE-6651-48D0-B1E6-F59D9830E5D1}" presName="root2" presStyleCnt="0"/>
      <dgm:spPr/>
    </dgm:pt>
    <dgm:pt modelId="{E05A1CF7-277C-4185-8440-BCAA9C0A899A}" type="pres">
      <dgm:prSet presAssocID="{3BD863FE-6651-48D0-B1E6-F59D9830E5D1}" presName="LevelTwoTextNode" presStyleLbl="node2" presStyleIdx="2" presStyleCnt="3">
        <dgm:presLayoutVars>
          <dgm:chPref val="3"/>
        </dgm:presLayoutVars>
      </dgm:prSet>
      <dgm:spPr/>
    </dgm:pt>
    <dgm:pt modelId="{7DA4A2A3-89C8-46DF-833C-232478CE52E0}" type="pres">
      <dgm:prSet presAssocID="{3BD863FE-6651-48D0-B1E6-F59D9830E5D1}" presName="level3hierChild" presStyleCnt="0"/>
      <dgm:spPr/>
    </dgm:pt>
  </dgm:ptLst>
  <dgm:cxnLst>
    <dgm:cxn modelId="{F0BA5F04-2411-429B-8863-756ED64CFD33}" srcId="{E0A5B6CB-74CD-4A4F-A8C1-655CC7F5501C}" destId="{4B8DDFDF-6A42-4199-964B-7622789E1B83}" srcOrd="0" destOrd="0" parTransId="{AFADCB6C-51D1-47FE-B802-6D1BDAA7024A}" sibTransId="{893187B2-824F-4258-B4CD-80A190A8E35F}"/>
    <dgm:cxn modelId="{47A36916-603D-49A1-A943-D3462ADE204D}" type="presOf" srcId="{AFADCB6C-51D1-47FE-B802-6D1BDAA7024A}" destId="{4E40B6D7-B9CE-4575-ACDD-364D5C98AAD9}" srcOrd="1" destOrd="0" presId="urn:microsoft.com/office/officeart/2005/8/layout/hierarchy2"/>
    <dgm:cxn modelId="{6CD2EB2B-A2BF-4B03-8B2C-CACABCD61D94}" type="presOf" srcId="{115D70D7-5AF3-40BD-BE46-B5D9209BBEC9}" destId="{4C178B49-2AAA-4C19-A12C-70CD3BC8311D}" srcOrd="0" destOrd="0" presId="urn:microsoft.com/office/officeart/2005/8/layout/hierarchy2"/>
    <dgm:cxn modelId="{4558202C-25A3-474A-9CA6-0A8B5E416FA1}" type="presOf" srcId="{FB4A1480-C8D3-4FF9-8673-5737482E83BA}" destId="{0101A055-9298-435B-ADD9-EC13336396BF}" srcOrd="0" destOrd="0" presId="urn:microsoft.com/office/officeart/2005/8/layout/hierarchy2"/>
    <dgm:cxn modelId="{07EE8630-D9CC-4A7D-8C5E-9DEDF748437D}" srcId="{E0A5B6CB-74CD-4A4F-A8C1-655CC7F5501C}" destId="{115D70D7-5AF3-40BD-BE46-B5D9209BBEC9}" srcOrd="1" destOrd="0" parTransId="{2C7CE3D5-7E95-4371-91DA-298C96AE6874}" sibTransId="{4F517A22-F9C1-4504-B077-964A479C79BA}"/>
    <dgm:cxn modelId="{C69BC83A-0672-4564-843C-76C56AADD90A}" type="presOf" srcId="{4B8DDFDF-6A42-4199-964B-7622789E1B83}" destId="{4394F2E9-4B5D-4523-8E4A-07D4D7C8927B}" srcOrd="0" destOrd="0" presId="urn:microsoft.com/office/officeart/2005/8/layout/hierarchy2"/>
    <dgm:cxn modelId="{F2DB9749-43F2-4E83-AA37-A609DCE0C381}" type="presOf" srcId="{2C7CE3D5-7E95-4371-91DA-298C96AE6874}" destId="{07808125-7633-4E70-A17F-6F1DFF1698B8}" srcOrd="0" destOrd="0" presId="urn:microsoft.com/office/officeart/2005/8/layout/hierarchy2"/>
    <dgm:cxn modelId="{57B5D154-1E47-4FA9-BC8A-0F566467367C}" type="presOf" srcId="{2C7CE3D5-7E95-4371-91DA-298C96AE6874}" destId="{477F7561-E81D-484F-9806-C972DB0409ED}" srcOrd="1" destOrd="0" presId="urn:microsoft.com/office/officeart/2005/8/layout/hierarchy2"/>
    <dgm:cxn modelId="{F9E78D8D-506C-4EBA-985A-24E21D74997C}" type="presOf" srcId="{E0A5B6CB-74CD-4A4F-A8C1-655CC7F5501C}" destId="{6B9A8C12-D49A-47F4-B0F9-B4105E821634}" srcOrd="0" destOrd="0" presId="urn:microsoft.com/office/officeart/2005/8/layout/hierarchy2"/>
    <dgm:cxn modelId="{BF7A2CBF-C938-4057-B361-6345F8F0B4BE}" type="presOf" srcId="{3BD863FE-6651-48D0-B1E6-F59D9830E5D1}" destId="{E05A1CF7-277C-4185-8440-BCAA9C0A899A}" srcOrd="0" destOrd="0" presId="urn:microsoft.com/office/officeart/2005/8/layout/hierarchy2"/>
    <dgm:cxn modelId="{884C57C8-2989-4015-864B-23DE3BC9362E}" type="presOf" srcId="{6FFD3634-655B-44CB-8261-F461D43482B1}" destId="{BE831F1C-9CAF-4AE3-A3E8-C856F52CB572}" srcOrd="0" destOrd="0" presId="urn:microsoft.com/office/officeart/2005/8/layout/hierarchy2"/>
    <dgm:cxn modelId="{436326D7-9EB8-454E-9A15-9978DBC99A69}" srcId="{E0A5B6CB-74CD-4A4F-A8C1-655CC7F5501C}" destId="{3BD863FE-6651-48D0-B1E6-F59D9830E5D1}" srcOrd="2" destOrd="0" parTransId="{FB4A1480-C8D3-4FF9-8673-5737482E83BA}" sibTransId="{229C3BCB-A1A1-4321-9F3D-5120B9DD626D}"/>
    <dgm:cxn modelId="{9CC16AE1-CBED-4F06-A7FB-7FB1E462DA31}" type="presOf" srcId="{AFADCB6C-51D1-47FE-B802-6D1BDAA7024A}" destId="{C9BA3959-03D1-42FB-88A8-187B0128207D}" srcOrd="0" destOrd="0" presId="urn:microsoft.com/office/officeart/2005/8/layout/hierarchy2"/>
    <dgm:cxn modelId="{0AD37CEC-BBFD-4362-AE86-3C49F72B4B6A}" srcId="{6FFD3634-655B-44CB-8261-F461D43482B1}" destId="{E0A5B6CB-74CD-4A4F-A8C1-655CC7F5501C}" srcOrd="0" destOrd="0" parTransId="{1380B5FA-373B-4FBB-B34E-CF2EF3850839}" sibTransId="{65F8685F-3442-4740-8D79-53AB92932421}"/>
    <dgm:cxn modelId="{CF9078F5-CA1F-4DC2-BAE0-0FC0CC802F1A}" type="presOf" srcId="{FB4A1480-C8D3-4FF9-8673-5737482E83BA}" destId="{A344793B-9853-4C30-AA4B-EC787FB67F16}" srcOrd="1" destOrd="0" presId="urn:microsoft.com/office/officeart/2005/8/layout/hierarchy2"/>
    <dgm:cxn modelId="{D596FD74-5EE3-4D1C-B01D-DFC40090BDF6}" type="presParOf" srcId="{BE831F1C-9CAF-4AE3-A3E8-C856F52CB572}" destId="{6F88F44D-AA6C-4688-B630-0DB1E7C6143A}" srcOrd="0" destOrd="0" presId="urn:microsoft.com/office/officeart/2005/8/layout/hierarchy2"/>
    <dgm:cxn modelId="{2CAE3525-584F-407D-B9F8-072B048540CE}" type="presParOf" srcId="{6F88F44D-AA6C-4688-B630-0DB1E7C6143A}" destId="{6B9A8C12-D49A-47F4-B0F9-B4105E821634}" srcOrd="0" destOrd="0" presId="urn:microsoft.com/office/officeart/2005/8/layout/hierarchy2"/>
    <dgm:cxn modelId="{3CA16EEC-F09D-45FE-B137-374DBCD56E2B}" type="presParOf" srcId="{6F88F44D-AA6C-4688-B630-0DB1E7C6143A}" destId="{31C34EA7-881F-4709-8476-6C7C7442DF6E}" srcOrd="1" destOrd="0" presId="urn:microsoft.com/office/officeart/2005/8/layout/hierarchy2"/>
    <dgm:cxn modelId="{AC86A431-EE77-4853-8FC0-85E52EF99F5C}" type="presParOf" srcId="{31C34EA7-881F-4709-8476-6C7C7442DF6E}" destId="{C9BA3959-03D1-42FB-88A8-187B0128207D}" srcOrd="0" destOrd="0" presId="urn:microsoft.com/office/officeart/2005/8/layout/hierarchy2"/>
    <dgm:cxn modelId="{235E0EDD-5186-44E9-BCA2-A733978428A5}" type="presParOf" srcId="{C9BA3959-03D1-42FB-88A8-187B0128207D}" destId="{4E40B6D7-B9CE-4575-ACDD-364D5C98AAD9}" srcOrd="0" destOrd="0" presId="urn:microsoft.com/office/officeart/2005/8/layout/hierarchy2"/>
    <dgm:cxn modelId="{69CBC60D-7110-46FD-AAFD-4573A11F5FE9}" type="presParOf" srcId="{31C34EA7-881F-4709-8476-6C7C7442DF6E}" destId="{14C95A34-2A4C-4CA5-9ABD-631C2396226C}" srcOrd="1" destOrd="0" presId="urn:microsoft.com/office/officeart/2005/8/layout/hierarchy2"/>
    <dgm:cxn modelId="{5BAA5C77-55D3-457C-92D5-15EC1EBBA835}" type="presParOf" srcId="{14C95A34-2A4C-4CA5-9ABD-631C2396226C}" destId="{4394F2E9-4B5D-4523-8E4A-07D4D7C8927B}" srcOrd="0" destOrd="0" presId="urn:microsoft.com/office/officeart/2005/8/layout/hierarchy2"/>
    <dgm:cxn modelId="{252A7327-13C5-495C-AE29-72DE745A66DA}" type="presParOf" srcId="{14C95A34-2A4C-4CA5-9ABD-631C2396226C}" destId="{9214AF75-F42E-4329-B146-DA2658101D85}" srcOrd="1" destOrd="0" presId="urn:microsoft.com/office/officeart/2005/8/layout/hierarchy2"/>
    <dgm:cxn modelId="{66BEBDE3-C154-4173-AA59-57AB79A3E1A1}" type="presParOf" srcId="{31C34EA7-881F-4709-8476-6C7C7442DF6E}" destId="{07808125-7633-4E70-A17F-6F1DFF1698B8}" srcOrd="2" destOrd="0" presId="urn:microsoft.com/office/officeart/2005/8/layout/hierarchy2"/>
    <dgm:cxn modelId="{F1573968-3CC8-46FF-B90E-A96BD242882F}" type="presParOf" srcId="{07808125-7633-4E70-A17F-6F1DFF1698B8}" destId="{477F7561-E81D-484F-9806-C972DB0409ED}" srcOrd="0" destOrd="0" presId="urn:microsoft.com/office/officeart/2005/8/layout/hierarchy2"/>
    <dgm:cxn modelId="{F09B60E8-E694-47BA-8B58-FCFD473A2099}" type="presParOf" srcId="{31C34EA7-881F-4709-8476-6C7C7442DF6E}" destId="{04FC4B71-3E2F-42D4-B3F5-A43A7B5936EF}" srcOrd="3" destOrd="0" presId="urn:microsoft.com/office/officeart/2005/8/layout/hierarchy2"/>
    <dgm:cxn modelId="{B8473150-7982-4D7A-B579-5AF7D6B0FE13}" type="presParOf" srcId="{04FC4B71-3E2F-42D4-B3F5-A43A7B5936EF}" destId="{4C178B49-2AAA-4C19-A12C-70CD3BC8311D}" srcOrd="0" destOrd="0" presId="urn:microsoft.com/office/officeart/2005/8/layout/hierarchy2"/>
    <dgm:cxn modelId="{D4432678-63CD-4D61-AA3D-D2DE5713DA6C}" type="presParOf" srcId="{04FC4B71-3E2F-42D4-B3F5-A43A7B5936EF}" destId="{E1B0CC1C-BA02-4898-B40C-358481B0DF07}" srcOrd="1" destOrd="0" presId="urn:microsoft.com/office/officeart/2005/8/layout/hierarchy2"/>
    <dgm:cxn modelId="{D1080FAC-640D-43D8-A602-D4446A10A116}" type="presParOf" srcId="{31C34EA7-881F-4709-8476-6C7C7442DF6E}" destId="{0101A055-9298-435B-ADD9-EC13336396BF}" srcOrd="4" destOrd="0" presId="urn:microsoft.com/office/officeart/2005/8/layout/hierarchy2"/>
    <dgm:cxn modelId="{5786DAD8-2922-40BE-B6BE-A5D4242DEEA3}" type="presParOf" srcId="{0101A055-9298-435B-ADD9-EC13336396BF}" destId="{A344793B-9853-4C30-AA4B-EC787FB67F16}" srcOrd="0" destOrd="0" presId="urn:microsoft.com/office/officeart/2005/8/layout/hierarchy2"/>
    <dgm:cxn modelId="{CFC6C10B-8BF7-4085-B322-8247E7BD1A85}" type="presParOf" srcId="{31C34EA7-881F-4709-8476-6C7C7442DF6E}" destId="{03904231-0D93-421B-B38F-0A30253D95F6}" srcOrd="5" destOrd="0" presId="urn:microsoft.com/office/officeart/2005/8/layout/hierarchy2"/>
    <dgm:cxn modelId="{327F880C-1B69-450A-88D6-3FCD9962A185}" type="presParOf" srcId="{03904231-0D93-421B-B38F-0A30253D95F6}" destId="{E05A1CF7-277C-4185-8440-BCAA9C0A899A}" srcOrd="0" destOrd="0" presId="urn:microsoft.com/office/officeart/2005/8/layout/hierarchy2"/>
    <dgm:cxn modelId="{CE0B60D1-428E-4F4A-8D4B-8743DEFCF7DC}" type="presParOf" srcId="{03904231-0D93-421B-B38F-0A30253D95F6}" destId="{7DA4A2A3-89C8-46DF-833C-232478CE52E0}"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A4FB9A5-20DD-480C-B346-497F7AB540FA}" type="doc">
      <dgm:prSet loTypeId="urn:microsoft.com/office/officeart/2005/8/layout/hierarchy2" loCatId="Inbox" qsTypeId="urn:microsoft.com/office/officeart/2005/8/quickstyle/3d1" qsCatId="3D" csTypeId="urn:microsoft.com/office/officeart/2005/8/colors/accent0_3" csCatId="mainScheme" phldr="1"/>
      <dgm:spPr/>
      <dgm:t>
        <a:bodyPr/>
        <a:lstStyle/>
        <a:p>
          <a:endParaRPr lang="en-US"/>
        </a:p>
      </dgm:t>
    </dgm:pt>
    <dgm:pt modelId="{9FE97E25-C445-445E-A141-090A7DB5FA36}">
      <dgm:prSet/>
      <dgm:spPr/>
      <dgm:t>
        <a:bodyPr/>
        <a:lstStyle/>
        <a:p>
          <a:r>
            <a:rPr lang="en-US" b="1" i="0" baseline="0" dirty="0">
              <a:latin typeface="Cambria Math" panose="02040503050406030204" pitchFamily="18" charset="0"/>
              <a:ea typeface="Cambria Math" panose="02040503050406030204" pitchFamily="18" charset="0"/>
            </a:rPr>
            <a:t>Real Estate Litigation Attorney </a:t>
          </a:r>
          <a:endParaRPr lang="en-US" b="1" i="0" dirty="0">
            <a:latin typeface="Cambria Math" panose="02040503050406030204" pitchFamily="18" charset="0"/>
            <a:ea typeface="Cambria Math" panose="02040503050406030204" pitchFamily="18" charset="0"/>
          </a:endParaRPr>
        </a:p>
      </dgm:t>
    </dgm:pt>
    <dgm:pt modelId="{201E2026-3E97-42B1-A08D-0E1357070AEF}" type="parTrans" cxnId="{E0C5C7DA-2610-4CFD-B171-68B39EBD4699}">
      <dgm:prSet/>
      <dgm:spPr/>
      <dgm:t>
        <a:bodyPr/>
        <a:lstStyle/>
        <a:p>
          <a:endParaRPr lang="en-US" b="1" i="0">
            <a:latin typeface="Cambria Math" panose="02040503050406030204" pitchFamily="18" charset="0"/>
            <a:ea typeface="Cambria Math" panose="02040503050406030204" pitchFamily="18" charset="0"/>
          </a:endParaRPr>
        </a:p>
      </dgm:t>
    </dgm:pt>
    <dgm:pt modelId="{A18788DC-2B70-48C3-ACD1-FCF7E70F89C8}" type="sibTrans" cxnId="{E0C5C7DA-2610-4CFD-B171-68B39EBD4699}">
      <dgm:prSet/>
      <dgm:spPr/>
      <dgm:t>
        <a:bodyPr/>
        <a:lstStyle/>
        <a:p>
          <a:endParaRPr lang="en-US" b="1" i="0">
            <a:latin typeface="Cambria Math" panose="02040503050406030204" pitchFamily="18" charset="0"/>
            <a:ea typeface="Cambria Math" panose="02040503050406030204" pitchFamily="18" charset="0"/>
          </a:endParaRPr>
        </a:p>
      </dgm:t>
    </dgm:pt>
    <dgm:pt modelId="{B630258E-5520-483F-BF56-F7FEF4BDE871}">
      <dgm:prSet/>
      <dgm:spPr/>
      <dgm:t>
        <a:bodyPr/>
        <a:lstStyle/>
        <a:p>
          <a:r>
            <a:rPr lang="en-US" b="1" i="0" baseline="0" dirty="0">
              <a:latin typeface="Cambria Math" panose="02040503050406030204" pitchFamily="18" charset="0"/>
              <a:ea typeface="Cambria Math" panose="02040503050406030204" pitchFamily="18" charset="0"/>
            </a:rPr>
            <a:t>To Handle Slip and Falls</a:t>
          </a:r>
          <a:endParaRPr lang="en-US" b="1" i="0" dirty="0">
            <a:latin typeface="Cambria Math" panose="02040503050406030204" pitchFamily="18" charset="0"/>
            <a:ea typeface="Cambria Math" panose="02040503050406030204" pitchFamily="18" charset="0"/>
          </a:endParaRPr>
        </a:p>
      </dgm:t>
    </dgm:pt>
    <dgm:pt modelId="{0E43A7A7-C3B7-47E0-98A3-512CC4B721F2}" type="parTrans" cxnId="{97A80DFD-1E1A-4A2E-8219-8D292E2E49AB}">
      <dgm:prSet/>
      <dgm:spPr/>
      <dgm:t>
        <a:bodyPr/>
        <a:lstStyle/>
        <a:p>
          <a:endParaRPr lang="en-US" b="1" i="0">
            <a:latin typeface="Cambria Math" panose="02040503050406030204" pitchFamily="18" charset="0"/>
            <a:ea typeface="Cambria Math" panose="02040503050406030204" pitchFamily="18" charset="0"/>
          </a:endParaRPr>
        </a:p>
      </dgm:t>
    </dgm:pt>
    <dgm:pt modelId="{40A45DE3-C6B7-4477-825F-C6F2AD1681A4}" type="sibTrans" cxnId="{97A80DFD-1E1A-4A2E-8219-8D292E2E49AB}">
      <dgm:prSet/>
      <dgm:spPr/>
      <dgm:t>
        <a:bodyPr/>
        <a:lstStyle/>
        <a:p>
          <a:endParaRPr lang="en-US" b="1" i="0">
            <a:latin typeface="Cambria Math" panose="02040503050406030204" pitchFamily="18" charset="0"/>
            <a:ea typeface="Cambria Math" panose="02040503050406030204" pitchFamily="18" charset="0"/>
          </a:endParaRPr>
        </a:p>
      </dgm:t>
    </dgm:pt>
    <dgm:pt modelId="{5E01B97B-FCD3-4A74-8223-AE5686C10F2C}">
      <dgm:prSet/>
      <dgm:spPr/>
      <dgm:t>
        <a:bodyPr/>
        <a:lstStyle/>
        <a:p>
          <a:r>
            <a:rPr lang="en-US" b="1" i="0" baseline="0" dirty="0">
              <a:latin typeface="Cambria Math" panose="02040503050406030204" pitchFamily="18" charset="0"/>
              <a:ea typeface="Cambria Math" panose="02040503050406030204" pitchFamily="18" charset="0"/>
            </a:rPr>
            <a:t>Great for Questions </a:t>
          </a:r>
          <a:endParaRPr lang="en-US" b="1" i="0" dirty="0">
            <a:latin typeface="Cambria Math" panose="02040503050406030204" pitchFamily="18" charset="0"/>
            <a:ea typeface="Cambria Math" panose="02040503050406030204" pitchFamily="18" charset="0"/>
          </a:endParaRPr>
        </a:p>
      </dgm:t>
    </dgm:pt>
    <dgm:pt modelId="{A7A2F6E2-A7C6-445A-940B-3D327E244BD5}" type="parTrans" cxnId="{EFA86A16-570C-4114-B71D-DBD25BDA0E69}">
      <dgm:prSet/>
      <dgm:spPr/>
      <dgm:t>
        <a:bodyPr/>
        <a:lstStyle/>
        <a:p>
          <a:endParaRPr lang="en-US" b="1" i="0">
            <a:latin typeface="Cambria Math" panose="02040503050406030204" pitchFamily="18" charset="0"/>
            <a:ea typeface="Cambria Math" panose="02040503050406030204" pitchFamily="18" charset="0"/>
          </a:endParaRPr>
        </a:p>
      </dgm:t>
    </dgm:pt>
    <dgm:pt modelId="{F8E1B7C5-2849-48CE-A64A-3E8C0D02432F}" type="sibTrans" cxnId="{EFA86A16-570C-4114-B71D-DBD25BDA0E69}">
      <dgm:prSet/>
      <dgm:spPr/>
      <dgm:t>
        <a:bodyPr/>
        <a:lstStyle/>
        <a:p>
          <a:endParaRPr lang="en-US" b="1" i="0">
            <a:latin typeface="Cambria Math" panose="02040503050406030204" pitchFamily="18" charset="0"/>
            <a:ea typeface="Cambria Math" panose="02040503050406030204" pitchFamily="18" charset="0"/>
          </a:endParaRPr>
        </a:p>
      </dgm:t>
    </dgm:pt>
    <dgm:pt modelId="{3E88361A-75DA-477D-9536-6F6ADC76DB84}">
      <dgm:prSet/>
      <dgm:spPr/>
      <dgm:t>
        <a:bodyPr/>
        <a:lstStyle/>
        <a:p>
          <a:r>
            <a:rPr lang="en-US" b="1" i="0" baseline="0">
              <a:latin typeface="Cambria Math" panose="02040503050406030204" pitchFamily="18" charset="0"/>
              <a:ea typeface="Cambria Math" panose="02040503050406030204" pitchFamily="18" charset="0"/>
            </a:rPr>
            <a:t>SEC Attorney</a:t>
          </a:r>
          <a:endParaRPr lang="en-US" b="1" i="0">
            <a:latin typeface="Cambria Math" panose="02040503050406030204" pitchFamily="18" charset="0"/>
            <a:ea typeface="Cambria Math" panose="02040503050406030204" pitchFamily="18" charset="0"/>
          </a:endParaRPr>
        </a:p>
      </dgm:t>
    </dgm:pt>
    <dgm:pt modelId="{9DB6C011-7A79-410F-9A82-34AE4F2DDF02}" type="parTrans" cxnId="{2A1CA316-5D60-4F5F-B39D-C64962FA8F43}">
      <dgm:prSet/>
      <dgm:spPr/>
      <dgm:t>
        <a:bodyPr/>
        <a:lstStyle/>
        <a:p>
          <a:endParaRPr lang="en-US" b="1" i="0">
            <a:latin typeface="Cambria Math" panose="02040503050406030204" pitchFamily="18" charset="0"/>
            <a:ea typeface="Cambria Math" panose="02040503050406030204" pitchFamily="18" charset="0"/>
          </a:endParaRPr>
        </a:p>
      </dgm:t>
    </dgm:pt>
    <dgm:pt modelId="{275FD77C-5F9B-4EFD-BA19-D1DE9779E7A0}" type="sibTrans" cxnId="{2A1CA316-5D60-4F5F-B39D-C64962FA8F43}">
      <dgm:prSet/>
      <dgm:spPr/>
      <dgm:t>
        <a:bodyPr/>
        <a:lstStyle/>
        <a:p>
          <a:endParaRPr lang="en-US" b="1" i="0">
            <a:latin typeface="Cambria Math" panose="02040503050406030204" pitchFamily="18" charset="0"/>
            <a:ea typeface="Cambria Math" panose="02040503050406030204" pitchFamily="18" charset="0"/>
          </a:endParaRPr>
        </a:p>
      </dgm:t>
    </dgm:pt>
    <dgm:pt modelId="{50FB020A-62A5-4669-9F84-9E28D2607ADB}">
      <dgm:prSet/>
      <dgm:spPr/>
      <dgm:t>
        <a:bodyPr/>
        <a:lstStyle/>
        <a:p>
          <a:r>
            <a:rPr lang="en-US" b="1" i="0" baseline="0" dirty="0">
              <a:latin typeface="Cambria Math" panose="02040503050406030204" pitchFamily="18" charset="0"/>
              <a:ea typeface="Cambria Math" panose="02040503050406030204" pitchFamily="18" charset="0"/>
            </a:rPr>
            <a:t>For Syndicating Deals </a:t>
          </a:r>
          <a:endParaRPr lang="en-US" b="1" i="0" dirty="0">
            <a:latin typeface="Cambria Math" panose="02040503050406030204" pitchFamily="18" charset="0"/>
            <a:ea typeface="Cambria Math" panose="02040503050406030204" pitchFamily="18" charset="0"/>
          </a:endParaRPr>
        </a:p>
      </dgm:t>
    </dgm:pt>
    <dgm:pt modelId="{12A9916A-CADF-4BA5-80FA-3C6C3E3D8067}" type="parTrans" cxnId="{60353384-F393-4587-B49F-425AE751EF84}">
      <dgm:prSet/>
      <dgm:spPr/>
      <dgm:t>
        <a:bodyPr/>
        <a:lstStyle/>
        <a:p>
          <a:endParaRPr lang="en-US" b="1" i="0">
            <a:latin typeface="Cambria Math" panose="02040503050406030204" pitchFamily="18" charset="0"/>
            <a:ea typeface="Cambria Math" panose="02040503050406030204" pitchFamily="18" charset="0"/>
          </a:endParaRPr>
        </a:p>
      </dgm:t>
    </dgm:pt>
    <dgm:pt modelId="{0745A4FA-9AB8-4D69-8ED9-F63A165A0D9D}" type="sibTrans" cxnId="{60353384-F393-4587-B49F-425AE751EF84}">
      <dgm:prSet/>
      <dgm:spPr/>
      <dgm:t>
        <a:bodyPr/>
        <a:lstStyle/>
        <a:p>
          <a:endParaRPr lang="en-US" b="1" i="0">
            <a:latin typeface="Cambria Math" panose="02040503050406030204" pitchFamily="18" charset="0"/>
            <a:ea typeface="Cambria Math" panose="02040503050406030204" pitchFamily="18" charset="0"/>
          </a:endParaRPr>
        </a:p>
      </dgm:t>
    </dgm:pt>
    <dgm:pt modelId="{DA706432-D571-45A5-B287-453DBDB5A392}" type="pres">
      <dgm:prSet presAssocID="{7A4FB9A5-20DD-480C-B346-497F7AB540FA}" presName="diagram" presStyleCnt="0">
        <dgm:presLayoutVars>
          <dgm:chPref val="1"/>
          <dgm:dir/>
          <dgm:animOne val="branch"/>
          <dgm:animLvl val="lvl"/>
          <dgm:resizeHandles val="exact"/>
        </dgm:presLayoutVars>
      </dgm:prSet>
      <dgm:spPr/>
    </dgm:pt>
    <dgm:pt modelId="{95843D1B-7A74-4861-AB4D-2A2D1FC31F0E}" type="pres">
      <dgm:prSet presAssocID="{9FE97E25-C445-445E-A141-090A7DB5FA36}" presName="root1" presStyleCnt="0"/>
      <dgm:spPr/>
    </dgm:pt>
    <dgm:pt modelId="{2F930658-62D1-434C-805E-50388A29586F}" type="pres">
      <dgm:prSet presAssocID="{9FE97E25-C445-445E-A141-090A7DB5FA36}" presName="LevelOneTextNode" presStyleLbl="node0" presStyleIdx="0" presStyleCnt="2">
        <dgm:presLayoutVars>
          <dgm:chPref val="3"/>
        </dgm:presLayoutVars>
      </dgm:prSet>
      <dgm:spPr/>
    </dgm:pt>
    <dgm:pt modelId="{04ECE3D3-0CCE-47EA-9C92-8A8A74C69F39}" type="pres">
      <dgm:prSet presAssocID="{9FE97E25-C445-445E-A141-090A7DB5FA36}" presName="level2hierChild" presStyleCnt="0"/>
      <dgm:spPr/>
    </dgm:pt>
    <dgm:pt modelId="{877D59AA-7ED5-4459-B943-DFA6E0708741}" type="pres">
      <dgm:prSet presAssocID="{0E43A7A7-C3B7-47E0-98A3-512CC4B721F2}" presName="conn2-1" presStyleLbl="parChTrans1D2" presStyleIdx="0" presStyleCnt="3"/>
      <dgm:spPr/>
    </dgm:pt>
    <dgm:pt modelId="{5E27D6E5-2C5C-4C8D-9C39-45F4EADB4532}" type="pres">
      <dgm:prSet presAssocID="{0E43A7A7-C3B7-47E0-98A3-512CC4B721F2}" presName="connTx" presStyleLbl="parChTrans1D2" presStyleIdx="0" presStyleCnt="3"/>
      <dgm:spPr/>
    </dgm:pt>
    <dgm:pt modelId="{B73A0576-DA17-45CB-BB68-DC5BF5739903}" type="pres">
      <dgm:prSet presAssocID="{B630258E-5520-483F-BF56-F7FEF4BDE871}" presName="root2" presStyleCnt="0"/>
      <dgm:spPr/>
    </dgm:pt>
    <dgm:pt modelId="{D6345D28-429A-4898-AE9F-2C9A7EE75938}" type="pres">
      <dgm:prSet presAssocID="{B630258E-5520-483F-BF56-F7FEF4BDE871}" presName="LevelTwoTextNode" presStyleLbl="node2" presStyleIdx="0" presStyleCnt="3">
        <dgm:presLayoutVars>
          <dgm:chPref val="3"/>
        </dgm:presLayoutVars>
      </dgm:prSet>
      <dgm:spPr/>
    </dgm:pt>
    <dgm:pt modelId="{9D17D336-A63A-48DB-964E-877269A22EB2}" type="pres">
      <dgm:prSet presAssocID="{B630258E-5520-483F-BF56-F7FEF4BDE871}" presName="level3hierChild" presStyleCnt="0"/>
      <dgm:spPr/>
    </dgm:pt>
    <dgm:pt modelId="{82A5C91F-9249-4C00-A29C-F4913AD016F2}" type="pres">
      <dgm:prSet presAssocID="{A7A2F6E2-A7C6-445A-940B-3D327E244BD5}" presName="conn2-1" presStyleLbl="parChTrans1D2" presStyleIdx="1" presStyleCnt="3"/>
      <dgm:spPr/>
    </dgm:pt>
    <dgm:pt modelId="{C1C6CB9E-F071-4BB0-BEFD-5C27DED82014}" type="pres">
      <dgm:prSet presAssocID="{A7A2F6E2-A7C6-445A-940B-3D327E244BD5}" presName="connTx" presStyleLbl="parChTrans1D2" presStyleIdx="1" presStyleCnt="3"/>
      <dgm:spPr/>
    </dgm:pt>
    <dgm:pt modelId="{089F1F1C-3D45-4430-8C68-7883624CFB11}" type="pres">
      <dgm:prSet presAssocID="{5E01B97B-FCD3-4A74-8223-AE5686C10F2C}" presName="root2" presStyleCnt="0"/>
      <dgm:spPr/>
    </dgm:pt>
    <dgm:pt modelId="{8539367F-FE8B-40EF-910E-23C6ED5AD55E}" type="pres">
      <dgm:prSet presAssocID="{5E01B97B-FCD3-4A74-8223-AE5686C10F2C}" presName="LevelTwoTextNode" presStyleLbl="node2" presStyleIdx="1" presStyleCnt="3">
        <dgm:presLayoutVars>
          <dgm:chPref val="3"/>
        </dgm:presLayoutVars>
      </dgm:prSet>
      <dgm:spPr/>
    </dgm:pt>
    <dgm:pt modelId="{181BEF26-C59A-463D-B272-2C9177018651}" type="pres">
      <dgm:prSet presAssocID="{5E01B97B-FCD3-4A74-8223-AE5686C10F2C}" presName="level3hierChild" presStyleCnt="0"/>
      <dgm:spPr/>
    </dgm:pt>
    <dgm:pt modelId="{3D592E32-B964-447D-89E9-31B23463EE18}" type="pres">
      <dgm:prSet presAssocID="{3E88361A-75DA-477D-9536-6F6ADC76DB84}" presName="root1" presStyleCnt="0"/>
      <dgm:spPr/>
    </dgm:pt>
    <dgm:pt modelId="{14F01F52-02C3-4FAB-AF3B-FE286D48731F}" type="pres">
      <dgm:prSet presAssocID="{3E88361A-75DA-477D-9536-6F6ADC76DB84}" presName="LevelOneTextNode" presStyleLbl="node0" presStyleIdx="1" presStyleCnt="2">
        <dgm:presLayoutVars>
          <dgm:chPref val="3"/>
        </dgm:presLayoutVars>
      </dgm:prSet>
      <dgm:spPr/>
    </dgm:pt>
    <dgm:pt modelId="{F66A37C1-DF60-4781-87B3-2B6F18F348EA}" type="pres">
      <dgm:prSet presAssocID="{3E88361A-75DA-477D-9536-6F6ADC76DB84}" presName="level2hierChild" presStyleCnt="0"/>
      <dgm:spPr/>
    </dgm:pt>
    <dgm:pt modelId="{55B6AFD1-7DAF-49E8-812F-BC3583881158}" type="pres">
      <dgm:prSet presAssocID="{12A9916A-CADF-4BA5-80FA-3C6C3E3D8067}" presName="conn2-1" presStyleLbl="parChTrans1D2" presStyleIdx="2" presStyleCnt="3"/>
      <dgm:spPr/>
    </dgm:pt>
    <dgm:pt modelId="{D2FF195E-97F7-47C9-A8AE-0447F247FA82}" type="pres">
      <dgm:prSet presAssocID="{12A9916A-CADF-4BA5-80FA-3C6C3E3D8067}" presName="connTx" presStyleLbl="parChTrans1D2" presStyleIdx="2" presStyleCnt="3"/>
      <dgm:spPr/>
    </dgm:pt>
    <dgm:pt modelId="{3EBA27D9-FB12-40C9-BFD2-228A00AFC248}" type="pres">
      <dgm:prSet presAssocID="{50FB020A-62A5-4669-9F84-9E28D2607ADB}" presName="root2" presStyleCnt="0"/>
      <dgm:spPr/>
    </dgm:pt>
    <dgm:pt modelId="{AD49EF70-ABED-49B4-B45D-D6AB7D606C68}" type="pres">
      <dgm:prSet presAssocID="{50FB020A-62A5-4669-9F84-9E28D2607ADB}" presName="LevelTwoTextNode" presStyleLbl="node2" presStyleIdx="2" presStyleCnt="3">
        <dgm:presLayoutVars>
          <dgm:chPref val="3"/>
        </dgm:presLayoutVars>
      </dgm:prSet>
      <dgm:spPr/>
    </dgm:pt>
    <dgm:pt modelId="{470E0FA5-5A64-441E-BFCD-2029918DC06F}" type="pres">
      <dgm:prSet presAssocID="{50FB020A-62A5-4669-9F84-9E28D2607ADB}" presName="level3hierChild" presStyleCnt="0"/>
      <dgm:spPr/>
    </dgm:pt>
  </dgm:ptLst>
  <dgm:cxnLst>
    <dgm:cxn modelId="{860FED0F-F5E1-46A7-B52D-AEB16371A38B}" type="presOf" srcId="{3E88361A-75DA-477D-9536-6F6ADC76DB84}" destId="{14F01F52-02C3-4FAB-AF3B-FE286D48731F}" srcOrd="0" destOrd="0" presId="urn:microsoft.com/office/officeart/2005/8/layout/hierarchy2"/>
    <dgm:cxn modelId="{EFA86A16-570C-4114-B71D-DBD25BDA0E69}" srcId="{9FE97E25-C445-445E-A141-090A7DB5FA36}" destId="{5E01B97B-FCD3-4A74-8223-AE5686C10F2C}" srcOrd="1" destOrd="0" parTransId="{A7A2F6E2-A7C6-445A-940B-3D327E244BD5}" sibTransId="{F8E1B7C5-2849-48CE-A64A-3E8C0D02432F}"/>
    <dgm:cxn modelId="{2A1CA316-5D60-4F5F-B39D-C64962FA8F43}" srcId="{7A4FB9A5-20DD-480C-B346-497F7AB540FA}" destId="{3E88361A-75DA-477D-9536-6F6ADC76DB84}" srcOrd="1" destOrd="0" parTransId="{9DB6C011-7A79-410F-9A82-34AE4F2DDF02}" sibTransId="{275FD77C-5F9B-4EFD-BA19-D1DE9779E7A0}"/>
    <dgm:cxn modelId="{71E6D81F-A802-4CFE-B15F-081F077AB0B9}" type="presOf" srcId="{7A4FB9A5-20DD-480C-B346-497F7AB540FA}" destId="{DA706432-D571-45A5-B287-453DBDB5A392}" srcOrd="0" destOrd="0" presId="urn:microsoft.com/office/officeart/2005/8/layout/hierarchy2"/>
    <dgm:cxn modelId="{FD527F42-A398-450A-9EEA-4742BC878CC6}" type="presOf" srcId="{50FB020A-62A5-4669-9F84-9E28D2607ADB}" destId="{AD49EF70-ABED-49B4-B45D-D6AB7D606C68}" srcOrd="0" destOrd="0" presId="urn:microsoft.com/office/officeart/2005/8/layout/hierarchy2"/>
    <dgm:cxn modelId="{C59E5C66-3D17-4D1E-AE08-771D019EF6B9}" type="presOf" srcId="{12A9916A-CADF-4BA5-80FA-3C6C3E3D8067}" destId="{55B6AFD1-7DAF-49E8-812F-BC3583881158}" srcOrd="0" destOrd="0" presId="urn:microsoft.com/office/officeart/2005/8/layout/hierarchy2"/>
    <dgm:cxn modelId="{C9E63E69-7FFD-4116-AD42-E4F6B8F7B6A0}" type="presOf" srcId="{0E43A7A7-C3B7-47E0-98A3-512CC4B721F2}" destId="{877D59AA-7ED5-4459-B943-DFA6E0708741}" srcOrd="0" destOrd="0" presId="urn:microsoft.com/office/officeart/2005/8/layout/hierarchy2"/>
    <dgm:cxn modelId="{12C4AE6F-A0D0-4E53-9F2C-0759A0274D3E}" type="presOf" srcId="{9FE97E25-C445-445E-A141-090A7DB5FA36}" destId="{2F930658-62D1-434C-805E-50388A29586F}" srcOrd="0" destOrd="0" presId="urn:microsoft.com/office/officeart/2005/8/layout/hierarchy2"/>
    <dgm:cxn modelId="{4C13EE6F-51D8-4E21-8120-4FEC92AC93EA}" type="presOf" srcId="{12A9916A-CADF-4BA5-80FA-3C6C3E3D8067}" destId="{D2FF195E-97F7-47C9-A8AE-0447F247FA82}" srcOrd="1" destOrd="0" presId="urn:microsoft.com/office/officeart/2005/8/layout/hierarchy2"/>
    <dgm:cxn modelId="{45242073-51A3-4131-872B-8A18B3347A5B}" type="presOf" srcId="{A7A2F6E2-A7C6-445A-940B-3D327E244BD5}" destId="{C1C6CB9E-F071-4BB0-BEFD-5C27DED82014}" srcOrd="1" destOrd="0" presId="urn:microsoft.com/office/officeart/2005/8/layout/hierarchy2"/>
    <dgm:cxn modelId="{60353384-F393-4587-B49F-425AE751EF84}" srcId="{3E88361A-75DA-477D-9536-6F6ADC76DB84}" destId="{50FB020A-62A5-4669-9F84-9E28D2607ADB}" srcOrd="0" destOrd="0" parTransId="{12A9916A-CADF-4BA5-80FA-3C6C3E3D8067}" sibTransId="{0745A4FA-9AB8-4D69-8ED9-F63A165A0D9D}"/>
    <dgm:cxn modelId="{FAE26F9C-813D-48DA-BCA3-40DCEA0D8FB5}" type="presOf" srcId="{A7A2F6E2-A7C6-445A-940B-3D327E244BD5}" destId="{82A5C91F-9249-4C00-A29C-F4913AD016F2}" srcOrd="0" destOrd="0" presId="urn:microsoft.com/office/officeart/2005/8/layout/hierarchy2"/>
    <dgm:cxn modelId="{5B884FAB-35D9-428A-BEA7-68F49FA95DDF}" type="presOf" srcId="{B630258E-5520-483F-BF56-F7FEF4BDE871}" destId="{D6345D28-429A-4898-AE9F-2C9A7EE75938}" srcOrd="0" destOrd="0" presId="urn:microsoft.com/office/officeart/2005/8/layout/hierarchy2"/>
    <dgm:cxn modelId="{52C97CCB-4B6F-40E4-80AC-61162CA13ABA}" type="presOf" srcId="{0E43A7A7-C3B7-47E0-98A3-512CC4B721F2}" destId="{5E27D6E5-2C5C-4C8D-9C39-45F4EADB4532}" srcOrd="1" destOrd="0" presId="urn:microsoft.com/office/officeart/2005/8/layout/hierarchy2"/>
    <dgm:cxn modelId="{3D35BDCD-FCCE-4709-8B04-830A82EBCFF5}" type="presOf" srcId="{5E01B97B-FCD3-4A74-8223-AE5686C10F2C}" destId="{8539367F-FE8B-40EF-910E-23C6ED5AD55E}" srcOrd="0" destOrd="0" presId="urn:microsoft.com/office/officeart/2005/8/layout/hierarchy2"/>
    <dgm:cxn modelId="{E0C5C7DA-2610-4CFD-B171-68B39EBD4699}" srcId="{7A4FB9A5-20DD-480C-B346-497F7AB540FA}" destId="{9FE97E25-C445-445E-A141-090A7DB5FA36}" srcOrd="0" destOrd="0" parTransId="{201E2026-3E97-42B1-A08D-0E1357070AEF}" sibTransId="{A18788DC-2B70-48C3-ACD1-FCF7E70F89C8}"/>
    <dgm:cxn modelId="{97A80DFD-1E1A-4A2E-8219-8D292E2E49AB}" srcId="{9FE97E25-C445-445E-A141-090A7DB5FA36}" destId="{B630258E-5520-483F-BF56-F7FEF4BDE871}" srcOrd="0" destOrd="0" parTransId="{0E43A7A7-C3B7-47E0-98A3-512CC4B721F2}" sibTransId="{40A45DE3-C6B7-4477-825F-C6F2AD1681A4}"/>
    <dgm:cxn modelId="{50298F58-B1E2-40EF-9D15-E4FD8895CBE5}" type="presParOf" srcId="{DA706432-D571-45A5-B287-453DBDB5A392}" destId="{95843D1B-7A74-4861-AB4D-2A2D1FC31F0E}" srcOrd="0" destOrd="0" presId="urn:microsoft.com/office/officeart/2005/8/layout/hierarchy2"/>
    <dgm:cxn modelId="{94F89E41-2179-4131-B5A3-28682F862314}" type="presParOf" srcId="{95843D1B-7A74-4861-AB4D-2A2D1FC31F0E}" destId="{2F930658-62D1-434C-805E-50388A29586F}" srcOrd="0" destOrd="0" presId="urn:microsoft.com/office/officeart/2005/8/layout/hierarchy2"/>
    <dgm:cxn modelId="{A159BB2E-A077-485E-BE5B-0593F73F52DB}" type="presParOf" srcId="{95843D1B-7A74-4861-AB4D-2A2D1FC31F0E}" destId="{04ECE3D3-0CCE-47EA-9C92-8A8A74C69F39}" srcOrd="1" destOrd="0" presId="urn:microsoft.com/office/officeart/2005/8/layout/hierarchy2"/>
    <dgm:cxn modelId="{EF30EE39-0946-48FB-BDA6-906921DF92C3}" type="presParOf" srcId="{04ECE3D3-0CCE-47EA-9C92-8A8A74C69F39}" destId="{877D59AA-7ED5-4459-B943-DFA6E0708741}" srcOrd="0" destOrd="0" presId="urn:microsoft.com/office/officeart/2005/8/layout/hierarchy2"/>
    <dgm:cxn modelId="{18E8A996-2482-4813-8287-F0F8D7127ECE}" type="presParOf" srcId="{877D59AA-7ED5-4459-B943-DFA6E0708741}" destId="{5E27D6E5-2C5C-4C8D-9C39-45F4EADB4532}" srcOrd="0" destOrd="0" presId="urn:microsoft.com/office/officeart/2005/8/layout/hierarchy2"/>
    <dgm:cxn modelId="{0703F0EA-12E4-4A1F-B877-37779994E482}" type="presParOf" srcId="{04ECE3D3-0CCE-47EA-9C92-8A8A74C69F39}" destId="{B73A0576-DA17-45CB-BB68-DC5BF5739903}" srcOrd="1" destOrd="0" presId="urn:microsoft.com/office/officeart/2005/8/layout/hierarchy2"/>
    <dgm:cxn modelId="{11B94C59-676C-48D1-9F01-A93AAB1F0D0F}" type="presParOf" srcId="{B73A0576-DA17-45CB-BB68-DC5BF5739903}" destId="{D6345D28-429A-4898-AE9F-2C9A7EE75938}" srcOrd="0" destOrd="0" presId="urn:microsoft.com/office/officeart/2005/8/layout/hierarchy2"/>
    <dgm:cxn modelId="{E3AC542E-637B-4A79-A4BF-6ECFAAD8BBC4}" type="presParOf" srcId="{B73A0576-DA17-45CB-BB68-DC5BF5739903}" destId="{9D17D336-A63A-48DB-964E-877269A22EB2}" srcOrd="1" destOrd="0" presId="urn:microsoft.com/office/officeart/2005/8/layout/hierarchy2"/>
    <dgm:cxn modelId="{420D3D78-BD54-4CB4-A216-E5EB3467E824}" type="presParOf" srcId="{04ECE3D3-0CCE-47EA-9C92-8A8A74C69F39}" destId="{82A5C91F-9249-4C00-A29C-F4913AD016F2}" srcOrd="2" destOrd="0" presId="urn:microsoft.com/office/officeart/2005/8/layout/hierarchy2"/>
    <dgm:cxn modelId="{9AA65CDD-D39F-4DEE-9EE2-81662AAF2A18}" type="presParOf" srcId="{82A5C91F-9249-4C00-A29C-F4913AD016F2}" destId="{C1C6CB9E-F071-4BB0-BEFD-5C27DED82014}" srcOrd="0" destOrd="0" presId="urn:microsoft.com/office/officeart/2005/8/layout/hierarchy2"/>
    <dgm:cxn modelId="{C3BDDDFD-43D3-4F5D-A674-15579531C365}" type="presParOf" srcId="{04ECE3D3-0CCE-47EA-9C92-8A8A74C69F39}" destId="{089F1F1C-3D45-4430-8C68-7883624CFB11}" srcOrd="3" destOrd="0" presId="urn:microsoft.com/office/officeart/2005/8/layout/hierarchy2"/>
    <dgm:cxn modelId="{0748C1A9-FC38-42ED-87EE-BA8E0193067C}" type="presParOf" srcId="{089F1F1C-3D45-4430-8C68-7883624CFB11}" destId="{8539367F-FE8B-40EF-910E-23C6ED5AD55E}" srcOrd="0" destOrd="0" presId="urn:microsoft.com/office/officeart/2005/8/layout/hierarchy2"/>
    <dgm:cxn modelId="{07080CD9-E805-4B4B-B353-921A42B58B95}" type="presParOf" srcId="{089F1F1C-3D45-4430-8C68-7883624CFB11}" destId="{181BEF26-C59A-463D-B272-2C9177018651}" srcOrd="1" destOrd="0" presId="urn:microsoft.com/office/officeart/2005/8/layout/hierarchy2"/>
    <dgm:cxn modelId="{A9B40389-9F42-459A-B324-68E3EC9F1999}" type="presParOf" srcId="{DA706432-D571-45A5-B287-453DBDB5A392}" destId="{3D592E32-B964-447D-89E9-31B23463EE18}" srcOrd="1" destOrd="0" presId="urn:microsoft.com/office/officeart/2005/8/layout/hierarchy2"/>
    <dgm:cxn modelId="{626C6BE7-A553-43C7-91F0-D7D3EC81AD60}" type="presParOf" srcId="{3D592E32-B964-447D-89E9-31B23463EE18}" destId="{14F01F52-02C3-4FAB-AF3B-FE286D48731F}" srcOrd="0" destOrd="0" presId="urn:microsoft.com/office/officeart/2005/8/layout/hierarchy2"/>
    <dgm:cxn modelId="{FD13B288-1B34-4910-9BFD-4AB86AB85EBD}" type="presParOf" srcId="{3D592E32-B964-447D-89E9-31B23463EE18}" destId="{F66A37C1-DF60-4781-87B3-2B6F18F348EA}" srcOrd="1" destOrd="0" presId="urn:microsoft.com/office/officeart/2005/8/layout/hierarchy2"/>
    <dgm:cxn modelId="{721CBA1E-8278-498D-9AE6-0C17C71E9F3A}" type="presParOf" srcId="{F66A37C1-DF60-4781-87B3-2B6F18F348EA}" destId="{55B6AFD1-7DAF-49E8-812F-BC3583881158}" srcOrd="0" destOrd="0" presId="urn:microsoft.com/office/officeart/2005/8/layout/hierarchy2"/>
    <dgm:cxn modelId="{B7AFCF33-A33D-4D1A-AE38-32D97FA1F0EC}" type="presParOf" srcId="{55B6AFD1-7DAF-49E8-812F-BC3583881158}" destId="{D2FF195E-97F7-47C9-A8AE-0447F247FA82}" srcOrd="0" destOrd="0" presId="urn:microsoft.com/office/officeart/2005/8/layout/hierarchy2"/>
    <dgm:cxn modelId="{3078BF07-5CFA-4C88-84A7-63374913ADDB}" type="presParOf" srcId="{F66A37C1-DF60-4781-87B3-2B6F18F348EA}" destId="{3EBA27D9-FB12-40C9-BFD2-228A00AFC248}" srcOrd="1" destOrd="0" presId="urn:microsoft.com/office/officeart/2005/8/layout/hierarchy2"/>
    <dgm:cxn modelId="{B4FF58B5-89A3-41ED-A33B-CBE667A2ADA0}" type="presParOf" srcId="{3EBA27D9-FB12-40C9-BFD2-228A00AFC248}" destId="{AD49EF70-ABED-49B4-B45D-D6AB7D606C68}" srcOrd="0" destOrd="0" presId="urn:microsoft.com/office/officeart/2005/8/layout/hierarchy2"/>
    <dgm:cxn modelId="{F89F9FF6-0CA3-407C-993A-C0881687D3B3}" type="presParOf" srcId="{3EBA27D9-FB12-40C9-BFD2-228A00AFC248}" destId="{470E0FA5-5A64-441E-BFCD-2029918DC06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A4FB9A5-20DD-480C-B346-497F7AB540FA}" type="doc">
      <dgm:prSet loTypeId="urn:microsoft.com/office/officeart/2005/8/layout/hierarchy2" loCatId="Inbox" qsTypeId="urn:microsoft.com/office/officeart/2005/8/quickstyle/3d1" qsCatId="3D" csTypeId="urn:microsoft.com/office/officeart/2005/8/colors/accent0_3" csCatId="mainScheme" phldr="1"/>
      <dgm:spPr/>
      <dgm:t>
        <a:bodyPr/>
        <a:lstStyle/>
        <a:p>
          <a:endParaRPr lang="en-US"/>
        </a:p>
      </dgm:t>
    </dgm:pt>
    <dgm:pt modelId="{9FE97E25-C445-445E-A141-090A7DB5FA36}">
      <dgm:prSet/>
      <dgm:spPr/>
      <dgm:t>
        <a:bodyPr/>
        <a:lstStyle/>
        <a:p>
          <a:r>
            <a:rPr lang="en-US" dirty="0">
              <a:latin typeface="Cambria Math" panose="02040503050406030204" pitchFamily="18" charset="0"/>
              <a:ea typeface="Cambria Math" panose="02040503050406030204" pitchFamily="18" charset="0"/>
            </a:rPr>
            <a:t>Accountant </a:t>
          </a:r>
          <a:endParaRPr lang="en-US" b="1" i="0" dirty="0">
            <a:latin typeface="Cambria Math" panose="02040503050406030204" pitchFamily="18" charset="0"/>
            <a:ea typeface="Cambria Math" panose="02040503050406030204" pitchFamily="18" charset="0"/>
          </a:endParaRPr>
        </a:p>
      </dgm:t>
    </dgm:pt>
    <dgm:pt modelId="{201E2026-3E97-42B1-A08D-0E1357070AEF}" type="parTrans" cxnId="{E0C5C7DA-2610-4CFD-B171-68B39EBD4699}">
      <dgm:prSet/>
      <dgm:spPr/>
      <dgm:t>
        <a:bodyPr/>
        <a:lstStyle/>
        <a:p>
          <a:endParaRPr lang="en-US" b="1" i="0">
            <a:latin typeface="Cambria Math" panose="02040503050406030204" pitchFamily="18" charset="0"/>
            <a:ea typeface="Cambria Math" panose="02040503050406030204" pitchFamily="18" charset="0"/>
          </a:endParaRPr>
        </a:p>
      </dgm:t>
    </dgm:pt>
    <dgm:pt modelId="{A18788DC-2B70-48C3-ACD1-FCF7E70F89C8}" type="sibTrans" cxnId="{E0C5C7DA-2610-4CFD-B171-68B39EBD4699}">
      <dgm:prSet/>
      <dgm:spPr/>
      <dgm:t>
        <a:bodyPr/>
        <a:lstStyle/>
        <a:p>
          <a:endParaRPr lang="en-US" b="1" i="0">
            <a:latin typeface="Cambria Math" panose="02040503050406030204" pitchFamily="18" charset="0"/>
            <a:ea typeface="Cambria Math" panose="02040503050406030204" pitchFamily="18" charset="0"/>
          </a:endParaRPr>
        </a:p>
      </dgm:t>
    </dgm:pt>
    <dgm:pt modelId="{49FB4EEC-B230-4CEB-9D4F-45FF432BE1BB}">
      <dgm:prSet/>
      <dgm:spPr/>
      <dgm:t>
        <a:bodyPr/>
        <a:lstStyle/>
        <a:p>
          <a:r>
            <a:rPr lang="en-US">
              <a:latin typeface="Cambria Math" panose="02040503050406030204" pitchFamily="18" charset="0"/>
              <a:ea typeface="Cambria Math" panose="02040503050406030204" pitchFamily="18" charset="0"/>
            </a:rPr>
            <a:t>Understands Cost Segregation </a:t>
          </a:r>
          <a:endParaRPr lang="en-US" dirty="0">
            <a:latin typeface="Cambria Math" panose="02040503050406030204" pitchFamily="18" charset="0"/>
            <a:ea typeface="Cambria Math" panose="02040503050406030204" pitchFamily="18" charset="0"/>
          </a:endParaRPr>
        </a:p>
      </dgm:t>
    </dgm:pt>
    <dgm:pt modelId="{4C5814DE-C588-4709-B0C9-4682B0E048CB}" type="parTrans" cxnId="{34E87C08-9BEE-4423-AED8-7F7907C0CB1A}">
      <dgm:prSet/>
      <dgm:spPr/>
      <dgm:t>
        <a:bodyPr/>
        <a:lstStyle/>
        <a:p>
          <a:endParaRPr lang="en-US">
            <a:latin typeface="Cambria Math" panose="02040503050406030204" pitchFamily="18" charset="0"/>
            <a:ea typeface="Cambria Math" panose="02040503050406030204" pitchFamily="18" charset="0"/>
          </a:endParaRPr>
        </a:p>
      </dgm:t>
    </dgm:pt>
    <dgm:pt modelId="{B2121008-544E-446F-AC2D-F4748AE78AFD}" type="sibTrans" cxnId="{34E87C08-9BEE-4423-AED8-7F7907C0CB1A}">
      <dgm:prSet/>
      <dgm:spPr/>
      <dgm:t>
        <a:bodyPr/>
        <a:lstStyle/>
        <a:p>
          <a:endParaRPr lang="en-US">
            <a:latin typeface="Cambria Math" panose="02040503050406030204" pitchFamily="18" charset="0"/>
            <a:ea typeface="Cambria Math" panose="02040503050406030204" pitchFamily="18" charset="0"/>
          </a:endParaRPr>
        </a:p>
      </dgm:t>
    </dgm:pt>
    <dgm:pt modelId="{F0E0CFC9-0147-4BC7-AC6C-CF9A85F7CBA0}">
      <dgm:prSet/>
      <dgm:spPr/>
      <dgm:t>
        <a:bodyPr/>
        <a:lstStyle/>
        <a:p>
          <a:r>
            <a:rPr lang="en-US" dirty="0">
              <a:latin typeface="Cambria Math" panose="02040503050406030204" pitchFamily="18" charset="0"/>
              <a:ea typeface="Cambria Math" panose="02040503050406030204" pitchFamily="18" charset="0"/>
            </a:rPr>
            <a:t>Help with Projections</a:t>
          </a:r>
        </a:p>
      </dgm:t>
    </dgm:pt>
    <dgm:pt modelId="{4CA07E5F-AABD-42BC-83B9-87B0C26C847F}" type="parTrans" cxnId="{B254633C-5B58-45A3-8CB6-8FDC5C4E96C6}">
      <dgm:prSet/>
      <dgm:spPr/>
      <dgm:t>
        <a:bodyPr/>
        <a:lstStyle/>
        <a:p>
          <a:endParaRPr lang="en-US">
            <a:latin typeface="Cambria Math" panose="02040503050406030204" pitchFamily="18" charset="0"/>
            <a:ea typeface="Cambria Math" panose="02040503050406030204" pitchFamily="18" charset="0"/>
          </a:endParaRPr>
        </a:p>
      </dgm:t>
    </dgm:pt>
    <dgm:pt modelId="{48A59E5D-75AF-4540-B149-DBDFAD6CFFED}" type="sibTrans" cxnId="{B254633C-5B58-45A3-8CB6-8FDC5C4E96C6}">
      <dgm:prSet/>
      <dgm:spPr/>
      <dgm:t>
        <a:bodyPr/>
        <a:lstStyle/>
        <a:p>
          <a:endParaRPr lang="en-US">
            <a:latin typeface="Cambria Math" panose="02040503050406030204" pitchFamily="18" charset="0"/>
            <a:ea typeface="Cambria Math" panose="02040503050406030204" pitchFamily="18" charset="0"/>
          </a:endParaRPr>
        </a:p>
      </dgm:t>
    </dgm:pt>
    <dgm:pt modelId="{8AA0341F-3085-40F1-9D4F-61C9D37A8FDF}">
      <dgm:prSet/>
      <dgm:spPr/>
      <dgm:t>
        <a:bodyPr/>
        <a:lstStyle/>
        <a:p>
          <a:r>
            <a:rPr lang="en-US">
              <a:latin typeface="Cambria Math" panose="02040503050406030204" pitchFamily="18" charset="0"/>
              <a:ea typeface="Cambria Math" panose="02040503050406030204" pitchFamily="18" charset="0"/>
            </a:rPr>
            <a:t>Insurance Broker</a:t>
          </a:r>
          <a:endParaRPr lang="en-US" dirty="0">
            <a:latin typeface="Cambria Math" panose="02040503050406030204" pitchFamily="18" charset="0"/>
            <a:ea typeface="Cambria Math" panose="02040503050406030204" pitchFamily="18" charset="0"/>
          </a:endParaRPr>
        </a:p>
      </dgm:t>
    </dgm:pt>
    <dgm:pt modelId="{B65E72D1-C1DB-48E6-9DBF-A02CD0C1CDF5}" type="parTrans" cxnId="{3595C669-5E9D-4170-A17D-2A0256D7DC6E}">
      <dgm:prSet/>
      <dgm:spPr/>
      <dgm:t>
        <a:bodyPr/>
        <a:lstStyle/>
        <a:p>
          <a:endParaRPr lang="en-US">
            <a:latin typeface="Cambria Math" panose="02040503050406030204" pitchFamily="18" charset="0"/>
            <a:ea typeface="Cambria Math" panose="02040503050406030204" pitchFamily="18" charset="0"/>
          </a:endParaRPr>
        </a:p>
      </dgm:t>
    </dgm:pt>
    <dgm:pt modelId="{9930DC71-20E4-4E65-AD7C-423C436B791B}" type="sibTrans" cxnId="{3595C669-5E9D-4170-A17D-2A0256D7DC6E}">
      <dgm:prSet/>
      <dgm:spPr/>
      <dgm:t>
        <a:bodyPr/>
        <a:lstStyle/>
        <a:p>
          <a:endParaRPr lang="en-US">
            <a:latin typeface="Cambria Math" panose="02040503050406030204" pitchFamily="18" charset="0"/>
            <a:ea typeface="Cambria Math" panose="02040503050406030204" pitchFamily="18" charset="0"/>
          </a:endParaRPr>
        </a:p>
      </dgm:t>
    </dgm:pt>
    <dgm:pt modelId="{169BC250-4648-43A5-820A-BCE57E69FC94}">
      <dgm:prSet/>
      <dgm:spPr/>
      <dgm:t>
        <a:bodyPr/>
        <a:lstStyle/>
        <a:p>
          <a:r>
            <a:rPr lang="en-US" dirty="0">
              <a:latin typeface="Cambria Math" panose="02040503050406030204" pitchFamily="18" charset="0"/>
              <a:ea typeface="Cambria Math" panose="02040503050406030204" pitchFamily="18" charset="0"/>
            </a:rPr>
            <a:t>Can write Insurance anywhere in the US</a:t>
          </a:r>
        </a:p>
      </dgm:t>
    </dgm:pt>
    <dgm:pt modelId="{462CF52C-C280-4A8B-85DF-951CAE726941}" type="parTrans" cxnId="{C0654801-9DC9-4914-953C-8DC3323984E8}">
      <dgm:prSet/>
      <dgm:spPr/>
      <dgm:t>
        <a:bodyPr/>
        <a:lstStyle/>
        <a:p>
          <a:endParaRPr lang="en-US">
            <a:latin typeface="Cambria Math" panose="02040503050406030204" pitchFamily="18" charset="0"/>
            <a:ea typeface="Cambria Math" panose="02040503050406030204" pitchFamily="18" charset="0"/>
          </a:endParaRPr>
        </a:p>
      </dgm:t>
    </dgm:pt>
    <dgm:pt modelId="{1FBA6941-CBE0-4AAB-AC8D-851D4A3CDBBA}" type="sibTrans" cxnId="{C0654801-9DC9-4914-953C-8DC3323984E8}">
      <dgm:prSet/>
      <dgm:spPr/>
      <dgm:t>
        <a:bodyPr/>
        <a:lstStyle/>
        <a:p>
          <a:endParaRPr lang="en-US">
            <a:latin typeface="Cambria Math" panose="02040503050406030204" pitchFamily="18" charset="0"/>
            <a:ea typeface="Cambria Math" panose="02040503050406030204" pitchFamily="18" charset="0"/>
          </a:endParaRPr>
        </a:p>
      </dgm:t>
    </dgm:pt>
    <dgm:pt modelId="{A325834D-72ED-4833-ACA1-C654B9B4E7DE}">
      <dgm:prSet/>
      <dgm:spPr/>
      <dgm:t>
        <a:bodyPr/>
        <a:lstStyle/>
        <a:p>
          <a:r>
            <a:rPr lang="en-US">
              <a:latin typeface="Cambria Math" panose="02040503050406030204" pitchFamily="18" charset="0"/>
              <a:ea typeface="Cambria Math" panose="02040503050406030204" pitchFamily="18" charset="0"/>
            </a:rPr>
            <a:t>Property Inspector</a:t>
          </a:r>
          <a:endParaRPr lang="en-US" dirty="0">
            <a:latin typeface="Cambria Math" panose="02040503050406030204" pitchFamily="18" charset="0"/>
            <a:ea typeface="Cambria Math" panose="02040503050406030204" pitchFamily="18" charset="0"/>
          </a:endParaRPr>
        </a:p>
      </dgm:t>
    </dgm:pt>
    <dgm:pt modelId="{F9B8B026-D259-4054-95AA-811CA7E88144}" type="parTrans" cxnId="{68748F7E-4CF4-433D-8157-3331FFA35D69}">
      <dgm:prSet/>
      <dgm:spPr/>
      <dgm:t>
        <a:bodyPr/>
        <a:lstStyle/>
        <a:p>
          <a:endParaRPr lang="en-US">
            <a:latin typeface="Cambria Math" panose="02040503050406030204" pitchFamily="18" charset="0"/>
            <a:ea typeface="Cambria Math" panose="02040503050406030204" pitchFamily="18" charset="0"/>
          </a:endParaRPr>
        </a:p>
      </dgm:t>
    </dgm:pt>
    <dgm:pt modelId="{976880B2-D839-4317-BD24-05EC2E1DBBE9}" type="sibTrans" cxnId="{68748F7E-4CF4-433D-8157-3331FFA35D69}">
      <dgm:prSet/>
      <dgm:spPr/>
      <dgm:t>
        <a:bodyPr/>
        <a:lstStyle/>
        <a:p>
          <a:endParaRPr lang="en-US">
            <a:latin typeface="Cambria Math" panose="02040503050406030204" pitchFamily="18" charset="0"/>
            <a:ea typeface="Cambria Math" panose="02040503050406030204" pitchFamily="18" charset="0"/>
          </a:endParaRPr>
        </a:p>
      </dgm:t>
    </dgm:pt>
    <dgm:pt modelId="{E7FF01FD-D7E0-4F1F-AEC8-9EB3DA5128C7}">
      <dgm:prSet/>
      <dgm:spPr/>
      <dgm:t>
        <a:bodyPr/>
        <a:lstStyle/>
        <a:p>
          <a:r>
            <a:rPr lang="en-US" dirty="0">
              <a:latin typeface="Cambria Math" panose="02040503050406030204" pitchFamily="18" charset="0"/>
              <a:ea typeface="Cambria Math" panose="02040503050406030204" pitchFamily="18" charset="0"/>
            </a:rPr>
            <a:t>Get Referrals from Property Manager or Broker</a:t>
          </a:r>
        </a:p>
      </dgm:t>
    </dgm:pt>
    <dgm:pt modelId="{30BA509D-F7D6-48E3-BD44-37437F1B6C07}" type="parTrans" cxnId="{441FC72A-F8CC-4D6D-94A6-1C3FE74CA48E}">
      <dgm:prSet/>
      <dgm:spPr/>
      <dgm:t>
        <a:bodyPr/>
        <a:lstStyle/>
        <a:p>
          <a:endParaRPr lang="en-US">
            <a:latin typeface="Cambria Math" panose="02040503050406030204" pitchFamily="18" charset="0"/>
            <a:ea typeface="Cambria Math" panose="02040503050406030204" pitchFamily="18" charset="0"/>
          </a:endParaRPr>
        </a:p>
      </dgm:t>
    </dgm:pt>
    <dgm:pt modelId="{126E7719-C63C-4CDB-93A6-0898B7E0A2CA}" type="sibTrans" cxnId="{441FC72A-F8CC-4D6D-94A6-1C3FE74CA48E}">
      <dgm:prSet/>
      <dgm:spPr/>
      <dgm:t>
        <a:bodyPr/>
        <a:lstStyle/>
        <a:p>
          <a:endParaRPr lang="en-US">
            <a:latin typeface="Cambria Math" panose="02040503050406030204" pitchFamily="18" charset="0"/>
            <a:ea typeface="Cambria Math" panose="02040503050406030204" pitchFamily="18" charset="0"/>
          </a:endParaRPr>
        </a:p>
      </dgm:t>
    </dgm:pt>
    <dgm:pt modelId="{DA706432-D571-45A5-B287-453DBDB5A392}" type="pres">
      <dgm:prSet presAssocID="{7A4FB9A5-20DD-480C-B346-497F7AB540FA}" presName="diagram" presStyleCnt="0">
        <dgm:presLayoutVars>
          <dgm:chPref val="1"/>
          <dgm:dir/>
          <dgm:animOne val="branch"/>
          <dgm:animLvl val="lvl"/>
          <dgm:resizeHandles val="exact"/>
        </dgm:presLayoutVars>
      </dgm:prSet>
      <dgm:spPr/>
    </dgm:pt>
    <dgm:pt modelId="{95843D1B-7A74-4861-AB4D-2A2D1FC31F0E}" type="pres">
      <dgm:prSet presAssocID="{9FE97E25-C445-445E-A141-090A7DB5FA36}" presName="root1" presStyleCnt="0"/>
      <dgm:spPr/>
    </dgm:pt>
    <dgm:pt modelId="{2F930658-62D1-434C-805E-50388A29586F}" type="pres">
      <dgm:prSet presAssocID="{9FE97E25-C445-445E-A141-090A7DB5FA36}" presName="LevelOneTextNode" presStyleLbl="node0" presStyleIdx="0" presStyleCnt="3">
        <dgm:presLayoutVars>
          <dgm:chPref val="3"/>
        </dgm:presLayoutVars>
      </dgm:prSet>
      <dgm:spPr/>
    </dgm:pt>
    <dgm:pt modelId="{04ECE3D3-0CCE-47EA-9C92-8A8A74C69F39}" type="pres">
      <dgm:prSet presAssocID="{9FE97E25-C445-445E-A141-090A7DB5FA36}" presName="level2hierChild" presStyleCnt="0"/>
      <dgm:spPr/>
    </dgm:pt>
    <dgm:pt modelId="{E43942D5-DDB8-4BCE-B59D-8B548DDC4B26}" type="pres">
      <dgm:prSet presAssocID="{4C5814DE-C588-4709-B0C9-4682B0E048CB}" presName="conn2-1" presStyleLbl="parChTrans1D2" presStyleIdx="0" presStyleCnt="4"/>
      <dgm:spPr/>
    </dgm:pt>
    <dgm:pt modelId="{7643ED15-839B-46D9-ACA8-4A84FD6C596A}" type="pres">
      <dgm:prSet presAssocID="{4C5814DE-C588-4709-B0C9-4682B0E048CB}" presName="connTx" presStyleLbl="parChTrans1D2" presStyleIdx="0" presStyleCnt="4"/>
      <dgm:spPr/>
    </dgm:pt>
    <dgm:pt modelId="{896B262E-6E61-4E6B-87DF-4FA52C938AF6}" type="pres">
      <dgm:prSet presAssocID="{49FB4EEC-B230-4CEB-9D4F-45FF432BE1BB}" presName="root2" presStyleCnt="0"/>
      <dgm:spPr/>
    </dgm:pt>
    <dgm:pt modelId="{2B87E524-4235-4D8C-AB7C-DEA99D87DD52}" type="pres">
      <dgm:prSet presAssocID="{49FB4EEC-B230-4CEB-9D4F-45FF432BE1BB}" presName="LevelTwoTextNode" presStyleLbl="node2" presStyleIdx="0" presStyleCnt="4" custScaleX="159820">
        <dgm:presLayoutVars>
          <dgm:chPref val="3"/>
        </dgm:presLayoutVars>
      </dgm:prSet>
      <dgm:spPr/>
    </dgm:pt>
    <dgm:pt modelId="{2A00DD7F-7679-4541-B33F-1E2282839B95}" type="pres">
      <dgm:prSet presAssocID="{49FB4EEC-B230-4CEB-9D4F-45FF432BE1BB}" presName="level3hierChild" presStyleCnt="0"/>
      <dgm:spPr/>
    </dgm:pt>
    <dgm:pt modelId="{A5F63B75-40FF-41C6-86F3-F308E588DA3A}" type="pres">
      <dgm:prSet presAssocID="{4CA07E5F-AABD-42BC-83B9-87B0C26C847F}" presName="conn2-1" presStyleLbl="parChTrans1D2" presStyleIdx="1" presStyleCnt="4"/>
      <dgm:spPr/>
    </dgm:pt>
    <dgm:pt modelId="{06637A3D-1698-4D35-9B3A-0DECE31EDFA6}" type="pres">
      <dgm:prSet presAssocID="{4CA07E5F-AABD-42BC-83B9-87B0C26C847F}" presName="connTx" presStyleLbl="parChTrans1D2" presStyleIdx="1" presStyleCnt="4"/>
      <dgm:spPr/>
    </dgm:pt>
    <dgm:pt modelId="{65FC86C3-D8A4-4660-BF0E-EAE76D5F78FB}" type="pres">
      <dgm:prSet presAssocID="{F0E0CFC9-0147-4BC7-AC6C-CF9A85F7CBA0}" presName="root2" presStyleCnt="0"/>
      <dgm:spPr/>
    </dgm:pt>
    <dgm:pt modelId="{6DE18D06-3E81-4A0F-AE51-04825C715E17}" type="pres">
      <dgm:prSet presAssocID="{F0E0CFC9-0147-4BC7-AC6C-CF9A85F7CBA0}" presName="LevelTwoTextNode" presStyleLbl="node2" presStyleIdx="1" presStyleCnt="4" custScaleX="159820">
        <dgm:presLayoutVars>
          <dgm:chPref val="3"/>
        </dgm:presLayoutVars>
      </dgm:prSet>
      <dgm:spPr/>
    </dgm:pt>
    <dgm:pt modelId="{74AB00CD-AEAC-445F-A7B9-8D17C3DBB9BB}" type="pres">
      <dgm:prSet presAssocID="{F0E0CFC9-0147-4BC7-AC6C-CF9A85F7CBA0}" presName="level3hierChild" presStyleCnt="0"/>
      <dgm:spPr/>
    </dgm:pt>
    <dgm:pt modelId="{01D055E6-300A-49B8-94DC-DE11D5210359}" type="pres">
      <dgm:prSet presAssocID="{8AA0341F-3085-40F1-9D4F-61C9D37A8FDF}" presName="root1" presStyleCnt="0"/>
      <dgm:spPr/>
    </dgm:pt>
    <dgm:pt modelId="{A06783DD-CF60-4F5B-AC25-573D782C30D7}" type="pres">
      <dgm:prSet presAssocID="{8AA0341F-3085-40F1-9D4F-61C9D37A8FDF}" presName="LevelOneTextNode" presStyleLbl="node0" presStyleIdx="1" presStyleCnt="3">
        <dgm:presLayoutVars>
          <dgm:chPref val="3"/>
        </dgm:presLayoutVars>
      </dgm:prSet>
      <dgm:spPr/>
    </dgm:pt>
    <dgm:pt modelId="{F2C696C9-89D5-41E8-8961-BF1CD577D5C1}" type="pres">
      <dgm:prSet presAssocID="{8AA0341F-3085-40F1-9D4F-61C9D37A8FDF}" presName="level2hierChild" presStyleCnt="0"/>
      <dgm:spPr/>
    </dgm:pt>
    <dgm:pt modelId="{89437A30-66D0-486E-B42E-00B797B47D44}" type="pres">
      <dgm:prSet presAssocID="{462CF52C-C280-4A8B-85DF-951CAE726941}" presName="conn2-1" presStyleLbl="parChTrans1D2" presStyleIdx="2" presStyleCnt="4"/>
      <dgm:spPr/>
    </dgm:pt>
    <dgm:pt modelId="{7C493EA6-DA2B-4349-B732-92DA22AF6C44}" type="pres">
      <dgm:prSet presAssocID="{462CF52C-C280-4A8B-85DF-951CAE726941}" presName="connTx" presStyleLbl="parChTrans1D2" presStyleIdx="2" presStyleCnt="4"/>
      <dgm:spPr/>
    </dgm:pt>
    <dgm:pt modelId="{D6CE46E5-C645-42F9-8102-C0A2F829819B}" type="pres">
      <dgm:prSet presAssocID="{169BC250-4648-43A5-820A-BCE57E69FC94}" presName="root2" presStyleCnt="0"/>
      <dgm:spPr/>
    </dgm:pt>
    <dgm:pt modelId="{68CCCEA1-1136-40B8-BB56-90A2529FEA04}" type="pres">
      <dgm:prSet presAssocID="{169BC250-4648-43A5-820A-BCE57E69FC94}" presName="LevelTwoTextNode" presStyleLbl="node2" presStyleIdx="2" presStyleCnt="4" custScaleX="159820">
        <dgm:presLayoutVars>
          <dgm:chPref val="3"/>
        </dgm:presLayoutVars>
      </dgm:prSet>
      <dgm:spPr/>
    </dgm:pt>
    <dgm:pt modelId="{BF83DA9C-D17E-4BAE-B21B-A8DC801DBD06}" type="pres">
      <dgm:prSet presAssocID="{169BC250-4648-43A5-820A-BCE57E69FC94}" presName="level3hierChild" presStyleCnt="0"/>
      <dgm:spPr/>
    </dgm:pt>
    <dgm:pt modelId="{9BC4A628-2EDD-4C87-AEE3-4F0075004DCE}" type="pres">
      <dgm:prSet presAssocID="{A325834D-72ED-4833-ACA1-C654B9B4E7DE}" presName="root1" presStyleCnt="0"/>
      <dgm:spPr/>
    </dgm:pt>
    <dgm:pt modelId="{FB117CD9-1737-4F25-91DE-DB663452C3E6}" type="pres">
      <dgm:prSet presAssocID="{A325834D-72ED-4833-ACA1-C654B9B4E7DE}" presName="LevelOneTextNode" presStyleLbl="node0" presStyleIdx="2" presStyleCnt="3">
        <dgm:presLayoutVars>
          <dgm:chPref val="3"/>
        </dgm:presLayoutVars>
      </dgm:prSet>
      <dgm:spPr/>
    </dgm:pt>
    <dgm:pt modelId="{487F8462-7E7E-4499-8A5A-20AF12428221}" type="pres">
      <dgm:prSet presAssocID="{A325834D-72ED-4833-ACA1-C654B9B4E7DE}" presName="level2hierChild" presStyleCnt="0"/>
      <dgm:spPr/>
    </dgm:pt>
    <dgm:pt modelId="{0BD40764-3062-4011-B1C6-88E051B3F26F}" type="pres">
      <dgm:prSet presAssocID="{30BA509D-F7D6-48E3-BD44-37437F1B6C07}" presName="conn2-1" presStyleLbl="parChTrans1D2" presStyleIdx="3" presStyleCnt="4"/>
      <dgm:spPr/>
    </dgm:pt>
    <dgm:pt modelId="{32D56D89-87D9-4F5D-B1EB-501557E4CC81}" type="pres">
      <dgm:prSet presAssocID="{30BA509D-F7D6-48E3-BD44-37437F1B6C07}" presName="connTx" presStyleLbl="parChTrans1D2" presStyleIdx="3" presStyleCnt="4"/>
      <dgm:spPr/>
    </dgm:pt>
    <dgm:pt modelId="{513A64C4-DC9D-4DD5-B591-0A4D99B661DC}" type="pres">
      <dgm:prSet presAssocID="{E7FF01FD-D7E0-4F1F-AEC8-9EB3DA5128C7}" presName="root2" presStyleCnt="0"/>
      <dgm:spPr/>
    </dgm:pt>
    <dgm:pt modelId="{3A2FCCBF-6854-4E69-9B29-E04B7EBD02CF}" type="pres">
      <dgm:prSet presAssocID="{E7FF01FD-D7E0-4F1F-AEC8-9EB3DA5128C7}" presName="LevelTwoTextNode" presStyleLbl="node2" presStyleIdx="3" presStyleCnt="4" custScaleX="159820">
        <dgm:presLayoutVars>
          <dgm:chPref val="3"/>
        </dgm:presLayoutVars>
      </dgm:prSet>
      <dgm:spPr/>
    </dgm:pt>
    <dgm:pt modelId="{16654C83-D94D-4EAF-8F72-50A509ADCA58}" type="pres">
      <dgm:prSet presAssocID="{E7FF01FD-D7E0-4F1F-AEC8-9EB3DA5128C7}" presName="level3hierChild" presStyleCnt="0"/>
      <dgm:spPr/>
    </dgm:pt>
  </dgm:ptLst>
  <dgm:cxnLst>
    <dgm:cxn modelId="{C0654801-9DC9-4914-953C-8DC3323984E8}" srcId="{8AA0341F-3085-40F1-9D4F-61C9D37A8FDF}" destId="{169BC250-4648-43A5-820A-BCE57E69FC94}" srcOrd="0" destOrd="0" parTransId="{462CF52C-C280-4A8B-85DF-951CAE726941}" sibTransId="{1FBA6941-CBE0-4AAB-AC8D-851D4A3CDBBA}"/>
    <dgm:cxn modelId="{34E87C08-9BEE-4423-AED8-7F7907C0CB1A}" srcId="{9FE97E25-C445-445E-A141-090A7DB5FA36}" destId="{49FB4EEC-B230-4CEB-9D4F-45FF432BE1BB}" srcOrd="0" destOrd="0" parTransId="{4C5814DE-C588-4709-B0C9-4682B0E048CB}" sibTransId="{B2121008-544E-446F-AC2D-F4748AE78AFD}"/>
    <dgm:cxn modelId="{71E6D81F-A802-4CFE-B15F-081F077AB0B9}" type="presOf" srcId="{7A4FB9A5-20DD-480C-B346-497F7AB540FA}" destId="{DA706432-D571-45A5-B287-453DBDB5A392}" srcOrd="0" destOrd="0" presId="urn:microsoft.com/office/officeart/2005/8/layout/hierarchy2"/>
    <dgm:cxn modelId="{2B69C420-0294-4388-A466-379852B5AB61}" type="presOf" srcId="{F0E0CFC9-0147-4BC7-AC6C-CF9A85F7CBA0}" destId="{6DE18D06-3E81-4A0F-AE51-04825C715E17}" srcOrd="0" destOrd="0" presId="urn:microsoft.com/office/officeart/2005/8/layout/hierarchy2"/>
    <dgm:cxn modelId="{441FC72A-F8CC-4D6D-94A6-1C3FE74CA48E}" srcId="{A325834D-72ED-4833-ACA1-C654B9B4E7DE}" destId="{E7FF01FD-D7E0-4F1F-AEC8-9EB3DA5128C7}" srcOrd="0" destOrd="0" parTransId="{30BA509D-F7D6-48E3-BD44-37437F1B6C07}" sibTransId="{126E7719-C63C-4CDB-93A6-0898B7E0A2CA}"/>
    <dgm:cxn modelId="{68EA4B32-FDA1-4BA1-B56F-A278CE39ABD1}" type="presOf" srcId="{4C5814DE-C588-4709-B0C9-4682B0E048CB}" destId="{E43942D5-DDB8-4BCE-B59D-8B548DDC4B26}" srcOrd="0" destOrd="0" presId="urn:microsoft.com/office/officeart/2005/8/layout/hierarchy2"/>
    <dgm:cxn modelId="{DC540636-2B16-4009-9C28-9820123A7E4C}" type="presOf" srcId="{8AA0341F-3085-40F1-9D4F-61C9D37A8FDF}" destId="{A06783DD-CF60-4F5B-AC25-573D782C30D7}" srcOrd="0" destOrd="0" presId="urn:microsoft.com/office/officeart/2005/8/layout/hierarchy2"/>
    <dgm:cxn modelId="{B254633C-5B58-45A3-8CB6-8FDC5C4E96C6}" srcId="{9FE97E25-C445-445E-A141-090A7DB5FA36}" destId="{F0E0CFC9-0147-4BC7-AC6C-CF9A85F7CBA0}" srcOrd="1" destOrd="0" parTransId="{4CA07E5F-AABD-42BC-83B9-87B0C26C847F}" sibTransId="{48A59E5D-75AF-4540-B149-DBDFAD6CFFED}"/>
    <dgm:cxn modelId="{ABDE6461-8D64-4966-9404-865E226EDC3C}" type="presOf" srcId="{4C5814DE-C588-4709-B0C9-4682B0E048CB}" destId="{7643ED15-839B-46D9-ACA8-4A84FD6C596A}" srcOrd="1" destOrd="0" presId="urn:microsoft.com/office/officeart/2005/8/layout/hierarchy2"/>
    <dgm:cxn modelId="{3595C669-5E9D-4170-A17D-2A0256D7DC6E}" srcId="{7A4FB9A5-20DD-480C-B346-497F7AB540FA}" destId="{8AA0341F-3085-40F1-9D4F-61C9D37A8FDF}" srcOrd="1" destOrd="0" parTransId="{B65E72D1-C1DB-48E6-9DBF-A02CD0C1CDF5}" sibTransId="{9930DC71-20E4-4E65-AD7C-423C436B791B}"/>
    <dgm:cxn modelId="{94BFE649-D2B0-4D98-8C21-EF340CF931D2}" type="presOf" srcId="{30BA509D-F7D6-48E3-BD44-37437F1B6C07}" destId="{0BD40764-3062-4011-B1C6-88E051B3F26F}" srcOrd="0" destOrd="0" presId="urn:microsoft.com/office/officeart/2005/8/layout/hierarchy2"/>
    <dgm:cxn modelId="{8548194F-4FAD-4EC8-BB92-1091D270F709}" type="presOf" srcId="{30BA509D-F7D6-48E3-BD44-37437F1B6C07}" destId="{32D56D89-87D9-4F5D-B1EB-501557E4CC81}" srcOrd="1" destOrd="0" presId="urn:microsoft.com/office/officeart/2005/8/layout/hierarchy2"/>
    <dgm:cxn modelId="{12C4AE6F-A0D0-4E53-9F2C-0759A0274D3E}" type="presOf" srcId="{9FE97E25-C445-445E-A141-090A7DB5FA36}" destId="{2F930658-62D1-434C-805E-50388A29586F}" srcOrd="0" destOrd="0" presId="urn:microsoft.com/office/officeart/2005/8/layout/hierarchy2"/>
    <dgm:cxn modelId="{EF329074-93CC-49B9-83AD-1ED17E1937A6}" type="presOf" srcId="{462CF52C-C280-4A8B-85DF-951CAE726941}" destId="{7C493EA6-DA2B-4349-B732-92DA22AF6C44}" srcOrd="1" destOrd="0" presId="urn:microsoft.com/office/officeart/2005/8/layout/hierarchy2"/>
    <dgm:cxn modelId="{8CF38657-5117-4C76-9E0C-9F6E333DFF00}" type="presOf" srcId="{A325834D-72ED-4833-ACA1-C654B9B4E7DE}" destId="{FB117CD9-1737-4F25-91DE-DB663452C3E6}" srcOrd="0" destOrd="0" presId="urn:microsoft.com/office/officeart/2005/8/layout/hierarchy2"/>
    <dgm:cxn modelId="{68748F7E-4CF4-433D-8157-3331FFA35D69}" srcId="{7A4FB9A5-20DD-480C-B346-497F7AB540FA}" destId="{A325834D-72ED-4833-ACA1-C654B9B4E7DE}" srcOrd="2" destOrd="0" parTransId="{F9B8B026-D259-4054-95AA-811CA7E88144}" sibTransId="{976880B2-D839-4317-BD24-05EC2E1DBBE9}"/>
    <dgm:cxn modelId="{ECE5A584-E7C2-4C9D-ACC2-0265E6B4CBB2}" type="presOf" srcId="{49FB4EEC-B230-4CEB-9D4F-45FF432BE1BB}" destId="{2B87E524-4235-4D8C-AB7C-DEA99D87DD52}" srcOrd="0" destOrd="0" presId="urn:microsoft.com/office/officeart/2005/8/layout/hierarchy2"/>
    <dgm:cxn modelId="{1AFF7086-EE3F-43E8-8683-84E4156A411B}" type="presOf" srcId="{169BC250-4648-43A5-820A-BCE57E69FC94}" destId="{68CCCEA1-1136-40B8-BB56-90A2529FEA04}" srcOrd="0" destOrd="0" presId="urn:microsoft.com/office/officeart/2005/8/layout/hierarchy2"/>
    <dgm:cxn modelId="{657309C0-5FF8-41BD-9088-4FA50609DC00}" type="presOf" srcId="{E7FF01FD-D7E0-4F1F-AEC8-9EB3DA5128C7}" destId="{3A2FCCBF-6854-4E69-9B29-E04B7EBD02CF}" srcOrd="0" destOrd="0" presId="urn:microsoft.com/office/officeart/2005/8/layout/hierarchy2"/>
    <dgm:cxn modelId="{C9D8AFD7-49A6-42BC-8E72-BFECF8E3293B}" type="presOf" srcId="{4CA07E5F-AABD-42BC-83B9-87B0C26C847F}" destId="{A5F63B75-40FF-41C6-86F3-F308E588DA3A}" srcOrd="0" destOrd="0" presId="urn:microsoft.com/office/officeart/2005/8/layout/hierarchy2"/>
    <dgm:cxn modelId="{E0C5C7DA-2610-4CFD-B171-68B39EBD4699}" srcId="{7A4FB9A5-20DD-480C-B346-497F7AB540FA}" destId="{9FE97E25-C445-445E-A141-090A7DB5FA36}" srcOrd="0" destOrd="0" parTransId="{201E2026-3E97-42B1-A08D-0E1357070AEF}" sibTransId="{A18788DC-2B70-48C3-ACD1-FCF7E70F89C8}"/>
    <dgm:cxn modelId="{973AEDEB-D8E2-474F-92FE-138D02645315}" type="presOf" srcId="{462CF52C-C280-4A8B-85DF-951CAE726941}" destId="{89437A30-66D0-486E-B42E-00B797B47D44}" srcOrd="0" destOrd="0" presId="urn:microsoft.com/office/officeart/2005/8/layout/hierarchy2"/>
    <dgm:cxn modelId="{A2AC09EC-F719-4105-A81A-0D4B60223777}" type="presOf" srcId="{4CA07E5F-AABD-42BC-83B9-87B0C26C847F}" destId="{06637A3D-1698-4D35-9B3A-0DECE31EDFA6}" srcOrd="1" destOrd="0" presId="urn:microsoft.com/office/officeart/2005/8/layout/hierarchy2"/>
    <dgm:cxn modelId="{50298F58-B1E2-40EF-9D15-E4FD8895CBE5}" type="presParOf" srcId="{DA706432-D571-45A5-B287-453DBDB5A392}" destId="{95843D1B-7A74-4861-AB4D-2A2D1FC31F0E}" srcOrd="0" destOrd="0" presId="urn:microsoft.com/office/officeart/2005/8/layout/hierarchy2"/>
    <dgm:cxn modelId="{94F89E41-2179-4131-B5A3-28682F862314}" type="presParOf" srcId="{95843D1B-7A74-4861-AB4D-2A2D1FC31F0E}" destId="{2F930658-62D1-434C-805E-50388A29586F}" srcOrd="0" destOrd="0" presId="urn:microsoft.com/office/officeart/2005/8/layout/hierarchy2"/>
    <dgm:cxn modelId="{A159BB2E-A077-485E-BE5B-0593F73F52DB}" type="presParOf" srcId="{95843D1B-7A74-4861-AB4D-2A2D1FC31F0E}" destId="{04ECE3D3-0CCE-47EA-9C92-8A8A74C69F39}" srcOrd="1" destOrd="0" presId="urn:microsoft.com/office/officeart/2005/8/layout/hierarchy2"/>
    <dgm:cxn modelId="{A6E590F5-3CA5-4F06-929A-F64F5B2AA389}" type="presParOf" srcId="{04ECE3D3-0CCE-47EA-9C92-8A8A74C69F39}" destId="{E43942D5-DDB8-4BCE-B59D-8B548DDC4B26}" srcOrd="0" destOrd="0" presId="urn:microsoft.com/office/officeart/2005/8/layout/hierarchy2"/>
    <dgm:cxn modelId="{627E7831-ABF1-4778-AB74-39D78787F546}" type="presParOf" srcId="{E43942D5-DDB8-4BCE-B59D-8B548DDC4B26}" destId="{7643ED15-839B-46D9-ACA8-4A84FD6C596A}" srcOrd="0" destOrd="0" presId="urn:microsoft.com/office/officeart/2005/8/layout/hierarchy2"/>
    <dgm:cxn modelId="{812942B4-F5E0-43F5-ACFE-C80C1E058447}" type="presParOf" srcId="{04ECE3D3-0CCE-47EA-9C92-8A8A74C69F39}" destId="{896B262E-6E61-4E6B-87DF-4FA52C938AF6}" srcOrd="1" destOrd="0" presId="urn:microsoft.com/office/officeart/2005/8/layout/hierarchy2"/>
    <dgm:cxn modelId="{E108E38D-638A-452B-A872-756BADA1B439}" type="presParOf" srcId="{896B262E-6E61-4E6B-87DF-4FA52C938AF6}" destId="{2B87E524-4235-4D8C-AB7C-DEA99D87DD52}" srcOrd="0" destOrd="0" presId="urn:microsoft.com/office/officeart/2005/8/layout/hierarchy2"/>
    <dgm:cxn modelId="{7E60440F-016D-4529-9533-DBCDBEBD4C87}" type="presParOf" srcId="{896B262E-6E61-4E6B-87DF-4FA52C938AF6}" destId="{2A00DD7F-7679-4541-B33F-1E2282839B95}" srcOrd="1" destOrd="0" presId="urn:microsoft.com/office/officeart/2005/8/layout/hierarchy2"/>
    <dgm:cxn modelId="{39929ABD-ECEE-4B1E-AF75-2ACE0A0F1D05}" type="presParOf" srcId="{04ECE3D3-0CCE-47EA-9C92-8A8A74C69F39}" destId="{A5F63B75-40FF-41C6-86F3-F308E588DA3A}" srcOrd="2" destOrd="0" presId="urn:microsoft.com/office/officeart/2005/8/layout/hierarchy2"/>
    <dgm:cxn modelId="{13030684-D01A-4019-A04C-1C434042E7C8}" type="presParOf" srcId="{A5F63B75-40FF-41C6-86F3-F308E588DA3A}" destId="{06637A3D-1698-4D35-9B3A-0DECE31EDFA6}" srcOrd="0" destOrd="0" presId="urn:microsoft.com/office/officeart/2005/8/layout/hierarchy2"/>
    <dgm:cxn modelId="{C24785FD-D618-4448-A3D5-264689DE2B5C}" type="presParOf" srcId="{04ECE3D3-0CCE-47EA-9C92-8A8A74C69F39}" destId="{65FC86C3-D8A4-4660-BF0E-EAE76D5F78FB}" srcOrd="3" destOrd="0" presId="urn:microsoft.com/office/officeart/2005/8/layout/hierarchy2"/>
    <dgm:cxn modelId="{E0C02419-B0F3-4DEF-AE6A-3F8E79F38CDE}" type="presParOf" srcId="{65FC86C3-D8A4-4660-BF0E-EAE76D5F78FB}" destId="{6DE18D06-3E81-4A0F-AE51-04825C715E17}" srcOrd="0" destOrd="0" presId="urn:microsoft.com/office/officeart/2005/8/layout/hierarchy2"/>
    <dgm:cxn modelId="{B59C121C-21C5-4768-BFF8-952FC5BA6604}" type="presParOf" srcId="{65FC86C3-D8A4-4660-BF0E-EAE76D5F78FB}" destId="{74AB00CD-AEAC-445F-A7B9-8D17C3DBB9BB}" srcOrd="1" destOrd="0" presId="urn:microsoft.com/office/officeart/2005/8/layout/hierarchy2"/>
    <dgm:cxn modelId="{813E2B13-1996-4A20-A51F-FBFB728A5ECE}" type="presParOf" srcId="{DA706432-D571-45A5-B287-453DBDB5A392}" destId="{01D055E6-300A-49B8-94DC-DE11D5210359}" srcOrd="1" destOrd="0" presId="urn:microsoft.com/office/officeart/2005/8/layout/hierarchy2"/>
    <dgm:cxn modelId="{B770C49E-642D-4589-86EB-FDC4B27D5DA0}" type="presParOf" srcId="{01D055E6-300A-49B8-94DC-DE11D5210359}" destId="{A06783DD-CF60-4F5B-AC25-573D782C30D7}" srcOrd="0" destOrd="0" presId="urn:microsoft.com/office/officeart/2005/8/layout/hierarchy2"/>
    <dgm:cxn modelId="{2B62C2BA-C3CE-4F3B-8FA1-3D30BFED7D49}" type="presParOf" srcId="{01D055E6-300A-49B8-94DC-DE11D5210359}" destId="{F2C696C9-89D5-41E8-8961-BF1CD577D5C1}" srcOrd="1" destOrd="0" presId="urn:microsoft.com/office/officeart/2005/8/layout/hierarchy2"/>
    <dgm:cxn modelId="{7F91BA84-B910-4AF2-A4E4-80646CC26471}" type="presParOf" srcId="{F2C696C9-89D5-41E8-8961-BF1CD577D5C1}" destId="{89437A30-66D0-486E-B42E-00B797B47D44}" srcOrd="0" destOrd="0" presId="urn:microsoft.com/office/officeart/2005/8/layout/hierarchy2"/>
    <dgm:cxn modelId="{AEB8CA89-1370-4FFA-9207-B7DE12C0167F}" type="presParOf" srcId="{89437A30-66D0-486E-B42E-00B797B47D44}" destId="{7C493EA6-DA2B-4349-B732-92DA22AF6C44}" srcOrd="0" destOrd="0" presId="urn:microsoft.com/office/officeart/2005/8/layout/hierarchy2"/>
    <dgm:cxn modelId="{DE37569D-B21F-46F5-906F-01818676FF96}" type="presParOf" srcId="{F2C696C9-89D5-41E8-8961-BF1CD577D5C1}" destId="{D6CE46E5-C645-42F9-8102-C0A2F829819B}" srcOrd="1" destOrd="0" presId="urn:microsoft.com/office/officeart/2005/8/layout/hierarchy2"/>
    <dgm:cxn modelId="{1A143DFE-C482-4DE5-9869-D54532F24F51}" type="presParOf" srcId="{D6CE46E5-C645-42F9-8102-C0A2F829819B}" destId="{68CCCEA1-1136-40B8-BB56-90A2529FEA04}" srcOrd="0" destOrd="0" presId="urn:microsoft.com/office/officeart/2005/8/layout/hierarchy2"/>
    <dgm:cxn modelId="{1EED9E75-8586-49D0-8254-9689AAF971A5}" type="presParOf" srcId="{D6CE46E5-C645-42F9-8102-C0A2F829819B}" destId="{BF83DA9C-D17E-4BAE-B21B-A8DC801DBD06}" srcOrd="1" destOrd="0" presId="urn:microsoft.com/office/officeart/2005/8/layout/hierarchy2"/>
    <dgm:cxn modelId="{95F06B8B-0144-49D8-9822-8137CB3BC063}" type="presParOf" srcId="{DA706432-D571-45A5-B287-453DBDB5A392}" destId="{9BC4A628-2EDD-4C87-AEE3-4F0075004DCE}" srcOrd="2" destOrd="0" presId="urn:microsoft.com/office/officeart/2005/8/layout/hierarchy2"/>
    <dgm:cxn modelId="{62F42C9F-8E48-48FD-8C26-DBC41734CCF5}" type="presParOf" srcId="{9BC4A628-2EDD-4C87-AEE3-4F0075004DCE}" destId="{FB117CD9-1737-4F25-91DE-DB663452C3E6}" srcOrd="0" destOrd="0" presId="urn:microsoft.com/office/officeart/2005/8/layout/hierarchy2"/>
    <dgm:cxn modelId="{D770E68A-053E-4EFB-871B-CFA910D9D91D}" type="presParOf" srcId="{9BC4A628-2EDD-4C87-AEE3-4F0075004DCE}" destId="{487F8462-7E7E-4499-8A5A-20AF12428221}" srcOrd="1" destOrd="0" presId="urn:microsoft.com/office/officeart/2005/8/layout/hierarchy2"/>
    <dgm:cxn modelId="{F3D197BD-5CB8-49A5-8C61-D9B3AC10F450}" type="presParOf" srcId="{487F8462-7E7E-4499-8A5A-20AF12428221}" destId="{0BD40764-3062-4011-B1C6-88E051B3F26F}" srcOrd="0" destOrd="0" presId="urn:microsoft.com/office/officeart/2005/8/layout/hierarchy2"/>
    <dgm:cxn modelId="{FF0792A9-3166-447F-BE53-6498DCCD350E}" type="presParOf" srcId="{0BD40764-3062-4011-B1C6-88E051B3F26F}" destId="{32D56D89-87D9-4F5D-B1EB-501557E4CC81}" srcOrd="0" destOrd="0" presId="urn:microsoft.com/office/officeart/2005/8/layout/hierarchy2"/>
    <dgm:cxn modelId="{A2D5727A-A796-4FB4-869B-E3BC8483E780}" type="presParOf" srcId="{487F8462-7E7E-4499-8A5A-20AF12428221}" destId="{513A64C4-DC9D-4DD5-B591-0A4D99B661DC}" srcOrd="1" destOrd="0" presId="urn:microsoft.com/office/officeart/2005/8/layout/hierarchy2"/>
    <dgm:cxn modelId="{9A0A2B07-7F8C-4C0F-9BC1-824FC184235F}" type="presParOf" srcId="{513A64C4-DC9D-4DD5-B591-0A4D99B661DC}" destId="{3A2FCCBF-6854-4E69-9B29-E04B7EBD02CF}" srcOrd="0" destOrd="0" presId="urn:microsoft.com/office/officeart/2005/8/layout/hierarchy2"/>
    <dgm:cxn modelId="{EC74C97F-A850-4FFF-85B5-5EB7933EAC8D}" type="presParOf" srcId="{513A64C4-DC9D-4DD5-B591-0A4D99B661DC}" destId="{16654C83-D94D-4EAF-8F72-50A509ADCA58}"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0D91EDB-9B52-48B2-A5E9-60A6B799F569}" type="doc">
      <dgm:prSet loTypeId="urn:microsoft.com/office/officeart/2005/8/layout/vList2" loCatId="list" qsTypeId="urn:microsoft.com/office/officeart/2005/8/quickstyle/3d2" qsCatId="3D" csTypeId="urn:microsoft.com/office/officeart/2005/8/colors/colorful5" csCatId="colorful" phldr="1"/>
      <dgm:spPr/>
      <dgm:t>
        <a:bodyPr/>
        <a:lstStyle/>
        <a:p>
          <a:endParaRPr lang="en-US"/>
        </a:p>
      </dgm:t>
    </dgm:pt>
    <dgm:pt modelId="{4FD6191C-35A1-4A6D-83B9-AA1EEF17F564}">
      <dgm:prSet phldrT="[Text]"/>
      <dgm:spPr/>
      <dgm:t>
        <a:bodyPr anchor="t" anchorCtr="0"/>
        <a:lstStyle/>
        <a:p>
          <a:r>
            <a:rPr lang="en-US" b="1" dirty="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Joint Venture </a:t>
          </a:r>
        </a:p>
        <a:p>
          <a:r>
            <a:rPr lang="en-US" b="1" dirty="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Members take part in management, sign on debt etc.</a:t>
          </a:r>
        </a:p>
      </dgm:t>
    </dgm:pt>
    <dgm:pt modelId="{E699525E-20FF-4F29-BCDF-05637455BFF1}" type="parTrans" cxnId="{642925DD-7232-46E3-B5D9-45F532E01C02}">
      <dgm:prSet/>
      <dgm:spPr/>
      <dgm:t>
        <a:bodyPr/>
        <a:lstStyle/>
        <a:p>
          <a:endPar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dgm:t>
    </dgm:pt>
    <dgm:pt modelId="{5C28C772-52EC-4C79-AEDD-03D263224967}" type="sibTrans" cxnId="{642925DD-7232-46E3-B5D9-45F532E01C02}">
      <dgm:prSet/>
      <dgm:spPr/>
      <dgm:t>
        <a:bodyPr/>
        <a:lstStyle/>
        <a:p>
          <a:endPar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dgm:t>
    </dgm:pt>
    <dgm:pt modelId="{D2FDEB93-57C4-4513-8E54-E63F3C312293}">
      <dgm:prSet/>
      <dgm:spPr/>
      <dgm:t>
        <a:bodyPr anchor="t" anchorCtr="0"/>
        <a:lstStyle/>
        <a:p>
          <a:r>
            <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Syndication </a:t>
          </a:r>
        </a:p>
        <a:p>
          <a:r>
            <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Members do not take part in management.</a:t>
          </a:r>
        </a:p>
        <a:p>
          <a:r>
            <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It becomes a security and subject to SEC </a:t>
          </a:r>
        </a:p>
      </dgm:t>
    </dgm:pt>
    <dgm:pt modelId="{0E4E2E63-0750-4EE7-AE26-68E232B6DA51}" type="parTrans" cxnId="{6829B500-1AB5-452C-9151-62E52D5EA770}">
      <dgm:prSet/>
      <dgm:spPr/>
      <dgm:t>
        <a:bodyPr/>
        <a:lstStyle/>
        <a:p>
          <a:endPar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dgm:t>
    </dgm:pt>
    <dgm:pt modelId="{F794DD6C-FAF4-4660-863A-476E8D899BF2}" type="sibTrans" cxnId="{6829B500-1AB5-452C-9151-62E52D5EA770}">
      <dgm:prSet/>
      <dgm:spPr/>
      <dgm:t>
        <a:bodyPr/>
        <a:lstStyle/>
        <a:p>
          <a:endParaRPr lang="en-US" b="1">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endParaRPr>
        </a:p>
      </dgm:t>
    </dgm:pt>
    <dgm:pt modelId="{77047E92-2215-4A5F-B1DD-09EADF9A1330}" type="pres">
      <dgm:prSet presAssocID="{60D91EDB-9B52-48B2-A5E9-60A6B799F569}" presName="linear" presStyleCnt="0">
        <dgm:presLayoutVars>
          <dgm:animLvl val="lvl"/>
          <dgm:resizeHandles val="exact"/>
        </dgm:presLayoutVars>
      </dgm:prSet>
      <dgm:spPr/>
    </dgm:pt>
    <dgm:pt modelId="{7FF6ACF7-3A15-4C46-AB91-F7D8CB00E749}" type="pres">
      <dgm:prSet presAssocID="{4FD6191C-35A1-4A6D-83B9-AA1EEF17F564}" presName="parentText" presStyleLbl="node1" presStyleIdx="0" presStyleCnt="2">
        <dgm:presLayoutVars>
          <dgm:chMax val="0"/>
          <dgm:bulletEnabled val="1"/>
        </dgm:presLayoutVars>
      </dgm:prSet>
      <dgm:spPr/>
    </dgm:pt>
    <dgm:pt modelId="{EF097E85-9EC5-4BE3-810C-BFCCC5FA737C}" type="pres">
      <dgm:prSet presAssocID="{5C28C772-52EC-4C79-AEDD-03D263224967}" presName="spacer" presStyleCnt="0"/>
      <dgm:spPr/>
    </dgm:pt>
    <dgm:pt modelId="{528F6A75-6DCD-4645-B840-7E535BEA4B05}" type="pres">
      <dgm:prSet presAssocID="{D2FDEB93-57C4-4513-8E54-E63F3C312293}" presName="parentText" presStyleLbl="node1" presStyleIdx="1" presStyleCnt="2">
        <dgm:presLayoutVars>
          <dgm:chMax val="0"/>
          <dgm:bulletEnabled val="1"/>
        </dgm:presLayoutVars>
      </dgm:prSet>
      <dgm:spPr/>
    </dgm:pt>
  </dgm:ptLst>
  <dgm:cxnLst>
    <dgm:cxn modelId="{6829B500-1AB5-452C-9151-62E52D5EA770}" srcId="{60D91EDB-9B52-48B2-A5E9-60A6B799F569}" destId="{D2FDEB93-57C4-4513-8E54-E63F3C312293}" srcOrd="1" destOrd="0" parTransId="{0E4E2E63-0750-4EE7-AE26-68E232B6DA51}" sibTransId="{F794DD6C-FAF4-4660-863A-476E8D899BF2}"/>
    <dgm:cxn modelId="{B64E2B7A-B240-4798-B5EB-9385BFEE8701}" type="presOf" srcId="{D2FDEB93-57C4-4513-8E54-E63F3C312293}" destId="{528F6A75-6DCD-4645-B840-7E535BEA4B05}" srcOrd="0" destOrd="0" presId="urn:microsoft.com/office/officeart/2005/8/layout/vList2"/>
    <dgm:cxn modelId="{8C127E91-BBB7-4081-B0A7-04A5A0EB7C11}" type="presOf" srcId="{4FD6191C-35A1-4A6D-83B9-AA1EEF17F564}" destId="{7FF6ACF7-3A15-4C46-AB91-F7D8CB00E749}" srcOrd="0" destOrd="0" presId="urn:microsoft.com/office/officeart/2005/8/layout/vList2"/>
    <dgm:cxn modelId="{98A8129B-90FB-4BC2-9E02-1A32198F44AF}" type="presOf" srcId="{60D91EDB-9B52-48B2-A5E9-60A6B799F569}" destId="{77047E92-2215-4A5F-B1DD-09EADF9A1330}" srcOrd="0" destOrd="0" presId="urn:microsoft.com/office/officeart/2005/8/layout/vList2"/>
    <dgm:cxn modelId="{642925DD-7232-46E3-B5D9-45F532E01C02}" srcId="{60D91EDB-9B52-48B2-A5E9-60A6B799F569}" destId="{4FD6191C-35A1-4A6D-83B9-AA1EEF17F564}" srcOrd="0" destOrd="0" parTransId="{E699525E-20FF-4F29-BCDF-05637455BFF1}" sibTransId="{5C28C772-52EC-4C79-AEDD-03D263224967}"/>
    <dgm:cxn modelId="{9B565E59-B967-4F5E-9778-B0E75E5CFB35}" type="presParOf" srcId="{77047E92-2215-4A5F-B1DD-09EADF9A1330}" destId="{7FF6ACF7-3A15-4C46-AB91-F7D8CB00E749}" srcOrd="0" destOrd="0" presId="urn:microsoft.com/office/officeart/2005/8/layout/vList2"/>
    <dgm:cxn modelId="{BC7C86FD-0F8D-4FA8-A379-2B19E2BD4E45}" type="presParOf" srcId="{77047E92-2215-4A5F-B1DD-09EADF9A1330}" destId="{EF097E85-9EC5-4BE3-810C-BFCCC5FA737C}" srcOrd="1" destOrd="0" presId="urn:microsoft.com/office/officeart/2005/8/layout/vList2"/>
    <dgm:cxn modelId="{D2797DAE-D1E0-45FC-9438-56193ADD9603}" type="presParOf" srcId="{77047E92-2215-4A5F-B1DD-09EADF9A1330}" destId="{528F6A75-6DCD-4645-B840-7E535BEA4B0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EDAF570-763D-4E6C-A8FA-E6C2243010D2}" type="doc">
      <dgm:prSet loTypeId="urn:microsoft.com/office/officeart/2005/8/layout/cycle5" loCatId="cycle" qsTypeId="urn:microsoft.com/office/officeart/2005/8/quickstyle/3d1" qsCatId="3D" csTypeId="urn:microsoft.com/office/officeart/2005/8/colors/accent0_3" csCatId="mainScheme" phldr="1"/>
      <dgm:spPr/>
      <dgm:t>
        <a:bodyPr/>
        <a:lstStyle/>
        <a:p>
          <a:endParaRPr lang="en-US"/>
        </a:p>
      </dgm:t>
    </dgm:pt>
    <dgm:pt modelId="{2EEFDE0E-2AF4-470B-AFF8-8BE57B029E2D}">
      <dgm:prSet custT="1"/>
      <dgm:spPr/>
      <dgm:t>
        <a:bodyPr/>
        <a:lstStyle/>
        <a:p>
          <a:r>
            <a:rPr lang="en-US" sz="3200" dirty="0">
              <a:latin typeface="Cambria Math" panose="02040503050406030204" pitchFamily="18" charset="0"/>
              <a:ea typeface="Cambria Math" panose="02040503050406030204" pitchFamily="18" charset="0"/>
            </a:rPr>
            <a:t>Find out their investment goals  </a:t>
          </a:r>
        </a:p>
      </dgm:t>
    </dgm:pt>
    <dgm:pt modelId="{197EE096-B1E8-4E49-915E-037CC47C658B}" type="parTrans" cxnId="{1AA4B37A-0CB5-4C73-93AC-ADBFB5CF83FD}">
      <dgm:prSet/>
      <dgm:spPr/>
      <dgm:t>
        <a:bodyPr/>
        <a:lstStyle/>
        <a:p>
          <a:endParaRPr lang="en-US" sz="3200">
            <a:latin typeface="Cambria Math" panose="02040503050406030204" pitchFamily="18" charset="0"/>
            <a:ea typeface="Cambria Math" panose="02040503050406030204" pitchFamily="18" charset="0"/>
          </a:endParaRPr>
        </a:p>
      </dgm:t>
    </dgm:pt>
    <dgm:pt modelId="{CF4B09D1-C1C9-4D32-82D9-AF3985FBEEF7}" type="sibTrans" cxnId="{1AA4B37A-0CB5-4C73-93AC-ADBFB5CF83FD}">
      <dgm:prSet/>
      <dgm:spPr/>
      <dgm:t>
        <a:bodyPr/>
        <a:lstStyle/>
        <a:p>
          <a:endParaRPr lang="en-US" sz="3200">
            <a:latin typeface="Cambria Math" panose="02040503050406030204" pitchFamily="18" charset="0"/>
            <a:ea typeface="Cambria Math" panose="02040503050406030204" pitchFamily="18" charset="0"/>
          </a:endParaRPr>
        </a:p>
      </dgm:t>
    </dgm:pt>
    <dgm:pt modelId="{FF13F721-B8FC-4C50-9315-073958ED9540}">
      <dgm:prSet custT="1"/>
      <dgm:spPr/>
      <dgm:t>
        <a:bodyPr/>
        <a:lstStyle/>
        <a:p>
          <a:r>
            <a:rPr lang="en-US" sz="3200" dirty="0">
              <a:latin typeface="Cambria Math" panose="02040503050406030204" pitchFamily="18" charset="0"/>
              <a:ea typeface="Cambria Math" panose="02040503050406030204" pitchFamily="18" charset="0"/>
            </a:rPr>
            <a:t>Long term cash flow vs. 5-7 year horizon for highest return</a:t>
          </a:r>
        </a:p>
      </dgm:t>
    </dgm:pt>
    <dgm:pt modelId="{378ECAEC-0E20-4019-919B-D741446A9C33}" type="parTrans" cxnId="{89E7018C-72DF-48DB-B174-02A8B8369E1B}">
      <dgm:prSet/>
      <dgm:spPr/>
      <dgm:t>
        <a:bodyPr/>
        <a:lstStyle/>
        <a:p>
          <a:endParaRPr lang="en-US" sz="3200">
            <a:latin typeface="Cambria Math" panose="02040503050406030204" pitchFamily="18" charset="0"/>
            <a:ea typeface="Cambria Math" panose="02040503050406030204" pitchFamily="18" charset="0"/>
          </a:endParaRPr>
        </a:p>
      </dgm:t>
    </dgm:pt>
    <dgm:pt modelId="{F40D5B01-8820-4E79-B4CA-4999A7DB088F}" type="sibTrans" cxnId="{89E7018C-72DF-48DB-B174-02A8B8369E1B}">
      <dgm:prSet/>
      <dgm:spPr/>
      <dgm:t>
        <a:bodyPr/>
        <a:lstStyle/>
        <a:p>
          <a:endParaRPr lang="en-US" sz="3200">
            <a:latin typeface="Cambria Math" panose="02040503050406030204" pitchFamily="18" charset="0"/>
            <a:ea typeface="Cambria Math" panose="02040503050406030204" pitchFamily="18" charset="0"/>
          </a:endParaRPr>
        </a:p>
      </dgm:t>
    </dgm:pt>
    <dgm:pt modelId="{07226A91-C5C5-4C7F-8B79-CBF92E9DD468}">
      <dgm:prSet custT="1"/>
      <dgm:spPr/>
      <dgm:t>
        <a:bodyPr/>
        <a:lstStyle/>
        <a:p>
          <a:r>
            <a:rPr lang="en-US" sz="3200" dirty="0">
              <a:latin typeface="Cambria Math" panose="02040503050406030204" pitchFamily="18" charset="0"/>
              <a:ea typeface="Cambria Math" panose="02040503050406030204" pitchFamily="18" charset="0"/>
            </a:rPr>
            <a:t>When do they need capital back? </a:t>
          </a:r>
        </a:p>
      </dgm:t>
    </dgm:pt>
    <dgm:pt modelId="{D382926A-1A0C-4822-8F98-5DF765971F0B}" type="parTrans" cxnId="{A8938BD7-C7EA-499C-8731-13B353C4609F}">
      <dgm:prSet/>
      <dgm:spPr/>
      <dgm:t>
        <a:bodyPr/>
        <a:lstStyle/>
        <a:p>
          <a:endParaRPr lang="en-US" sz="3200">
            <a:latin typeface="Cambria Math" panose="02040503050406030204" pitchFamily="18" charset="0"/>
            <a:ea typeface="Cambria Math" panose="02040503050406030204" pitchFamily="18" charset="0"/>
          </a:endParaRPr>
        </a:p>
      </dgm:t>
    </dgm:pt>
    <dgm:pt modelId="{C8B8C4A7-DD51-429A-8341-ACB8EB892C7C}" type="sibTrans" cxnId="{A8938BD7-C7EA-499C-8731-13B353C4609F}">
      <dgm:prSet/>
      <dgm:spPr/>
      <dgm:t>
        <a:bodyPr/>
        <a:lstStyle/>
        <a:p>
          <a:endParaRPr lang="en-US" sz="3200">
            <a:latin typeface="Cambria Math" panose="02040503050406030204" pitchFamily="18" charset="0"/>
            <a:ea typeface="Cambria Math" panose="02040503050406030204" pitchFamily="18" charset="0"/>
          </a:endParaRPr>
        </a:p>
      </dgm:t>
    </dgm:pt>
    <dgm:pt modelId="{BA60E37E-8C3E-4374-849E-C3A6B74FE4F0}">
      <dgm:prSet custT="1"/>
      <dgm:spPr/>
      <dgm:t>
        <a:bodyPr/>
        <a:lstStyle/>
        <a:p>
          <a:r>
            <a:rPr lang="en-US" sz="3200" dirty="0">
              <a:latin typeface="Cambria Math" panose="02040503050406030204" pitchFamily="18" charset="0"/>
              <a:ea typeface="Cambria Math" panose="02040503050406030204" pitchFamily="18" charset="0"/>
            </a:rPr>
            <a:t>Pay attention to personality. Will you like working with them?</a:t>
          </a:r>
        </a:p>
      </dgm:t>
    </dgm:pt>
    <dgm:pt modelId="{3E5FBE23-DBF4-4B76-B71E-AFAECBD26095}" type="parTrans" cxnId="{3263EE6D-F18C-41A2-B408-E1C762D612F2}">
      <dgm:prSet/>
      <dgm:spPr/>
      <dgm:t>
        <a:bodyPr/>
        <a:lstStyle/>
        <a:p>
          <a:endParaRPr lang="en-US" sz="3200">
            <a:latin typeface="Cambria Math" panose="02040503050406030204" pitchFamily="18" charset="0"/>
            <a:ea typeface="Cambria Math" panose="02040503050406030204" pitchFamily="18" charset="0"/>
          </a:endParaRPr>
        </a:p>
      </dgm:t>
    </dgm:pt>
    <dgm:pt modelId="{9BBB6134-FC76-4645-9C7A-FA7F19F149BA}" type="sibTrans" cxnId="{3263EE6D-F18C-41A2-B408-E1C762D612F2}">
      <dgm:prSet/>
      <dgm:spPr/>
      <dgm:t>
        <a:bodyPr/>
        <a:lstStyle/>
        <a:p>
          <a:endParaRPr lang="en-US" sz="3200">
            <a:latin typeface="Cambria Math" panose="02040503050406030204" pitchFamily="18" charset="0"/>
            <a:ea typeface="Cambria Math" panose="02040503050406030204" pitchFamily="18" charset="0"/>
          </a:endParaRPr>
        </a:p>
      </dgm:t>
    </dgm:pt>
    <dgm:pt modelId="{EBB8CFFA-923F-4421-B184-C267DB3D1519}">
      <dgm:prSet custT="1"/>
      <dgm:spPr/>
      <dgm:t>
        <a:bodyPr/>
        <a:lstStyle/>
        <a:p>
          <a:r>
            <a:rPr lang="en-US" sz="3200" dirty="0">
              <a:latin typeface="Cambria Math" panose="02040503050406030204" pitchFamily="18" charset="0"/>
              <a:ea typeface="Cambria Math" panose="02040503050406030204" pitchFamily="18" charset="0"/>
            </a:rPr>
            <a:t>If interested have them </a:t>
          </a:r>
          <a:br>
            <a:rPr lang="en-US" sz="3200" dirty="0">
              <a:latin typeface="Cambria Math" panose="02040503050406030204" pitchFamily="18" charset="0"/>
              <a:ea typeface="Cambria Math" panose="02040503050406030204" pitchFamily="18" charset="0"/>
            </a:rPr>
          </a:br>
          <a:r>
            <a:rPr lang="en-US" sz="3200" dirty="0">
              <a:latin typeface="Cambria Math" panose="02040503050406030204" pitchFamily="18" charset="0"/>
              <a:ea typeface="Cambria Math" panose="02040503050406030204" pitchFamily="18" charset="0"/>
            </a:rPr>
            <a:t>fill out questionnaire </a:t>
          </a:r>
        </a:p>
      </dgm:t>
    </dgm:pt>
    <dgm:pt modelId="{A850CB8A-7957-410A-9667-C065475A1653}" type="parTrans" cxnId="{2A6AB998-E798-4DA7-B1E0-576350B3574C}">
      <dgm:prSet/>
      <dgm:spPr/>
      <dgm:t>
        <a:bodyPr/>
        <a:lstStyle/>
        <a:p>
          <a:endParaRPr lang="en-US" sz="3200">
            <a:latin typeface="Cambria Math" panose="02040503050406030204" pitchFamily="18" charset="0"/>
            <a:ea typeface="Cambria Math" panose="02040503050406030204" pitchFamily="18" charset="0"/>
          </a:endParaRPr>
        </a:p>
      </dgm:t>
    </dgm:pt>
    <dgm:pt modelId="{90A05878-584E-462D-828C-F079FCEB1B63}" type="sibTrans" cxnId="{2A6AB998-E798-4DA7-B1E0-576350B3574C}">
      <dgm:prSet/>
      <dgm:spPr/>
      <dgm:t>
        <a:bodyPr/>
        <a:lstStyle/>
        <a:p>
          <a:endParaRPr lang="en-US" sz="3200">
            <a:latin typeface="Cambria Math" panose="02040503050406030204" pitchFamily="18" charset="0"/>
            <a:ea typeface="Cambria Math" panose="02040503050406030204" pitchFamily="18" charset="0"/>
          </a:endParaRPr>
        </a:p>
      </dgm:t>
    </dgm:pt>
    <dgm:pt modelId="{3EF5B320-783F-4613-B892-8FD28F2DE9B1}" type="pres">
      <dgm:prSet presAssocID="{BEDAF570-763D-4E6C-A8FA-E6C2243010D2}" presName="cycle" presStyleCnt="0">
        <dgm:presLayoutVars>
          <dgm:dir/>
          <dgm:resizeHandles val="exact"/>
        </dgm:presLayoutVars>
      </dgm:prSet>
      <dgm:spPr/>
    </dgm:pt>
    <dgm:pt modelId="{6BD48544-64F4-4701-A5D0-56E0AD099EE1}" type="pres">
      <dgm:prSet presAssocID="{2EEFDE0E-2AF4-470B-AFF8-8BE57B029E2D}" presName="node" presStyleLbl="node1" presStyleIdx="0" presStyleCnt="5" custScaleX="133767" custScaleY="104760">
        <dgm:presLayoutVars>
          <dgm:bulletEnabled val="1"/>
        </dgm:presLayoutVars>
      </dgm:prSet>
      <dgm:spPr/>
    </dgm:pt>
    <dgm:pt modelId="{B04C967B-311C-4D94-AF06-469D9D4AC4D6}" type="pres">
      <dgm:prSet presAssocID="{2EEFDE0E-2AF4-470B-AFF8-8BE57B029E2D}" presName="spNode" presStyleCnt="0"/>
      <dgm:spPr/>
    </dgm:pt>
    <dgm:pt modelId="{E7806DEB-C23E-4F90-88A5-A41F7A17F776}" type="pres">
      <dgm:prSet presAssocID="{CF4B09D1-C1C9-4D32-82D9-AF3985FBEEF7}" presName="sibTrans" presStyleLbl="sibTrans1D1" presStyleIdx="0" presStyleCnt="5"/>
      <dgm:spPr/>
    </dgm:pt>
    <dgm:pt modelId="{82A7FC4C-55BA-409C-973E-12B6BDA5C2FB}" type="pres">
      <dgm:prSet presAssocID="{FF13F721-B8FC-4C50-9315-073958ED9540}" presName="node" presStyleLbl="node1" presStyleIdx="1" presStyleCnt="5" custScaleX="159455" custScaleY="148100" custRadScaleRad="118403" custRadScaleInc="9766">
        <dgm:presLayoutVars>
          <dgm:bulletEnabled val="1"/>
        </dgm:presLayoutVars>
      </dgm:prSet>
      <dgm:spPr/>
    </dgm:pt>
    <dgm:pt modelId="{9932251F-3068-4484-9C0A-244ED5A509CF}" type="pres">
      <dgm:prSet presAssocID="{FF13F721-B8FC-4C50-9315-073958ED9540}" presName="spNode" presStyleCnt="0"/>
      <dgm:spPr/>
    </dgm:pt>
    <dgm:pt modelId="{CDD013CF-BE10-4750-B516-AF1A8AB4D913}" type="pres">
      <dgm:prSet presAssocID="{F40D5B01-8820-4E79-B4CA-4999A7DB088F}" presName="sibTrans" presStyleLbl="sibTrans1D1" presStyleIdx="1" presStyleCnt="5"/>
      <dgm:spPr/>
    </dgm:pt>
    <dgm:pt modelId="{29B83B7C-7C0D-485F-99E3-4388EA4ED22E}" type="pres">
      <dgm:prSet presAssocID="{07226A91-C5C5-4C7F-8B79-CBF92E9DD468}" presName="node" presStyleLbl="node1" presStyleIdx="2" presStyleCnt="5" custScaleX="169968" custScaleY="154879" custRadScaleRad="95137" custRadScaleInc="-47323">
        <dgm:presLayoutVars>
          <dgm:bulletEnabled val="1"/>
        </dgm:presLayoutVars>
      </dgm:prSet>
      <dgm:spPr/>
    </dgm:pt>
    <dgm:pt modelId="{9D08C344-08BA-4661-B7F1-B4AB9AD6960C}" type="pres">
      <dgm:prSet presAssocID="{07226A91-C5C5-4C7F-8B79-CBF92E9DD468}" presName="spNode" presStyleCnt="0"/>
      <dgm:spPr/>
    </dgm:pt>
    <dgm:pt modelId="{D7548EA7-8619-48FE-9CD3-A4D5E694DFD3}" type="pres">
      <dgm:prSet presAssocID="{C8B8C4A7-DD51-429A-8341-ACB8EB892C7C}" presName="sibTrans" presStyleLbl="sibTrans1D1" presStyleIdx="2" presStyleCnt="5"/>
      <dgm:spPr/>
    </dgm:pt>
    <dgm:pt modelId="{FB8B64B6-9951-4864-9133-F5A89E9AE3BD}" type="pres">
      <dgm:prSet presAssocID="{BA60E37E-8C3E-4374-849E-C3A6B74FE4F0}" presName="node" presStyleLbl="node1" presStyleIdx="3" presStyleCnt="5" custScaleX="156605" custScaleY="161838" custRadScaleRad="95137" custRadScaleInc="47323">
        <dgm:presLayoutVars>
          <dgm:bulletEnabled val="1"/>
        </dgm:presLayoutVars>
      </dgm:prSet>
      <dgm:spPr/>
    </dgm:pt>
    <dgm:pt modelId="{3A23391B-7C4F-4504-AE9E-6FF9235E3BF4}" type="pres">
      <dgm:prSet presAssocID="{BA60E37E-8C3E-4374-849E-C3A6B74FE4F0}" presName="spNode" presStyleCnt="0"/>
      <dgm:spPr/>
    </dgm:pt>
    <dgm:pt modelId="{1098E1FB-6857-4555-B27A-F52638BB1896}" type="pres">
      <dgm:prSet presAssocID="{9BBB6134-FC76-4645-9C7A-FA7F19F149BA}" presName="sibTrans" presStyleLbl="sibTrans1D1" presStyleIdx="3" presStyleCnt="5"/>
      <dgm:spPr/>
    </dgm:pt>
    <dgm:pt modelId="{FEF66EE6-B729-4D75-8108-37AEC9D5822A}" type="pres">
      <dgm:prSet presAssocID="{EBB8CFFA-923F-4421-B184-C267DB3D1519}" presName="node" presStyleLbl="node1" presStyleIdx="4" presStyleCnt="5" custScaleX="149329" custScaleY="134052" custRadScaleRad="117354" custRadScaleInc="-12127">
        <dgm:presLayoutVars>
          <dgm:bulletEnabled val="1"/>
        </dgm:presLayoutVars>
      </dgm:prSet>
      <dgm:spPr/>
    </dgm:pt>
    <dgm:pt modelId="{7328ABF1-23D0-456A-A8A5-A6E3FD217032}" type="pres">
      <dgm:prSet presAssocID="{EBB8CFFA-923F-4421-B184-C267DB3D1519}" presName="spNode" presStyleCnt="0"/>
      <dgm:spPr/>
    </dgm:pt>
    <dgm:pt modelId="{95C7FEB9-E19E-4F88-B5FE-2A08AD1AA5C8}" type="pres">
      <dgm:prSet presAssocID="{90A05878-584E-462D-828C-F079FCEB1B63}" presName="sibTrans" presStyleLbl="sibTrans1D1" presStyleIdx="4" presStyleCnt="5"/>
      <dgm:spPr/>
    </dgm:pt>
  </dgm:ptLst>
  <dgm:cxnLst>
    <dgm:cxn modelId="{540E2A14-16F0-4C21-AB69-8A901AF5F551}" type="presOf" srcId="{F40D5B01-8820-4E79-B4CA-4999A7DB088F}" destId="{CDD013CF-BE10-4750-B516-AF1A8AB4D913}" srcOrd="0" destOrd="0" presId="urn:microsoft.com/office/officeart/2005/8/layout/cycle5"/>
    <dgm:cxn modelId="{56658A22-90C9-4318-98B0-480E5BBA2393}" type="presOf" srcId="{90A05878-584E-462D-828C-F079FCEB1B63}" destId="{95C7FEB9-E19E-4F88-B5FE-2A08AD1AA5C8}" srcOrd="0" destOrd="0" presId="urn:microsoft.com/office/officeart/2005/8/layout/cycle5"/>
    <dgm:cxn modelId="{98158526-D9E5-423B-B67E-79B83F981698}" type="presOf" srcId="{9BBB6134-FC76-4645-9C7A-FA7F19F149BA}" destId="{1098E1FB-6857-4555-B27A-F52638BB1896}" srcOrd="0" destOrd="0" presId="urn:microsoft.com/office/officeart/2005/8/layout/cycle5"/>
    <dgm:cxn modelId="{20C45B2C-7C33-424E-9B15-BC7D98881C1F}" type="presOf" srcId="{C8B8C4A7-DD51-429A-8341-ACB8EB892C7C}" destId="{D7548EA7-8619-48FE-9CD3-A4D5E694DFD3}" srcOrd="0" destOrd="0" presId="urn:microsoft.com/office/officeart/2005/8/layout/cycle5"/>
    <dgm:cxn modelId="{7C2A144C-2392-46CE-82B1-A1D618B1C2ED}" type="presOf" srcId="{EBB8CFFA-923F-4421-B184-C267DB3D1519}" destId="{FEF66EE6-B729-4D75-8108-37AEC9D5822A}" srcOrd="0" destOrd="0" presId="urn:microsoft.com/office/officeart/2005/8/layout/cycle5"/>
    <dgm:cxn modelId="{3263EE6D-F18C-41A2-B408-E1C762D612F2}" srcId="{BEDAF570-763D-4E6C-A8FA-E6C2243010D2}" destId="{BA60E37E-8C3E-4374-849E-C3A6B74FE4F0}" srcOrd="3" destOrd="0" parTransId="{3E5FBE23-DBF4-4B76-B71E-AFAECBD26095}" sibTransId="{9BBB6134-FC76-4645-9C7A-FA7F19F149BA}"/>
    <dgm:cxn modelId="{82ABAE70-6B98-4173-B329-A7B32C1F55A7}" type="presOf" srcId="{07226A91-C5C5-4C7F-8B79-CBF92E9DD468}" destId="{29B83B7C-7C0D-485F-99E3-4388EA4ED22E}" srcOrd="0" destOrd="0" presId="urn:microsoft.com/office/officeart/2005/8/layout/cycle5"/>
    <dgm:cxn modelId="{2808B351-084A-4C45-9BA0-DA3D76DC8427}" type="presOf" srcId="{FF13F721-B8FC-4C50-9315-073958ED9540}" destId="{82A7FC4C-55BA-409C-973E-12B6BDA5C2FB}" srcOrd="0" destOrd="0" presId="urn:microsoft.com/office/officeart/2005/8/layout/cycle5"/>
    <dgm:cxn modelId="{1AA4B37A-0CB5-4C73-93AC-ADBFB5CF83FD}" srcId="{BEDAF570-763D-4E6C-A8FA-E6C2243010D2}" destId="{2EEFDE0E-2AF4-470B-AFF8-8BE57B029E2D}" srcOrd="0" destOrd="0" parTransId="{197EE096-B1E8-4E49-915E-037CC47C658B}" sibTransId="{CF4B09D1-C1C9-4D32-82D9-AF3985FBEEF7}"/>
    <dgm:cxn modelId="{89E7018C-72DF-48DB-B174-02A8B8369E1B}" srcId="{BEDAF570-763D-4E6C-A8FA-E6C2243010D2}" destId="{FF13F721-B8FC-4C50-9315-073958ED9540}" srcOrd="1" destOrd="0" parTransId="{378ECAEC-0E20-4019-919B-D741446A9C33}" sibTransId="{F40D5B01-8820-4E79-B4CA-4999A7DB088F}"/>
    <dgm:cxn modelId="{5ACA0B90-8295-44B7-94C0-7009B0C61935}" type="presOf" srcId="{CF4B09D1-C1C9-4D32-82D9-AF3985FBEEF7}" destId="{E7806DEB-C23E-4F90-88A5-A41F7A17F776}" srcOrd="0" destOrd="0" presId="urn:microsoft.com/office/officeart/2005/8/layout/cycle5"/>
    <dgm:cxn modelId="{B6F52091-0F1D-437D-BEBB-B548A51C7634}" type="presOf" srcId="{BA60E37E-8C3E-4374-849E-C3A6B74FE4F0}" destId="{FB8B64B6-9951-4864-9133-F5A89E9AE3BD}" srcOrd="0" destOrd="0" presId="urn:microsoft.com/office/officeart/2005/8/layout/cycle5"/>
    <dgm:cxn modelId="{2A6AB998-E798-4DA7-B1E0-576350B3574C}" srcId="{BEDAF570-763D-4E6C-A8FA-E6C2243010D2}" destId="{EBB8CFFA-923F-4421-B184-C267DB3D1519}" srcOrd="4" destOrd="0" parTransId="{A850CB8A-7957-410A-9667-C065475A1653}" sibTransId="{90A05878-584E-462D-828C-F079FCEB1B63}"/>
    <dgm:cxn modelId="{948E0FC2-B418-46E6-905B-1FB0920FF610}" type="presOf" srcId="{BEDAF570-763D-4E6C-A8FA-E6C2243010D2}" destId="{3EF5B320-783F-4613-B892-8FD28F2DE9B1}" srcOrd="0" destOrd="0" presId="urn:microsoft.com/office/officeart/2005/8/layout/cycle5"/>
    <dgm:cxn modelId="{A8938BD7-C7EA-499C-8731-13B353C4609F}" srcId="{BEDAF570-763D-4E6C-A8FA-E6C2243010D2}" destId="{07226A91-C5C5-4C7F-8B79-CBF92E9DD468}" srcOrd="2" destOrd="0" parTransId="{D382926A-1A0C-4822-8F98-5DF765971F0B}" sibTransId="{C8B8C4A7-DD51-429A-8341-ACB8EB892C7C}"/>
    <dgm:cxn modelId="{9ED7A8D9-0CEC-4B65-8DAA-63A7C7752E20}" type="presOf" srcId="{2EEFDE0E-2AF4-470B-AFF8-8BE57B029E2D}" destId="{6BD48544-64F4-4701-A5D0-56E0AD099EE1}" srcOrd="0" destOrd="0" presId="urn:microsoft.com/office/officeart/2005/8/layout/cycle5"/>
    <dgm:cxn modelId="{59558167-489D-4423-93AC-48DEA5AC082F}" type="presParOf" srcId="{3EF5B320-783F-4613-B892-8FD28F2DE9B1}" destId="{6BD48544-64F4-4701-A5D0-56E0AD099EE1}" srcOrd="0" destOrd="0" presId="urn:microsoft.com/office/officeart/2005/8/layout/cycle5"/>
    <dgm:cxn modelId="{710BDEC9-4636-4BC0-B4DC-2E8EAB736D0E}" type="presParOf" srcId="{3EF5B320-783F-4613-B892-8FD28F2DE9B1}" destId="{B04C967B-311C-4D94-AF06-469D9D4AC4D6}" srcOrd="1" destOrd="0" presId="urn:microsoft.com/office/officeart/2005/8/layout/cycle5"/>
    <dgm:cxn modelId="{7C35D8FC-5F8D-4517-8739-6995DB8CFF29}" type="presParOf" srcId="{3EF5B320-783F-4613-B892-8FD28F2DE9B1}" destId="{E7806DEB-C23E-4F90-88A5-A41F7A17F776}" srcOrd="2" destOrd="0" presId="urn:microsoft.com/office/officeart/2005/8/layout/cycle5"/>
    <dgm:cxn modelId="{52F68C76-78F7-4B57-8638-C4B08DB44FA0}" type="presParOf" srcId="{3EF5B320-783F-4613-B892-8FD28F2DE9B1}" destId="{82A7FC4C-55BA-409C-973E-12B6BDA5C2FB}" srcOrd="3" destOrd="0" presId="urn:microsoft.com/office/officeart/2005/8/layout/cycle5"/>
    <dgm:cxn modelId="{143A7027-3253-4302-84ED-FF5E45352355}" type="presParOf" srcId="{3EF5B320-783F-4613-B892-8FD28F2DE9B1}" destId="{9932251F-3068-4484-9C0A-244ED5A509CF}" srcOrd="4" destOrd="0" presId="urn:microsoft.com/office/officeart/2005/8/layout/cycle5"/>
    <dgm:cxn modelId="{3CFB105D-5D36-40C5-99DD-2CE27D8FFE4E}" type="presParOf" srcId="{3EF5B320-783F-4613-B892-8FD28F2DE9B1}" destId="{CDD013CF-BE10-4750-B516-AF1A8AB4D913}" srcOrd="5" destOrd="0" presId="urn:microsoft.com/office/officeart/2005/8/layout/cycle5"/>
    <dgm:cxn modelId="{F48EC37C-F79E-4B66-9222-C415C0F23C94}" type="presParOf" srcId="{3EF5B320-783F-4613-B892-8FD28F2DE9B1}" destId="{29B83B7C-7C0D-485F-99E3-4388EA4ED22E}" srcOrd="6" destOrd="0" presId="urn:microsoft.com/office/officeart/2005/8/layout/cycle5"/>
    <dgm:cxn modelId="{5EEFF527-0F5F-4323-82D7-4E74E8473914}" type="presParOf" srcId="{3EF5B320-783F-4613-B892-8FD28F2DE9B1}" destId="{9D08C344-08BA-4661-B7F1-B4AB9AD6960C}" srcOrd="7" destOrd="0" presId="urn:microsoft.com/office/officeart/2005/8/layout/cycle5"/>
    <dgm:cxn modelId="{4E4F6B70-6CAE-4915-B73A-9B85412C44BC}" type="presParOf" srcId="{3EF5B320-783F-4613-B892-8FD28F2DE9B1}" destId="{D7548EA7-8619-48FE-9CD3-A4D5E694DFD3}" srcOrd="8" destOrd="0" presId="urn:microsoft.com/office/officeart/2005/8/layout/cycle5"/>
    <dgm:cxn modelId="{3C0545E6-BD38-4984-86C9-285C26C9424A}" type="presParOf" srcId="{3EF5B320-783F-4613-B892-8FD28F2DE9B1}" destId="{FB8B64B6-9951-4864-9133-F5A89E9AE3BD}" srcOrd="9" destOrd="0" presId="urn:microsoft.com/office/officeart/2005/8/layout/cycle5"/>
    <dgm:cxn modelId="{2D6575D0-68A7-4A35-91BB-52446CC44256}" type="presParOf" srcId="{3EF5B320-783F-4613-B892-8FD28F2DE9B1}" destId="{3A23391B-7C4F-4504-AE9E-6FF9235E3BF4}" srcOrd="10" destOrd="0" presId="urn:microsoft.com/office/officeart/2005/8/layout/cycle5"/>
    <dgm:cxn modelId="{D039CD18-C7A3-4A08-BB26-3FB188B46ABA}" type="presParOf" srcId="{3EF5B320-783F-4613-B892-8FD28F2DE9B1}" destId="{1098E1FB-6857-4555-B27A-F52638BB1896}" srcOrd="11" destOrd="0" presId="urn:microsoft.com/office/officeart/2005/8/layout/cycle5"/>
    <dgm:cxn modelId="{525921D3-1570-4FDF-9361-BD54718FA8C8}" type="presParOf" srcId="{3EF5B320-783F-4613-B892-8FD28F2DE9B1}" destId="{FEF66EE6-B729-4D75-8108-37AEC9D5822A}" srcOrd="12" destOrd="0" presId="urn:microsoft.com/office/officeart/2005/8/layout/cycle5"/>
    <dgm:cxn modelId="{E80E1519-2370-474E-9E3A-B46BA87D9D95}" type="presParOf" srcId="{3EF5B320-783F-4613-B892-8FD28F2DE9B1}" destId="{7328ABF1-23D0-456A-A8A5-A6E3FD217032}" srcOrd="13" destOrd="0" presId="urn:microsoft.com/office/officeart/2005/8/layout/cycle5"/>
    <dgm:cxn modelId="{F5AAA310-DA72-45AE-8181-C8D93F95AA0D}" type="presParOf" srcId="{3EF5B320-783F-4613-B892-8FD28F2DE9B1}" destId="{95C7FEB9-E19E-4F88-B5FE-2A08AD1AA5C8}"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3AF4F27-F731-4FC3-8A7E-FA0B7DE507FA}" type="doc">
      <dgm:prSet loTypeId="urn:microsoft.com/office/officeart/2008/layout/PictureStrips" loCatId="picture" qsTypeId="urn:microsoft.com/office/officeart/2005/8/quickstyle/simple1" qsCatId="simple" csTypeId="urn:microsoft.com/office/officeart/2005/8/colors/colorful5" csCatId="colorful" phldr="1"/>
      <dgm:spPr/>
      <dgm:t>
        <a:bodyPr/>
        <a:lstStyle/>
        <a:p>
          <a:endParaRPr lang="en-US"/>
        </a:p>
      </dgm:t>
    </dgm:pt>
    <dgm:pt modelId="{D2CD18BC-80C3-4341-BF5D-2D1DBA9D46D3}">
      <dgm:prSet phldrT="[Text]" custT="1"/>
      <dgm:spPr>
        <a:ln>
          <a:noFill/>
        </a:ln>
      </dgm:spPr>
      <dgm:t>
        <a:bodyPr/>
        <a:lstStyle/>
        <a:p>
          <a:r>
            <a:rPr lang="en-US" sz="2800" b="1" dirty="0"/>
            <a:t>Phone calls</a:t>
          </a:r>
        </a:p>
      </dgm:t>
    </dgm:pt>
    <dgm:pt modelId="{F1B0C142-E432-4F7E-A1AE-B6AE47731671}" type="parTrans" cxnId="{34B31DB9-B002-4FEB-AF28-27D504ECCDB7}">
      <dgm:prSet/>
      <dgm:spPr/>
      <dgm:t>
        <a:bodyPr/>
        <a:lstStyle/>
        <a:p>
          <a:endParaRPr lang="en-US"/>
        </a:p>
      </dgm:t>
    </dgm:pt>
    <dgm:pt modelId="{6F665C79-B72E-4C8C-8678-A488BCC3EF9B}" type="sibTrans" cxnId="{34B31DB9-B002-4FEB-AF28-27D504ECCDB7}">
      <dgm:prSet/>
      <dgm:spPr/>
      <dgm:t>
        <a:bodyPr/>
        <a:lstStyle/>
        <a:p>
          <a:endParaRPr lang="en-US"/>
        </a:p>
      </dgm:t>
    </dgm:pt>
    <dgm:pt modelId="{2A71465D-0CCA-45B2-9126-28F6694A95FA}">
      <dgm:prSet custT="1"/>
      <dgm:spPr>
        <a:ln>
          <a:noFill/>
        </a:ln>
      </dgm:spPr>
      <dgm:t>
        <a:bodyPr/>
        <a:lstStyle/>
        <a:p>
          <a:r>
            <a:rPr lang="en-US" sz="2800" b="1"/>
            <a:t>Emails</a:t>
          </a:r>
          <a:endParaRPr lang="en-US" sz="2800" b="1" dirty="0"/>
        </a:p>
      </dgm:t>
    </dgm:pt>
    <dgm:pt modelId="{6C5B26A2-A8F6-4678-94C9-18A3D1E3D969}" type="parTrans" cxnId="{77951398-7DFB-4964-A292-3F4B36AA0032}">
      <dgm:prSet/>
      <dgm:spPr/>
      <dgm:t>
        <a:bodyPr/>
        <a:lstStyle/>
        <a:p>
          <a:endParaRPr lang="en-US"/>
        </a:p>
      </dgm:t>
    </dgm:pt>
    <dgm:pt modelId="{5AA3320A-6F96-4086-BA76-D9B51E5CD608}" type="sibTrans" cxnId="{77951398-7DFB-4964-A292-3F4B36AA0032}">
      <dgm:prSet/>
      <dgm:spPr/>
      <dgm:t>
        <a:bodyPr/>
        <a:lstStyle/>
        <a:p>
          <a:endParaRPr lang="en-US"/>
        </a:p>
      </dgm:t>
    </dgm:pt>
    <dgm:pt modelId="{30FEA317-15E7-4380-9BF9-339169D08DF6}">
      <dgm:prSet custT="1"/>
      <dgm:spPr>
        <a:ln>
          <a:noFill/>
        </a:ln>
      </dgm:spPr>
      <dgm:t>
        <a:bodyPr/>
        <a:lstStyle/>
        <a:p>
          <a:r>
            <a:rPr lang="en-US" sz="2800" b="1"/>
            <a:t>Newsletters</a:t>
          </a:r>
          <a:endParaRPr lang="en-US" sz="2800" b="1" dirty="0"/>
        </a:p>
      </dgm:t>
    </dgm:pt>
    <dgm:pt modelId="{671D0F1C-E3A7-4A91-AC1B-1D3852C3788B}" type="parTrans" cxnId="{E8F436E3-2AEA-4F3E-A55E-3D687C8C21FD}">
      <dgm:prSet/>
      <dgm:spPr/>
      <dgm:t>
        <a:bodyPr/>
        <a:lstStyle/>
        <a:p>
          <a:endParaRPr lang="en-US"/>
        </a:p>
      </dgm:t>
    </dgm:pt>
    <dgm:pt modelId="{4572C861-9201-4B48-BBBE-B14BF48E4654}" type="sibTrans" cxnId="{E8F436E3-2AEA-4F3E-A55E-3D687C8C21FD}">
      <dgm:prSet/>
      <dgm:spPr/>
      <dgm:t>
        <a:bodyPr/>
        <a:lstStyle/>
        <a:p>
          <a:endParaRPr lang="en-US"/>
        </a:p>
      </dgm:t>
    </dgm:pt>
    <dgm:pt modelId="{5070D093-1BE5-4089-B055-39DDCCA60706}">
      <dgm:prSet custT="1"/>
      <dgm:spPr>
        <a:ln>
          <a:noFill/>
        </a:ln>
      </dgm:spPr>
      <dgm:t>
        <a:bodyPr/>
        <a:lstStyle/>
        <a:p>
          <a:r>
            <a:rPr lang="en-US" sz="2800" b="1" dirty="0"/>
            <a:t>Articles touting the area you’re targeting</a:t>
          </a:r>
        </a:p>
      </dgm:t>
    </dgm:pt>
    <dgm:pt modelId="{FFA06F52-99EC-447D-AD08-2E275F87CD3D}" type="parTrans" cxnId="{6FDC301B-AF8F-4A0E-90FA-27816B16C1DC}">
      <dgm:prSet/>
      <dgm:spPr/>
      <dgm:t>
        <a:bodyPr/>
        <a:lstStyle/>
        <a:p>
          <a:endParaRPr lang="en-US"/>
        </a:p>
      </dgm:t>
    </dgm:pt>
    <dgm:pt modelId="{579BAFE3-B4D2-4FCE-8F7A-12368B40A75D}" type="sibTrans" cxnId="{6FDC301B-AF8F-4A0E-90FA-27816B16C1DC}">
      <dgm:prSet/>
      <dgm:spPr/>
      <dgm:t>
        <a:bodyPr/>
        <a:lstStyle/>
        <a:p>
          <a:endParaRPr lang="en-US"/>
        </a:p>
      </dgm:t>
    </dgm:pt>
    <dgm:pt modelId="{815F47FD-8819-4808-8114-5E4BD64B683C}">
      <dgm:prSet custT="1"/>
      <dgm:spPr>
        <a:ln>
          <a:noFill/>
        </a:ln>
      </dgm:spPr>
      <dgm:t>
        <a:bodyPr/>
        <a:lstStyle/>
        <a:p>
          <a:r>
            <a:rPr lang="en-US" sz="2800" b="1" dirty="0"/>
            <a:t>Group Meetings </a:t>
          </a:r>
        </a:p>
      </dgm:t>
    </dgm:pt>
    <dgm:pt modelId="{5212E47D-3B23-460C-8323-61CAEE365C4C}" type="parTrans" cxnId="{4AB9B4BD-89F5-4636-8895-C76CD5B970F4}">
      <dgm:prSet/>
      <dgm:spPr/>
      <dgm:t>
        <a:bodyPr/>
        <a:lstStyle/>
        <a:p>
          <a:endParaRPr lang="en-US"/>
        </a:p>
      </dgm:t>
    </dgm:pt>
    <dgm:pt modelId="{E51EAB0A-77AA-42BB-B59A-9D09612E448D}" type="sibTrans" cxnId="{4AB9B4BD-89F5-4636-8895-C76CD5B970F4}">
      <dgm:prSet/>
      <dgm:spPr/>
      <dgm:t>
        <a:bodyPr/>
        <a:lstStyle/>
        <a:p>
          <a:endParaRPr lang="en-US"/>
        </a:p>
      </dgm:t>
    </dgm:pt>
    <dgm:pt modelId="{EC8BCC9E-8AFC-4496-81FC-4B42754087C0}">
      <dgm:prSet custT="1"/>
      <dgm:spPr>
        <a:ln>
          <a:noFill/>
        </a:ln>
      </dgm:spPr>
      <dgm:t>
        <a:bodyPr/>
        <a:lstStyle/>
        <a:p>
          <a:r>
            <a:rPr lang="en-US" sz="2800" b="1" dirty="0" err="1"/>
            <a:t>Powerpoint</a:t>
          </a:r>
          <a:r>
            <a:rPr lang="en-US" sz="2800" b="1" dirty="0"/>
            <a:t> Presentations</a:t>
          </a:r>
        </a:p>
      </dgm:t>
    </dgm:pt>
    <dgm:pt modelId="{8F3CBB36-B942-45A8-84C1-6CB606EA198D}" type="parTrans" cxnId="{7C6E8E87-3B65-47FB-8041-0C174B85903D}">
      <dgm:prSet/>
      <dgm:spPr/>
      <dgm:t>
        <a:bodyPr/>
        <a:lstStyle/>
        <a:p>
          <a:endParaRPr lang="en-US"/>
        </a:p>
      </dgm:t>
    </dgm:pt>
    <dgm:pt modelId="{4F6A8A27-B998-4170-9482-08F21A01E146}" type="sibTrans" cxnId="{7C6E8E87-3B65-47FB-8041-0C174B85903D}">
      <dgm:prSet/>
      <dgm:spPr/>
      <dgm:t>
        <a:bodyPr/>
        <a:lstStyle/>
        <a:p>
          <a:endParaRPr lang="en-US"/>
        </a:p>
      </dgm:t>
    </dgm:pt>
    <dgm:pt modelId="{62742DA0-1437-4D23-968F-894C0D0DBF8B}">
      <dgm:prSet custT="1"/>
      <dgm:spPr>
        <a:ln>
          <a:noFill/>
        </a:ln>
      </dgm:spPr>
      <dgm:t>
        <a:bodyPr/>
        <a:lstStyle/>
        <a:p>
          <a:r>
            <a:rPr lang="en-US" sz="2800" b="1"/>
            <a:t>Gifts </a:t>
          </a:r>
          <a:endParaRPr lang="en-US" sz="2800" b="1" dirty="0"/>
        </a:p>
      </dgm:t>
    </dgm:pt>
    <dgm:pt modelId="{E3E34D7E-CC00-4CE2-A07E-8CF6CB5AEC95}" type="parTrans" cxnId="{E8152FF5-EC5E-49CE-8B8D-D2F3BB3F7342}">
      <dgm:prSet/>
      <dgm:spPr/>
      <dgm:t>
        <a:bodyPr/>
        <a:lstStyle/>
        <a:p>
          <a:endParaRPr lang="en-US"/>
        </a:p>
      </dgm:t>
    </dgm:pt>
    <dgm:pt modelId="{45C0D683-F31D-4F9C-9013-6C2B761F3820}" type="sibTrans" cxnId="{E8152FF5-EC5E-49CE-8B8D-D2F3BB3F7342}">
      <dgm:prSet/>
      <dgm:spPr/>
      <dgm:t>
        <a:bodyPr/>
        <a:lstStyle/>
        <a:p>
          <a:endParaRPr lang="en-US"/>
        </a:p>
      </dgm:t>
    </dgm:pt>
    <dgm:pt modelId="{6904534D-DC45-4E3F-B967-EB127DDF8A84}" type="pres">
      <dgm:prSet presAssocID="{63AF4F27-F731-4FC3-8A7E-FA0B7DE507FA}" presName="Name0" presStyleCnt="0">
        <dgm:presLayoutVars>
          <dgm:dir/>
          <dgm:resizeHandles val="exact"/>
        </dgm:presLayoutVars>
      </dgm:prSet>
      <dgm:spPr/>
    </dgm:pt>
    <dgm:pt modelId="{733264BA-A777-4148-BAF1-70395C72D348}" type="pres">
      <dgm:prSet presAssocID="{D2CD18BC-80C3-4341-BF5D-2D1DBA9D46D3}" presName="composite" presStyleCnt="0"/>
      <dgm:spPr/>
    </dgm:pt>
    <dgm:pt modelId="{B219B231-40F9-4604-8E76-95D05D80700A}" type="pres">
      <dgm:prSet presAssocID="{D2CD18BC-80C3-4341-BF5D-2D1DBA9D46D3}" presName="rect1" presStyleLbl="trAlignAcc1" presStyleIdx="0" presStyleCnt="7" custLinFactNeighborY="-11909">
        <dgm:presLayoutVars>
          <dgm:bulletEnabled val="1"/>
        </dgm:presLayoutVars>
      </dgm:prSet>
      <dgm:spPr/>
    </dgm:pt>
    <dgm:pt modelId="{86F243B8-CAC3-481C-B522-869DE55B45EC}" type="pres">
      <dgm:prSet presAssocID="{D2CD18BC-80C3-4341-BF5D-2D1DBA9D46D3}" presName="rect2" presStyleLbl="fgImgPlace1" presStyleIdx="0" presStyleCnt="7"/>
      <dgm:spPr>
        <a:blipFill dpi="0" rotWithShape="1">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t="16666" b="16666"/>
          </a:stretch>
        </a:blipFill>
        <a:ln>
          <a:noFill/>
        </a:ln>
      </dgm:spPr>
      <dgm:extLst>
        <a:ext uri="{E40237B7-FDA0-4F09-8148-C483321AD2D9}">
          <dgm14:cNvPr xmlns:dgm14="http://schemas.microsoft.com/office/drawing/2010/diagram" id="0" name="" descr="Telephone"/>
        </a:ext>
      </dgm:extLst>
    </dgm:pt>
    <dgm:pt modelId="{F5D84484-0928-4317-85F3-448D2B290181}" type="pres">
      <dgm:prSet presAssocID="{6F665C79-B72E-4C8C-8678-A488BCC3EF9B}" presName="sibTrans" presStyleCnt="0"/>
      <dgm:spPr/>
    </dgm:pt>
    <dgm:pt modelId="{19ECBFDC-E63D-4CC2-87A2-8BC39CE76324}" type="pres">
      <dgm:prSet presAssocID="{2A71465D-0CCA-45B2-9126-28F6694A95FA}" presName="composite" presStyleCnt="0"/>
      <dgm:spPr/>
    </dgm:pt>
    <dgm:pt modelId="{8EDF3A33-942C-439B-8BA9-0E2C3B6F094F}" type="pres">
      <dgm:prSet presAssocID="{2A71465D-0CCA-45B2-9126-28F6694A95FA}" presName="rect1" presStyleLbl="trAlignAcc1" presStyleIdx="1" presStyleCnt="7" custLinFactNeighborY="-11909">
        <dgm:presLayoutVars>
          <dgm:bulletEnabled val="1"/>
        </dgm:presLayoutVars>
      </dgm:prSet>
      <dgm:spPr/>
    </dgm:pt>
    <dgm:pt modelId="{D3717624-4B10-4C7B-9E80-A3B62796B902}" type="pres">
      <dgm:prSet presAssocID="{2A71465D-0CCA-45B2-9126-28F6694A95FA}" presName="rect2" presStyleLbl="fgImgPlace1" presStyleIdx="1" presStyleCnt="7"/>
      <dgm:spPr>
        <a:blipFill dpi="0" rotWithShape="1">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t="16666" b="16666"/>
          </a:stretch>
        </a:blipFill>
        <a:ln>
          <a:noFill/>
        </a:ln>
      </dgm:spPr>
      <dgm:extLst>
        <a:ext uri="{E40237B7-FDA0-4F09-8148-C483321AD2D9}">
          <dgm14:cNvPr xmlns:dgm14="http://schemas.microsoft.com/office/drawing/2010/diagram" id="0" name="" descr="Email"/>
        </a:ext>
      </dgm:extLst>
    </dgm:pt>
    <dgm:pt modelId="{6CE16346-4AFF-4D9B-BC64-0E84434801F7}" type="pres">
      <dgm:prSet presAssocID="{5AA3320A-6F96-4086-BA76-D9B51E5CD608}" presName="sibTrans" presStyleCnt="0"/>
      <dgm:spPr/>
    </dgm:pt>
    <dgm:pt modelId="{FDF33834-0A72-4F07-83F3-BD2572CFEA54}" type="pres">
      <dgm:prSet presAssocID="{30FEA317-15E7-4380-9BF9-339169D08DF6}" presName="composite" presStyleCnt="0"/>
      <dgm:spPr/>
    </dgm:pt>
    <dgm:pt modelId="{BA6E602F-7AE5-4054-96B3-3EE0C301AB5A}" type="pres">
      <dgm:prSet presAssocID="{30FEA317-15E7-4380-9BF9-339169D08DF6}" presName="rect1" presStyleLbl="trAlignAcc1" presStyleIdx="2" presStyleCnt="7" custLinFactNeighborY="-11909">
        <dgm:presLayoutVars>
          <dgm:bulletEnabled val="1"/>
        </dgm:presLayoutVars>
      </dgm:prSet>
      <dgm:spPr/>
    </dgm:pt>
    <dgm:pt modelId="{3E7986A6-0691-4FA3-9D82-8C13DEBD2BAB}" type="pres">
      <dgm:prSet presAssocID="{30FEA317-15E7-4380-9BF9-339169D08DF6}" presName="rect2" presStyleLbl="fgImgPlace1" presStyleIdx="2" presStyleCnt="7"/>
      <dgm:spPr>
        <a:blipFill dpi="0" rotWithShape="1">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t="16666" b="16666"/>
          </a:stretch>
        </a:blipFill>
        <a:ln>
          <a:noFill/>
        </a:ln>
      </dgm:spPr>
      <dgm:extLst>
        <a:ext uri="{E40237B7-FDA0-4F09-8148-C483321AD2D9}">
          <dgm14:cNvPr xmlns:dgm14="http://schemas.microsoft.com/office/drawing/2010/diagram" id="0" name="" descr="Document"/>
        </a:ext>
      </dgm:extLst>
    </dgm:pt>
    <dgm:pt modelId="{2B57CBFE-7689-4A7D-A43B-B1B8468B0FE7}" type="pres">
      <dgm:prSet presAssocID="{4572C861-9201-4B48-BBBE-B14BF48E4654}" presName="sibTrans" presStyleCnt="0"/>
      <dgm:spPr/>
    </dgm:pt>
    <dgm:pt modelId="{6C1FF17B-24C0-4530-A07B-27982496DA7B}" type="pres">
      <dgm:prSet presAssocID="{5070D093-1BE5-4089-B055-39DDCCA60706}" presName="composite" presStyleCnt="0"/>
      <dgm:spPr/>
    </dgm:pt>
    <dgm:pt modelId="{2D280426-CB91-4C15-B679-5D30D5951863}" type="pres">
      <dgm:prSet presAssocID="{5070D093-1BE5-4089-B055-39DDCCA60706}" presName="rect1" presStyleLbl="trAlignAcc1" presStyleIdx="3" presStyleCnt="7" custLinFactNeighborY="-11909">
        <dgm:presLayoutVars>
          <dgm:bulletEnabled val="1"/>
        </dgm:presLayoutVars>
      </dgm:prSet>
      <dgm:spPr/>
    </dgm:pt>
    <dgm:pt modelId="{0C988171-9765-4BF7-961F-D5AD42FBFA3F}" type="pres">
      <dgm:prSet presAssocID="{5070D093-1BE5-4089-B055-39DDCCA60706}" presName="rect2" presStyleLbl="fgImgPlace1" presStyleIdx="3" presStyleCnt="7"/>
      <dgm:spPr>
        <a:blipFill dpi="0" rotWithShape="1">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t="16666" b="16666"/>
          </a:stretch>
        </a:blipFill>
        <a:ln>
          <a:noFill/>
        </a:ln>
      </dgm:spPr>
      <dgm:extLst>
        <a:ext uri="{E40237B7-FDA0-4F09-8148-C483321AD2D9}">
          <dgm14:cNvPr xmlns:dgm14="http://schemas.microsoft.com/office/drawing/2010/diagram" id="0" name="" descr="Newspaper"/>
        </a:ext>
      </dgm:extLst>
    </dgm:pt>
    <dgm:pt modelId="{472BC6AD-20F7-4E8C-BCCE-A2018300F924}" type="pres">
      <dgm:prSet presAssocID="{579BAFE3-B4D2-4FCE-8F7A-12368B40A75D}" presName="sibTrans" presStyleCnt="0"/>
      <dgm:spPr/>
    </dgm:pt>
    <dgm:pt modelId="{F3648E5D-E4D1-4702-BDEA-65CF95E9CACE}" type="pres">
      <dgm:prSet presAssocID="{815F47FD-8819-4808-8114-5E4BD64B683C}" presName="composite" presStyleCnt="0"/>
      <dgm:spPr/>
    </dgm:pt>
    <dgm:pt modelId="{4CDE6100-4B98-4CDD-9170-516159286F95}" type="pres">
      <dgm:prSet presAssocID="{815F47FD-8819-4808-8114-5E4BD64B683C}" presName="rect1" presStyleLbl="trAlignAcc1" presStyleIdx="4" presStyleCnt="7" custLinFactNeighborY="-11909">
        <dgm:presLayoutVars>
          <dgm:bulletEnabled val="1"/>
        </dgm:presLayoutVars>
      </dgm:prSet>
      <dgm:spPr/>
    </dgm:pt>
    <dgm:pt modelId="{08F7E660-36FA-4767-8566-86C8BA4C78EB}" type="pres">
      <dgm:prSet presAssocID="{815F47FD-8819-4808-8114-5E4BD64B683C}" presName="rect2" presStyleLbl="fgImgPlace1" presStyleIdx="4" presStyleCnt="7"/>
      <dgm:spPr>
        <a:blipFill dpi="0" rotWithShape="1">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t="16666" b="16666"/>
          </a:stretch>
        </a:blipFill>
        <a:ln>
          <a:noFill/>
        </a:ln>
      </dgm:spPr>
      <dgm:extLst>
        <a:ext uri="{E40237B7-FDA0-4F09-8148-C483321AD2D9}">
          <dgm14:cNvPr xmlns:dgm14="http://schemas.microsoft.com/office/drawing/2010/diagram" id="0" name="" descr="Meeting"/>
        </a:ext>
      </dgm:extLst>
    </dgm:pt>
    <dgm:pt modelId="{0F106005-D93A-4FCD-92F7-E091574AF89B}" type="pres">
      <dgm:prSet presAssocID="{E51EAB0A-77AA-42BB-B59A-9D09612E448D}" presName="sibTrans" presStyleCnt="0"/>
      <dgm:spPr/>
    </dgm:pt>
    <dgm:pt modelId="{4F76D2F4-63A7-4A20-B53B-EFCBA9215FF2}" type="pres">
      <dgm:prSet presAssocID="{EC8BCC9E-8AFC-4496-81FC-4B42754087C0}" presName="composite" presStyleCnt="0"/>
      <dgm:spPr/>
    </dgm:pt>
    <dgm:pt modelId="{5BD558B6-1F3A-4853-8F05-C79BA6025FA2}" type="pres">
      <dgm:prSet presAssocID="{EC8BCC9E-8AFC-4496-81FC-4B42754087C0}" presName="rect1" presStyleLbl="trAlignAcc1" presStyleIdx="5" presStyleCnt="7" custLinFactNeighborY="-11909">
        <dgm:presLayoutVars>
          <dgm:bulletEnabled val="1"/>
        </dgm:presLayoutVars>
      </dgm:prSet>
      <dgm:spPr/>
    </dgm:pt>
    <dgm:pt modelId="{F3F7BEC4-00F6-4546-9910-13EAABD529DF}" type="pres">
      <dgm:prSet presAssocID="{EC8BCC9E-8AFC-4496-81FC-4B42754087C0}" presName="rect2" presStyleLbl="fgImgPlace1" presStyleIdx="5" presStyleCnt="7"/>
      <dgm:spPr>
        <a:blipFill dpi="0" rotWithShape="1">
          <a:blip xmlns:r="http://schemas.openxmlformats.org/officeDocument/2006/relationships"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rcRect/>
          <a:stretch>
            <a:fillRect t="16666" b="16666"/>
          </a:stretch>
        </a:blipFill>
        <a:ln>
          <a:noFill/>
        </a:ln>
      </dgm:spPr>
      <dgm:extLst>
        <a:ext uri="{E40237B7-FDA0-4F09-8148-C483321AD2D9}">
          <dgm14:cNvPr xmlns:dgm14="http://schemas.microsoft.com/office/drawing/2010/diagram" id="0" name="" descr="Projector screen"/>
        </a:ext>
      </dgm:extLst>
    </dgm:pt>
    <dgm:pt modelId="{0FB47283-419C-453A-AD35-6C0CBA946310}" type="pres">
      <dgm:prSet presAssocID="{4F6A8A27-B998-4170-9482-08F21A01E146}" presName="sibTrans" presStyleCnt="0"/>
      <dgm:spPr/>
    </dgm:pt>
    <dgm:pt modelId="{8CE13CD5-5324-49BE-AF2F-1A7E16FF6E4D}" type="pres">
      <dgm:prSet presAssocID="{62742DA0-1437-4D23-968F-894C0D0DBF8B}" presName="composite" presStyleCnt="0"/>
      <dgm:spPr/>
    </dgm:pt>
    <dgm:pt modelId="{E695855C-565E-4942-AB36-9FDD077535BB}" type="pres">
      <dgm:prSet presAssocID="{62742DA0-1437-4D23-968F-894C0D0DBF8B}" presName="rect1" presStyleLbl="trAlignAcc1" presStyleIdx="6" presStyleCnt="7" custLinFactNeighborY="-11909">
        <dgm:presLayoutVars>
          <dgm:bulletEnabled val="1"/>
        </dgm:presLayoutVars>
      </dgm:prSet>
      <dgm:spPr/>
    </dgm:pt>
    <dgm:pt modelId="{545458B4-AA85-48DA-9A36-7A041875BE77}" type="pres">
      <dgm:prSet presAssocID="{62742DA0-1437-4D23-968F-894C0D0DBF8B}" presName="rect2" presStyleLbl="fgImgPlace1" presStyleIdx="6" presStyleCnt="7"/>
      <dgm:spPr>
        <a:blipFill dpi="0" rotWithShape="1">
          <a:blip xmlns:r="http://schemas.openxmlformats.org/officeDocument/2006/relationships"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rcRect/>
          <a:stretch>
            <a:fillRect t="16666" b="16666"/>
          </a:stretch>
        </a:blipFill>
        <a:ln>
          <a:noFill/>
        </a:ln>
      </dgm:spPr>
      <dgm:extLst>
        <a:ext uri="{E40237B7-FDA0-4F09-8148-C483321AD2D9}">
          <dgm14:cNvPr xmlns:dgm14="http://schemas.microsoft.com/office/drawing/2010/diagram" id="0" name="" descr="Present"/>
        </a:ext>
      </dgm:extLst>
    </dgm:pt>
  </dgm:ptLst>
  <dgm:cxnLst>
    <dgm:cxn modelId="{4CA02601-44F7-460D-911D-71165D7289DB}" type="presOf" srcId="{2A71465D-0CCA-45B2-9126-28F6694A95FA}" destId="{8EDF3A33-942C-439B-8BA9-0E2C3B6F094F}" srcOrd="0" destOrd="0" presId="urn:microsoft.com/office/officeart/2008/layout/PictureStrips"/>
    <dgm:cxn modelId="{6FDC301B-AF8F-4A0E-90FA-27816B16C1DC}" srcId="{63AF4F27-F731-4FC3-8A7E-FA0B7DE507FA}" destId="{5070D093-1BE5-4089-B055-39DDCCA60706}" srcOrd="3" destOrd="0" parTransId="{FFA06F52-99EC-447D-AD08-2E275F87CD3D}" sibTransId="{579BAFE3-B4D2-4FCE-8F7A-12368B40A75D}"/>
    <dgm:cxn modelId="{DAD2DC3F-E36F-404E-8D76-729E19AA74CB}" type="presOf" srcId="{5070D093-1BE5-4089-B055-39DDCCA60706}" destId="{2D280426-CB91-4C15-B679-5D30D5951863}" srcOrd="0" destOrd="0" presId="urn:microsoft.com/office/officeart/2008/layout/PictureStrips"/>
    <dgm:cxn modelId="{11FA306F-245D-49EA-9201-189CCAC96F2D}" type="presOf" srcId="{30FEA317-15E7-4380-9BF9-339169D08DF6}" destId="{BA6E602F-7AE5-4054-96B3-3EE0C301AB5A}" srcOrd="0" destOrd="0" presId="urn:microsoft.com/office/officeart/2008/layout/PictureStrips"/>
    <dgm:cxn modelId="{23327752-5BF2-409C-AE52-B744BDFE6542}" type="presOf" srcId="{EC8BCC9E-8AFC-4496-81FC-4B42754087C0}" destId="{5BD558B6-1F3A-4853-8F05-C79BA6025FA2}" srcOrd="0" destOrd="0" presId="urn:microsoft.com/office/officeart/2008/layout/PictureStrips"/>
    <dgm:cxn modelId="{7C6E8E87-3B65-47FB-8041-0C174B85903D}" srcId="{63AF4F27-F731-4FC3-8A7E-FA0B7DE507FA}" destId="{EC8BCC9E-8AFC-4496-81FC-4B42754087C0}" srcOrd="5" destOrd="0" parTransId="{8F3CBB36-B942-45A8-84C1-6CB606EA198D}" sibTransId="{4F6A8A27-B998-4170-9482-08F21A01E146}"/>
    <dgm:cxn modelId="{BF851389-F26D-4CE8-9C33-B75E28A27F80}" type="presOf" srcId="{815F47FD-8819-4808-8114-5E4BD64B683C}" destId="{4CDE6100-4B98-4CDD-9170-516159286F95}" srcOrd="0" destOrd="0" presId="urn:microsoft.com/office/officeart/2008/layout/PictureStrips"/>
    <dgm:cxn modelId="{77951398-7DFB-4964-A292-3F4B36AA0032}" srcId="{63AF4F27-F731-4FC3-8A7E-FA0B7DE507FA}" destId="{2A71465D-0CCA-45B2-9126-28F6694A95FA}" srcOrd="1" destOrd="0" parTransId="{6C5B26A2-A8F6-4678-94C9-18A3D1E3D969}" sibTransId="{5AA3320A-6F96-4086-BA76-D9B51E5CD608}"/>
    <dgm:cxn modelId="{5F4CFF99-8ADA-42F4-9344-787DCCC0D8D4}" type="presOf" srcId="{D2CD18BC-80C3-4341-BF5D-2D1DBA9D46D3}" destId="{B219B231-40F9-4604-8E76-95D05D80700A}" srcOrd="0" destOrd="0" presId="urn:microsoft.com/office/officeart/2008/layout/PictureStrips"/>
    <dgm:cxn modelId="{1EB617A9-706F-4B66-92A8-F80488D8F102}" type="presOf" srcId="{62742DA0-1437-4D23-968F-894C0D0DBF8B}" destId="{E695855C-565E-4942-AB36-9FDD077535BB}" srcOrd="0" destOrd="0" presId="urn:microsoft.com/office/officeart/2008/layout/PictureStrips"/>
    <dgm:cxn modelId="{C9B244AE-226F-4F52-B1B4-327236DB515C}" type="presOf" srcId="{63AF4F27-F731-4FC3-8A7E-FA0B7DE507FA}" destId="{6904534D-DC45-4E3F-B967-EB127DDF8A84}" srcOrd="0" destOrd="0" presId="urn:microsoft.com/office/officeart/2008/layout/PictureStrips"/>
    <dgm:cxn modelId="{34B31DB9-B002-4FEB-AF28-27D504ECCDB7}" srcId="{63AF4F27-F731-4FC3-8A7E-FA0B7DE507FA}" destId="{D2CD18BC-80C3-4341-BF5D-2D1DBA9D46D3}" srcOrd="0" destOrd="0" parTransId="{F1B0C142-E432-4F7E-A1AE-B6AE47731671}" sibTransId="{6F665C79-B72E-4C8C-8678-A488BCC3EF9B}"/>
    <dgm:cxn modelId="{4AB9B4BD-89F5-4636-8895-C76CD5B970F4}" srcId="{63AF4F27-F731-4FC3-8A7E-FA0B7DE507FA}" destId="{815F47FD-8819-4808-8114-5E4BD64B683C}" srcOrd="4" destOrd="0" parTransId="{5212E47D-3B23-460C-8323-61CAEE365C4C}" sibTransId="{E51EAB0A-77AA-42BB-B59A-9D09612E448D}"/>
    <dgm:cxn modelId="{E8F436E3-2AEA-4F3E-A55E-3D687C8C21FD}" srcId="{63AF4F27-F731-4FC3-8A7E-FA0B7DE507FA}" destId="{30FEA317-15E7-4380-9BF9-339169D08DF6}" srcOrd="2" destOrd="0" parTransId="{671D0F1C-E3A7-4A91-AC1B-1D3852C3788B}" sibTransId="{4572C861-9201-4B48-BBBE-B14BF48E4654}"/>
    <dgm:cxn modelId="{E8152FF5-EC5E-49CE-8B8D-D2F3BB3F7342}" srcId="{63AF4F27-F731-4FC3-8A7E-FA0B7DE507FA}" destId="{62742DA0-1437-4D23-968F-894C0D0DBF8B}" srcOrd="6" destOrd="0" parTransId="{E3E34D7E-CC00-4CE2-A07E-8CF6CB5AEC95}" sibTransId="{45C0D683-F31D-4F9C-9013-6C2B761F3820}"/>
    <dgm:cxn modelId="{FE2030AE-2A6F-4AA1-A3A6-E2C699C48110}" type="presParOf" srcId="{6904534D-DC45-4E3F-B967-EB127DDF8A84}" destId="{733264BA-A777-4148-BAF1-70395C72D348}" srcOrd="0" destOrd="0" presId="urn:microsoft.com/office/officeart/2008/layout/PictureStrips"/>
    <dgm:cxn modelId="{6DE1AEDD-3650-4425-93BA-35E7D3B33F4F}" type="presParOf" srcId="{733264BA-A777-4148-BAF1-70395C72D348}" destId="{B219B231-40F9-4604-8E76-95D05D80700A}" srcOrd="0" destOrd="0" presId="urn:microsoft.com/office/officeart/2008/layout/PictureStrips"/>
    <dgm:cxn modelId="{6A59B702-7B4E-44E4-8F86-9F2707F02545}" type="presParOf" srcId="{733264BA-A777-4148-BAF1-70395C72D348}" destId="{86F243B8-CAC3-481C-B522-869DE55B45EC}" srcOrd="1" destOrd="0" presId="urn:microsoft.com/office/officeart/2008/layout/PictureStrips"/>
    <dgm:cxn modelId="{107DBB87-B63D-493A-B5E8-E6D15776E507}" type="presParOf" srcId="{6904534D-DC45-4E3F-B967-EB127DDF8A84}" destId="{F5D84484-0928-4317-85F3-448D2B290181}" srcOrd="1" destOrd="0" presId="urn:microsoft.com/office/officeart/2008/layout/PictureStrips"/>
    <dgm:cxn modelId="{6E349969-9A56-4AD3-AE92-B9EF51018B1A}" type="presParOf" srcId="{6904534D-DC45-4E3F-B967-EB127DDF8A84}" destId="{19ECBFDC-E63D-4CC2-87A2-8BC39CE76324}" srcOrd="2" destOrd="0" presId="urn:microsoft.com/office/officeart/2008/layout/PictureStrips"/>
    <dgm:cxn modelId="{05EB3C15-18D8-4E66-80A4-FF00E40FF3D7}" type="presParOf" srcId="{19ECBFDC-E63D-4CC2-87A2-8BC39CE76324}" destId="{8EDF3A33-942C-439B-8BA9-0E2C3B6F094F}" srcOrd="0" destOrd="0" presId="urn:microsoft.com/office/officeart/2008/layout/PictureStrips"/>
    <dgm:cxn modelId="{0092E4BD-9335-4677-87D5-B0A1FE543789}" type="presParOf" srcId="{19ECBFDC-E63D-4CC2-87A2-8BC39CE76324}" destId="{D3717624-4B10-4C7B-9E80-A3B62796B902}" srcOrd="1" destOrd="0" presId="urn:microsoft.com/office/officeart/2008/layout/PictureStrips"/>
    <dgm:cxn modelId="{1C571139-45B6-47AD-9AF5-8C15FB255C29}" type="presParOf" srcId="{6904534D-DC45-4E3F-B967-EB127DDF8A84}" destId="{6CE16346-4AFF-4D9B-BC64-0E84434801F7}" srcOrd="3" destOrd="0" presId="urn:microsoft.com/office/officeart/2008/layout/PictureStrips"/>
    <dgm:cxn modelId="{0649DAD5-861A-4E6A-B5E9-E83C25605E33}" type="presParOf" srcId="{6904534D-DC45-4E3F-B967-EB127DDF8A84}" destId="{FDF33834-0A72-4F07-83F3-BD2572CFEA54}" srcOrd="4" destOrd="0" presId="urn:microsoft.com/office/officeart/2008/layout/PictureStrips"/>
    <dgm:cxn modelId="{A8A7D55B-143F-47CA-B79B-97649D3401AA}" type="presParOf" srcId="{FDF33834-0A72-4F07-83F3-BD2572CFEA54}" destId="{BA6E602F-7AE5-4054-96B3-3EE0C301AB5A}" srcOrd="0" destOrd="0" presId="urn:microsoft.com/office/officeart/2008/layout/PictureStrips"/>
    <dgm:cxn modelId="{429B9645-2AC6-4A2E-921E-539D4185497E}" type="presParOf" srcId="{FDF33834-0A72-4F07-83F3-BD2572CFEA54}" destId="{3E7986A6-0691-4FA3-9D82-8C13DEBD2BAB}" srcOrd="1" destOrd="0" presId="urn:microsoft.com/office/officeart/2008/layout/PictureStrips"/>
    <dgm:cxn modelId="{F6273EB2-F9ED-4A9F-93A7-395113A04660}" type="presParOf" srcId="{6904534D-DC45-4E3F-B967-EB127DDF8A84}" destId="{2B57CBFE-7689-4A7D-A43B-B1B8468B0FE7}" srcOrd="5" destOrd="0" presId="urn:microsoft.com/office/officeart/2008/layout/PictureStrips"/>
    <dgm:cxn modelId="{EE2CD50D-0D06-48DC-89C8-CA87C30358A6}" type="presParOf" srcId="{6904534D-DC45-4E3F-B967-EB127DDF8A84}" destId="{6C1FF17B-24C0-4530-A07B-27982496DA7B}" srcOrd="6" destOrd="0" presId="urn:microsoft.com/office/officeart/2008/layout/PictureStrips"/>
    <dgm:cxn modelId="{0A208338-CBE3-4441-BDBD-45E6F86B06A8}" type="presParOf" srcId="{6C1FF17B-24C0-4530-A07B-27982496DA7B}" destId="{2D280426-CB91-4C15-B679-5D30D5951863}" srcOrd="0" destOrd="0" presId="urn:microsoft.com/office/officeart/2008/layout/PictureStrips"/>
    <dgm:cxn modelId="{DC804988-F0DC-4251-A891-4C4CE6CC44B9}" type="presParOf" srcId="{6C1FF17B-24C0-4530-A07B-27982496DA7B}" destId="{0C988171-9765-4BF7-961F-D5AD42FBFA3F}" srcOrd="1" destOrd="0" presId="urn:microsoft.com/office/officeart/2008/layout/PictureStrips"/>
    <dgm:cxn modelId="{7843C832-38EF-472F-BEE4-F44DEEABAF99}" type="presParOf" srcId="{6904534D-DC45-4E3F-B967-EB127DDF8A84}" destId="{472BC6AD-20F7-4E8C-BCCE-A2018300F924}" srcOrd="7" destOrd="0" presId="urn:microsoft.com/office/officeart/2008/layout/PictureStrips"/>
    <dgm:cxn modelId="{AB05DD78-448C-4475-877A-56BB26B25DEA}" type="presParOf" srcId="{6904534D-DC45-4E3F-B967-EB127DDF8A84}" destId="{F3648E5D-E4D1-4702-BDEA-65CF95E9CACE}" srcOrd="8" destOrd="0" presId="urn:microsoft.com/office/officeart/2008/layout/PictureStrips"/>
    <dgm:cxn modelId="{7F00BFAC-492A-4D72-A1FF-9513878DACEE}" type="presParOf" srcId="{F3648E5D-E4D1-4702-BDEA-65CF95E9CACE}" destId="{4CDE6100-4B98-4CDD-9170-516159286F95}" srcOrd="0" destOrd="0" presId="urn:microsoft.com/office/officeart/2008/layout/PictureStrips"/>
    <dgm:cxn modelId="{9092A68B-85C5-4266-8903-7E8E904E5950}" type="presParOf" srcId="{F3648E5D-E4D1-4702-BDEA-65CF95E9CACE}" destId="{08F7E660-36FA-4767-8566-86C8BA4C78EB}" srcOrd="1" destOrd="0" presId="urn:microsoft.com/office/officeart/2008/layout/PictureStrips"/>
    <dgm:cxn modelId="{265BA0B5-96F7-4938-B79E-D7F3E6D2ECBB}" type="presParOf" srcId="{6904534D-DC45-4E3F-B967-EB127DDF8A84}" destId="{0F106005-D93A-4FCD-92F7-E091574AF89B}" srcOrd="9" destOrd="0" presId="urn:microsoft.com/office/officeart/2008/layout/PictureStrips"/>
    <dgm:cxn modelId="{CF56FA1D-BC40-4047-9B85-64649F487A24}" type="presParOf" srcId="{6904534D-DC45-4E3F-B967-EB127DDF8A84}" destId="{4F76D2F4-63A7-4A20-B53B-EFCBA9215FF2}" srcOrd="10" destOrd="0" presId="urn:microsoft.com/office/officeart/2008/layout/PictureStrips"/>
    <dgm:cxn modelId="{A665F64D-324B-4595-BD61-8A6EC9FF94AE}" type="presParOf" srcId="{4F76D2F4-63A7-4A20-B53B-EFCBA9215FF2}" destId="{5BD558B6-1F3A-4853-8F05-C79BA6025FA2}" srcOrd="0" destOrd="0" presId="urn:microsoft.com/office/officeart/2008/layout/PictureStrips"/>
    <dgm:cxn modelId="{FB009F0F-4088-46EC-BC88-4CD893061BE0}" type="presParOf" srcId="{4F76D2F4-63A7-4A20-B53B-EFCBA9215FF2}" destId="{F3F7BEC4-00F6-4546-9910-13EAABD529DF}" srcOrd="1" destOrd="0" presId="urn:microsoft.com/office/officeart/2008/layout/PictureStrips"/>
    <dgm:cxn modelId="{0F8D86BD-C6A2-4264-99BA-4CE07787E24D}" type="presParOf" srcId="{6904534D-DC45-4E3F-B967-EB127DDF8A84}" destId="{0FB47283-419C-453A-AD35-6C0CBA946310}" srcOrd="11" destOrd="0" presId="urn:microsoft.com/office/officeart/2008/layout/PictureStrips"/>
    <dgm:cxn modelId="{480E2C98-EF6B-416E-9055-C10A79EAE272}" type="presParOf" srcId="{6904534D-DC45-4E3F-B967-EB127DDF8A84}" destId="{8CE13CD5-5324-49BE-AF2F-1A7E16FF6E4D}" srcOrd="12" destOrd="0" presId="urn:microsoft.com/office/officeart/2008/layout/PictureStrips"/>
    <dgm:cxn modelId="{3B36AC68-C1F9-4636-B68E-899D2B8D4B5D}" type="presParOf" srcId="{8CE13CD5-5324-49BE-AF2F-1A7E16FF6E4D}" destId="{E695855C-565E-4942-AB36-9FDD077535BB}" srcOrd="0" destOrd="0" presId="urn:microsoft.com/office/officeart/2008/layout/PictureStrips"/>
    <dgm:cxn modelId="{88969999-5ACB-4E06-86C6-73C7526927F4}" type="presParOf" srcId="{8CE13CD5-5324-49BE-AF2F-1A7E16FF6E4D}" destId="{545458B4-AA85-48DA-9A36-7A041875BE77}"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3871C-9474-428E-AC3B-4D475EF22EF2}">
      <dsp:nvSpPr>
        <dsp:cNvPr id="0" name=""/>
        <dsp:cNvSpPr/>
      </dsp:nvSpPr>
      <dsp:spPr>
        <a:xfrm>
          <a:off x="0" y="5491303"/>
          <a:ext cx="1902542" cy="600910"/>
        </a:xfrm>
        <a:prstGeom prst="rect">
          <a:avLst/>
        </a:prstGeom>
        <a:solidFill>
          <a:schemeClr val="accent5"/>
        </a:soli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Sign</a:t>
          </a:r>
        </a:p>
      </dsp:txBody>
      <dsp:txXfrm>
        <a:off x="0" y="5491303"/>
        <a:ext cx="1902542" cy="600910"/>
      </dsp:txXfrm>
    </dsp:sp>
    <dsp:sp modelId="{7CEECF9C-EB56-48BB-A377-1DCCF8911AE9}">
      <dsp:nvSpPr>
        <dsp:cNvPr id="0" name=""/>
        <dsp:cNvSpPr/>
      </dsp:nvSpPr>
      <dsp:spPr>
        <a:xfrm>
          <a:off x="1902542" y="5491303"/>
          <a:ext cx="5707626" cy="60091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Sign Contract </a:t>
          </a:r>
        </a:p>
      </dsp:txBody>
      <dsp:txXfrm>
        <a:off x="1902542" y="5491303"/>
        <a:ext cx="5707626" cy="600910"/>
      </dsp:txXfrm>
    </dsp:sp>
    <dsp:sp modelId="{A706D6AC-73AD-4028-96F7-5DA19B442E28}">
      <dsp:nvSpPr>
        <dsp:cNvPr id="0" name=""/>
        <dsp:cNvSpPr/>
      </dsp:nvSpPr>
      <dsp:spPr>
        <a:xfrm rot="10800000">
          <a:off x="0" y="4576116"/>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1633482"/>
              <a:satOff val="-6796"/>
              <a:lumOff val="1601"/>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Negotiate</a:t>
          </a:r>
        </a:p>
      </dsp:txBody>
      <dsp:txXfrm rot="-10800000">
        <a:off x="0" y="4576116"/>
        <a:ext cx="1902542" cy="600730"/>
      </dsp:txXfrm>
    </dsp:sp>
    <dsp:sp modelId="{012FB411-EA06-4D97-AC4F-8B83FF01CC3D}">
      <dsp:nvSpPr>
        <dsp:cNvPr id="0" name=""/>
        <dsp:cNvSpPr/>
      </dsp:nvSpPr>
      <dsp:spPr>
        <a:xfrm>
          <a:off x="1902542" y="4576116"/>
          <a:ext cx="5707626" cy="600730"/>
        </a:xfrm>
        <a:prstGeom prst="rect">
          <a:avLst/>
        </a:prstGeom>
        <a:solidFill>
          <a:schemeClr val="accent4">
            <a:tint val="40000"/>
            <a:alpha val="90000"/>
            <a:hueOff val="1810321"/>
            <a:satOff val="-8541"/>
            <a:lumOff val="-308"/>
            <a:alphaOff val="0"/>
          </a:schemeClr>
        </a:solidFill>
        <a:ln w="6350" cap="flat" cmpd="sng" algn="ctr">
          <a:solidFill>
            <a:schemeClr val="accent4">
              <a:tint val="40000"/>
              <a:alpha val="90000"/>
              <a:hueOff val="1810321"/>
              <a:satOff val="-8541"/>
              <a:lumOff val="-30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Negotiate Deal</a:t>
          </a:r>
        </a:p>
      </dsp:txBody>
      <dsp:txXfrm>
        <a:off x="1902542" y="4576116"/>
        <a:ext cx="5707626" cy="600730"/>
      </dsp:txXfrm>
    </dsp:sp>
    <dsp:sp modelId="{C2A2601C-D933-446A-8380-2374CDEEA26F}">
      <dsp:nvSpPr>
        <dsp:cNvPr id="0" name=""/>
        <dsp:cNvSpPr/>
      </dsp:nvSpPr>
      <dsp:spPr>
        <a:xfrm rot="10800000">
          <a:off x="0" y="3660930"/>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3266964"/>
              <a:satOff val="-13592"/>
              <a:lumOff val="320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Make</a:t>
          </a:r>
        </a:p>
      </dsp:txBody>
      <dsp:txXfrm rot="-10800000">
        <a:off x="0" y="3660930"/>
        <a:ext cx="1902542" cy="600730"/>
      </dsp:txXfrm>
    </dsp:sp>
    <dsp:sp modelId="{4FD208AA-EB6C-44B5-BBE2-82209D142EAD}">
      <dsp:nvSpPr>
        <dsp:cNvPr id="0" name=""/>
        <dsp:cNvSpPr/>
      </dsp:nvSpPr>
      <dsp:spPr>
        <a:xfrm>
          <a:off x="1902542" y="3660930"/>
          <a:ext cx="5707626" cy="600730"/>
        </a:xfrm>
        <a:prstGeom prst="rect">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Make Offers</a:t>
          </a:r>
        </a:p>
      </dsp:txBody>
      <dsp:txXfrm>
        <a:off x="1902542" y="3660930"/>
        <a:ext cx="5707626" cy="600730"/>
      </dsp:txXfrm>
    </dsp:sp>
    <dsp:sp modelId="{7A0DA290-6BF1-46A1-8E9B-A124E99C6409}">
      <dsp:nvSpPr>
        <dsp:cNvPr id="0" name=""/>
        <dsp:cNvSpPr/>
      </dsp:nvSpPr>
      <dsp:spPr>
        <a:xfrm rot="10800000">
          <a:off x="0" y="2745743"/>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4900445"/>
              <a:satOff val="-20388"/>
              <a:lumOff val="4804"/>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Evaluate</a:t>
          </a:r>
        </a:p>
      </dsp:txBody>
      <dsp:txXfrm rot="-10800000">
        <a:off x="0" y="2745743"/>
        <a:ext cx="1902542" cy="600730"/>
      </dsp:txXfrm>
    </dsp:sp>
    <dsp:sp modelId="{4F0F9DDE-99CE-4BCA-BBD8-9E6477A0F834}">
      <dsp:nvSpPr>
        <dsp:cNvPr id="0" name=""/>
        <dsp:cNvSpPr/>
      </dsp:nvSpPr>
      <dsp:spPr>
        <a:xfrm>
          <a:off x="1902542" y="2745743"/>
          <a:ext cx="5707626" cy="600730"/>
        </a:xfrm>
        <a:prstGeom prst="rect">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Evaluate Deals </a:t>
          </a:r>
        </a:p>
      </dsp:txBody>
      <dsp:txXfrm>
        <a:off x="1902542" y="2745743"/>
        <a:ext cx="5707626" cy="600730"/>
      </dsp:txXfrm>
    </dsp:sp>
    <dsp:sp modelId="{0D75B0AC-A3C8-4036-89FE-93A0E483FA98}">
      <dsp:nvSpPr>
        <dsp:cNvPr id="0" name=""/>
        <dsp:cNvSpPr/>
      </dsp:nvSpPr>
      <dsp:spPr>
        <a:xfrm rot="10800000">
          <a:off x="0" y="1830557"/>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6533927"/>
              <a:satOff val="-27185"/>
              <a:lumOff val="640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Find</a:t>
          </a:r>
        </a:p>
      </dsp:txBody>
      <dsp:txXfrm rot="-10800000">
        <a:off x="0" y="1830557"/>
        <a:ext cx="1902542" cy="600730"/>
      </dsp:txXfrm>
    </dsp:sp>
    <dsp:sp modelId="{70AC691F-5EAC-4E99-AD18-3650CDCD92FF}">
      <dsp:nvSpPr>
        <dsp:cNvPr id="0" name=""/>
        <dsp:cNvSpPr/>
      </dsp:nvSpPr>
      <dsp:spPr>
        <a:xfrm>
          <a:off x="1902542" y="1830557"/>
          <a:ext cx="5707626" cy="600730"/>
        </a:xfrm>
        <a:prstGeom prst="rect">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Find Private Money for Your Deals</a:t>
          </a:r>
        </a:p>
      </dsp:txBody>
      <dsp:txXfrm>
        <a:off x="1902542" y="1830557"/>
        <a:ext cx="5707626" cy="600730"/>
      </dsp:txXfrm>
    </dsp:sp>
    <dsp:sp modelId="{4AB8F071-4B5A-4E90-8BDD-E840E37F43F0}">
      <dsp:nvSpPr>
        <dsp:cNvPr id="0" name=""/>
        <dsp:cNvSpPr/>
      </dsp:nvSpPr>
      <dsp:spPr>
        <a:xfrm rot="10800000">
          <a:off x="0" y="915370"/>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8167408"/>
              <a:satOff val="-33981"/>
              <a:lumOff val="8007"/>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Put</a:t>
          </a:r>
        </a:p>
      </dsp:txBody>
      <dsp:txXfrm rot="-10800000">
        <a:off x="0" y="915370"/>
        <a:ext cx="1902542" cy="600730"/>
      </dsp:txXfrm>
    </dsp:sp>
    <dsp:sp modelId="{8AC350BB-FBF2-4BA0-93B9-52B8FCC53413}">
      <dsp:nvSpPr>
        <dsp:cNvPr id="0" name=""/>
        <dsp:cNvSpPr/>
      </dsp:nvSpPr>
      <dsp:spPr>
        <a:xfrm>
          <a:off x="1902542" y="915370"/>
          <a:ext cx="5707626" cy="600730"/>
        </a:xfrm>
        <a:prstGeom prst="rect">
          <a:avLst/>
        </a:prstGeom>
        <a:solidFill>
          <a:schemeClr val="accent4">
            <a:tint val="40000"/>
            <a:alpha val="90000"/>
            <a:hueOff val="9051605"/>
            <a:satOff val="-42704"/>
            <a:lumOff val="-1542"/>
            <a:alphaOff val="0"/>
          </a:schemeClr>
        </a:solidFill>
        <a:ln w="6350" cap="flat" cmpd="sng" algn="ctr">
          <a:solidFill>
            <a:schemeClr val="accent4">
              <a:tint val="40000"/>
              <a:alpha val="90000"/>
              <a:hueOff val="9051605"/>
              <a:satOff val="-42704"/>
              <a:lumOff val="-1542"/>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Put Together Your Team</a:t>
          </a:r>
        </a:p>
      </dsp:txBody>
      <dsp:txXfrm>
        <a:off x="1902542" y="915370"/>
        <a:ext cx="5707626" cy="600730"/>
      </dsp:txXfrm>
    </dsp:sp>
    <dsp:sp modelId="{CD79C368-5A39-450E-9DAC-42F53CAC7690}">
      <dsp:nvSpPr>
        <dsp:cNvPr id="0" name=""/>
        <dsp:cNvSpPr/>
      </dsp:nvSpPr>
      <dsp:spPr>
        <a:xfrm rot="10800000">
          <a:off x="0" y="184"/>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9800891"/>
              <a:satOff val="-40777"/>
              <a:lumOff val="9608"/>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a:latin typeface="Cambria Math" panose="02040503050406030204" pitchFamily="18" charset="0"/>
              <a:ea typeface="Cambria Math" panose="02040503050406030204" pitchFamily="18" charset="0"/>
            </a:rPr>
            <a:t>Pick</a:t>
          </a:r>
        </a:p>
      </dsp:txBody>
      <dsp:txXfrm rot="-10800000">
        <a:off x="0" y="184"/>
        <a:ext cx="1902542" cy="600730"/>
      </dsp:txXfrm>
    </dsp:sp>
    <dsp:sp modelId="{717B3F97-75BC-4C4D-A145-F0C55CA083B7}">
      <dsp:nvSpPr>
        <dsp:cNvPr id="0" name=""/>
        <dsp:cNvSpPr/>
      </dsp:nvSpPr>
      <dsp:spPr>
        <a:xfrm>
          <a:off x="1902542" y="184"/>
          <a:ext cx="5707626" cy="600730"/>
        </a:xfrm>
        <a:prstGeom prst="rect">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Pick a Market</a:t>
          </a:r>
        </a:p>
      </dsp:txBody>
      <dsp:txXfrm>
        <a:off x="1902542" y="184"/>
        <a:ext cx="5707626" cy="6007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3871C-9474-428E-AC3B-4D475EF22EF2}">
      <dsp:nvSpPr>
        <dsp:cNvPr id="0" name=""/>
        <dsp:cNvSpPr/>
      </dsp:nvSpPr>
      <dsp:spPr>
        <a:xfrm>
          <a:off x="0" y="5491303"/>
          <a:ext cx="1902542" cy="600910"/>
        </a:xfrm>
        <a:prstGeom prst="rect">
          <a:avLst/>
        </a:prstGeom>
        <a:solidFill>
          <a:schemeClr val="accent5"/>
        </a:soli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Close</a:t>
          </a:r>
        </a:p>
      </dsp:txBody>
      <dsp:txXfrm>
        <a:off x="0" y="5491303"/>
        <a:ext cx="1902542" cy="600910"/>
      </dsp:txXfrm>
    </dsp:sp>
    <dsp:sp modelId="{7CEECF9C-EB56-48BB-A377-1DCCF8911AE9}">
      <dsp:nvSpPr>
        <dsp:cNvPr id="0" name=""/>
        <dsp:cNvSpPr/>
      </dsp:nvSpPr>
      <dsp:spPr>
        <a:xfrm>
          <a:off x="1902542" y="5491303"/>
          <a:ext cx="5707626" cy="60091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Close on Deal</a:t>
          </a:r>
        </a:p>
      </dsp:txBody>
      <dsp:txXfrm>
        <a:off x="1902542" y="5491303"/>
        <a:ext cx="5707626" cy="600910"/>
      </dsp:txXfrm>
    </dsp:sp>
    <dsp:sp modelId="{A706D6AC-73AD-4028-96F7-5DA19B442E28}">
      <dsp:nvSpPr>
        <dsp:cNvPr id="0" name=""/>
        <dsp:cNvSpPr/>
      </dsp:nvSpPr>
      <dsp:spPr>
        <a:xfrm rot="10800000">
          <a:off x="0" y="4576116"/>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1633482"/>
              <a:satOff val="-6796"/>
              <a:lumOff val="1601"/>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Sign</a:t>
          </a:r>
        </a:p>
      </dsp:txBody>
      <dsp:txXfrm rot="-10800000">
        <a:off x="0" y="4576116"/>
        <a:ext cx="1902542" cy="600730"/>
      </dsp:txXfrm>
    </dsp:sp>
    <dsp:sp modelId="{012FB411-EA06-4D97-AC4F-8B83FF01CC3D}">
      <dsp:nvSpPr>
        <dsp:cNvPr id="0" name=""/>
        <dsp:cNvSpPr/>
      </dsp:nvSpPr>
      <dsp:spPr>
        <a:xfrm>
          <a:off x="1902542" y="4576116"/>
          <a:ext cx="5707626" cy="600730"/>
        </a:xfrm>
        <a:prstGeom prst="rect">
          <a:avLst/>
        </a:prstGeom>
        <a:solidFill>
          <a:schemeClr val="accent4">
            <a:tint val="40000"/>
            <a:alpha val="90000"/>
            <a:hueOff val="1810321"/>
            <a:satOff val="-8541"/>
            <a:lumOff val="-308"/>
            <a:alphaOff val="0"/>
          </a:schemeClr>
        </a:solidFill>
        <a:ln w="6350" cap="flat" cmpd="sng" algn="ctr">
          <a:solidFill>
            <a:schemeClr val="accent4">
              <a:tint val="40000"/>
              <a:alpha val="90000"/>
              <a:hueOff val="1810321"/>
              <a:satOff val="-8541"/>
              <a:lumOff val="-30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Term Sheet with Lender (lock rate?)</a:t>
          </a:r>
        </a:p>
      </dsp:txBody>
      <dsp:txXfrm>
        <a:off x="1902542" y="4576116"/>
        <a:ext cx="5707626" cy="600730"/>
      </dsp:txXfrm>
    </dsp:sp>
    <dsp:sp modelId="{C2A2601C-D933-446A-8380-2374CDEEA26F}">
      <dsp:nvSpPr>
        <dsp:cNvPr id="0" name=""/>
        <dsp:cNvSpPr/>
      </dsp:nvSpPr>
      <dsp:spPr>
        <a:xfrm rot="10800000">
          <a:off x="0" y="3660930"/>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3266964"/>
              <a:satOff val="-13592"/>
              <a:lumOff val="320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Perform</a:t>
          </a:r>
        </a:p>
      </dsp:txBody>
      <dsp:txXfrm rot="-10800000">
        <a:off x="0" y="3660930"/>
        <a:ext cx="1902542" cy="600730"/>
      </dsp:txXfrm>
    </dsp:sp>
    <dsp:sp modelId="{4FD208AA-EB6C-44B5-BBE2-82209D142EAD}">
      <dsp:nvSpPr>
        <dsp:cNvPr id="0" name=""/>
        <dsp:cNvSpPr/>
      </dsp:nvSpPr>
      <dsp:spPr>
        <a:xfrm>
          <a:off x="1902542" y="3660930"/>
          <a:ext cx="5707626" cy="600730"/>
        </a:xfrm>
        <a:prstGeom prst="rect">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Onsite Inspect, Leases/Docs/Units</a:t>
          </a:r>
        </a:p>
      </dsp:txBody>
      <dsp:txXfrm>
        <a:off x="1902542" y="3660930"/>
        <a:ext cx="5707626" cy="600730"/>
      </dsp:txXfrm>
    </dsp:sp>
    <dsp:sp modelId="{7A0DA290-6BF1-46A1-8E9B-A124E99C6409}">
      <dsp:nvSpPr>
        <dsp:cNvPr id="0" name=""/>
        <dsp:cNvSpPr/>
      </dsp:nvSpPr>
      <dsp:spPr>
        <a:xfrm rot="10800000">
          <a:off x="0" y="2745743"/>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4900445"/>
              <a:satOff val="-20388"/>
              <a:lumOff val="4804"/>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Engage </a:t>
          </a:r>
        </a:p>
      </dsp:txBody>
      <dsp:txXfrm rot="-10800000">
        <a:off x="0" y="2745743"/>
        <a:ext cx="1902542" cy="600730"/>
      </dsp:txXfrm>
    </dsp:sp>
    <dsp:sp modelId="{4F0F9DDE-99CE-4BCA-BBD8-9E6477A0F834}">
      <dsp:nvSpPr>
        <dsp:cNvPr id="0" name=""/>
        <dsp:cNvSpPr/>
      </dsp:nvSpPr>
      <dsp:spPr>
        <a:xfrm>
          <a:off x="1902542" y="2745743"/>
          <a:ext cx="5707626" cy="600730"/>
        </a:xfrm>
        <a:prstGeom prst="rect">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Lender</a:t>
          </a:r>
        </a:p>
      </dsp:txBody>
      <dsp:txXfrm>
        <a:off x="1902542" y="2745743"/>
        <a:ext cx="5707626" cy="600730"/>
      </dsp:txXfrm>
    </dsp:sp>
    <dsp:sp modelId="{0D75B0AC-A3C8-4036-89FE-93A0E483FA98}">
      <dsp:nvSpPr>
        <dsp:cNvPr id="0" name=""/>
        <dsp:cNvSpPr/>
      </dsp:nvSpPr>
      <dsp:spPr>
        <a:xfrm rot="10800000">
          <a:off x="0" y="1830557"/>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6533927"/>
              <a:satOff val="-27185"/>
              <a:lumOff val="640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Receive </a:t>
          </a:r>
        </a:p>
      </dsp:txBody>
      <dsp:txXfrm rot="-10800000">
        <a:off x="0" y="1830557"/>
        <a:ext cx="1902542" cy="600730"/>
      </dsp:txXfrm>
    </dsp:sp>
    <dsp:sp modelId="{70AC691F-5EAC-4E99-AD18-3650CDCD92FF}">
      <dsp:nvSpPr>
        <dsp:cNvPr id="0" name=""/>
        <dsp:cNvSpPr/>
      </dsp:nvSpPr>
      <dsp:spPr>
        <a:xfrm>
          <a:off x="1902542" y="1830557"/>
          <a:ext cx="5707626" cy="600730"/>
        </a:xfrm>
        <a:prstGeom prst="rect">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Sellers Documents in Due Diligence</a:t>
          </a:r>
        </a:p>
      </dsp:txBody>
      <dsp:txXfrm>
        <a:off x="1902542" y="1830557"/>
        <a:ext cx="5707626" cy="600730"/>
      </dsp:txXfrm>
    </dsp:sp>
    <dsp:sp modelId="{4AB8F071-4B5A-4E90-8BDD-E840E37F43F0}">
      <dsp:nvSpPr>
        <dsp:cNvPr id="0" name=""/>
        <dsp:cNvSpPr/>
      </dsp:nvSpPr>
      <dsp:spPr>
        <a:xfrm rot="10800000">
          <a:off x="0" y="915370"/>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8167408"/>
              <a:satOff val="-33981"/>
              <a:lumOff val="8007"/>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Hire</a:t>
          </a:r>
        </a:p>
      </dsp:txBody>
      <dsp:txXfrm rot="-10800000">
        <a:off x="0" y="915370"/>
        <a:ext cx="1902542" cy="600730"/>
      </dsp:txXfrm>
    </dsp:sp>
    <dsp:sp modelId="{8AC350BB-FBF2-4BA0-93B9-52B8FCC53413}">
      <dsp:nvSpPr>
        <dsp:cNvPr id="0" name=""/>
        <dsp:cNvSpPr/>
      </dsp:nvSpPr>
      <dsp:spPr>
        <a:xfrm>
          <a:off x="1902542" y="915370"/>
          <a:ext cx="5707626" cy="600730"/>
        </a:xfrm>
        <a:prstGeom prst="rect">
          <a:avLst/>
        </a:prstGeom>
        <a:solidFill>
          <a:schemeClr val="accent4">
            <a:tint val="40000"/>
            <a:alpha val="90000"/>
            <a:hueOff val="9051605"/>
            <a:satOff val="-42704"/>
            <a:lumOff val="-1542"/>
            <a:alphaOff val="0"/>
          </a:schemeClr>
        </a:solidFill>
        <a:ln w="6350" cap="flat" cmpd="sng" algn="ctr">
          <a:solidFill>
            <a:schemeClr val="accent4">
              <a:tint val="40000"/>
              <a:alpha val="90000"/>
              <a:hueOff val="9051605"/>
              <a:satOff val="-42704"/>
              <a:lumOff val="-1542"/>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Attorney to Prepare Syndication</a:t>
          </a:r>
        </a:p>
      </dsp:txBody>
      <dsp:txXfrm>
        <a:off x="1902542" y="915370"/>
        <a:ext cx="5707626" cy="600730"/>
      </dsp:txXfrm>
    </dsp:sp>
    <dsp:sp modelId="{CD79C368-5A39-450E-9DAC-42F53CAC7690}">
      <dsp:nvSpPr>
        <dsp:cNvPr id="0" name=""/>
        <dsp:cNvSpPr/>
      </dsp:nvSpPr>
      <dsp:spPr>
        <a:xfrm rot="10800000">
          <a:off x="0" y="184"/>
          <a:ext cx="1902542" cy="924200"/>
        </a:xfrm>
        <a:prstGeom prst="upArrowCallout">
          <a:avLst>
            <a:gd name="adj1" fmla="val 5000"/>
            <a:gd name="adj2" fmla="val 10000"/>
            <a:gd name="adj3" fmla="val 15000"/>
            <a:gd name="adj4" fmla="val 64977"/>
          </a:avLst>
        </a:prstGeom>
        <a:solidFill>
          <a:schemeClr val="accent5"/>
        </a:solidFill>
        <a:ln w="6350" cap="flat" cmpd="sng" algn="ctr">
          <a:solidFill>
            <a:schemeClr val="accent4">
              <a:hueOff val="9800891"/>
              <a:satOff val="-40777"/>
              <a:lumOff val="9608"/>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5309" tIns="199136" rIns="135309"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Contact</a:t>
          </a:r>
        </a:p>
      </dsp:txBody>
      <dsp:txXfrm rot="-10800000">
        <a:off x="0" y="184"/>
        <a:ext cx="1902542" cy="600730"/>
      </dsp:txXfrm>
    </dsp:sp>
    <dsp:sp modelId="{717B3F97-75BC-4C4D-A145-F0C55CA083B7}">
      <dsp:nvSpPr>
        <dsp:cNvPr id="0" name=""/>
        <dsp:cNvSpPr/>
      </dsp:nvSpPr>
      <dsp:spPr>
        <a:xfrm>
          <a:off x="1902542" y="184"/>
          <a:ext cx="5707626" cy="600730"/>
        </a:xfrm>
        <a:prstGeom prst="rect">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5778" tIns="355600" rIns="115778" bIns="35560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Cambria Math" panose="02040503050406030204" pitchFamily="18" charset="0"/>
              <a:ea typeface="Cambria Math" panose="02040503050406030204" pitchFamily="18" charset="0"/>
            </a:rPr>
            <a:t>Equity Investors/Private Lenders</a:t>
          </a:r>
        </a:p>
      </dsp:txBody>
      <dsp:txXfrm>
        <a:off x="1902542" y="184"/>
        <a:ext cx="5707626" cy="6007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A8C12-D49A-47F4-B0F9-B4105E821634}">
      <dsp:nvSpPr>
        <dsp:cNvPr id="0" name=""/>
        <dsp:cNvSpPr/>
      </dsp:nvSpPr>
      <dsp:spPr>
        <a:xfrm>
          <a:off x="2900" y="2082157"/>
          <a:ext cx="3768033"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en-US" sz="4500" kern="1200" dirty="0">
              <a:latin typeface="Cambria Math" panose="02040503050406030204" pitchFamily="18" charset="0"/>
              <a:ea typeface="Cambria Math" panose="02040503050406030204" pitchFamily="18" charset="0"/>
            </a:rPr>
            <a:t>Properties are </a:t>
          </a:r>
          <a:br>
            <a:rPr lang="en-US" sz="4500" kern="1200" dirty="0">
              <a:latin typeface="Cambria Math" panose="02040503050406030204" pitchFamily="18" charset="0"/>
              <a:ea typeface="Cambria Math" panose="02040503050406030204" pitchFamily="18" charset="0"/>
            </a:rPr>
          </a:br>
          <a:r>
            <a:rPr lang="en-US" sz="4500" kern="1200" dirty="0">
              <a:latin typeface="Cambria Math" panose="02040503050406030204" pitchFamily="18" charset="0"/>
              <a:ea typeface="Cambria Math" panose="02040503050406030204" pitchFamily="18" charset="0"/>
            </a:rPr>
            <a:t>broken up by:</a:t>
          </a:r>
        </a:p>
      </dsp:txBody>
      <dsp:txXfrm>
        <a:off x="44301" y="2123558"/>
        <a:ext cx="3685231" cy="1330722"/>
      </dsp:txXfrm>
    </dsp:sp>
    <dsp:sp modelId="{1FBFE8E0-B0C1-4AAD-B32A-3FBF1101EE1A}">
      <dsp:nvSpPr>
        <dsp:cNvPr id="0" name=""/>
        <dsp:cNvSpPr/>
      </dsp:nvSpPr>
      <dsp:spPr>
        <a:xfrm rot="19457599">
          <a:off x="3640038" y="2359723"/>
          <a:ext cx="1392608" cy="45615"/>
        </a:xfrm>
        <a:custGeom>
          <a:avLst/>
          <a:gdLst/>
          <a:ahLst/>
          <a:cxnLst/>
          <a:rect l="0" t="0" r="0" b="0"/>
          <a:pathLst>
            <a:path>
              <a:moveTo>
                <a:pt x="0" y="22807"/>
              </a:moveTo>
              <a:lnTo>
                <a:pt x="1392608" y="22807"/>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301528" y="2347716"/>
        <a:ext cx="69630" cy="69630"/>
      </dsp:txXfrm>
    </dsp:sp>
    <dsp:sp modelId="{46CE1A1B-6628-424D-A8C9-19B07AE3AA65}">
      <dsp:nvSpPr>
        <dsp:cNvPr id="0" name=""/>
        <dsp:cNvSpPr/>
      </dsp:nvSpPr>
      <dsp:spPr>
        <a:xfrm>
          <a:off x="4901753" y="1269380"/>
          <a:ext cx="2827049"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l" defTabSz="2000250">
            <a:lnSpc>
              <a:spcPct val="90000"/>
            </a:lnSpc>
            <a:spcBef>
              <a:spcPct val="0"/>
            </a:spcBef>
            <a:spcAft>
              <a:spcPct val="35000"/>
            </a:spcAft>
            <a:buNone/>
          </a:pPr>
          <a:r>
            <a:rPr lang="en-US" sz="4500" kern="1200" dirty="0">
              <a:latin typeface="Cambria Math" panose="02040503050406030204" pitchFamily="18" charset="0"/>
              <a:ea typeface="Cambria Math" panose="02040503050406030204" pitchFamily="18" charset="0"/>
            </a:rPr>
            <a:t>     Size</a:t>
          </a:r>
        </a:p>
      </dsp:txBody>
      <dsp:txXfrm>
        <a:off x="4943154" y="1310781"/>
        <a:ext cx="2744247" cy="1330722"/>
      </dsp:txXfrm>
    </dsp:sp>
    <dsp:sp modelId="{1D271C73-7B72-4E08-8E29-D377A3181C03}">
      <dsp:nvSpPr>
        <dsp:cNvPr id="0" name=""/>
        <dsp:cNvSpPr/>
      </dsp:nvSpPr>
      <dsp:spPr>
        <a:xfrm rot="2142401">
          <a:off x="3640038" y="3172500"/>
          <a:ext cx="1392608" cy="45615"/>
        </a:xfrm>
        <a:custGeom>
          <a:avLst/>
          <a:gdLst/>
          <a:ahLst/>
          <a:cxnLst/>
          <a:rect l="0" t="0" r="0" b="0"/>
          <a:pathLst>
            <a:path>
              <a:moveTo>
                <a:pt x="0" y="22807"/>
              </a:moveTo>
              <a:lnTo>
                <a:pt x="1392608" y="22807"/>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301528" y="3160493"/>
        <a:ext cx="69630" cy="69630"/>
      </dsp:txXfrm>
    </dsp:sp>
    <dsp:sp modelId="{BCD59664-92CA-4907-A58F-1F03BD4D54D6}">
      <dsp:nvSpPr>
        <dsp:cNvPr id="0" name=""/>
        <dsp:cNvSpPr/>
      </dsp:nvSpPr>
      <dsp:spPr>
        <a:xfrm>
          <a:off x="4901753" y="2894934"/>
          <a:ext cx="2827049"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l" defTabSz="2000250">
            <a:lnSpc>
              <a:spcPct val="90000"/>
            </a:lnSpc>
            <a:spcBef>
              <a:spcPct val="0"/>
            </a:spcBef>
            <a:spcAft>
              <a:spcPct val="35000"/>
            </a:spcAft>
            <a:buNone/>
          </a:pPr>
          <a:r>
            <a:rPr lang="en-US" sz="4500" kern="1200" dirty="0">
              <a:latin typeface="Cambria Math" panose="02040503050406030204" pitchFamily="18" charset="0"/>
              <a:ea typeface="Cambria Math" panose="02040503050406030204" pitchFamily="18" charset="0"/>
            </a:rPr>
            <a:t>    Class</a:t>
          </a:r>
        </a:p>
      </dsp:txBody>
      <dsp:txXfrm>
        <a:off x="4943154" y="2936335"/>
        <a:ext cx="2744247" cy="13307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A8C12-D49A-47F4-B0F9-B4105E821634}">
      <dsp:nvSpPr>
        <dsp:cNvPr id="0" name=""/>
        <dsp:cNvSpPr/>
      </dsp:nvSpPr>
      <dsp:spPr>
        <a:xfrm>
          <a:off x="2900" y="2082157"/>
          <a:ext cx="3768033"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2-4 units</a:t>
          </a:r>
        </a:p>
      </dsp:txBody>
      <dsp:txXfrm>
        <a:off x="44301" y="2123558"/>
        <a:ext cx="3685231" cy="1330722"/>
      </dsp:txXfrm>
    </dsp:sp>
    <dsp:sp modelId="{C9BA3959-03D1-42FB-88A8-187B0128207D}">
      <dsp:nvSpPr>
        <dsp:cNvPr id="0" name=""/>
        <dsp:cNvSpPr/>
      </dsp:nvSpPr>
      <dsp:spPr>
        <a:xfrm rot="18289469">
          <a:off x="3346245" y="1953335"/>
          <a:ext cx="1980196" cy="45615"/>
        </a:xfrm>
        <a:custGeom>
          <a:avLst/>
          <a:gdLst/>
          <a:ahLst/>
          <a:cxnLst/>
          <a:rect l="0" t="0" r="0" b="0"/>
          <a:pathLst>
            <a:path>
              <a:moveTo>
                <a:pt x="0" y="22807"/>
              </a:moveTo>
              <a:lnTo>
                <a:pt x="1980196" y="22807"/>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4286838" y="1926638"/>
        <a:ext cx="99009" cy="99009"/>
      </dsp:txXfrm>
    </dsp:sp>
    <dsp:sp modelId="{4394F2E9-4B5D-4523-8E4A-07D4D7C8927B}">
      <dsp:nvSpPr>
        <dsp:cNvPr id="0" name=""/>
        <dsp:cNvSpPr/>
      </dsp:nvSpPr>
      <dsp:spPr>
        <a:xfrm>
          <a:off x="4901753" y="456603"/>
          <a:ext cx="2827049"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Duplex</a:t>
          </a:r>
        </a:p>
      </dsp:txBody>
      <dsp:txXfrm>
        <a:off x="4943154" y="498004"/>
        <a:ext cx="2744247" cy="1330722"/>
      </dsp:txXfrm>
    </dsp:sp>
    <dsp:sp modelId="{07808125-7633-4E70-A17F-6F1DFF1698B8}">
      <dsp:nvSpPr>
        <dsp:cNvPr id="0" name=""/>
        <dsp:cNvSpPr/>
      </dsp:nvSpPr>
      <dsp:spPr>
        <a:xfrm>
          <a:off x="3770933" y="2766112"/>
          <a:ext cx="1130819" cy="45615"/>
        </a:xfrm>
        <a:custGeom>
          <a:avLst/>
          <a:gdLst/>
          <a:ahLst/>
          <a:cxnLst/>
          <a:rect l="0" t="0" r="0" b="0"/>
          <a:pathLst>
            <a:path>
              <a:moveTo>
                <a:pt x="0" y="22807"/>
              </a:moveTo>
              <a:lnTo>
                <a:pt x="1130819" y="22807"/>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08072" y="2760649"/>
        <a:ext cx="56540" cy="56540"/>
      </dsp:txXfrm>
    </dsp:sp>
    <dsp:sp modelId="{4C178B49-2AAA-4C19-A12C-70CD3BC8311D}">
      <dsp:nvSpPr>
        <dsp:cNvPr id="0" name=""/>
        <dsp:cNvSpPr/>
      </dsp:nvSpPr>
      <dsp:spPr>
        <a:xfrm>
          <a:off x="4901753" y="2082157"/>
          <a:ext cx="2827049"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Triplex</a:t>
          </a:r>
        </a:p>
      </dsp:txBody>
      <dsp:txXfrm>
        <a:off x="4943154" y="2123558"/>
        <a:ext cx="2744247" cy="1330722"/>
      </dsp:txXfrm>
    </dsp:sp>
    <dsp:sp modelId="{0101A055-9298-435B-ADD9-EC13336396BF}">
      <dsp:nvSpPr>
        <dsp:cNvPr id="0" name=""/>
        <dsp:cNvSpPr/>
      </dsp:nvSpPr>
      <dsp:spPr>
        <a:xfrm rot="3310531">
          <a:off x="3346245" y="3578889"/>
          <a:ext cx="1980196" cy="45615"/>
        </a:xfrm>
        <a:custGeom>
          <a:avLst/>
          <a:gdLst/>
          <a:ahLst/>
          <a:cxnLst/>
          <a:rect l="0" t="0" r="0" b="0"/>
          <a:pathLst>
            <a:path>
              <a:moveTo>
                <a:pt x="0" y="22807"/>
              </a:moveTo>
              <a:lnTo>
                <a:pt x="1980196" y="22807"/>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4286838" y="3552191"/>
        <a:ext cx="99009" cy="99009"/>
      </dsp:txXfrm>
    </dsp:sp>
    <dsp:sp modelId="{E05A1CF7-277C-4185-8440-BCAA9C0A899A}">
      <dsp:nvSpPr>
        <dsp:cNvPr id="0" name=""/>
        <dsp:cNvSpPr/>
      </dsp:nvSpPr>
      <dsp:spPr>
        <a:xfrm>
          <a:off x="4901753" y="3707711"/>
          <a:ext cx="2827049" cy="1413524"/>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Quad-plex</a:t>
          </a:r>
        </a:p>
      </dsp:txBody>
      <dsp:txXfrm>
        <a:off x="4943154" y="3749112"/>
        <a:ext cx="2744247" cy="13307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30658-62D1-434C-805E-50388A29586F}">
      <dsp:nvSpPr>
        <dsp:cNvPr id="0" name=""/>
        <dsp:cNvSpPr/>
      </dsp:nvSpPr>
      <dsp:spPr>
        <a:xfrm>
          <a:off x="1908226" y="957708"/>
          <a:ext cx="3321843" cy="166092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i="0" kern="1200" baseline="0" dirty="0">
              <a:latin typeface="Cambria Math" panose="02040503050406030204" pitchFamily="18" charset="0"/>
              <a:ea typeface="Cambria Math" panose="02040503050406030204" pitchFamily="18" charset="0"/>
            </a:rPr>
            <a:t>Real Estate Litigation Attorney </a:t>
          </a:r>
          <a:endParaRPr lang="en-US" sz="3700" b="1" i="0" kern="1200" dirty="0">
            <a:latin typeface="Cambria Math" panose="02040503050406030204" pitchFamily="18" charset="0"/>
            <a:ea typeface="Cambria Math" panose="02040503050406030204" pitchFamily="18" charset="0"/>
          </a:endParaRPr>
        </a:p>
      </dsp:txBody>
      <dsp:txXfrm>
        <a:off x="1956873" y="1006355"/>
        <a:ext cx="3224549" cy="1563627"/>
      </dsp:txXfrm>
    </dsp:sp>
    <dsp:sp modelId="{877D59AA-7ED5-4459-B943-DFA6E0708741}">
      <dsp:nvSpPr>
        <dsp:cNvPr id="0" name=""/>
        <dsp:cNvSpPr/>
      </dsp:nvSpPr>
      <dsp:spPr>
        <a:xfrm rot="19457599">
          <a:off x="5076265" y="1283408"/>
          <a:ext cx="1636345" cy="54492"/>
        </a:xfrm>
        <a:custGeom>
          <a:avLst/>
          <a:gdLst/>
          <a:ahLst/>
          <a:cxnLst/>
          <a:rect l="0" t="0" r="0" b="0"/>
          <a:pathLst>
            <a:path>
              <a:moveTo>
                <a:pt x="0" y="27246"/>
              </a:moveTo>
              <a:lnTo>
                <a:pt x="1636345" y="27246"/>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b="1" i="0" kern="1200">
            <a:latin typeface="Cambria Math" panose="02040503050406030204" pitchFamily="18" charset="0"/>
            <a:ea typeface="Cambria Math" panose="02040503050406030204" pitchFamily="18" charset="0"/>
          </a:endParaRPr>
        </a:p>
      </dsp:txBody>
      <dsp:txXfrm>
        <a:off x="5853529" y="1269746"/>
        <a:ext cx="81817" cy="81817"/>
      </dsp:txXfrm>
    </dsp:sp>
    <dsp:sp modelId="{D6345D28-429A-4898-AE9F-2C9A7EE75938}">
      <dsp:nvSpPr>
        <dsp:cNvPr id="0" name=""/>
        <dsp:cNvSpPr/>
      </dsp:nvSpPr>
      <dsp:spPr>
        <a:xfrm>
          <a:off x="6558807" y="2678"/>
          <a:ext cx="3321843" cy="166092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i="0" kern="1200" baseline="0" dirty="0">
              <a:latin typeface="Cambria Math" panose="02040503050406030204" pitchFamily="18" charset="0"/>
              <a:ea typeface="Cambria Math" panose="02040503050406030204" pitchFamily="18" charset="0"/>
            </a:rPr>
            <a:t>To Handle Slip and Falls</a:t>
          </a:r>
          <a:endParaRPr lang="en-US" sz="3700" b="1" i="0" kern="1200" dirty="0">
            <a:latin typeface="Cambria Math" panose="02040503050406030204" pitchFamily="18" charset="0"/>
            <a:ea typeface="Cambria Math" panose="02040503050406030204" pitchFamily="18" charset="0"/>
          </a:endParaRPr>
        </a:p>
      </dsp:txBody>
      <dsp:txXfrm>
        <a:off x="6607454" y="51325"/>
        <a:ext cx="3224549" cy="1563627"/>
      </dsp:txXfrm>
    </dsp:sp>
    <dsp:sp modelId="{82A5C91F-9249-4C00-A29C-F4913AD016F2}">
      <dsp:nvSpPr>
        <dsp:cNvPr id="0" name=""/>
        <dsp:cNvSpPr/>
      </dsp:nvSpPr>
      <dsp:spPr>
        <a:xfrm rot="2142401">
          <a:off x="5076265" y="2238438"/>
          <a:ext cx="1636345" cy="54492"/>
        </a:xfrm>
        <a:custGeom>
          <a:avLst/>
          <a:gdLst/>
          <a:ahLst/>
          <a:cxnLst/>
          <a:rect l="0" t="0" r="0" b="0"/>
          <a:pathLst>
            <a:path>
              <a:moveTo>
                <a:pt x="0" y="27246"/>
              </a:moveTo>
              <a:lnTo>
                <a:pt x="1636345" y="27246"/>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b="1" i="0" kern="1200">
            <a:latin typeface="Cambria Math" panose="02040503050406030204" pitchFamily="18" charset="0"/>
            <a:ea typeface="Cambria Math" panose="02040503050406030204" pitchFamily="18" charset="0"/>
          </a:endParaRPr>
        </a:p>
      </dsp:txBody>
      <dsp:txXfrm>
        <a:off x="5853529" y="2224776"/>
        <a:ext cx="81817" cy="81817"/>
      </dsp:txXfrm>
    </dsp:sp>
    <dsp:sp modelId="{8539367F-FE8B-40EF-910E-23C6ED5AD55E}">
      <dsp:nvSpPr>
        <dsp:cNvPr id="0" name=""/>
        <dsp:cNvSpPr/>
      </dsp:nvSpPr>
      <dsp:spPr>
        <a:xfrm>
          <a:off x="6558807" y="1912739"/>
          <a:ext cx="3321843" cy="166092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i="0" kern="1200" baseline="0" dirty="0">
              <a:latin typeface="Cambria Math" panose="02040503050406030204" pitchFamily="18" charset="0"/>
              <a:ea typeface="Cambria Math" panose="02040503050406030204" pitchFamily="18" charset="0"/>
            </a:rPr>
            <a:t>Great for Questions </a:t>
          </a:r>
          <a:endParaRPr lang="en-US" sz="3700" b="1" i="0" kern="1200" dirty="0">
            <a:latin typeface="Cambria Math" panose="02040503050406030204" pitchFamily="18" charset="0"/>
            <a:ea typeface="Cambria Math" panose="02040503050406030204" pitchFamily="18" charset="0"/>
          </a:endParaRPr>
        </a:p>
      </dsp:txBody>
      <dsp:txXfrm>
        <a:off x="6607454" y="1961386"/>
        <a:ext cx="3224549" cy="1563627"/>
      </dsp:txXfrm>
    </dsp:sp>
    <dsp:sp modelId="{14F01F52-02C3-4FAB-AF3B-FE286D48731F}">
      <dsp:nvSpPr>
        <dsp:cNvPr id="0" name=""/>
        <dsp:cNvSpPr/>
      </dsp:nvSpPr>
      <dsp:spPr>
        <a:xfrm>
          <a:off x="1908226" y="3822799"/>
          <a:ext cx="3321843" cy="166092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i="0" kern="1200" baseline="0">
              <a:latin typeface="Cambria Math" panose="02040503050406030204" pitchFamily="18" charset="0"/>
              <a:ea typeface="Cambria Math" panose="02040503050406030204" pitchFamily="18" charset="0"/>
            </a:rPr>
            <a:t>SEC Attorney</a:t>
          </a:r>
          <a:endParaRPr lang="en-US" sz="3700" b="1" i="0" kern="1200">
            <a:latin typeface="Cambria Math" panose="02040503050406030204" pitchFamily="18" charset="0"/>
            <a:ea typeface="Cambria Math" panose="02040503050406030204" pitchFamily="18" charset="0"/>
          </a:endParaRPr>
        </a:p>
      </dsp:txBody>
      <dsp:txXfrm>
        <a:off x="1956873" y="3871446"/>
        <a:ext cx="3224549" cy="1563627"/>
      </dsp:txXfrm>
    </dsp:sp>
    <dsp:sp modelId="{55B6AFD1-7DAF-49E8-812F-BC3583881158}">
      <dsp:nvSpPr>
        <dsp:cNvPr id="0" name=""/>
        <dsp:cNvSpPr/>
      </dsp:nvSpPr>
      <dsp:spPr>
        <a:xfrm>
          <a:off x="5230069" y="4626014"/>
          <a:ext cx="1328737" cy="54492"/>
        </a:xfrm>
        <a:custGeom>
          <a:avLst/>
          <a:gdLst/>
          <a:ahLst/>
          <a:cxnLst/>
          <a:rect l="0" t="0" r="0" b="0"/>
          <a:pathLst>
            <a:path>
              <a:moveTo>
                <a:pt x="0" y="27246"/>
              </a:moveTo>
              <a:lnTo>
                <a:pt x="1328737" y="27246"/>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i="0" kern="1200">
            <a:latin typeface="Cambria Math" panose="02040503050406030204" pitchFamily="18" charset="0"/>
            <a:ea typeface="Cambria Math" panose="02040503050406030204" pitchFamily="18" charset="0"/>
          </a:endParaRPr>
        </a:p>
      </dsp:txBody>
      <dsp:txXfrm>
        <a:off x="5861220" y="4620041"/>
        <a:ext cx="66436" cy="66436"/>
      </dsp:txXfrm>
    </dsp:sp>
    <dsp:sp modelId="{AD49EF70-ABED-49B4-B45D-D6AB7D606C68}">
      <dsp:nvSpPr>
        <dsp:cNvPr id="0" name=""/>
        <dsp:cNvSpPr/>
      </dsp:nvSpPr>
      <dsp:spPr>
        <a:xfrm>
          <a:off x="6558807" y="3822799"/>
          <a:ext cx="3321843" cy="166092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en-US" sz="3700" b="1" i="0" kern="1200" baseline="0" dirty="0">
              <a:latin typeface="Cambria Math" panose="02040503050406030204" pitchFamily="18" charset="0"/>
              <a:ea typeface="Cambria Math" panose="02040503050406030204" pitchFamily="18" charset="0"/>
            </a:rPr>
            <a:t>For Syndicating Deals </a:t>
          </a:r>
          <a:endParaRPr lang="en-US" sz="3700" b="1" i="0" kern="1200" dirty="0">
            <a:latin typeface="Cambria Math" panose="02040503050406030204" pitchFamily="18" charset="0"/>
            <a:ea typeface="Cambria Math" panose="02040503050406030204" pitchFamily="18" charset="0"/>
          </a:endParaRPr>
        </a:p>
      </dsp:txBody>
      <dsp:txXfrm>
        <a:off x="6607454" y="3871446"/>
        <a:ext cx="3224549" cy="15636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30658-62D1-434C-805E-50388A29586F}">
      <dsp:nvSpPr>
        <dsp:cNvPr id="0" name=""/>
        <dsp:cNvSpPr/>
      </dsp:nvSpPr>
      <dsp:spPr>
        <a:xfrm>
          <a:off x="1865745" y="713408"/>
          <a:ext cx="2476740"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Cambria Math" panose="02040503050406030204" pitchFamily="18" charset="0"/>
              <a:ea typeface="Cambria Math" panose="02040503050406030204" pitchFamily="18" charset="0"/>
            </a:rPr>
            <a:t>Accountant </a:t>
          </a:r>
          <a:endParaRPr lang="en-US" sz="2700" b="1" i="0" kern="1200" dirty="0">
            <a:latin typeface="Cambria Math" panose="02040503050406030204" pitchFamily="18" charset="0"/>
            <a:ea typeface="Cambria Math" panose="02040503050406030204" pitchFamily="18" charset="0"/>
          </a:endParaRPr>
        </a:p>
      </dsp:txBody>
      <dsp:txXfrm>
        <a:off x="1902016" y="749679"/>
        <a:ext cx="2404198" cy="1165828"/>
      </dsp:txXfrm>
    </dsp:sp>
    <dsp:sp modelId="{E43942D5-DDB8-4BCE-B59D-8B548DDC4B26}">
      <dsp:nvSpPr>
        <dsp:cNvPr id="0" name=""/>
        <dsp:cNvSpPr/>
      </dsp:nvSpPr>
      <dsp:spPr>
        <a:xfrm rot="19457599">
          <a:off x="4227810" y="956347"/>
          <a:ext cx="1220045" cy="40429"/>
        </a:xfrm>
        <a:custGeom>
          <a:avLst/>
          <a:gdLst/>
          <a:ahLst/>
          <a:cxnLst/>
          <a:rect l="0" t="0" r="0" b="0"/>
          <a:pathLst>
            <a:path>
              <a:moveTo>
                <a:pt x="0" y="20214"/>
              </a:moveTo>
              <a:lnTo>
                <a:pt x="1220045" y="20214"/>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807332" y="946061"/>
        <a:ext cx="61002" cy="61002"/>
      </dsp:txXfrm>
    </dsp:sp>
    <dsp:sp modelId="{2B87E524-4235-4D8C-AB7C-DEA99D87DD52}">
      <dsp:nvSpPr>
        <dsp:cNvPr id="0" name=""/>
        <dsp:cNvSpPr/>
      </dsp:nvSpPr>
      <dsp:spPr>
        <a:xfrm>
          <a:off x="5333181" y="1346"/>
          <a:ext cx="3958326"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a:latin typeface="Cambria Math" panose="02040503050406030204" pitchFamily="18" charset="0"/>
              <a:ea typeface="Cambria Math" panose="02040503050406030204" pitchFamily="18" charset="0"/>
            </a:rPr>
            <a:t>Understands Cost Segregation </a:t>
          </a:r>
          <a:endParaRPr lang="en-US" sz="2700" kern="1200" dirty="0">
            <a:latin typeface="Cambria Math" panose="02040503050406030204" pitchFamily="18" charset="0"/>
            <a:ea typeface="Cambria Math" panose="02040503050406030204" pitchFamily="18" charset="0"/>
          </a:endParaRPr>
        </a:p>
      </dsp:txBody>
      <dsp:txXfrm>
        <a:off x="5369452" y="37617"/>
        <a:ext cx="3885784" cy="1165828"/>
      </dsp:txXfrm>
    </dsp:sp>
    <dsp:sp modelId="{A5F63B75-40FF-41C6-86F3-F308E588DA3A}">
      <dsp:nvSpPr>
        <dsp:cNvPr id="0" name=""/>
        <dsp:cNvSpPr/>
      </dsp:nvSpPr>
      <dsp:spPr>
        <a:xfrm rot="2142401">
          <a:off x="4227810" y="1668410"/>
          <a:ext cx="1220045" cy="40429"/>
        </a:xfrm>
        <a:custGeom>
          <a:avLst/>
          <a:gdLst/>
          <a:ahLst/>
          <a:cxnLst/>
          <a:rect l="0" t="0" r="0" b="0"/>
          <a:pathLst>
            <a:path>
              <a:moveTo>
                <a:pt x="0" y="20214"/>
              </a:moveTo>
              <a:lnTo>
                <a:pt x="1220045" y="20214"/>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807332" y="1658124"/>
        <a:ext cx="61002" cy="61002"/>
      </dsp:txXfrm>
    </dsp:sp>
    <dsp:sp modelId="{6DE18D06-3E81-4A0F-AE51-04825C715E17}">
      <dsp:nvSpPr>
        <dsp:cNvPr id="0" name=""/>
        <dsp:cNvSpPr/>
      </dsp:nvSpPr>
      <dsp:spPr>
        <a:xfrm>
          <a:off x="5333181" y="1425471"/>
          <a:ext cx="3958326"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a:latin typeface="Cambria Math" panose="02040503050406030204" pitchFamily="18" charset="0"/>
              <a:ea typeface="Cambria Math" panose="02040503050406030204" pitchFamily="18" charset="0"/>
            </a:rPr>
            <a:t>Help with Projections</a:t>
          </a:r>
        </a:p>
      </dsp:txBody>
      <dsp:txXfrm>
        <a:off x="5369452" y="1461742"/>
        <a:ext cx="3885784" cy="1165828"/>
      </dsp:txXfrm>
    </dsp:sp>
    <dsp:sp modelId="{A06783DD-CF60-4F5B-AC25-573D782C30D7}">
      <dsp:nvSpPr>
        <dsp:cNvPr id="0" name=""/>
        <dsp:cNvSpPr/>
      </dsp:nvSpPr>
      <dsp:spPr>
        <a:xfrm>
          <a:off x="1865745" y="2849597"/>
          <a:ext cx="2476740"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latin typeface="Cambria Math" panose="02040503050406030204" pitchFamily="18" charset="0"/>
              <a:ea typeface="Cambria Math" panose="02040503050406030204" pitchFamily="18" charset="0"/>
            </a:rPr>
            <a:t>Insurance Broker</a:t>
          </a:r>
          <a:endParaRPr lang="en-US" sz="2600" kern="1200" dirty="0">
            <a:latin typeface="Cambria Math" panose="02040503050406030204" pitchFamily="18" charset="0"/>
            <a:ea typeface="Cambria Math" panose="02040503050406030204" pitchFamily="18" charset="0"/>
          </a:endParaRPr>
        </a:p>
      </dsp:txBody>
      <dsp:txXfrm>
        <a:off x="1902016" y="2885868"/>
        <a:ext cx="2404198" cy="1165828"/>
      </dsp:txXfrm>
    </dsp:sp>
    <dsp:sp modelId="{89437A30-66D0-486E-B42E-00B797B47D44}">
      <dsp:nvSpPr>
        <dsp:cNvPr id="0" name=""/>
        <dsp:cNvSpPr/>
      </dsp:nvSpPr>
      <dsp:spPr>
        <a:xfrm>
          <a:off x="4342485" y="3448567"/>
          <a:ext cx="990696" cy="40429"/>
        </a:xfrm>
        <a:custGeom>
          <a:avLst/>
          <a:gdLst/>
          <a:ahLst/>
          <a:cxnLst/>
          <a:rect l="0" t="0" r="0" b="0"/>
          <a:pathLst>
            <a:path>
              <a:moveTo>
                <a:pt x="0" y="20214"/>
              </a:moveTo>
              <a:lnTo>
                <a:pt x="990696" y="20214"/>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813066" y="3444014"/>
        <a:ext cx="49534" cy="49534"/>
      </dsp:txXfrm>
    </dsp:sp>
    <dsp:sp modelId="{68CCCEA1-1136-40B8-BB56-90A2529FEA04}">
      <dsp:nvSpPr>
        <dsp:cNvPr id="0" name=""/>
        <dsp:cNvSpPr/>
      </dsp:nvSpPr>
      <dsp:spPr>
        <a:xfrm>
          <a:off x="5333181" y="2849597"/>
          <a:ext cx="3958326"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latin typeface="Cambria Math" panose="02040503050406030204" pitchFamily="18" charset="0"/>
              <a:ea typeface="Cambria Math" panose="02040503050406030204" pitchFamily="18" charset="0"/>
            </a:rPr>
            <a:t>Can write Insurance anywhere in the US</a:t>
          </a:r>
        </a:p>
      </dsp:txBody>
      <dsp:txXfrm>
        <a:off x="5369452" y="2885868"/>
        <a:ext cx="3885784" cy="1165828"/>
      </dsp:txXfrm>
    </dsp:sp>
    <dsp:sp modelId="{FB117CD9-1737-4F25-91DE-DB663452C3E6}">
      <dsp:nvSpPr>
        <dsp:cNvPr id="0" name=""/>
        <dsp:cNvSpPr/>
      </dsp:nvSpPr>
      <dsp:spPr>
        <a:xfrm>
          <a:off x="1865745" y="4273722"/>
          <a:ext cx="2476740"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a:latin typeface="Cambria Math" panose="02040503050406030204" pitchFamily="18" charset="0"/>
              <a:ea typeface="Cambria Math" panose="02040503050406030204" pitchFamily="18" charset="0"/>
            </a:rPr>
            <a:t>Property Inspector</a:t>
          </a:r>
          <a:endParaRPr lang="en-US" sz="2500" kern="1200" dirty="0">
            <a:latin typeface="Cambria Math" panose="02040503050406030204" pitchFamily="18" charset="0"/>
            <a:ea typeface="Cambria Math" panose="02040503050406030204" pitchFamily="18" charset="0"/>
          </a:endParaRPr>
        </a:p>
      </dsp:txBody>
      <dsp:txXfrm>
        <a:off x="1902016" y="4309993"/>
        <a:ext cx="2404198" cy="1165828"/>
      </dsp:txXfrm>
    </dsp:sp>
    <dsp:sp modelId="{0BD40764-3062-4011-B1C6-88E051B3F26F}">
      <dsp:nvSpPr>
        <dsp:cNvPr id="0" name=""/>
        <dsp:cNvSpPr/>
      </dsp:nvSpPr>
      <dsp:spPr>
        <a:xfrm>
          <a:off x="4342485" y="4872693"/>
          <a:ext cx="990696" cy="40429"/>
        </a:xfrm>
        <a:custGeom>
          <a:avLst/>
          <a:gdLst/>
          <a:ahLst/>
          <a:cxnLst/>
          <a:rect l="0" t="0" r="0" b="0"/>
          <a:pathLst>
            <a:path>
              <a:moveTo>
                <a:pt x="0" y="20214"/>
              </a:moveTo>
              <a:lnTo>
                <a:pt x="990696" y="20214"/>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ambria Math" panose="02040503050406030204" pitchFamily="18" charset="0"/>
            <a:ea typeface="Cambria Math" panose="02040503050406030204" pitchFamily="18" charset="0"/>
          </a:endParaRPr>
        </a:p>
      </dsp:txBody>
      <dsp:txXfrm>
        <a:off x="4813066" y="4868140"/>
        <a:ext cx="49534" cy="49534"/>
      </dsp:txXfrm>
    </dsp:sp>
    <dsp:sp modelId="{3A2FCCBF-6854-4E69-9B29-E04B7EBD02CF}">
      <dsp:nvSpPr>
        <dsp:cNvPr id="0" name=""/>
        <dsp:cNvSpPr/>
      </dsp:nvSpPr>
      <dsp:spPr>
        <a:xfrm>
          <a:off x="5333181" y="4273722"/>
          <a:ext cx="3958326" cy="1238370"/>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ambria Math" panose="02040503050406030204" pitchFamily="18" charset="0"/>
              <a:ea typeface="Cambria Math" panose="02040503050406030204" pitchFamily="18" charset="0"/>
            </a:rPr>
            <a:t>Get Referrals from Property Manager or Broker</a:t>
          </a:r>
        </a:p>
      </dsp:txBody>
      <dsp:txXfrm>
        <a:off x="5369452" y="4309993"/>
        <a:ext cx="3885784" cy="116582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6ACF7-3A15-4C46-AB91-F7D8CB00E749}">
      <dsp:nvSpPr>
        <dsp:cNvPr id="0" name=""/>
        <dsp:cNvSpPr/>
      </dsp:nvSpPr>
      <dsp:spPr>
        <a:xfrm>
          <a:off x="0" y="46541"/>
          <a:ext cx="6513603" cy="285297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1" kern="1200" dirty="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Joint Venture </a:t>
          </a:r>
        </a:p>
        <a:p>
          <a:pPr marL="0" lvl="0" indent="0" algn="l" defTabSz="1333500">
            <a:lnSpc>
              <a:spcPct val="90000"/>
            </a:lnSpc>
            <a:spcBef>
              <a:spcPct val="0"/>
            </a:spcBef>
            <a:spcAft>
              <a:spcPct val="35000"/>
            </a:spcAft>
            <a:buNone/>
          </a:pPr>
          <a:r>
            <a:rPr lang="en-US" sz="3000" b="1" kern="1200" dirty="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Members take part in management, sign on debt etc.</a:t>
          </a:r>
        </a:p>
      </dsp:txBody>
      <dsp:txXfrm>
        <a:off x="139271" y="185812"/>
        <a:ext cx="6235061" cy="2574429"/>
      </dsp:txXfrm>
    </dsp:sp>
    <dsp:sp modelId="{528F6A75-6DCD-4645-B840-7E535BEA4B05}">
      <dsp:nvSpPr>
        <dsp:cNvPr id="0" name=""/>
        <dsp:cNvSpPr/>
      </dsp:nvSpPr>
      <dsp:spPr>
        <a:xfrm>
          <a:off x="0" y="2985913"/>
          <a:ext cx="6513603" cy="2852971"/>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1" kern="120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Syndication </a:t>
          </a:r>
        </a:p>
        <a:p>
          <a:pPr marL="0" lvl="0" indent="0" algn="l" defTabSz="1333500">
            <a:lnSpc>
              <a:spcPct val="90000"/>
            </a:lnSpc>
            <a:spcBef>
              <a:spcPct val="0"/>
            </a:spcBef>
            <a:spcAft>
              <a:spcPct val="35000"/>
            </a:spcAft>
            <a:buNone/>
          </a:pPr>
          <a:r>
            <a:rPr lang="en-US" sz="3000" b="1" kern="120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Members do not take part in management.</a:t>
          </a:r>
        </a:p>
        <a:p>
          <a:pPr marL="0" lvl="0" indent="0" algn="l" defTabSz="1333500">
            <a:lnSpc>
              <a:spcPct val="90000"/>
            </a:lnSpc>
            <a:spcBef>
              <a:spcPct val="0"/>
            </a:spcBef>
            <a:spcAft>
              <a:spcPct val="35000"/>
            </a:spcAft>
            <a:buNone/>
          </a:pPr>
          <a:r>
            <a:rPr lang="en-US" sz="3000" b="1" kern="120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It becomes a security and subject to SEC </a:t>
          </a:r>
        </a:p>
      </dsp:txBody>
      <dsp:txXfrm>
        <a:off x="139271" y="3125184"/>
        <a:ext cx="6235061" cy="25744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D48544-64F4-4701-A5D0-56E0AD099EE1}">
      <dsp:nvSpPr>
        <dsp:cNvPr id="0" name=""/>
        <dsp:cNvSpPr/>
      </dsp:nvSpPr>
      <dsp:spPr>
        <a:xfrm>
          <a:off x="4595952" y="-185196"/>
          <a:ext cx="2890683" cy="147150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Cambria Math" panose="02040503050406030204" pitchFamily="18" charset="0"/>
              <a:ea typeface="Cambria Math" panose="02040503050406030204" pitchFamily="18" charset="0"/>
            </a:rPr>
            <a:t>Find out their investment goals  </a:t>
          </a:r>
        </a:p>
      </dsp:txBody>
      <dsp:txXfrm>
        <a:off x="4667785" y="-113363"/>
        <a:ext cx="2747017" cy="1327834"/>
      </dsp:txXfrm>
    </dsp:sp>
    <dsp:sp modelId="{E7806DEB-C23E-4F90-88A5-A41F7A17F776}">
      <dsp:nvSpPr>
        <dsp:cNvPr id="0" name=""/>
        <dsp:cNvSpPr/>
      </dsp:nvSpPr>
      <dsp:spPr>
        <a:xfrm>
          <a:off x="4350822" y="931872"/>
          <a:ext cx="5617102" cy="5617102"/>
        </a:xfrm>
        <a:custGeom>
          <a:avLst/>
          <a:gdLst/>
          <a:ahLst/>
          <a:cxnLst/>
          <a:rect l="0" t="0" r="0" b="0"/>
          <a:pathLst>
            <a:path>
              <a:moveTo>
                <a:pt x="3400579" y="63107"/>
              </a:moveTo>
              <a:arcTo wR="2808551" hR="2808551" stAng="16930136" swAng="1001993"/>
            </a:path>
          </a:pathLst>
        </a:custGeom>
        <a:noFill/>
        <a:ln w="6350" cap="flat" cmpd="sng" algn="ctr">
          <a:solidFill>
            <a:schemeClr val="dk2">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82A7FC4C-55BA-409C-973E-12B6BDA5C2FB}">
      <dsp:nvSpPr>
        <dsp:cNvPr id="0" name=""/>
        <dsp:cNvSpPr/>
      </dsp:nvSpPr>
      <dsp:spPr>
        <a:xfrm>
          <a:off x="7520427" y="1421562"/>
          <a:ext cx="3445797" cy="208027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Cambria Math" panose="02040503050406030204" pitchFamily="18" charset="0"/>
              <a:ea typeface="Cambria Math" panose="02040503050406030204" pitchFamily="18" charset="0"/>
            </a:rPr>
            <a:t>Long term cash flow vs. 5-7 year horizon for highest return</a:t>
          </a:r>
        </a:p>
      </dsp:txBody>
      <dsp:txXfrm>
        <a:off x="7621977" y="1523112"/>
        <a:ext cx="3242697" cy="1877171"/>
      </dsp:txXfrm>
    </dsp:sp>
    <dsp:sp modelId="{CDD013CF-BE10-4750-B516-AF1A8AB4D913}">
      <dsp:nvSpPr>
        <dsp:cNvPr id="0" name=""/>
        <dsp:cNvSpPr/>
      </dsp:nvSpPr>
      <dsp:spPr>
        <a:xfrm>
          <a:off x="4487235" y="-1207230"/>
          <a:ext cx="5617102" cy="5617102"/>
        </a:xfrm>
        <a:custGeom>
          <a:avLst/>
          <a:gdLst/>
          <a:ahLst/>
          <a:cxnLst/>
          <a:rect l="0" t="0" r="0" b="0"/>
          <a:pathLst>
            <a:path>
              <a:moveTo>
                <a:pt x="4743530" y="4844188"/>
              </a:moveTo>
              <a:arcTo wR="2808551" hR="2808551" stAng="2787131" swAng="701604"/>
            </a:path>
          </a:pathLst>
        </a:custGeom>
        <a:noFill/>
        <a:ln w="6350" cap="flat" cmpd="sng" algn="ctr">
          <a:solidFill>
            <a:schemeClr val="dk2">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29B83B7C-7C0D-485F-99E3-4388EA4ED22E}">
      <dsp:nvSpPr>
        <dsp:cNvPr id="0" name=""/>
        <dsp:cNvSpPr/>
      </dsp:nvSpPr>
      <dsp:spPr>
        <a:xfrm>
          <a:off x="6170292" y="4081410"/>
          <a:ext cx="3672981" cy="217549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Cambria Math" panose="02040503050406030204" pitchFamily="18" charset="0"/>
              <a:ea typeface="Cambria Math" panose="02040503050406030204" pitchFamily="18" charset="0"/>
            </a:rPr>
            <a:t>When do they need capital back? </a:t>
          </a:r>
        </a:p>
      </dsp:txBody>
      <dsp:txXfrm>
        <a:off x="6276491" y="4187609"/>
        <a:ext cx="3460583" cy="1963094"/>
      </dsp:txXfrm>
    </dsp:sp>
    <dsp:sp modelId="{D7548EA7-8619-48FE-9CD3-A4D5E694DFD3}">
      <dsp:nvSpPr>
        <dsp:cNvPr id="0" name=""/>
        <dsp:cNvSpPr/>
      </dsp:nvSpPr>
      <dsp:spPr>
        <a:xfrm>
          <a:off x="3236454" y="413654"/>
          <a:ext cx="5617102" cy="5617102"/>
        </a:xfrm>
        <a:custGeom>
          <a:avLst/>
          <a:gdLst/>
          <a:ahLst/>
          <a:cxnLst/>
          <a:rect l="0" t="0" r="0" b="0"/>
          <a:pathLst>
            <a:path>
              <a:moveTo>
                <a:pt x="2853372" y="5616744"/>
              </a:moveTo>
              <a:arcTo wR="2808551" hR="2808551" stAng="5345136" swAng="296048"/>
            </a:path>
          </a:pathLst>
        </a:custGeom>
        <a:noFill/>
        <a:ln w="6350" cap="flat" cmpd="sng" algn="ctr">
          <a:solidFill>
            <a:schemeClr val="dk2">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FB8B64B6-9951-4864-9133-F5A89E9AE3BD}">
      <dsp:nvSpPr>
        <dsp:cNvPr id="0" name=""/>
        <dsp:cNvSpPr/>
      </dsp:nvSpPr>
      <dsp:spPr>
        <a:xfrm>
          <a:off x="2383700" y="4032535"/>
          <a:ext cx="3384209" cy="227324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Cambria Math" panose="02040503050406030204" pitchFamily="18" charset="0"/>
              <a:ea typeface="Cambria Math" panose="02040503050406030204" pitchFamily="18" charset="0"/>
            </a:rPr>
            <a:t>Pay attention to personality. Will you like working with them?</a:t>
          </a:r>
        </a:p>
      </dsp:txBody>
      <dsp:txXfrm>
        <a:off x="2494670" y="4143505"/>
        <a:ext cx="3162269" cy="2051301"/>
      </dsp:txXfrm>
    </dsp:sp>
    <dsp:sp modelId="{1098E1FB-6857-4555-B27A-F52638BB1896}">
      <dsp:nvSpPr>
        <dsp:cNvPr id="0" name=""/>
        <dsp:cNvSpPr/>
      </dsp:nvSpPr>
      <dsp:spPr>
        <a:xfrm>
          <a:off x="2064251" y="-1200770"/>
          <a:ext cx="5617102" cy="5617102"/>
        </a:xfrm>
        <a:custGeom>
          <a:avLst/>
          <a:gdLst/>
          <a:ahLst/>
          <a:cxnLst/>
          <a:rect l="0" t="0" r="0" b="0"/>
          <a:pathLst>
            <a:path>
              <a:moveTo>
                <a:pt x="1235211" y="5135042"/>
              </a:moveTo>
              <a:arcTo wR="2808551" hR="2808551" stAng="7444163" swAng="682640"/>
            </a:path>
          </a:pathLst>
        </a:custGeom>
        <a:noFill/>
        <a:ln w="6350" cap="flat" cmpd="sng" algn="ctr">
          <a:solidFill>
            <a:schemeClr val="dk2">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FEF66EE6-B729-4D75-8108-37AEC9D5822A}">
      <dsp:nvSpPr>
        <dsp:cNvPr id="0" name=""/>
        <dsp:cNvSpPr/>
      </dsp:nvSpPr>
      <dsp:spPr>
        <a:xfrm>
          <a:off x="1245502" y="1559604"/>
          <a:ext cx="3226976" cy="1882947"/>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Cambria Math" panose="02040503050406030204" pitchFamily="18" charset="0"/>
              <a:ea typeface="Cambria Math" panose="02040503050406030204" pitchFamily="18" charset="0"/>
            </a:rPr>
            <a:t>If interested have them </a:t>
          </a:r>
          <a:br>
            <a:rPr lang="en-US" sz="3200" kern="1200" dirty="0">
              <a:latin typeface="Cambria Math" panose="02040503050406030204" pitchFamily="18" charset="0"/>
              <a:ea typeface="Cambria Math" panose="02040503050406030204" pitchFamily="18" charset="0"/>
            </a:rPr>
          </a:br>
          <a:r>
            <a:rPr lang="en-US" sz="3200" kern="1200" dirty="0">
              <a:latin typeface="Cambria Math" panose="02040503050406030204" pitchFamily="18" charset="0"/>
              <a:ea typeface="Cambria Math" panose="02040503050406030204" pitchFamily="18" charset="0"/>
            </a:rPr>
            <a:t>fill out questionnaire </a:t>
          </a:r>
        </a:p>
      </dsp:txBody>
      <dsp:txXfrm>
        <a:off x="1337420" y="1651522"/>
        <a:ext cx="3043140" cy="1699111"/>
      </dsp:txXfrm>
    </dsp:sp>
    <dsp:sp modelId="{95C7FEB9-E19E-4F88-B5FE-2A08AD1AA5C8}">
      <dsp:nvSpPr>
        <dsp:cNvPr id="0" name=""/>
        <dsp:cNvSpPr/>
      </dsp:nvSpPr>
      <dsp:spPr>
        <a:xfrm>
          <a:off x="2268323" y="909523"/>
          <a:ext cx="5617102" cy="5617102"/>
        </a:xfrm>
        <a:custGeom>
          <a:avLst/>
          <a:gdLst/>
          <a:ahLst/>
          <a:cxnLst/>
          <a:rect l="0" t="0" r="0" b="0"/>
          <a:pathLst>
            <a:path>
              <a:moveTo>
                <a:pt x="1243655" y="476371"/>
              </a:moveTo>
              <a:arcTo wR="2808551" hR="2808551" stAng="14168301" swAng="1085172"/>
            </a:path>
          </a:pathLst>
        </a:custGeom>
        <a:noFill/>
        <a:ln w="6350" cap="flat" cmpd="sng" algn="ctr">
          <a:solidFill>
            <a:schemeClr val="dk2">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9B231-40F9-4604-8E76-95D05D80700A}">
      <dsp:nvSpPr>
        <dsp:cNvPr id="0" name=""/>
        <dsp:cNvSpPr/>
      </dsp:nvSpPr>
      <dsp:spPr>
        <a:xfrm>
          <a:off x="145010" y="392341"/>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t>Phone calls</a:t>
          </a:r>
        </a:p>
      </dsp:txBody>
      <dsp:txXfrm>
        <a:off x="145010" y="392341"/>
        <a:ext cx="3478530" cy="1087040"/>
      </dsp:txXfrm>
    </dsp:sp>
    <dsp:sp modelId="{86F243B8-CAC3-481C-B522-869DE55B45EC}">
      <dsp:nvSpPr>
        <dsp:cNvPr id="0" name=""/>
        <dsp:cNvSpPr/>
      </dsp:nvSpPr>
      <dsp:spPr>
        <a:xfrm>
          <a:off x="72" y="364780"/>
          <a:ext cx="760928" cy="1141392"/>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8EDF3A33-942C-439B-8BA9-0E2C3B6F094F}">
      <dsp:nvSpPr>
        <dsp:cNvPr id="0" name=""/>
        <dsp:cNvSpPr/>
      </dsp:nvSpPr>
      <dsp:spPr>
        <a:xfrm>
          <a:off x="3921204" y="392341"/>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a:t>Emails</a:t>
          </a:r>
          <a:endParaRPr lang="en-US" sz="2800" b="1" kern="1200" dirty="0"/>
        </a:p>
      </dsp:txBody>
      <dsp:txXfrm>
        <a:off x="3921204" y="392341"/>
        <a:ext cx="3478530" cy="1087040"/>
      </dsp:txXfrm>
    </dsp:sp>
    <dsp:sp modelId="{D3717624-4B10-4C7B-9E80-A3B62796B902}">
      <dsp:nvSpPr>
        <dsp:cNvPr id="0" name=""/>
        <dsp:cNvSpPr/>
      </dsp:nvSpPr>
      <dsp:spPr>
        <a:xfrm>
          <a:off x="3776265" y="364780"/>
          <a:ext cx="760928" cy="1141392"/>
        </a:xfrm>
        <a:prstGeom prst="rect">
          <a:avLst/>
        </a:prstGeom>
        <a:blipFill dpi="0" rotWithShape="1">
          <a:blip xmlns:r="http://schemas.openxmlformats.org/officeDocument/2006/relationships"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A6E602F-7AE5-4054-96B3-3EE0C301AB5A}">
      <dsp:nvSpPr>
        <dsp:cNvPr id="0" name=""/>
        <dsp:cNvSpPr/>
      </dsp:nvSpPr>
      <dsp:spPr>
        <a:xfrm>
          <a:off x="7697398" y="392341"/>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a:t>Newsletters</a:t>
          </a:r>
          <a:endParaRPr lang="en-US" sz="2800" b="1" kern="1200" dirty="0"/>
        </a:p>
      </dsp:txBody>
      <dsp:txXfrm>
        <a:off x="7697398" y="392341"/>
        <a:ext cx="3478530" cy="1087040"/>
      </dsp:txXfrm>
    </dsp:sp>
    <dsp:sp modelId="{3E7986A6-0691-4FA3-9D82-8C13DEBD2BAB}">
      <dsp:nvSpPr>
        <dsp:cNvPr id="0" name=""/>
        <dsp:cNvSpPr/>
      </dsp:nvSpPr>
      <dsp:spPr>
        <a:xfrm>
          <a:off x="7552459" y="364780"/>
          <a:ext cx="760928" cy="1141392"/>
        </a:xfrm>
        <a:prstGeom prst="rect">
          <a:avLst/>
        </a:prstGeom>
        <a:blipFill dpi="0" rotWithShape="1">
          <a:blip xmlns:r="http://schemas.openxmlformats.org/officeDocument/2006/relationships"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D280426-CB91-4C15-B679-5D30D5951863}">
      <dsp:nvSpPr>
        <dsp:cNvPr id="0" name=""/>
        <dsp:cNvSpPr/>
      </dsp:nvSpPr>
      <dsp:spPr>
        <a:xfrm>
          <a:off x="145010" y="1760804"/>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t>Articles touting the area you’re targeting</a:t>
          </a:r>
        </a:p>
      </dsp:txBody>
      <dsp:txXfrm>
        <a:off x="145010" y="1760804"/>
        <a:ext cx="3478530" cy="1087040"/>
      </dsp:txXfrm>
    </dsp:sp>
    <dsp:sp modelId="{0C988171-9765-4BF7-961F-D5AD42FBFA3F}">
      <dsp:nvSpPr>
        <dsp:cNvPr id="0" name=""/>
        <dsp:cNvSpPr/>
      </dsp:nvSpPr>
      <dsp:spPr>
        <a:xfrm>
          <a:off x="72" y="1733243"/>
          <a:ext cx="760928" cy="1141392"/>
        </a:xfrm>
        <a:prstGeom prst="rect">
          <a:avLst/>
        </a:prstGeom>
        <a:blipFill dpi="0" rotWithShape="1">
          <a:blip xmlns:r="http://schemas.openxmlformats.org/officeDocument/2006/relationships"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CDE6100-4B98-4CDD-9170-516159286F95}">
      <dsp:nvSpPr>
        <dsp:cNvPr id="0" name=""/>
        <dsp:cNvSpPr/>
      </dsp:nvSpPr>
      <dsp:spPr>
        <a:xfrm>
          <a:off x="3921204" y="1760804"/>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t>Group Meetings </a:t>
          </a:r>
        </a:p>
      </dsp:txBody>
      <dsp:txXfrm>
        <a:off x="3921204" y="1760804"/>
        <a:ext cx="3478530" cy="1087040"/>
      </dsp:txXfrm>
    </dsp:sp>
    <dsp:sp modelId="{08F7E660-36FA-4767-8566-86C8BA4C78EB}">
      <dsp:nvSpPr>
        <dsp:cNvPr id="0" name=""/>
        <dsp:cNvSpPr/>
      </dsp:nvSpPr>
      <dsp:spPr>
        <a:xfrm>
          <a:off x="3776265" y="1733243"/>
          <a:ext cx="760928" cy="1141392"/>
        </a:xfrm>
        <a:prstGeom prst="rect">
          <a:avLst/>
        </a:prstGeom>
        <a:blipFill dpi="0" rotWithShape="1">
          <a:blip xmlns:r="http://schemas.openxmlformats.org/officeDocument/2006/relationships"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BD558B6-1F3A-4853-8F05-C79BA6025FA2}">
      <dsp:nvSpPr>
        <dsp:cNvPr id="0" name=""/>
        <dsp:cNvSpPr/>
      </dsp:nvSpPr>
      <dsp:spPr>
        <a:xfrm>
          <a:off x="7697398" y="1760804"/>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err="1"/>
            <a:t>Powerpoint</a:t>
          </a:r>
          <a:r>
            <a:rPr lang="en-US" sz="2800" b="1" kern="1200" dirty="0"/>
            <a:t> Presentations</a:t>
          </a:r>
        </a:p>
      </dsp:txBody>
      <dsp:txXfrm>
        <a:off x="7697398" y="1760804"/>
        <a:ext cx="3478530" cy="1087040"/>
      </dsp:txXfrm>
    </dsp:sp>
    <dsp:sp modelId="{F3F7BEC4-00F6-4546-9910-13EAABD529DF}">
      <dsp:nvSpPr>
        <dsp:cNvPr id="0" name=""/>
        <dsp:cNvSpPr/>
      </dsp:nvSpPr>
      <dsp:spPr>
        <a:xfrm>
          <a:off x="7552459" y="1733243"/>
          <a:ext cx="760928" cy="1141392"/>
        </a:xfrm>
        <a:prstGeom prst="rect">
          <a:avLst/>
        </a:prstGeom>
        <a:blipFill dpi="0" rotWithShape="1">
          <a:blip xmlns:r="http://schemas.openxmlformats.org/officeDocument/2006/relationships"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695855C-565E-4942-AB36-9FDD077535BB}">
      <dsp:nvSpPr>
        <dsp:cNvPr id="0" name=""/>
        <dsp:cNvSpPr/>
      </dsp:nvSpPr>
      <dsp:spPr>
        <a:xfrm>
          <a:off x="3921204" y="3129268"/>
          <a:ext cx="3478530" cy="1087040"/>
        </a:xfrm>
        <a:prstGeom prst="rect">
          <a:avLst/>
        </a:prstGeom>
        <a:solidFill>
          <a:schemeClr val="lt1">
            <a:alpha val="40000"/>
            <a:hueOff val="0"/>
            <a:satOff val="0"/>
            <a:lumOff val="0"/>
            <a:alphaOff val="0"/>
          </a:schemeClr>
        </a:solidFill>
        <a:ln w="6350" cap="flat" cmpd="sng" algn="ctr">
          <a:no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6289"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a:t>Gifts </a:t>
          </a:r>
          <a:endParaRPr lang="en-US" sz="2800" b="1" kern="1200" dirty="0"/>
        </a:p>
      </dsp:txBody>
      <dsp:txXfrm>
        <a:off x="3921204" y="3129268"/>
        <a:ext cx="3478530" cy="1087040"/>
      </dsp:txXfrm>
    </dsp:sp>
    <dsp:sp modelId="{545458B4-AA85-48DA-9A36-7A041875BE77}">
      <dsp:nvSpPr>
        <dsp:cNvPr id="0" name=""/>
        <dsp:cNvSpPr/>
      </dsp:nvSpPr>
      <dsp:spPr>
        <a:xfrm>
          <a:off x="3776265" y="3101707"/>
          <a:ext cx="760928" cy="1141392"/>
        </a:xfrm>
        <a:prstGeom prst="rect">
          <a:avLst/>
        </a:prstGeom>
        <a:blipFill dpi="0" rotWithShape="1">
          <a:blip xmlns:r="http://schemas.openxmlformats.org/officeDocument/2006/relationships"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rcRect/>
          <a:stretch>
            <a:fillRect t="16666" b="16666"/>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4C8313-973C-43A9-A19B-60C85239F06D}" type="datetimeFigureOut">
              <a:rPr lang="en-US" smtClean="0"/>
              <a:t>3/29/2021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87017E-40D1-402E-9A10-6BB7088BF2B4}" type="slidenum">
              <a:rPr lang="en-US" smtClean="0"/>
              <a:t>‹#›</a:t>
            </a:fld>
            <a:endParaRPr lang="en-US"/>
          </a:p>
        </p:txBody>
      </p:sp>
    </p:spTree>
    <p:extLst>
      <p:ext uri="{BB962C8B-B14F-4D97-AF65-F5344CB8AC3E}">
        <p14:creationId xmlns:p14="http://schemas.microsoft.com/office/powerpoint/2010/main" val="2717202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chamber of commerce and/or economic development office. Jobs? Businesses moving in? Get copy of master plan, What’s coming in? Any areas being revitalized? Areas where city is investing? Areas gentrifying? </a:t>
            </a:r>
          </a:p>
          <a:p>
            <a:r>
              <a:rPr lang="en-US" dirty="0" err="1"/>
              <a:t>Retrading</a:t>
            </a:r>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14636C-3D76-4D8D-9FA0-CA972CBAE32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4305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chamber of commerce and/or economic development office. Jobs? Businesses moving in? Get copy of master plan, What’s coming in? Any areas being revitalized? Areas where city is investing? Areas gentrifying? </a:t>
            </a:r>
          </a:p>
          <a:p>
            <a:r>
              <a:rPr lang="en-US" dirty="0" err="1"/>
              <a:t>Retrading</a:t>
            </a:r>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14636C-3D76-4D8D-9FA0-CA972CBAE32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979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B1F1D-832F-4216-82AF-F563DBF978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B43233-7D3C-43B3-BF4F-C4B76E4354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8EA1BD7-15A7-4905-961B-DD19B42DD904}"/>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538D3265-2CC9-4A37-8AC4-5139E94A8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28385F-A34D-4441-B8B3-E7A9209F1FF1}"/>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1136402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EAA8C-D7C7-481C-A2EC-60EE4069C1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67893A-97FD-4FDA-AC66-57A9247674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5EFFF-F6F1-43D2-A50A-14E102FB7360}"/>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91D9617B-004F-4720-BF21-2A2035305B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17D124-D064-4D30-AF97-21AC8094E6FF}"/>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3958156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7B7D-A4F4-4E44-8E93-BF0F003668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89B0BC5-07CE-4C42-9BB6-3AF74A4D48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D2F9D2-9AA9-469D-BA84-57DFE5B9FC22}"/>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56D73A56-D0AC-4C74-BE59-CE8D88DEE6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81B2AE-3453-4495-85A7-0DFE47773697}"/>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3297118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0FAC1-598D-4133-9817-358A148CB3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207C13-CAB0-4B76-87C9-AE25BF48BF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7CD63B5-6510-4177-92F5-AF5CEF055EE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55E9D5D-AC14-4C3B-B40C-5CE0D6352330}"/>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6" name="Footer Placeholder 5">
            <a:extLst>
              <a:ext uri="{FF2B5EF4-FFF2-40B4-BE49-F238E27FC236}">
                <a16:creationId xmlns:a16="http://schemas.microsoft.com/office/drawing/2014/main" id="{5F0D2B12-2CF1-4A1F-BCB9-056F68BCE0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006E1C-9412-4805-9912-AC8785E55283}"/>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3744327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55AF2-EDCC-4CD4-97F0-E18302DDF0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838897-6F94-42F1-ACE0-089B2DBDE9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6DA569-F1AE-419D-9156-1EEE3E16A4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4E1C9A-4711-4ADE-A12B-E558852C48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E32E07B-7340-49D6-BEF2-7B2F51F80F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D934A1-8324-4A8A-8E31-E1C6C48CAFE0}"/>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8" name="Footer Placeholder 7">
            <a:extLst>
              <a:ext uri="{FF2B5EF4-FFF2-40B4-BE49-F238E27FC236}">
                <a16:creationId xmlns:a16="http://schemas.microsoft.com/office/drawing/2014/main" id="{2F8DCBCA-EF37-4488-B26F-0E217AE384C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B8D897-3362-4EA4-9193-13DB74FA0DFD}"/>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1641704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2DFDB-77D4-4679-A50E-049B3687C2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533EE62-41B3-403B-B4AE-26069EFD1C36}"/>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4" name="Footer Placeholder 3">
            <a:extLst>
              <a:ext uri="{FF2B5EF4-FFF2-40B4-BE49-F238E27FC236}">
                <a16:creationId xmlns:a16="http://schemas.microsoft.com/office/drawing/2014/main" id="{625B9B9A-125F-4450-8BDD-0D8809118C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9849485-FEDD-4125-89B9-179A1DF6A0C4}"/>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3953611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E1FA3B-B03A-411B-8220-F1BD9FA4C285}"/>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3" name="Footer Placeholder 2">
            <a:extLst>
              <a:ext uri="{FF2B5EF4-FFF2-40B4-BE49-F238E27FC236}">
                <a16:creationId xmlns:a16="http://schemas.microsoft.com/office/drawing/2014/main" id="{6094CD41-025F-490F-8BD0-09397F88D70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FFB8EEC-2DAB-4AD7-B3A0-5A87F60CFBAA}"/>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1265004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6E1F8-99B5-4C6F-94C5-74C80747BB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BFD9AF0-2336-4C2B-9428-F44D209712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AD6B33-1E51-4579-9E27-9A190A3B2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456BD4-1B09-4973-A690-6FA5A209CC11}"/>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6" name="Footer Placeholder 5">
            <a:extLst>
              <a:ext uri="{FF2B5EF4-FFF2-40B4-BE49-F238E27FC236}">
                <a16:creationId xmlns:a16="http://schemas.microsoft.com/office/drawing/2014/main" id="{939C388E-63C7-48D6-874F-39E7A5C086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DA0DA0-077F-4BEA-A3EF-5441DB42FE50}"/>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2479559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25700-A947-4388-9034-31C3BC7C68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19559B3-9CBA-49A9-BEC0-9EB61D545F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067E670-496B-4927-B4EC-16117A4582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B45977-20AC-4500-9A3E-9F68CD786F92}"/>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6" name="Footer Placeholder 5">
            <a:extLst>
              <a:ext uri="{FF2B5EF4-FFF2-40B4-BE49-F238E27FC236}">
                <a16:creationId xmlns:a16="http://schemas.microsoft.com/office/drawing/2014/main" id="{2062C74D-8239-4037-9B4E-CC838A877E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E1B4B2-21FB-45EF-81FC-B20901A059C4}"/>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2044221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B1C02-EFCF-459E-95EE-5623F7B13F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030C45-7AFC-44BE-ADAA-29451A55EE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14548D-9205-40A2-AE08-BB4BE3EE70B0}"/>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8D575DC0-A319-4F3E-8F8D-160AE75A01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FC6B30-020A-41C5-93D3-8195AE084F27}"/>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2269820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3E0E70-BB4C-42BA-BAC3-84E08E07515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F4EC27-B005-422B-BC4F-525FDA22A7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74E00C-6585-4063-9BF2-A6AA4E9D2579}"/>
              </a:ext>
            </a:extLst>
          </p:cNvPr>
          <p:cNvSpPr>
            <a:spLocks noGrp="1"/>
          </p:cNvSpPr>
          <p:nvPr>
            <p:ph type="dt" sz="half" idx="10"/>
          </p:nvPr>
        </p:nvSpPr>
        <p:spPr/>
        <p:txBody>
          <a:body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76EC5643-BE68-429F-A903-7065E3F717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637341-806D-4D2E-8988-16FBDE966EA3}"/>
              </a:ext>
            </a:extLst>
          </p:cNvPr>
          <p:cNvSpPr>
            <a:spLocks noGrp="1"/>
          </p:cNvSpPr>
          <p:nvPr>
            <p:ph type="sldNum" sz="quarter" idx="12"/>
          </p:nvPr>
        </p:nvSpPr>
        <p:spPr/>
        <p:txBody>
          <a:bodyPr/>
          <a:lstStyle/>
          <a:p>
            <a:fld id="{2C9624A0-EB6C-41CC-AE92-37AE397FB45D}" type="slidenum">
              <a:rPr lang="en-US" smtClean="0"/>
              <a:t>‹#›</a:t>
            </a:fld>
            <a:endParaRPr lang="en-US"/>
          </a:p>
        </p:txBody>
      </p:sp>
    </p:spTree>
    <p:extLst>
      <p:ext uri="{BB962C8B-B14F-4D97-AF65-F5344CB8AC3E}">
        <p14:creationId xmlns:p14="http://schemas.microsoft.com/office/powerpoint/2010/main" val="1951387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ED51F5-91DE-41E0-8A30-927468CD7DD8}"/>
              </a:ext>
            </a:extLst>
          </p:cNvPr>
          <p:cNvSpPr>
            <a:spLocks noGrp="1"/>
          </p:cNvSpPr>
          <p:nvPr>
            <p:ph idx="1"/>
          </p:nvPr>
        </p:nvSpPr>
        <p:spPr>
          <a:xfrm>
            <a:off x="1062182" y="550416"/>
            <a:ext cx="10291618" cy="5626547"/>
          </a:xfrm>
        </p:spPr>
        <p:txBody>
          <a:bodyPr vert="horz" lIns="91440" tIns="45720" rIns="91440" bIns="45720" rtlCol="0">
            <a:normAutofit/>
          </a:bodyPr>
          <a:lstStyle>
            <a:lvl1pPr marL="461963" indent="-461963">
              <a:defRPr lang="en-US" sz="4000" kern="1200" dirty="0">
                <a:solidFill>
                  <a:schemeClr val="tx1"/>
                </a:solidFill>
                <a:latin typeface="Cambria Math" panose="02040503050406030204" pitchFamily="18" charset="0"/>
                <a:ea typeface="Cambria Math" panose="02040503050406030204" pitchFamily="18" charset="0"/>
                <a:cs typeface="+mn-cs"/>
              </a:defRPr>
            </a:lvl1pPr>
            <a:lvl2pPr marL="914400" indent="-457200">
              <a:defRPr lang="en-US" sz="4000" kern="1200" dirty="0">
                <a:solidFill>
                  <a:schemeClr val="tx1"/>
                </a:solidFill>
                <a:latin typeface="Cambria Math" panose="02040503050406030204" pitchFamily="18" charset="0"/>
                <a:ea typeface="Cambria Math" panose="02040503050406030204" pitchFamily="18" charset="0"/>
                <a:cs typeface="+mn-cs"/>
              </a:defRPr>
            </a:lvl2pPr>
            <a:lvl3pPr marL="1376363" indent="-461963">
              <a:defRPr lang="en-US" sz="4000" kern="1200" dirty="0">
                <a:solidFill>
                  <a:schemeClr val="tx1"/>
                </a:solidFill>
                <a:latin typeface="Cambria Math" panose="02040503050406030204" pitchFamily="18" charset="0"/>
                <a:ea typeface="Cambria Math" panose="02040503050406030204" pitchFamily="18" charset="0"/>
                <a:cs typeface="+mn-cs"/>
              </a:defRPr>
            </a:lvl3pPr>
            <a:lvl4pPr>
              <a:defRPr lang="en-US" sz="4000" kern="1200" dirty="0">
                <a:solidFill>
                  <a:schemeClr val="tx1"/>
                </a:solidFill>
                <a:latin typeface="Cambria Math" panose="02040503050406030204" pitchFamily="18" charset="0"/>
                <a:ea typeface="Cambria Math" panose="02040503050406030204" pitchFamily="18" charset="0"/>
                <a:cs typeface="+mn-cs"/>
              </a:defRPr>
            </a:lvl4pPr>
            <a:lvl5pPr>
              <a:defRPr lang="en-US" sz="4000" kern="1200" dirty="0">
                <a:solidFill>
                  <a:schemeClr val="tx1"/>
                </a:solidFill>
                <a:latin typeface="Cambria Math" panose="02040503050406030204" pitchFamily="18" charset="0"/>
                <a:ea typeface="Cambria Math" panose="02040503050406030204" pitchFamily="18" charset="0"/>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7FA4DF9-1F3D-4332-8E60-B2D4992EF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4F04A24-2BCF-4DA8-A132-FCCF4EC26DE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3/29/2021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04877B-4B47-4EBD-B59D-21C9696894D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FAB4AD8C-C908-44EE-9759-B0E258838D2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74A987-2E7B-4027-B86E-6C5279F30368}"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6" descr="cashflowLOGO01newshinywhitenormal.png">
            <a:extLst>
              <a:ext uri="{FF2B5EF4-FFF2-40B4-BE49-F238E27FC236}">
                <a16:creationId xmlns:a16="http://schemas.microsoft.com/office/drawing/2014/main" id="{A64B118C-17CD-4EFA-9BF7-F4C6D713038D}"/>
              </a:ext>
            </a:extLst>
          </p:cNvPr>
          <p:cNvPicPr>
            <a:picLocks noChangeAspect="1"/>
          </p:cNvPicPr>
          <p:nvPr userDrawn="1"/>
        </p:nvPicPr>
        <p:blipFill>
          <a:blip r:embed="rId2"/>
          <a:stretch>
            <a:fillRect/>
          </a:stretch>
        </p:blipFill>
        <p:spPr>
          <a:xfrm>
            <a:off x="5170046" y="6059291"/>
            <a:ext cx="1851908" cy="547863"/>
          </a:xfrm>
          <a:prstGeom prst="rect">
            <a:avLst/>
          </a:prstGeom>
          <a:noFill/>
          <a:ln cap="flat">
            <a:noFill/>
          </a:ln>
        </p:spPr>
      </p:pic>
      <p:sp>
        <p:nvSpPr>
          <p:cNvPr id="9" name="Rectangle 8">
            <a:extLst>
              <a:ext uri="{FF2B5EF4-FFF2-40B4-BE49-F238E27FC236}">
                <a16:creationId xmlns:a16="http://schemas.microsoft.com/office/drawing/2014/main" id="{59EB37DE-8784-463B-A03A-5AD8B6AAC23C}"/>
              </a:ext>
            </a:extLst>
          </p:cNvPr>
          <p:cNvSpPr/>
          <p:nvPr userDrawn="1"/>
        </p:nvSpPr>
        <p:spPr>
          <a:xfrm>
            <a:off x="697395" y="550416"/>
            <a:ext cx="140805" cy="5508875"/>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0103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Photo +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417116"/>
            <a:ext cx="11174186" cy="757130"/>
          </a:xfrm>
        </p:spPr>
        <p:txBody>
          <a:bodyPr vert="horz" wrap="square" lIns="91440" tIns="45720" rIns="91440" bIns="45720" rtlCol="0" anchor="ctr">
            <a:spAutoFit/>
          </a:bodyPr>
          <a:lstStyle>
            <a:lvl1pPr>
              <a:defRPr lang="en-GB" sz="4800" spc="-60" dirty="0">
                <a:latin typeface="Cambria Math" panose="02040503050406030204" pitchFamily="18" charset="0"/>
                <a:ea typeface="Cambria Math" panose="02040503050406030204" pitchFamily="18" charset="0"/>
              </a:defRPr>
            </a:lvl1pPr>
          </a:lstStyle>
          <a:p>
            <a:pPr lvl="0"/>
            <a:r>
              <a:rPr lang="en-US" dirty="0"/>
              <a:t>Click to edit Master title style</a:t>
            </a:r>
            <a:endParaRPr lang="en-GB" dirty="0"/>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1248876"/>
            <a:ext cx="12192000" cy="2119313"/>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dirty="0"/>
              <a:t>Insert Image</a:t>
            </a:r>
            <a:endParaRPr lang="en-GB" dirty="0"/>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p:nvPr>
        </p:nvSpPr>
        <p:spPr>
          <a:xfrm>
            <a:off x="735240" y="3671248"/>
            <a:ext cx="10885260" cy="2360415"/>
          </a:xfrm>
        </p:spPr>
        <p:txBody>
          <a:bodyPr>
            <a:noAutofit/>
          </a:bodyPr>
          <a:lstStyle>
            <a:lvl1pPr marL="0" indent="0" algn="l">
              <a:buNone/>
              <a:defRPr sz="4400" b="0">
                <a:solidFill>
                  <a:schemeClr val="tx1">
                    <a:lumMod val="75000"/>
                    <a:lumOff val="25000"/>
                  </a:schemeClr>
                </a:solidFill>
                <a:latin typeface="Cambria Math" panose="02040503050406030204" pitchFamily="18" charset="0"/>
                <a:ea typeface="Cambria Math" panose="02040503050406030204" pitchFamily="18" charset="0"/>
              </a:defRPr>
            </a:lvl1pPr>
          </a:lstStyle>
          <a:p>
            <a:pPr lvl="0"/>
            <a:r>
              <a:rPr lang="en-US"/>
              <a:t>Click to edit Master text styles</a:t>
            </a:r>
          </a:p>
        </p:txBody>
      </p:sp>
      <p:sp>
        <p:nvSpPr>
          <p:cNvPr id="15" name="Rectangle 14">
            <a:extLst>
              <a:ext uri="{FF2B5EF4-FFF2-40B4-BE49-F238E27FC236}">
                <a16:creationId xmlns:a16="http://schemas.microsoft.com/office/drawing/2014/main" id="{05951AB2-D568-4A7E-9408-FADC8BED4119}"/>
              </a:ext>
            </a:extLst>
          </p:cNvPr>
          <p:cNvSpPr/>
          <p:nvPr userDrawn="1"/>
        </p:nvSpPr>
        <p:spPr>
          <a:xfrm>
            <a:off x="446314" y="-1"/>
            <a:ext cx="1188720" cy="128016"/>
          </a:xfrm>
          <a:prstGeom prst="rect">
            <a:avLst/>
          </a:prstGeom>
          <a:solidFill>
            <a:srgbClr val="609FD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Footer Placeholder 4">
            <a:extLst>
              <a:ext uri="{FF2B5EF4-FFF2-40B4-BE49-F238E27FC236}">
                <a16:creationId xmlns:a16="http://schemas.microsoft.com/office/drawing/2014/main" id="{A9EBDF26-318C-4E27-A4C0-623F5804E10E}"/>
              </a:ext>
            </a:extLst>
          </p:cNvPr>
          <p:cNvSpPr txBox="1">
            <a:spLocks/>
          </p:cNvSpPr>
          <p:nvPr userDrawn="1"/>
        </p:nvSpPr>
        <p:spPr>
          <a:xfrm>
            <a:off x="428744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Copyright © 2019 Lifetime </a:t>
            </a:r>
            <a:r>
              <a:rPr kumimoji="0" lang="en-US" sz="1200" b="0" i="0" u="none" strike="noStrike" kern="1200" cap="none" spc="0" normalizeH="0" baseline="0" noProof="0" dirty="0" err="1">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CashFlow</a:t>
            </a: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 Academy LLC</a:t>
            </a:r>
          </a:p>
        </p:txBody>
      </p:sp>
    </p:spTree>
    <p:custDataLst>
      <p:tags r:id="rId1"/>
    </p:custDataLst>
    <p:extLst>
      <p:ext uri="{BB962C8B-B14F-4D97-AF65-F5344CB8AC3E}">
        <p14:creationId xmlns:p14="http://schemas.microsoft.com/office/powerpoint/2010/main" val="26174040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C556A-EE9C-4EFB-B3C6-313470A9EF5B}"/>
              </a:ext>
            </a:extLst>
          </p:cNvPr>
          <p:cNvSpPr>
            <a:spLocks noGrp="1"/>
          </p:cNvSpPr>
          <p:nvPr>
            <p:ph type="title"/>
          </p:nvPr>
        </p:nvSpPr>
        <p:spPr/>
        <p:txBody>
          <a:bodyPr>
            <a:normAutofit/>
          </a:bodyPr>
          <a:lstStyle>
            <a:lvl1pPr algn="ctr">
              <a:defRPr sz="5400">
                <a:latin typeface="Cambria Math" panose="02040503050406030204" pitchFamily="18" charset="0"/>
                <a:ea typeface="Cambria Math" panose="02040503050406030204" pitchFamily="18" charset="0"/>
              </a:defRPr>
            </a:lvl1pPr>
          </a:lstStyle>
          <a:p>
            <a:r>
              <a:rPr lang="en-US" dirty="0"/>
              <a:t>Click to edit Master title style</a:t>
            </a:r>
          </a:p>
        </p:txBody>
      </p:sp>
      <p:sp>
        <p:nvSpPr>
          <p:cNvPr id="4" name="Date Placeholder 3">
            <a:extLst>
              <a:ext uri="{FF2B5EF4-FFF2-40B4-BE49-F238E27FC236}">
                <a16:creationId xmlns:a16="http://schemas.microsoft.com/office/drawing/2014/main" id="{27FA4DF9-1F3D-4332-8E60-B2D4992EF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4F04A24-2BCF-4DA8-A132-FCCF4EC26DE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3/29/2021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04877B-4B47-4EBD-B59D-21C9696894D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FAB4AD8C-C908-44EE-9759-B0E258838D2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74A987-2E7B-4027-B86E-6C5279F30368}"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5822F716-F93E-43E0-A9AB-EE58CE1431D3}"/>
              </a:ext>
            </a:extLst>
          </p:cNvPr>
          <p:cNvSpPr/>
          <p:nvPr userDrawn="1"/>
        </p:nvSpPr>
        <p:spPr>
          <a:xfrm>
            <a:off x="0" y="5763491"/>
            <a:ext cx="12192000" cy="1094509"/>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descr="cashflowLOGO01newshinywhitenormal.png">
            <a:extLst>
              <a:ext uri="{FF2B5EF4-FFF2-40B4-BE49-F238E27FC236}">
                <a16:creationId xmlns:a16="http://schemas.microsoft.com/office/drawing/2014/main" id="{BCD84716-4971-49BD-9666-753B3AA9BE0D}"/>
              </a:ext>
            </a:extLst>
          </p:cNvPr>
          <p:cNvPicPr>
            <a:picLocks noChangeAspect="1"/>
          </p:cNvPicPr>
          <p:nvPr userDrawn="1"/>
        </p:nvPicPr>
        <p:blipFill>
          <a:blip r:embed="rId3"/>
          <a:stretch>
            <a:fillRect/>
          </a:stretch>
        </p:blipFill>
        <p:spPr>
          <a:xfrm>
            <a:off x="5170046" y="6059291"/>
            <a:ext cx="1851908" cy="547863"/>
          </a:xfrm>
          <a:prstGeom prst="rect">
            <a:avLst/>
          </a:prstGeom>
          <a:noFill/>
          <a:ln cap="flat">
            <a:noFill/>
          </a:ln>
        </p:spPr>
      </p:pic>
      <p:sp>
        <p:nvSpPr>
          <p:cNvPr id="9" name="Rectangle 8">
            <a:extLst>
              <a:ext uri="{FF2B5EF4-FFF2-40B4-BE49-F238E27FC236}">
                <a16:creationId xmlns:a16="http://schemas.microsoft.com/office/drawing/2014/main" id="{F6381601-1383-4B71-918B-E686CB6BE647}"/>
              </a:ext>
            </a:extLst>
          </p:cNvPr>
          <p:cNvSpPr/>
          <p:nvPr userDrawn="1"/>
        </p:nvSpPr>
        <p:spPr>
          <a:xfrm>
            <a:off x="4568" y="5752309"/>
            <a:ext cx="12182864" cy="11290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6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Angsana New" panose="020B0502040204020203" pitchFamily="18" charset="-34"/>
            </a:endParaRPr>
          </a:p>
        </p:txBody>
      </p:sp>
    </p:spTree>
    <p:custDataLst>
      <p:tags r:id="rId1"/>
    </p:custDataLst>
    <p:extLst>
      <p:ext uri="{BB962C8B-B14F-4D97-AF65-F5344CB8AC3E}">
        <p14:creationId xmlns:p14="http://schemas.microsoft.com/office/powerpoint/2010/main" val="106490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1AD082-BAA8-4AA1-93B6-63C6D4F243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C2C19E9-CC56-4A05-B897-175440DE5B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20B2C3-6C6A-43C4-8C16-0DAE14FE9A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6DB6F9-1FCB-4F40-8F99-468B607DBFDF}" type="datetimeFigureOut">
              <a:rPr lang="en-US" smtClean="0"/>
              <a:t>3/29/2021</a:t>
            </a:fld>
            <a:endParaRPr lang="en-US"/>
          </a:p>
        </p:txBody>
      </p:sp>
      <p:sp>
        <p:nvSpPr>
          <p:cNvPr id="5" name="Footer Placeholder 4">
            <a:extLst>
              <a:ext uri="{FF2B5EF4-FFF2-40B4-BE49-F238E27FC236}">
                <a16:creationId xmlns:a16="http://schemas.microsoft.com/office/drawing/2014/main" id="{289306FD-3787-4D5B-85C6-25B975972F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60659FF-1482-47C3-A915-5218E3EDDC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9624A0-EB6C-41CC-AE92-37AE397FB45D}" type="slidenum">
              <a:rPr lang="en-US" smtClean="0"/>
              <a:t>‹#›</a:t>
            </a:fld>
            <a:endParaRPr lang="en-US"/>
          </a:p>
        </p:txBody>
      </p:sp>
    </p:spTree>
    <p:extLst>
      <p:ext uri="{BB962C8B-B14F-4D97-AF65-F5344CB8AC3E}">
        <p14:creationId xmlns:p14="http://schemas.microsoft.com/office/powerpoint/2010/main" val="3047120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hyperlink" Target="http://www.freefoto.com/preview/04-03-10/Calculator"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4.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ags" Target="../tags/tag5.xml"/><Relationship Id="rId5" Type="http://schemas.openxmlformats.org/officeDocument/2006/relationships/hyperlink" Target="https://sellleadsucceed.com/category/sales-results/" TargetMode="Externa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13.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diagramColors" Target="../diagrams/colors3.xml"/><Relationship Id="rId11" Type="http://schemas.openxmlformats.org/officeDocument/2006/relationships/image" Target="../media/image12.svg"/><Relationship Id="rId5" Type="http://schemas.openxmlformats.org/officeDocument/2006/relationships/diagramQuickStyle" Target="../diagrams/quickStyle3.xml"/><Relationship Id="rId10" Type="http://schemas.openxmlformats.org/officeDocument/2006/relationships/image" Target="../media/image11.png"/><Relationship Id="rId4" Type="http://schemas.openxmlformats.org/officeDocument/2006/relationships/diagramLayout" Target="../diagrams/layout3.xml"/><Relationship Id="rId9"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14.sv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hyperlink" Target="http://theconversation.com/the-truth-behind-our-dangerous-public-debt-levels-13245"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5.jpg&amp;ehk=VX5PW8DmfUreoMpmDGyHtg&amp;r=0&amp;pid=OfficeInsert"/><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hyperlink" Target="http://ux.stackexchange.com/questions/19612/why-dont-most-elevator-panels-let-you-unselect" TargetMode="Externa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14.xml"/><Relationship Id="rId1" Type="http://schemas.openxmlformats.org/officeDocument/2006/relationships/tags" Target="../tags/tag31.xml"/><Relationship Id="rId4" Type="http://schemas.openxmlformats.org/officeDocument/2006/relationships/image" Target="../media/image28.svg"/></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slideLayout" Target="../slideLayouts/slideLayout14.xml"/><Relationship Id="rId1" Type="http://schemas.openxmlformats.org/officeDocument/2006/relationships/tags" Target="../tags/tag3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2.xml"/><Relationship Id="rId1" Type="http://schemas.openxmlformats.org/officeDocument/2006/relationships/tags" Target="../tags/tag33.xml"/><Relationship Id="rId4" Type="http://schemas.openxmlformats.org/officeDocument/2006/relationships/hyperlink" Target="http://esheninger.blogspot.com/2015/11/developing-branded-strategy.html"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9DF2DBF0-9094-4D7A-8DB2-B37912379E56}"/>
              </a:ext>
            </a:extLst>
          </p:cNvPr>
          <p:cNvSpPr txBox="1">
            <a:spLocks/>
          </p:cNvSpPr>
          <p:nvPr/>
        </p:nvSpPr>
        <p:spPr>
          <a:xfrm>
            <a:off x="955813" y="461640"/>
            <a:ext cx="10715487" cy="59125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300" b="1" i="0" u="none" strike="noStrike" kern="1200" cap="none" spc="0" normalizeH="0" baseline="0" noProof="0" dirty="0">
                <a:ln>
                  <a:noFill/>
                </a:ln>
                <a:solidFill>
                  <a:srgbClr val="4472C4"/>
                </a:solidFill>
                <a:effectLst/>
                <a:uLnTx/>
                <a:uFillTx/>
                <a:latin typeface="Cambria Math" panose="02040503050406030204" pitchFamily="18" charset="0"/>
                <a:ea typeface="Cambria Math" panose="02040503050406030204" pitchFamily="18" charset="0"/>
                <a:cs typeface="+mn-cs"/>
              </a:rPr>
              <a:t>Ways to Make Money in Multifamily Investing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Cash Flow</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Depreciation and Other Tax Benefits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Appreciation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Principle Reduction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Acquisition Fees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Asset Management Fees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3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Property Management Fees</a:t>
            </a:r>
          </a:p>
        </p:txBody>
      </p:sp>
      <p:sp>
        <p:nvSpPr>
          <p:cNvPr id="10" name="Rectangle 9">
            <a:extLst>
              <a:ext uri="{FF2B5EF4-FFF2-40B4-BE49-F238E27FC236}">
                <a16:creationId xmlns:a16="http://schemas.microsoft.com/office/drawing/2014/main" id="{ADC2AD21-7539-4908-A5AF-00B354BDB57C}"/>
              </a:ext>
            </a:extLst>
          </p:cNvPr>
          <p:cNvSpPr/>
          <p:nvPr/>
        </p:nvSpPr>
        <p:spPr>
          <a:xfrm flipH="1">
            <a:off x="0" y="0"/>
            <a:ext cx="622300" cy="6858000"/>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Speech Bubble: Rectangle with Corners Rounded 1">
            <a:extLst>
              <a:ext uri="{FF2B5EF4-FFF2-40B4-BE49-F238E27FC236}">
                <a16:creationId xmlns:a16="http://schemas.microsoft.com/office/drawing/2014/main" id="{9C19A2DB-125D-4396-8A27-AF425F038B1D}"/>
              </a:ext>
            </a:extLst>
          </p:cNvPr>
          <p:cNvSpPr/>
          <p:nvPr/>
        </p:nvSpPr>
        <p:spPr>
          <a:xfrm>
            <a:off x="8258313" y="3495708"/>
            <a:ext cx="3276600" cy="2514600"/>
          </a:xfrm>
          <a:prstGeom prst="wedgeRoundRectCallout">
            <a:avLst>
              <a:gd name="adj1" fmla="val -82073"/>
              <a:gd name="adj2" fmla="val -44066"/>
              <a:gd name="adj3" fmla="val 16667"/>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Calibri" panose="020F0502020204030204"/>
                <a:ea typeface="+mn-ea"/>
                <a:cs typeface="+mn-cs"/>
              </a:rPr>
              <a:t>Why this Business is </a:t>
            </a:r>
            <a:br>
              <a:rPr kumimoji="0" lang="en-US" sz="40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US" sz="4000" b="1" i="0" u="none" strike="noStrike" kern="1200" cap="none" spc="0" normalizeH="0" baseline="0" noProof="0" dirty="0">
                <a:ln>
                  <a:noFill/>
                </a:ln>
                <a:solidFill>
                  <a:prstClr val="white"/>
                </a:solidFill>
                <a:effectLst/>
                <a:uLnTx/>
                <a:uFillTx/>
                <a:latin typeface="Calibri" panose="020F0502020204030204"/>
                <a:ea typeface="+mn-ea"/>
                <a:cs typeface="+mn-cs"/>
              </a:rPr>
              <a:t>Awesome! </a:t>
            </a:r>
          </a:p>
        </p:txBody>
      </p:sp>
      <p:sp>
        <p:nvSpPr>
          <p:cNvPr id="7" name="Footer Placeholder 4">
            <a:extLst>
              <a:ext uri="{FF2B5EF4-FFF2-40B4-BE49-F238E27FC236}">
                <a16:creationId xmlns:a16="http://schemas.microsoft.com/office/drawing/2014/main" id="{3E698842-32B1-41F5-BAD0-23C647EDD0EC}"/>
              </a:ext>
            </a:extLst>
          </p:cNvPr>
          <p:cNvSpPr txBox="1">
            <a:spLocks/>
          </p:cNvSpPr>
          <p:nvPr/>
        </p:nvSpPr>
        <p:spPr>
          <a:xfrm>
            <a:off x="428744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Copyright © 2019 Lifetime </a:t>
            </a:r>
            <a:r>
              <a:rPr kumimoji="0" lang="en-US" sz="1200" b="0" i="0" u="none" strike="noStrike" kern="1200" cap="none" spc="0" normalizeH="0" baseline="0" noProof="0" dirty="0" err="1">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CashFlow</a:t>
            </a: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 Academy LLC</a:t>
            </a:r>
          </a:p>
        </p:txBody>
      </p:sp>
    </p:spTree>
    <p:custDataLst>
      <p:tags r:id="rId1"/>
    </p:custDataLst>
    <p:extLst>
      <p:ext uri="{BB962C8B-B14F-4D97-AF65-F5344CB8AC3E}">
        <p14:creationId xmlns:p14="http://schemas.microsoft.com/office/powerpoint/2010/main" val="160872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electronics, indoor, calculator, remote&#10;&#10;Description automatically generated">
            <a:extLst>
              <a:ext uri="{FF2B5EF4-FFF2-40B4-BE49-F238E27FC236}">
                <a16:creationId xmlns:a16="http://schemas.microsoft.com/office/drawing/2014/main" id="{C4B3245E-FB0F-4421-9174-41AF724E241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9806" y="3917025"/>
            <a:ext cx="2632179" cy="1754786"/>
          </a:xfrm>
          <a:prstGeom prst="rect">
            <a:avLst/>
          </a:prstGeom>
        </p:spPr>
      </p:pic>
      <p:sp>
        <p:nvSpPr>
          <p:cNvPr id="2" name="Title 1"/>
          <p:cNvSpPr>
            <a:spLocks noGrp="1"/>
          </p:cNvSpPr>
          <p:nvPr>
            <p:ph type="title"/>
          </p:nvPr>
        </p:nvSpPr>
        <p:spPr>
          <a:xfrm>
            <a:off x="0" y="158801"/>
            <a:ext cx="12191999" cy="1485900"/>
          </a:xfrm>
        </p:spPr>
        <p:txBody>
          <a:bodyPr>
            <a:normAutofit/>
          </a:bodyPr>
          <a:lstStyle/>
          <a:p>
            <a:pPr algn="ctr"/>
            <a:r>
              <a:rPr lang="en-US" sz="5400" dirty="0">
                <a:solidFill>
                  <a:schemeClr val="accent1"/>
                </a:solidFill>
                <a:latin typeface="Cambria Math" panose="02040503050406030204" pitchFamily="18" charset="0"/>
                <a:ea typeface="Cambria Math" panose="02040503050406030204" pitchFamily="18" charset="0"/>
              </a:rPr>
              <a:t>Achieve Your Goals </a:t>
            </a:r>
            <a:r>
              <a:rPr lang="en-US" sz="5400" b="1" dirty="0">
                <a:solidFill>
                  <a:schemeClr val="accent1"/>
                </a:solidFill>
                <a:latin typeface="Cambria Math" panose="02040503050406030204" pitchFamily="18" charset="0"/>
                <a:ea typeface="Cambria Math" panose="02040503050406030204" pitchFamily="18" charset="0"/>
              </a:rPr>
              <a:t>FAST</a:t>
            </a:r>
            <a:r>
              <a:rPr lang="en-US" sz="5400" dirty="0">
                <a:solidFill>
                  <a:schemeClr val="accent1"/>
                </a:solidFill>
                <a:latin typeface="Cambria Math" panose="02040503050406030204" pitchFamily="18" charset="0"/>
                <a:ea typeface="Cambria Math" panose="02040503050406030204" pitchFamily="18" charset="0"/>
              </a:rPr>
              <a:t> </a:t>
            </a:r>
          </a:p>
        </p:txBody>
      </p:sp>
      <p:sp>
        <p:nvSpPr>
          <p:cNvPr id="3" name="Content Placeholder 2"/>
          <p:cNvSpPr>
            <a:spLocks noGrp="1"/>
          </p:cNvSpPr>
          <p:nvPr>
            <p:ph idx="1"/>
          </p:nvPr>
        </p:nvSpPr>
        <p:spPr>
          <a:xfrm>
            <a:off x="1717169" y="1365479"/>
            <a:ext cx="9186080" cy="4408055"/>
          </a:xfrm>
        </p:spPr>
        <p:txBody>
          <a:bodyPr>
            <a:normAutofit/>
          </a:bodyPr>
          <a:lstStyle/>
          <a:p>
            <a:pPr>
              <a:buClr>
                <a:schemeClr val="tx1"/>
              </a:buClr>
            </a:pPr>
            <a:r>
              <a:rPr lang="en-US" sz="4000" dirty="0">
                <a:latin typeface="Cambria Math" panose="02040503050406030204" pitchFamily="18" charset="0"/>
                <a:ea typeface="Cambria Math" panose="02040503050406030204" pitchFamily="18" charset="0"/>
              </a:rPr>
              <a:t>For example, say you want income of </a:t>
            </a:r>
            <a:r>
              <a:rPr lang="en-US" sz="4000" b="1" dirty="0">
                <a:highlight>
                  <a:srgbClr val="FFFF00"/>
                </a:highlight>
                <a:latin typeface="Cambria Math" panose="02040503050406030204" pitchFamily="18" charset="0"/>
                <a:ea typeface="Cambria Math" panose="02040503050406030204" pitchFamily="18" charset="0"/>
              </a:rPr>
              <a:t>$20,000 </a:t>
            </a:r>
            <a:r>
              <a:rPr lang="en-US" sz="4000" dirty="0">
                <a:latin typeface="Cambria Math" panose="02040503050406030204" pitchFamily="18" charset="0"/>
                <a:ea typeface="Cambria Math" panose="02040503050406030204" pitchFamily="18" charset="0"/>
              </a:rPr>
              <a:t>per month</a:t>
            </a:r>
          </a:p>
          <a:p>
            <a:pPr lvl="1">
              <a:buClr>
                <a:schemeClr val="tx1"/>
              </a:buClr>
            </a:pPr>
            <a:r>
              <a:rPr lang="en-US" sz="4000" b="1" dirty="0">
                <a:highlight>
                  <a:srgbClr val="FFFF00"/>
                </a:highlight>
                <a:latin typeface="Cambria Math" panose="02040503050406030204" pitchFamily="18" charset="0"/>
                <a:ea typeface="Cambria Math" panose="02040503050406030204" pitchFamily="18" charset="0"/>
              </a:rPr>
              <a:t>$200 </a:t>
            </a:r>
            <a:r>
              <a:rPr lang="en-US" sz="4000" dirty="0">
                <a:latin typeface="Cambria Math" panose="02040503050406030204" pitchFamily="18" charset="0"/>
                <a:ea typeface="Cambria Math" panose="02040503050406030204" pitchFamily="18" charset="0"/>
              </a:rPr>
              <a:t>cash flow per unit per month</a:t>
            </a:r>
          </a:p>
          <a:p>
            <a:pPr lvl="1">
              <a:buClr>
                <a:schemeClr val="tx1"/>
              </a:buClr>
            </a:pPr>
            <a:r>
              <a:rPr lang="en-US" sz="4000" b="1" dirty="0">
                <a:highlight>
                  <a:srgbClr val="FFFF00"/>
                </a:highlight>
                <a:latin typeface="Cambria Math" panose="02040503050406030204" pitchFamily="18" charset="0"/>
                <a:ea typeface="Cambria Math" panose="02040503050406030204" pitchFamily="18" charset="0"/>
              </a:rPr>
              <a:t>$2,400 </a:t>
            </a:r>
            <a:r>
              <a:rPr lang="en-US" sz="4000" dirty="0">
                <a:latin typeface="Cambria Math" panose="02040503050406030204" pitchFamily="18" charset="0"/>
                <a:ea typeface="Cambria Math" panose="02040503050406030204" pitchFamily="18" charset="0"/>
              </a:rPr>
              <a:t>cash flow per unit per year</a:t>
            </a:r>
          </a:p>
        </p:txBody>
      </p:sp>
      <p:sp>
        <p:nvSpPr>
          <p:cNvPr id="10" name="Footer Placeholder 4">
            <a:extLst>
              <a:ext uri="{FF2B5EF4-FFF2-40B4-BE49-F238E27FC236}">
                <a16:creationId xmlns:a16="http://schemas.microsoft.com/office/drawing/2014/main" id="{27279E7E-5A79-442C-8FEB-82E0977AF3BE}"/>
              </a:ext>
            </a:extLst>
          </p:cNvPr>
          <p:cNvSpPr txBox="1">
            <a:spLocks/>
          </p:cNvSpPr>
          <p:nvPr/>
        </p:nvSpPr>
        <p:spPr>
          <a:xfrm>
            <a:off x="631020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10F76B9-2813-4035-8490-3892F91C909F}"/>
              </a:ext>
            </a:extLst>
          </p:cNvPr>
          <p:cNvSpPr/>
          <p:nvPr/>
        </p:nvSpPr>
        <p:spPr>
          <a:xfrm>
            <a:off x="0" y="5763491"/>
            <a:ext cx="12192000" cy="1094509"/>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cashflowLOGO01newshinywhitenormal.png">
            <a:extLst>
              <a:ext uri="{FF2B5EF4-FFF2-40B4-BE49-F238E27FC236}">
                <a16:creationId xmlns:a16="http://schemas.microsoft.com/office/drawing/2014/main" id="{9F058729-0468-4BD2-8EF6-522970C873B9}"/>
              </a:ext>
            </a:extLst>
          </p:cNvPr>
          <p:cNvPicPr>
            <a:picLocks noChangeAspect="1"/>
          </p:cNvPicPr>
          <p:nvPr/>
        </p:nvPicPr>
        <p:blipFill>
          <a:blip r:embed="rId4"/>
          <a:stretch>
            <a:fillRect/>
          </a:stretch>
        </p:blipFill>
        <p:spPr>
          <a:xfrm>
            <a:off x="5170046" y="6059291"/>
            <a:ext cx="1851908" cy="547863"/>
          </a:xfrm>
          <a:prstGeom prst="rect">
            <a:avLst/>
          </a:prstGeom>
          <a:noFill/>
          <a:ln cap="flat">
            <a:noFill/>
          </a:ln>
        </p:spPr>
      </p:pic>
      <p:sp>
        <p:nvSpPr>
          <p:cNvPr id="8" name="Rectangle 7">
            <a:extLst>
              <a:ext uri="{FF2B5EF4-FFF2-40B4-BE49-F238E27FC236}">
                <a16:creationId xmlns:a16="http://schemas.microsoft.com/office/drawing/2014/main" id="{0E6AB389-4982-4D29-BE24-130676213EEE}"/>
              </a:ext>
            </a:extLst>
          </p:cNvPr>
          <p:cNvSpPr/>
          <p:nvPr/>
        </p:nvSpPr>
        <p:spPr>
          <a:xfrm>
            <a:off x="-39080" y="5752309"/>
            <a:ext cx="12182864" cy="11290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6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Angsana New" panose="020B0502040204020203" pitchFamily="18" charset="-34"/>
            </a:endParaRPr>
          </a:p>
        </p:txBody>
      </p:sp>
      <p:sp>
        <p:nvSpPr>
          <p:cNvPr id="13" name="Rectangle 12">
            <a:extLst>
              <a:ext uri="{FF2B5EF4-FFF2-40B4-BE49-F238E27FC236}">
                <a16:creationId xmlns:a16="http://schemas.microsoft.com/office/drawing/2014/main" id="{4E23AAA6-73A2-4F97-ADE2-ACC80DEE1855}"/>
              </a:ext>
            </a:extLst>
          </p:cNvPr>
          <p:cNvSpPr/>
          <p:nvPr/>
        </p:nvSpPr>
        <p:spPr>
          <a:xfrm>
            <a:off x="3352237" y="3741556"/>
            <a:ext cx="6322759" cy="212365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You need </a:t>
            </a:r>
            <a:r>
              <a:rPr kumimoji="0" lang="en-US" sz="4400" b="1" i="0" u="none" strike="noStrike" kern="1200" cap="none" spc="0" normalizeH="0" baseline="0" noProof="0" dirty="0">
                <a:ln>
                  <a:noFill/>
                </a:ln>
                <a:solidFill>
                  <a:prstClr val="black"/>
                </a:solidFill>
                <a:effectLst/>
                <a:highlight>
                  <a:srgbClr val="FFFF00"/>
                </a:highlight>
                <a:uLnTx/>
                <a:uFillTx/>
                <a:latin typeface="Cambria Math" panose="02040503050406030204" pitchFamily="18" charset="0"/>
                <a:ea typeface="Cambria Math" panose="02040503050406030204" pitchFamily="18" charset="0"/>
                <a:cs typeface="+mn-cs"/>
              </a:rPr>
              <a:t>100 units</a:t>
            </a:r>
            <a:r>
              <a:rPr kumimoji="0" lang="en-US" sz="4400" b="1"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n-cs"/>
              </a:rPr>
              <a:t> yourself to achieve your goal</a:t>
            </a:r>
          </a:p>
        </p:txBody>
      </p:sp>
    </p:spTree>
    <p:extLst>
      <p:ext uri="{BB962C8B-B14F-4D97-AF65-F5344CB8AC3E}">
        <p14:creationId xmlns:p14="http://schemas.microsoft.com/office/powerpoint/2010/main" val="212464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CEBD-882C-420C-886C-9A8DB3E1AAA1}"/>
              </a:ext>
            </a:extLst>
          </p:cNvPr>
          <p:cNvSpPr>
            <a:spLocks noGrp="1"/>
          </p:cNvSpPr>
          <p:nvPr>
            <p:ph type="title"/>
          </p:nvPr>
        </p:nvSpPr>
        <p:spPr>
          <a:xfrm>
            <a:off x="640080" y="639704"/>
            <a:ext cx="3299579" cy="5577840"/>
          </a:xfrm>
        </p:spPr>
        <p:txBody>
          <a:bodyPr anchor="ctr">
            <a:normAutofit/>
          </a:bodyPr>
          <a:lstStyle/>
          <a:p>
            <a:pPr algn="ctr"/>
            <a:r>
              <a:rPr lang="en-US" b="1" dirty="0">
                <a:latin typeface="Cambria Math" panose="02040503050406030204" pitchFamily="18" charset="0"/>
                <a:ea typeface="Cambria Math" panose="02040503050406030204" pitchFamily="18" charset="0"/>
              </a:rPr>
              <a:t>The Multifamily Investing Process</a:t>
            </a:r>
          </a:p>
        </p:txBody>
      </p:sp>
      <p:graphicFrame>
        <p:nvGraphicFramePr>
          <p:cNvPr id="5" name="Content Placeholder 2"/>
          <p:cNvGraphicFramePr>
            <a:graphicFrameLocks noGrp="1"/>
          </p:cNvGraphicFramePr>
          <p:nvPr>
            <p:ph idx="1"/>
          </p:nvPr>
        </p:nvGraphicFramePr>
        <p:xfrm>
          <a:off x="4375355" y="334297"/>
          <a:ext cx="7610168" cy="60923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9680326" y="6488668"/>
            <a:ext cx="251167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Manual Page 17</a:t>
            </a:r>
          </a:p>
        </p:txBody>
      </p:sp>
      <p:sp>
        <p:nvSpPr>
          <p:cNvPr id="6" name="Rectangle 5">
            <a:extLst>
              <a:ext uri="{FF2B5EF4-FFF2-40B4-BE49-F238E27FC236}">
                <a16:creationId xmlns:a16="http://schemas.microsoft.com/office/drawing/2014/main" id="{E21DB77A-6DCD-49BF-B580-29125F55B2DA}"/>
              </a:ext>
            </a:extLst>
          </p:cNvPr>
          <p:cNvSpPr/>
          <p:nvPr/>
        </p:nvSpPr>
        <p:spPr>
          <a:xfrm flipH="1">
            <a:off x="0" y="0"/>
            <a:ext cx="622300" cy="6858000"/>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ooter Placeholder 4">
            <a:extLst>
              <a:ext uri="{FF2B5EF4-FFF2-40B4-BE49-F238E27FC236}">
                <a16:creationId xmlns:a16="http://schemas.microsoft.com/office/drawing/2014/main" id="{7AB82A8C-4767-4FAA-B80A-4D9EFAFE89D9}"/>
              </a:ext>
            </a:extLst>
          </p:cNvPr>
          <p:cNvSpPr txBox="1">
            <a:spLocks/>
          </p:cNvSpPr>
          <p:nvPr/>
        </p:nvSpPr>
        <p:spPr>
          <a:xfrm>
            <a:off x="428744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Copyright © 2019 Lifetime </a:t>
            </a:r>
            <a:r>
              <a:rPr kumimoji="0" lang="en-US" sz="1200" b="0" i="0" u="none" strike="noStrike" kern="1200" cap="none" spc="0" normalizeH="0" baseline="0" noProof="0" dirty="0" err="1">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CashFlow</a:t>
            </a: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 Academy LLC</a:t>
            </a:r>
          </a:p>
        </p:txBody>
      </p:sp>
    </p:spTree>
    <p:extLst>
      <p:ext uri="{BB962C8B-B14F-4D97-AF65-F5344CB8AC3E}">
        <p14:creationId xmlns:p14="http://schemas.microsoft.com/office/powerpoint/2010/main" val="2358571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p:cNvGraphicFramePr>
            <a:graphicFrameLocks noGrp="1"/>
          </p:cNvGraphicFramePr>
          <p:nvPr>
            <p:ph idx="1"/>
          </p:nvPr>
        </p:nvGraphicFramePr>
        <p:xfrm>
          <a:off x="4375355" y="334297"/>
          <a:ext cx="7610168" cy="60923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9680326" y="6488668"/>
            <a:ext cx="251167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Manual Page 17</a:t>
            </a:r>
          </a:p>
        </p:txBody>
      </p:sp>
      <p:sp>
        <p:nvSpPr>
          <p:cNvPr id="8" name="Title 1">
            <a:extLst>
              <a:ext uri="{FF2B5EF4-FFF2-40B4-BE49-F238E27FC236}">
                <a16:creationId xmlns:a16="http://schemas.microsoft.com/office/drawing/2014/main" id="{963C69FD-D1DA-4246-981C-9487043830C3}"/>
              </a:ext>
            </a:extLst>
          </p:cNvPr>
          <p:cNvSpPr txBox="1">
            <a:spLocks/>
          </p:cNvSpPr>
          <p:nvPr/>
        </p:nvSpPr>
        <p:spPr>
          <a:xfrm>
            <a:off x="640080" y="639704"/>
            <a:ext cx="3299579" cy="55778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a:ln>
                  <a:noFill/>
                </a:ln>
                <a:solidFill>
                  <a:prstClr val="black"/>
                </a:solidFill>
                <a:effectLst/>
                <a:uLnTx/>
                <a:uFillTx/>
                <a:latin typeface="Cambria Math" panose="02040503050406030204" pitchFamily="18" charset="0"/>
                <a:ea typeface="Cambria Math" panose="02040503050406030204" pitchFamily="18" charset="0"/>
                <a:cs typeface="+mj-cs"/>
              </a:rPr>
              <a:t>The Multifamily Investing Process</a:t>
            </a:r>
            <a:endParaRPr kumimoji="0" lang="en-US" sz="4400" b="1"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mj-cs"/>
            </a:endParaRPr>
          </a:p>
        </p:txBody>
      </p:sp>
      <p:sp>
        <p:nvSpPr>
          <p:cNvPr id="9" name="Rectangle 8">
            <a:extLst>
              <a:ext uri="{FF2B5EF4-FFF2-40B4-BE49-F238E27FC236}">
                <a16:creationId xmlns:a16="http://schemas.microsoft.com/office/drawing/2014/main" id="{DCD3B0F7-9B60-4294-B3BE-24FAB4805182}"/>
              </a:ext>
            </a:extLst>
          </p:cNvPr>
          <p:cNvSpPr/>
          <p:nvPr/>
        </p:nvSpPr>
        <p:spPr>
          <a:xfrm flipH="1">
            <a:off x="0" y="0"/>
            <a:ext cx="622300" cy="6858000"/>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ooter Placeholder 4">
            <a:extLst>
              <a:ext uri="{FF2B5EF4-FFF2-40B4-BE49-F238E27FC236}">
                <a16:creationId xmlns:a16="http://schemas.microsoft.com/office/drawing/2014/main" id="{E28E97F9-BB6F-47AE-A19B-E0BEFD3B704F}"/>
              </a:ext>
            </a:extLst>
          </p:cNvPr>
          <p:cNvSpPr txBox="1">
            <a:spLocks/>
          </p:cNvSpPr>
          <p:nvPr/>
        </p:nvSpPr>
        <p:spPr>
          <a:xfrm>
            <a:off x="428744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Copyright © 2019 Lifetime </a:t>
            </a:r>
            <a:r>
              <a:rPr kumimoji="0" lang="en-US" sz="1200" b="0" i="0" u="none" strike="noStrike" kern="1200" cap="none" spc="0" normalizeH="0" baseline="0" noProof="0" dirty="0" err="1">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CashFlow</a:t>
            </a: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 Academy LLC</a:t>
            </a:r>
          </a:p>
        </p:txBody>
      </p:sp>
    </p:spTree>
    <p:extLst>
      <p:ext uri="{BB962C8B-B14F-4D97-AF65-F5344CB8AC3E}">
        <p14:creationId xmlns:p14="http://schemas.microsoft.com/office/powerpoint/2010/main" val="4229904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4568" y="-41564"/>
            <a:ext cx="12182864" cy="6871855"/>
          </a:xfrm>
          <a:prstGeom prst="rect">
            <a:avLst/>
          </a:prstGeom>
        </p:spPr>
      </p:pic>
      <p:sp>
        <p:nvSpPr>
          <p:cNvPr id="4" name="Rectangle 3"/>
          <p:cNvSpPr/>
          <p:nvPr/>
        </p:nvSpPr>
        <p:spPr>
          <a:xfrm>
            <a:off x="4568" y="-55419"/>
            <a:ext cx="12182864" cy="6871855"/>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p:cNvSpPr/>
          <p:nvPr/>
        </p:nvSpPr>
        <p:spPr>
          <a:xfrm>
            <a:off x="0" y="5763491"/>
            <a:ext cx="12192000" cy="1094509"/>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p:cNvSpPr/>
          <p:nvPr/>
        </p:nvSpPr>
        <p:spPr>
          <a:xfrm>
            <a:off x="-39080" y="3503817"/>
            <a:ext cx="12182864" cy="2361397"/>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Angsana New" panose="020B0502040204020203" pitchFamily="18" charset="-34"/>
              </a:rPr>
              <a:t>Establishing Your </a:t>
            </a:r>
            <a:br>
              <a:rPr kumimoji="0" lang="en-US" sz="54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Angsana New" panose="020B0502040204020203" pitchFamily="18" charset="-34"/>
              </a:rPr>
            </a:br>
            <a:r>
              <a:rPr kumimoji="0" lang="en-US" sz="5400" b="0" i="0" u="none" strike="noStrike" kern="1200" cap="none" spc="0" normalizeH="0" baseline="0" noProof="0" dirty="0">
                <a:ln>
                  <a:noFill/>
                </a:ln>
                <a:solidFill>
                  <a:prstClr val="black"/>
                </a:solidFill>
                <a:effectLst/>
                <a:uLnTx/>
                <a:uFillTx/>
                <a:latin typeface="Cambria Math" panose="02040503050406030204" pitchFamily="18" charset="0"/>
                <a:ea typeface="Cambria Math" panose="02040503050406030204" pitchFamily="18" charset="0"/>
                <a:cs typeface="Angsana New" panose="020B0502040204020203" pitchFamily="18" charset="-34"/>
              </a:rPr>
              <a:t>Investment Criteria</a:t>
            </a:r>
          </a:p>
        </p:txBody>
      </p:sp>
      <p:pic>
        <p:nvPicPr>
          <p:cNvPr id="2" name="Picture 4" descr="cashflowLOGO01newshinywhitenormal.png">
            <a:extLst>
              <a:ext uri="{FF2B5EF4-FFF2-40B4-BE49-F238E27FC236}">
                <a16:creationId xmlns:a16="http://schemas.microsoft.com/office/drawing/2014/main" id="{DADC7C9E-20CD-478C-867B-760503BD305A}"/>
              </a:ext>
            </a:extLst>
          </p:cNvPr>
          <p:cNvPicPr>
            <a:picLocks noChangeAspect="1"/>
          </p:cNvPicPr>
          <p:nvPr/>
        </p:nvPicPr>
        <p:blipFill>
          <a:blip r:embed="rId4"/>
          <a:stretch>
            <a:fillRect/>
          </a:stretch>
        </p:blipFill>
        <p:spPr>
          <a:xfrm>
            <a:off x="415637" y="4462606"/>
            <a:ext cx="2627762" cy="777390"/>
          </a:xfrm>
          <a:prstGeom prst="rect">
            <a:avLst/>
          </a:prstGeom>
          <a:noFill/>
          <a:ln cap="flat">
            <a:noFill/>
          </a:ln>
        </p:spPr>
      </p:pic>
      <p:cxnSp>
        <p:nvCxnSpPr>
          <p:cNvPr id="9" name="Straight Connector 8">
            <a:extLst>
              <a:ext uri="{FF2B5EF4-FFF2-40B4-BE49-F238E27FC236}">
                <a16:creationId xmlns:a16="http://schemas.microsoft.com/office/drawing/2014/main" id="{B6E55B1D-451A-4EB7-9AA4-D44DE9A3B94F}"/>
              </a:ext>
            </a:extLst>
          </p:cNvPr>
          <p:cNvCxnSpPr/>
          <p:nvPr/>
        </p:nvCxnSpPr>
        <p:spPr>
          <a:xfrm>
            <a:off x="0" y="3710861"/>
            <a:ext cx="12182864" cy="0"/>
          </a:xfrm>
          <a:prstGeom prst="line">
            <a:avLst/>
          </a:prstGeom>
          <a:ln w="38100">
            <a:solidFill>
              <a:schemeClr val="accent5"/>
            </a:solidFill>
          </a:ln>
        </p:spPr>
        <p:style>
          <a:lnRef idx="3">
            <a:schemeClr val="accent6"/>
          </a:lnRef>
          <a:fillRef idx="0">
            <a:schemeClr val="accent6"/>
          </a:fillRef>
          <a:effectRef idx="2">
            <a:schemeClr val="accent6"/>
          </a:effectRef>
          <a:fontRef idx="minor">
            <a:schemeClr val="tx1"/>
          </a:fontRef>
        </p:style>
      </p:cxnSp>
      <p:cxnSp>
        <p:nvCxnSpPr>
          <p:cNvPr id="10" name="Straight Connector 9">
            <a:extLst>
              <a:ext uri="{FF2B5EF4-FFF2-40B4-BE49-F238E27FC236}">
                <a16:creationId xmlns:a16="http://schemas.microsoft.com/office/drawing/2014/main" id="{520D349E-2F39-43F0-AFC8-B9A55E7C3DD8}"/>
              </a:ext>
            </a:extLst>
          </p:cNvPr>
          <p:cNvCxnSpPr/>
          <p:nvPr/>
        </p:nvCxnSpPr>
        <p:spPr>
          <a:xfrm>
            <a:off x="9136" y="5692061"/>
            <a:ext cx="12182864" cy="0"/>
          </a:xfrm>
          <a:prstGeom prst="line">
            <a:avLst/>
          </a:prstGeom>
          <a:ln w="38100">
            <a:solidFill>
              <a:schemeClr val="accent5"/>
            </a:solidFill>
          </a:ln>
        </p:spPr>
        <p:style>
          <a:lnRef idx="3">
            <a:schemeClr val="accent6"/>
          </a:lnRef>
          <a:fillRef idx="0">
            <a:schemeClr val="accent6"/>
          </a:fillRef>
          <a:effectRef idx="2">
            <a:schemeClr val="accent6"/>
          </a:effectRef>
          <a:fontRef idx="minor">
            <a:schemeClr val="tx1"/>
          </a:fontRef>
        </p:style>
      </p:cxnSp>
      <p:sp>
        <p:nvSpPr>
          <p:cNvPr id="13" name="Oval 12">
            <a:extLst>
              <a:ext uri="{FF2B5EF4-FFF2-40B4-BE49-F238E27FC236}">
                <a16:creationId xmlns:a16="http://schemas.microsoft.com/office/drawing/2014/main" id="{2142D03C-D8E8-4D74-9755-0F643F749853}"/>
              </a:ext>
            </a:extLst>
          </p:cNvPr>
          <p:cNvSpPr/>
          <p:nvPr/>
        </p:nvSpPr>
        <p:spPr>
          <a:xfrm>
            <a:off x="9120006" y="2269380"/>
            <a:ext cx="2468876" cy="2468876"/>
          </a:xfrm>
          <a:prstGeom prst="ellipse">
            <a:avLst/>
          </a:prstGeom>
          <a:solidFill>
            <a:srgbClr val="FFFFFF"/>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A170E4DD-6106-4343-B21E-72B9A04E7CC6}"/>
              </a:ext>
            </a:extLst>
          </p:cNvPr>
          <p:cNvSpPr/>
          <p:nvPr/>
        </p:nvSpPr>
        <p:spPr>
          <a:xfrm>
            <a:off x="9120006" y="2256914"/>
            <a:ext cx="2468876" cy="2468876"/>
          </a:xfrm>
          <a:prstGeom prst="ellipse">
            <a:avLst/>
          </a:prstGeom>
          <a:blipFill>
            <a:blip r:embed="rId5"/>
            <a:srcRect/>
            <a:stretch>
              <a:fillRect l="-26805" t="6924" r="-40709" b="-27750"/>
            </a:stretch>
          </a:blip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52892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50416"/>
            <a:ext cx="11254273" cy="5626547"/>
          </a:xfrm>
        </p:spPr>
        <p:txBody>
          <a:bodyPr/>
          <a:lstStyle/>
          <a:p>
            <a:pPr marL="0" indent="0">
              <a:buNone/>
            </a:pPr>
            <a:r>
              <a:rPr lang="en-US" b="1" dirty="0">
                <a:solidFill>
                  <a:schemeClr val="accent1"/>
                </a:solidFill>
              </a:rPr>
              <a:t>Investment Criteria Should Include:</a:t>
            </a:r>
          </a:p>
          <a:p>
            <a:pPr lvl="1"/>
            <a:r>
              <a:rPr lang="en-US" dirty="0"/>
              <a:t>Size</a:t>
            </a:r>
          </a:p>
          <a:p>
            <a:pPr lvl="1"/>
            <a:r>
              <a:rPr lang="en-US" dirty="0"/>
              <a:t>Location (area)</a:t>
            </a:r>
          </a:p>
          <a:p>
            <a:pPr lvl="1"/>
            <a:r>
              <a:rPr lang="en-US" dirty="0"/>
              <a:t>Class</a:t>
            </a:r>
          </a:p>
          <a:p>
            <a:pPr lvl="1"/>
            <a:r>
              <a:rPr lang="en-US" dirty="0"/>
              <a:t>Type of Area</a:t>
            </a:r>
          </a:p>
          <a:p>
            <a:pPr lvl="1"/>
            <a:r>
              <a:rPr lang="en-US" dirty="0"/>
              <a:t>Stabilized or Value Add</a:t>
            </a:r>
          </a:p>
          <a:p>
            <a:pPr lvl="1"/>
            <a:r>
              <a:rPr lang="en-US" dirty="0"/>
              <a:t>Price Range</a:t>
            </a:r>
          </a:p>
        </p:txBody>
      </p:sp>
    </p:spTree>
    <p:extLst>
      <p:ext uri="{BB962C8B-B14F-4D97-AF65-F5344CB8AC3E}">
        <p14:creationId xmlns:p14="http://schemas.microsoft.com/office/powerpoint/2010/main" val="54407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wearing a striped shirt&#10;&#10;Description automatically generated">
            <a:extLst>
              <a:ext uri="{FF2B5EF4-FFF2-40B4-BE49-F238E27FC236}">
                <a16:creationId xmlns:a16="http://schemas.microsoft.com/office/drawing/2014/main" id="{3AD36037-DE99-4BD0-BBD4-6D5659090479}"/>
              </a:ext>
            </a:extLst>
          </p:cNvPr>
          <p:cNvPicPr>
            <a:picLocks noChangeAspect="1"/>
          </p:cNvPicPr>
          <p:nvPr/>
        </p:nvPicPr>
        <p:blipFill rotWithShape="1">
          <a:blip r:embed="rId3" cstate="hqprint">
            <a:extLst>
              <a:ext uri="{BEBA8EAE-BF5A-486C-A8C5-ECC9F3942E4B}">
                <a14:imgProps xmlns:a14="http://schemas.microsoft.com/office/drawing/2010/main">
                  <a14:imgLayer r:embed="rId4">
                    <a14:imgEffect>
                      <a14:backgroundRemoval t="6467" b="99719" l="5875" r="88313">
                        <a14:foregroundMark x1="80125" y1="74227" x2="86000" y2="90909"/>
                        <a14:foregroundMark x1="86000" y1="90909" x2="86813" y2="99157"/>
                        <a14:foregroundMark x1="86813" y1="99157" x2="80188" y2="94002"/>
                        <a14:foregroundMark x1="80188" y1="94002" x2="70750" y2="93533"/>
                        <a14:foregroundMark x1="70750" y1="93533" x2="64250" y2="96813"/>
                        <a14:foregroundMark x1="64250" y1="96813" x2="55063" y2="96813"/>
                        <a14:foregroundMark x1="55063" y1="96813" x2="49375" y2="93533"/>
                        <a14:foregroundMark x1="49375" y1="93533" x2="40563" y2="94658"/>
                        <a14:foregroundMark x1="40563" y1="94658" x2="32125" y2="91097"/>
                        <a14:foregroundMark x1="32125" y1="91097" x2="27375" y2="85380"/>
                        <a14:foregroundMark x1="27375" y1="85380" x2="20063" y2="83037"/>
                        <a14:foregroundMark x1="20063" y1="83037" x2="9625" y2="75726"/>
                        <a14:foregroundMark x1="82625" y1="88191" x2="88313" y2="99719"/>
                        <a14:foregroundMark x1="56938" y1="65604" x2="54937" y2="87254"/>
                        <a14:foregroundMark x1="54937" y1="87254" x2="52125" y2="95033"/>
                        <a14:foregroundMark x1="48813" y1="63168" x2="55563" y2="81537"/>
                        <a14:foregroundMark x1="62625" y1="55389" x2="59500" y2="50609"/>
                        <a14:foregroundMark x1="64063" y1="54264" x2="58625" y2="50703"/>
                        <a14:foregroundMark x1="58625" y1="50703" x2="61375" y2="51172"/>
                        <a14:foregroundMark x1="52938" y1="75070" x2="52812" y2="67760"/>
                        <a14:foregroundMark x1="56688" y1="9560" x2="44625" y2="6560"/>
                        <a14:foregroundMark x1="44625" y1="6560" x2="39063" y2="10309"/>
                        <a14:foregroundMark x1="39063" y1="10309" x2="39063" y2="10965"/>
                        <a14:foregroundMark x1="8938" y1="73571" x2="5875" y2="80600"/>
                        <a14:foregroundMark x1="5875" y1="80600" x2="12937" y2="89691"/>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5"/>
              </a:ext>
            </a:extLst>
          </a:blip>
          <a:srcRect l="18778" r="8850"/>
          <a:stretch/>
        </p:blipFill>
        <p:spPr>
          <a:xfrm flipH="1">
            <a:off x="6941974" y="1771650"/>
            <a:ext cx="5250025" cy="5072310"/>
          </a:xfrm>
          <a:prstGeom prst="rect">
            <a:avLst/>
          </a:prstGeom>
        </p:spPr>
      </p:pic>
      <p:sp>
        <p:nvSpPr>
          <p:cNvPr id="3" name="Content Placeholder 2"/>
          <p:cNvSpPr>
            <a:spLocks noGrp="1"/>
          </p:cNvSpPr>
          <p:nvPr>
            <p:ph idx="1"/>
          </p:nvPr>
        </p:nvSpPr>
        <p:spPr>
          <a:xfrm>
            <a:off x="838199" y="550416"/>
            <a:ext cx="10078617" cy="5626547"/>
          </a:xfrm>
        </p:spPr>
        <p:txBody>
          <a:bodyPr>
            <a:normAutofit/>
          </a:bodyPr>
          <a:lstStyle/>
          <a:p>
            <a:pPr marL="0" indent="0">
              <a:buNone/>
            </a:pPr>
            <a:r>
              <a:rPr lang="en-US" b="1" dirty="0">
                <a:solidFill>
                  <a:schemeClr val="accent1"/>
                </a:solidFill>
              </a:rPr>
              <a:t>Investment Criteria Needed For:</a:t>
            </a:r>
          </a:p>
          <a:p>
            <a:pPr lvl="1"/>
            <a:r>
              <a:rPr lang="en-US" dirty="0"/>
              <a:t>Credibility with Brokers</a:t>
            </a:r>
          </a:p>
          <a:p>
            <a:pPr lvl="1"/>
            <a:r>
              <a:rPr lang="en-US" dirty="0"/>
              <a:t>Credibility with Sellers</a:t>
            </a:r>
          </a:p>
          <a:p>
            <a:pPr lvl="1"/>
            <a:r>
              <a:rPr lang="en-US" dirty="0"/>
              <a:t>Credibility with Investors</a:t>
            </a:r>
          </a:p>
          <a:p>
            <a:pPr lvl="1"/>
            <a:r>
              <a:rPr lang="en-US" dirty="0"/>
              <a:t>Staying on Track</a:t>
            </a:r>
          </a:p>
          <a:p>
            <a:pPr lvl="1"/>
            <a:r>
              <a:rPr lang="en-US" dirty="0"/>
              <a:t>Becoming an Expert </a:t>
            </a:r>
            <a:br>
              <a:rPr lang="en-US" dirty="0"/>
            </a:br>
            <a:r>
              <a:rPr lang="en-US" dirty="0"/>
              <a:t>in a Market</a:t>
            </a:r>
          </a:p>
        </p:txBody>
      </p:sp>
      <p:sp>
        <p:nvSpPr>
          <p:cNvPr id="10" name="Footer Placeholder 4">
            <a:extLst>
              <a:ext uri="{FF2B5EF4-FFF2-40B4-BE49-F238E27FC236}">
                <a16:creationId xmlns:a16="http://schemas.microsoft.com/office/drawing/2014/main" id="{67973E6F-CFE6-4C98-B570-01ABCB5121DE}"/>
              </a:ext>
            </a:extLst>
          </p:cNvPr>
          <p:cNvSpPr txBox="1">
            <a:spLocks/>
          </p:cNvSpPr>
          <p:nvPr/>
        </p:nvSpPr>
        <p:spPr>
          <a:xfrm>
            <a:off x="6347163" y="6459785"/>
            <a:ext cx="6479604"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2552155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6EA9454-6750-4F96-AA40-A40E961E0D08}"/>
              </a:ext>
            </a:extLst>
          </p:cNvPr>
          <p:cNvSpPr>
            <a:spLocks noGrp="1"/>
          </p:cNvSpPr>
          <p:nvPr>
            <p:ph idx="1"/>
          </p:nvPr>
        </p:nvSpPr>
        <p:spPr>
          <a:xfrm>
            <a:off x="838200" y="550416"/>
            <a:ext cx="10993016" cy="6046327"/>
          </a:xfrm>
        </p:spPr>
        <p:txBody>
          <a:bodyPr>
            <a:normAutofit/>
          </a:bodyPr>
          <a:lstStyle/>
          <a:p>
            <a:pPr marL="0" indent="0">
              <a:buNone/>
            </a:pPr>
            <a:r>
              <a:rPr lang="en-US" b="1" dirty="0">
                <a:solidFill>
                  <a:schemeClr val="accent1"/>
                </a:solidFill>
              </a:rPr>
              <a:t>Other Things to Take Into Consideration When Establishing Your Criteria Initial Investment</a:t>
            </a:r>
          </a:p>
          <a:p>
            <a:r>
              <a:rPr lang="en-US" dirty="0"/>
              <a:t>Management</a:t>
            </a:r>
          </a:p>
          <a:p>
            <a:r>
              <a:rPr lang="en-US" dirty="0"/>
              <a:t>Loans that are available </a:t>
            </a:r>
          </a:p>
          <a:p>
            <a:r>
              <a:rPr lang="en-US" dirty="0"/>
              <a:t>Target area…how far from where you live?</a:t>
            </a:r>
          </a:p>
          <a:p>
            <a:r>
              <a:rPr lang="en-US" dirty="0"/>
              <a:t>How much time you have</a:t>
            </a:r>
          </a:p>
          <a:p>
            <a:r>
              <a:rPr lang="en-US" dirty="0"/>
              <a:t>Your resources</a:t>
            </a:r>
          </a:p>
          <a:p>
            <a:endParaRPr lang="en-US" dirty="0"/>
          </a:p>
        </p:txBody>
      </p:sp>
    </p:spTree>
    <p:custDataLst>
      <p:tags r:id="rId1"/>
    </p:custDataLst>
    <p:extLst>
      <p:ext uri="{BB962C8B-B14F-4D97-AF65-F5344CB8AC3E}">
        <p14:creationId xmlns:p14="http://schemas.microsoft.com/office/powerpoint/2010/main" val="297268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2181" y="550416"/>
            <a:ext cx="10825019" cy="5626547"/>
          </a:xfrm>
        </p:spPr>
        <p:txBody>
          <a:bodyPr>
            <a:normAutofit/>
          </a:bodyPr>
          <a:lstStyle/>
          <a:p>
            <a:pPr marL="0" indent="0">
              <a:buNone/>
            </a:pPr>
            <a:r>
              <a:rPr lang="en-US" b="1" dirty="0">
                <a:solidFill>
                  <a:schemeClr val="accent1"/>
                </a:solidFill>
              </a:rPr>
              <a:t>Self Evaluation</a:t>
            </a:r>
          </a:p>
          <a:p>
            <a:r>
              <a:rPr lang="en-US" dirty="0"/>
              <a:t>What real estate experience you have, even if it’s buying your primary residence?</a:t>
            </a:r>
          </a:p>
          <a:p>
            <a:r>
              <a:rPr lang="en-US" dirty="0"/>
              <a:t>Your current financial status?</a:t>
            </a:r>
          </a:p>
          <a:p>
            <a:r>
              <a:rPr lang="en-US" dirty="0"/>
              <a:t>Current employment status?</a:t>
            </a:r>
          </a:p>
          <a:p>
            <a:r>
              <a:rPr lang="en-US" dirty="0"/>
              <a:t>How many hours do you work a week?</a:t>
            </a:r>
          </a:p>
          <a:p>
            <a:r>
              <a:rPr lang="en-US" dirty="0"/>
              <a:t>How much time can you dedicate to investing a week?</a:t>
            </a:r>
          </a:p>
          <a:p>
            <a:pPr lvl="4"/>
            <a:endParaRPr lang="en-US" dirty="0"/>
          </a:p>
        </p:txBody>
      </p:sp>
    </p:spTree>
    <p:custDataLst>
      <p:tags r:id="rId1"/>
    </p:custDataLst>
    <p:extLst>
      <p:ext uri="{BB962C8B-B14F-4D97-AF65-F5344CB8AC3E}">
        <p14:creationId xmlns:p14="http://schemas.microsoft.com/office/powerpoint/2010/main" val="2205784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your Risk Tolerance? </a:t>
            </a:r>
          </a:p>
        </p:txBody>
      </p:sp>
      <p:sp>
        <p:nvSpPr>
          <p:cNvPr id="3" name="Content Placeholder 2"/>
          <p:cNvSpPr>
            <a:spLocks noGrp="1"/>
          </p:cNvSpPr>
          <p:nvPr>
            <p:ph type="body" sz="quarter" idx="17"/>
          </p:nvPr>
        </p:nvSpPr>
        <p:spPr>
          <a:xfrm>
            <a:off x="735240" y="3671248"/>
            <a:ext cx="10885260" cy="2920052"/>
          </a:xfrm>
        </p:spPr>
        <p:txBody>
          <a:bodyPr numCol="2" spcCol="274320">
            <a:noAutofit/>
          </a:bodyPr>
          <a:lstStyle/>
          <a:p>
            <a:r>
              <a:rPr lang="en-US" sz="2400" dirty="0">
                <a:latin typeface="Cambria Math" panose="02040503050406030204" pitchFamily="18" charset="0"/>
                <a:ea typeface="Cambria Math" panose="02040503050406030204" pitchFamily="18" charset="0"/>
                <a:cs typeface="+mj-cs"/>
              </a:rPr>
              <a:t>Are you Conservative or Aggressive? </a:t>
            </a:r>
          </a:p>
          <a:p>
            <a:r>
              <a:rPr lang="en-US" sz="2400" dirty="0">
                <a:latin typeface="Cambria Math" panose="02040503050406030204" pitchFamily="18" charset="0"/>
                <a:ea typeface="Cambria Math" panose="02040503050406030204" pitchFamily="18" charset="0"/>
                <a:cs typeface="+mj-cs"/>
              </a:rPr>
              <a:t>You can’t have an Employee Mindset </a:t>
            </a:r>
          </a:p>
          <a:p>
            <a:r>
              <a:rPr lang="en-US" sz="2400" dirty="0">
                <a:latin typeface="Cambria Math" panose="02040503050406030204" pitchFamily="18" charset="0"/>
                <a:ea typeface="Cambria Math" panose="02040503050406030204" pitchFamily="18" charset="0"/>
                <a:cs typeface="+mj-cs"/>
              </a:rPr>
              <a:t>Must be a Business Mindset</a:t>
            </a:r>
          </a:p>
          <a:p>
            <a:r>
              <a:rPr lang="en-US" sz="2400" dirty="0">
                <a:latin typeface="Cambria Math" panose="02040503050406030204" pitchFamily="18" charset="0"/>
                <a:ea typeface="Cambria Math" panose="02040503050406030204" pitchFamily="18" charset="0"/>
                <a:cs typeface="+mj-cs"/>
              </a:rPr>
              <a:t>Remember Multifamily is less subjective….</a:t>
            </a:r>
          </a:p>
          <a:p>
            <a:r>
              <a:rPr lang="en-US" sz="2400" dirty="0">
                <a:latin typeface="Cambria Math" panose="02040503050406030204" pitchFamily="18" charset="0"/>
                <a:ea typeface="Cambria Math" panose="02040503050406030204" pitchFamily="18" charset="0"/>
                <a:cs typeface="+mj-cs"/>
              </a:rPr>
              <a:t>It is more empirical </a:t>
            </a:r>
          </a:p>
          <a:p>
            <a:r>
              <a:rPr lang="en-US" sz="2400" dirty="0">
                <a:latin typeface="Cambria Math" panose="02040503050406030204" pitchFamily="18" charset="0"/>
                <a:ea typeface="Cambria Math" panose="02040503050406030204" pitchFamily="18" charset="0"/>
                <a:cs typeface="+mj-cs"/>
              </a:rPr>
              <a:t>Your Investor Identity will change as you mature in this business. </a:t>
            </a:r>
          </a:p>
          <a:p>
            <a:r>
              <a:rPr lang="en-US" sz="2400" dirty="0">
                <a:latin typeface="Cambria Math" panose="02040503050406030204" pitchFamily="18" charset="0"/>
                <a:ea typeface="Cambria Math" panose="02040503050406030204" pitchFamily="18" charset="0"/>
                <a:cs typeface="+mj-cs"/>
              </a:rPr>
              <a:t>You may start smaller and then move into larger </a:t>
            </a:r>
          </a:p>
          <a:p>
            <a:pPr lvl="2"/>
            <a:endParaRPr lang="en-US" sz="1600" dirty="0"/>
          </a:p>
        </p:txBody>
      </p:sp>
      <p:pic>
        <p:nvPicPr>
          <p:cNvPr id="10" name="Picture Placeholder 9"/>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32289" b="32289"/>
          <a:stretch>
            <a:fillRect/>
          </a:stretch>
        </p:blipFill>
        <p:spPr/>
      </p:pic>
    </p:spTree>
    <p:custDataLst>
      <p:tags r:id="rId1"/>
    </p:custDataLst>
    <p:extLst>
      <p:ext uri="{BB962C8B-B14F-4D97-AF65-F5344CB8AC3E}">
        <p14:creationId xmlns:p14="http://schemas.microsoft.com/office/powerpoint/2010/main" val="3065977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lose up of a necklace&#10;&#10;Description generated with high confidence">
            <a:extLst>
              <a:ext uri="{FF2B5EF4-FFF2-40B4-BE49-F238E27FC236}">
                <a16:creationId xmlns:a16="http://schemas.microsoft.com/office/drawing/2014/main" id="{1CC7802A-F0B9-4698-8697-7F0EE2D1660F}"/>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17329" t="5381" r="9665" b="4588"/>
          <a:stretch/>
        </p:blipFill>
        <p:spPr>
          <a:xfrm>
            <a:off x="7069395" y="647432"/>
            <a:ext cx="4827638" cy="5432513"/>
          </a:xfrm>
          <a:prstGeom prst="rect">
            <a:avLst/>
          </a:prstGeom>
        </p:spPr>
      </p:pic>
      <p:sp>
        <p:nvSpPr>
          <p:cNvPr id="3" name="Content Placeholder 2"/>
          <p:cNvSpPr>
            <a:spLocks noGrp="1"/>
          </p:cNvSpPr>
          <p:nvPr>
            <p:ph idx="1"/>
          </p:nvPr>
        </p:nvSpPr>
        <p:spPr>
          <a:xfrm>
            <a:off x="1062182" y="550416"/>
            <a:ext cx="6234357" cy="5626547"/>
          </a:xfrm>
        </p:spPr>
        <p:txBody>
          <a:bodyPr>
            <a:normAutofit/>
          </a:bodyPr>
          <a:lstStyle/>
          <a:p>
            <a:r>
              <a:rPr lang="en-US" dirty="0"/>
              <a:t>How is your credit?</a:t>
            </a:r>
          </a:p>
          <a:p>
            <a:r>
              <a:rPr lang="en-US" dirty="0"/>
              <a:t>What is your net worth?</a:t>
            </a:r>
          </a:p>
          <a:p>
            <a:r>
              <a:rPr lang="en-US" dirty="0"/>
              <a:t>Investment capital</a:t>
            </a:r>
          </a:p>
          <a:p>
            <a:r>
              <a:rPr lang="en-US" dirty="0"/>
              <a:t>Possible potential Investors</a:t>
            </a:r>
          </a:p>
          <a:p>
            <a:r>
              <a:rPr lang="en-US" dirty="0"/>
              <a:t>Family/friends</a:t>
            </a:r>
          </a:p>
          <a:p>
            <a:r>
              <a:rPr lang="en-US" dirty="0"/>
              <a:t>Mentor or Coach that </a:t>
            </a:r>
            <a:br>
              <a:rPr lang="en-US" dirty="0"/>
            </a:br>
            <a:r>
              <a:rPr lang="en-US" dirty="0"/>
              <a:t>can help guide you</a:t>
            </a:r>
          </a:p>
          <a:p>
            <a:pPr lvl="4"/>
            <a:endParaRPr lang="en-US" sz="2200" dirty="0"/>
          </a:p>
        </p:txBody>
      </p:sp>
      <p:sp>
        <p:nvSpPr>
          <p:cNvPr id="2" name="Title 1"/>
          <p:cNvSpPr>
            <a:spLocks noGrp="1"/>
          </p:cNvSpPr>
          <p:nvPr>
            <p:ph type="title" idx="4294967295"/>
          </p:nvPr>
        </p:nvSpPr>
        <p:spPr>
          <a:xfrm>
            <a:off x="7589100" y="2082758"/>
            <a:ext cx="3657600" cy="1485900"/>
          </a:xfrm>
        </p:spPr>
        <p:txBody>
          <a:bodyPr>
            <a:noAutofit/>
          </a:bodyPr>
          <a:lstStyle/>
          <a:p>
            <a:pPr algn="ctr"/>
            <a:r>
              <a:rPr lang="en-US" dirty="0">
                <a:latin typeface="Cambria Math" panose="02040503050406030204" pitchFamily="18" charset="0"/>
                <a:ea typeface="Cambria Math" panose="02040503050406030204" pitchFamily="18" charset="0"/>
                <a:cs typeface="+mn-cs"/>
              </a:rPr>
              <a:t>Self Evaluation (continued)</a:t>
            </a:r>
          </a:p>
        </p:txBody>
      </p:sp>
    </p:spTree>
    <p:custDataLst>
      <p:tags r:id="rId1"/>
    </p:custDataLst>
    <p:extLst>
      <p:ext uri="{BB962C8B-B14F-4D97-AF65-F5344CB8AC3E}">
        <p14:creationId xmlns:p14="http://schemas.microsoft.com/office/powerpoint/2010/main" val="89088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2" descr="como-conquistar-a-una-mujer.jpg"/>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2850389" y="1422354"/>
            <a:ext cx="6491222" cy="4332335"/>
          </a:xfrm>
          <a:prstGeom prst="rect">
            <a:avLst/>
          </a:prstGeom>
        </p:spPr>
      </p:pic>
      <p:sp>
        <p:nvSpPr>
          <p:cNvPr id="2" name="Title 1"/>
          <p:cNvSpPr>
            <a:spLocks noGrp="1"/>
          </p:cNvSpPr>
          <p:nvPr>
            <p:ph type="title"/>
          </p:nvPr>
        </p:nvSpPr>
        <p:spPr>
          <a:xfrm>
            <a:off x="838200" y="365125"/>
            <a:ext cx="10515600" cy="2172802"/>
          </a:xfrm>
        </p:spPr>
        <p:txBody>
          <a:bodyPr>
            <a:normAutofit/>
          </a:bodyPr>
          <a:lstStyle/>
          <a:p>
            <a:r>
              <a:rPr lang="en-US" sz="5400" dirty="0"/>
              <a:t>What Type and Size of </a:t>
            </a:r>
            <a:br>
              <a:rPr lang="en-US" sz="5400" dirty="0"/>
            </a:br>
            <a:r>
              <a:rPr lang="en-US" sz="5400" dirty="0"/>
              <a:t>Multifamily Will You Target? </a:t>
            </a:r>
          </a:p>
        </p:txBody>
      </p:sp>
    </p:spTree>
    <p:extLst>
      <p:ext uri="{BB962C8B-B14F-4D97-AF65-F5344CB8AC3E}">
        <p14:creationId xmlns:p14="http://schemas.microsoft.com/office/powerpoint/2010/main" val="1170603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BF8A4097-AC2F-4080-8FCD-533C04FF1F20}"/>
              </a:ext>
            </a:extLst>
          </p:cNvPr>
          <p:cNvGraphicFramePr/>
          <p:nvPr/>
        </p:nvGraphicFramePr>
        <p:xfrm>
          <a:off x="2230148" y="640080"/>
          <a:ext cx="7731703"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p:txBody>
          <a:bodyPr/>
          <a:lstStyle/>
          <a:p>
            <a:r>
              <a:rPr lang="en-US" dirty="0"/>
              <a:t>Classification</a:t>
            </a:r>
          </a:p>
        </p:txBody>
      </p:sp>
      <p:pic>
        <p:nvPicPr>
          <p:cNvPr id="9" name="Graphic 8" descr="Building">
            <a:extLst>
              <a:ext uri="{FF2B5EF4-FFF2-40B4-BE49-F238E27FC236}">
                <a16:creationId xmlns:a16="http://schemas.microsoft.com/office/drawing/2014/main" id="{6EB98BE7-0C9C-42AD-9972-C8BC1339CA63}"/>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693421" y="2190841"/>
            <a:ext cx="914400" cy="914400"/>
          </a:xfrm>
          <a:prstGeom prst="rect">
            <a:avLst/>
          </a:prstGeom>
        </p:spPr>
      </p:pic>
      <p:pic>
        <p:nvPicPr>
          <p:cNvPr id="12" name="Graphic 11" descr="Tag">
            <a:extLst>
              <a:ext uri="{FF2B5EF4-FFF2-40B4-BE49-F238E27FC236}">
                <a16:creationId xmlns:a16="http://schemas.microsoft.com/office/drawing/2014/main" id="{DC548D0D-A2BB-4B96-92E6-ED43A83CB106}"/>
              </a:ext>
            </a:extLst>
          </p:cNvPr>
          <p:cNvPicPr>
            <a:picLocks noChangeAspect="1"/>
          </p:cNvPicPr>
          <p:nvPr/>
        </p:nvPicPr>
        <p:blipFill>
          <a:blip r:embed="rId10">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840087" y="3817764"/>
            <a:ext cx="914400" cy="914400"/>
          </a:xfrm>
          <a:prstGeom prst="rect">
            <a:avLst/>
          </a:prstGeom>
        </p:spPr>
      </p:pic>
    </p:spTree>
    <p:custDataLst>
      <p:tags r:id="rId1"/>
    </p:custDataLst>
    <p:extLst>
      <p:ext uri="{BB962C8B-B14F-4D97-AF65-F5344CB8AC3E}">
        <p14:creationId xmlns:p14="http://schemas.microsoft.com/office/powerpoint/2010/main" val="203210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Residential Multifamily</a:t>
            </a:r>
          </a:p>
        </p:txBody>
      </p:sp>
      <p:grpSp>
        <p:nvGrpSpPr>
          <p:cNvPr id="56" name="Group 55">
            <a:extLst>
              <a:ext uri="{FF2B5EF4-FFF2-40B4-BE49-F238E27FC236}">
                <a16:creationId xmlns:a16="http://schemas.microsoft.com/office/drawing/2014/main" id="{53DF03FC-BEEA-43A4-B29B-C4998EA0BE8B}"/>
              </a:ext>
            </a:extLst>
          </p:cNvPr>
          <p:cNvGrpSpPr/>
          <p:nvPr/>
        </p:nvGrpSpPr>
        <p:grpSpPr>
          <a:xfrm>
            <a:off x="1438016" y="1151358"/>
            <a:ext cx="9315968" cy="5577840"/>
            <a:chOff x="2230149" y="639705"/>
            <a:chExt cx="9315968" cy="5577840"/>
          </a:xfrm>
        </p:grpSpPr>
        <p:graphicFrame>
          <p:nvGraphicFramePr>
            <p:cNvPr id="4" name="Diagram 3">
              <a:extLst>
                <a:ext uri="{FF2B5EF4-FFF2-40B4-BE49-F238E27FC236}">
                  <a16:creationId xmlns:a16="http://schemas.microsoft.com/office/drawing/2014/main" id="{F15EB148-94E0-4E50-9C69-A3FF3A1EDBB5}"/>
                </a:ext>
              </a:extLst>
            </p:cNvPr>
            <p:cNvGraphicFramePr/>
            <p:nvPr/>
          </p:nvGraphicFramePr>
          <p:xfrm>
            <a:off x="2230149" y="639705"/>
            <a:ext cx="7731703"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1" name="Group 20">
              <a:extLst>
                <a:ext uri="{FF2B5EF4-FFF2-40B4-BE49-F238E27FC236}">
                  <a16:creationId xmlns:a16="http://schemas.microsoft.com/office/drawing/2014/main" id="{C4C58974-E6B3-4F7C-A5A1-07845B3F1587}"/>
                </a:ext>
              </a:extLst>
            </p:cNvPr>
            <p:cNvGrpSpPr/>
            <p:nvPr/>
          </p:nvGrpSpPr>
          <p:grpSpPr>
            <a:xfrm>
              <a:off x="10358364" y="1203359"/>
              <a:ext cx="914400" cy="1189923"/>
              <a:chOff x="10200968" y="971550"/>
              <a:chExt cx="914400" cy="1189923"/>
            </a:xfrm>
          </p:grpSpPr>
          <p:pic>
            <p:nvPicPr>
              <p:cNvPr id="17" name="Graphic 16" descr="House">
                <a:extLst>
                  <a:ext uri="{FF2B5EF4-FFF2-40B4-BE49-F238E27FC236}">
                    <a16:creationId xmlns:a16="http://schemas.microsoft.com/office/drawing/2014/main" id="{9ABBA007-7D12-4BF7-BF56-F1A5CF0EAFFB}"/>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200968" y="971550"/>
                <a:ext cx="914400" cy="914400"/>
              </a:xfrm>
              <a:prstGeom prst="rect">
                <a:avLst/>
              </a:prstGeom>
            </p:spPr>
          </p:pic>
          <p:sp>
            <p:nvSpPr>
              <p:cNvPr id="18" name="Rectangle 17">
                <a:extLst>
                  <a:ext uri="{FF2B5EF4-FFF2-40B4-BE49-F238E27FC236}">
                    <a16:creationId xmlns:a16="http://schemas.microsoft.com/office/drawing/2014/main" id="{949758FE-BAC1-4D3C-A3D8-348C28920C5E}"/>
                  </a:ext>
                </a:extLst>
              </p:cNvPr>
              <p:cNvSpPr/>
              <p:nvPr/>
            </p:nvSpPr>
            <p:spPr>
              <a:xfrm>
                <a:off x="10376452" y="1815260"/>
                <a:ext cx="559904" cy="34621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97796C80-6FD0-4546-BDF3-17AACB9C1125}"/>
                  </a:ext>
                </a:extLst>
              </p:cNvPr>
              <p:cNvSpPr/>
              <p:nvPr/>
            </p:nvSpPr>
            <p:spPr>
              <a:xfrm>
                <a:off x="10588487" y="1484243"/>
                <a:ext cx="135835" cy="28492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C37C49C-191A-4A3D-8261-3576438B270D}"/>
                  </a:ext>
                </a:extLst>
              </p:cNvPr>
              <p:cNvSpPr/>
              <p:nvPr/>
            </p:nvSpPr>
            <p:spPr>
              <a:xfrm>
                <a:off x="10588486" y="1932044"/>
                <a:ext cx="135835" cy="225431"/>
              </a:xfrm>
              <a:prstGeom prst="rect">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31" name="Group 30">
              <a:extLst>
                <a:ext uri="{FF2B5EF4-FFF2-40B4-BE49-F238E27FC236}">
                  <a16:creationId xmlns:a16="http://schemas.microsoft.com/office/drawing/2014/main" id="{D30202E5-5083-42EB-B856-1F43EB619BC8}"/>
                </a:ext>
              </a:extLst>
            </p:cNvPr>
            <p:cNvGrpSpPr/>
            <p:nvPr/>
          </p:nvGrpSpPr>
          <p:grpSpPr>
            <a:xfrm>
              <a:off x="10358364" y="2612622"/>
              <a:ext cx="914400" cy="1481467"/>
              <a:chOff x="10085011" y="2645792"/>
              <a:chExt cx="914400" cy="1481467"/>
            </a:xfrm>
          </p:grpSpPr>
          <p:pic>
            <p:nvPicPr>
              <p:cNvPr id="23" name="Graphic 22" descr="House">
                <a:extLst>
                  <a:ext uri="{FF2B5EF4-FFF2-40B4-BE49-F238E27FC236}">
                    <a16:creationId xmlns:a16="http://schemas.microsoft.com/office/drawing/2014/main" id="{4155A3A8-4790-4480-B07A-56ECC63A15B4}"/>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85011" y="2645792"/>
                <a:ext cx="914400" cy="914400"/>
              </a:xfrm>
              <a:prstGeom prst="rect">
                <a:avLst/>
              </a:prstGeom>
            </p:spPr>
          </p:pic>
          <p:grpSp>
            <p:nvGrpSpPr>
              <p:cNvPr id="30" name="Group 29">
                <a:extLst>
                  <a:ext uri="{FF2B5EF4-FFF2-40B4-BE49-F238E27FC236}">
                    <a16:creationId xmlns:a16="http://schemas.microsoft.com/office/drawing/2014/main" id="{F7BBBBCF-6FF7-43A4-AF0B-25A378719DEF}"/>
                  </a:ext>
                </a:extLst>
              </p:cNvPr>
              <p:cNvGrpSpPr/>
              <p:nvPr/>
            </p:nvGrpSpPr>
            <p:grpSpPr>
              <a:xfrm>
                <a:off x="10260494" y="3158485"/>
                <a:ext cx="559905" cy="968774"/>
                <a:chOff x="10260494" y="3158485"/>
                <a:chExt cx="559905" cy="968774"/>
              </a:xfrm>
            </p:grpSpPr>
            <p:sp>
              <p:nvSpPr>
                <p:cNvPr id="24" name="Rectangle 23">
                  <a:extLst>
                    <a:ext uri="{FF2B5EF4-FFF2-40B4-BE49-F238E27FC236}">
                      <a16:creationId xmlns:a16="http://schemas.microsoft.com/office/drawing/2014/main" id="{A3F793F8-CC69-4035-9F36-240732D3898B}"/>
                    </a:ext>
                  </a:extLst>
                </p:cNvPr>
                <p:cNvSpPr/>
                <p:nvPr/>
              </p:nvSpPr>
              <p:spPr>
                <a:xfrm>
                  <a:off x="10260495" y="3781046"/>
                  <a:ext cx="559904" cy="34621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B6AED689-8B93-4AD8-8129-A3C817EAFECC}"/>
                    </a:ext>
                  </a:extLst>
                </p:cNvPr>
                <p:cNvSpPr/>
                <p:nvPr/>
              </p:nvSpPr>
              <p:spPr>
                <a:xfrm>
                  <a:off x="10472530" y="3158485"/>
                  <a:ext cx="135835" cy="28492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7C7D0805-6C65-4104-848B-6E2021ACB72E}"/>
                    </a:ext>
                  </a:extLst>
                </p:cNvPr>
                <p:cNvSpPr/>
                <p:nvPr/>
              </p:nvSpPr>
              <p:spPr>
                <a:xfrm>
                  <a:off x="10472529" y="3897830"/>
                  <a:ext cx="135835" cy="225431"/>
                </a:xfrm>
                <a:prstGeom prst="rect">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B2DB24A2-A2FA-4700-957A-EE4E89194CED}"/>
                    </a:ext>
                  </a:extLst>
                </p:cNvPr>
                <p:cNvSpPr/>
                <p:nvPr/>
              </p:nvSpPr>
              <p:spPr>
                <a:xfrm>
                  <a:off x="10260494" y="3458818"/>
                  <a:ext cx="559904" cy="29903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A85077F9-F779-4276-8799-92C82E0A97F5}"/>
                    </a:ext>
                  </a:extLst>
                </p:cNvPr>
                <p:cNvSpPr/>
                <p:nvPr/>
              </p:nvSpPr>
              <p:spPr>
                <a:xfrm>
                  <a:off x="10300252" y="3529814"/>
                  <a:ext cx="121643" cy="1292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9DEAEE99-6F6F-416E-821E-85FD922C1ADC}"/>
                    </a:ext>
                  </a:extLst>
                </p:cNvPr>
                <p:cNvSpPr/>
                <p:nvPr/>
              </p:nvSpPr>
              <p:spPr>
                <a:xfrm>
                  <a:off x="10648123" y="3529814"/>
                  <a:ext cx="121643" cy="1292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53" name="Group 52">
              <a:extLst>
                <a:ext uri="{FF2B5EF4-FFF2-40B4-BE49-F238E27FC236}">
                  <a16:creationId xmlns:a16="http://schemas.microsoft.com/office/drawing/2014/main" id="{26198483-9BF0-4BF3-9F31-24EDA6F4C102}"/>
                </a:ext>
              </a:extLst>
            </p:cNvPr>
            <p:cNvGrpSpPr/>
            <p:nvPr/>
          </p:nvGrpSpPr>
          <p:grpSpPr>
            <a:xfrm>
              <a:off x="10085011" y="4459865"/>
              <a:ext cx="1461106" cy="1193921"/>
              <a:chOff x="10085011" y="4459865"/>
              <a:chExt cx="1461106" cy="1193921"/>
            </a:xfrm>
          </p:grpSpPr>
          <p:grpSp>
            <p:nvGrpSpPr>
              <p:cNvPr id="43" name="Group 42">
                <a:extLst>
                  <a:ext uri="{FF2B5EF4-FFF2-40B4-BE49-F238E27FC236}">
                    <a16:creationId xmlns:a16="http://schemas.microsoft.com/office/drawing/2014/main" id="{35E4854E-A7AC-4079-A50C-A9385724FA0F}"/>
                  </a:ext>
                </a:extLst>
              </p:cNvPr>
              <p:cNvGrpSpPr/>
              <p:nvPr/>
            </p:nvGrpSpPr>
            <p:grpSpPr>
              <a:xfrm>
                <a:off x="10085011" y="4459865"/>
                <a:ext cx="914400" cy="1193921"/>
                <a:chOff x="10200968" y="967552"/>
                <a:chExt cx="914400" cy="1193921"/>
              </a:xfrm>
            </p:grpSpPr>
            <p:pic>
              <p:nvPicPr>
                <p:cNvPr id="44" name="Graphic 43" descr="House">
                  <a:extLst>
                    <a:ext uri="{FF2B5EF4-FFF2-40B4-BE49-F238E27FC236}">
                      <a16:creationId xmlns:a16="http://schemas.microsoft.com/office/drawing/2014/main" id="{E9ADAE31-DD18-4AC4-9048-30CAD3741244}"/>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200968" y="967552"/>
                  <a:ext cx="914400" cy="914400"/>
                </a:xfrm>
                <a:prstGeom prst="rect">
                  <a:avLst/>
                </a:prstGeom>
              </p:spPr>
            </p:pic>
            <p:sp>
              <p:nvSpPr>
                <p:cNvPr id="45" name="Rectangle 44">
                  <a:extLst>
                    <a:ext uri="{FF2B5EF4-FFF2-40B4-BE49-F238E27FC236}">
                      <a16:creationId xmlns:a16="http://schemas.microsoft.com/office/drawing/2014/main" id="{9EF2A6B9-DAA3-4DDE-8E4D-BC985A38F592}"/>
                    </a:ext>
                  </a:extLst>
                </p:cNvPr>
                <p:cNvSpPr/>
                <p:nvPr/>
              </p:nvSpPr>
              <p:spPr>
                <a:xfrm>
                  <a:off x="10376452" y="1815260"/>
                  <a:ext cx="559904" cy="34621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194BEAB2-E3CA-499F-9076-7D06BB65364E}"/>
                    </a:ext>
                  </a:extLst>
                </p:cNvPr>
                <p:cNvSpPr/>
                <p:nvPr/>
              </p:nvSpPr>
              <p:spPr>
                <a:xfrm>
                  <a:off x="10588487" y="1484243"/>
                  <a:ext cx="135835" cy="28492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544718A8-E1B9-4B42-BA8A-F67EC97EF36A}"/>
                    </a:ext>
                  </a:extLst>
                </p:cNvPr>
                <p:cNvSpPr/>
                <p:nvPr/>
              </p:nvSpPr>
              <p:spPr>
                <a:xfrm>
                  <a:off x="10588486" y="1932044"/>
                  <a:ext cx="135835" cy="225431"/>
                </a:xfrm>
                <a:prstGeom prst="rect">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8" name="Group 47">
                <a:extLst>
                  <a:ext uri="{FF2B5EF4-FFF2-40B4-BE49-F238E27FC236}">
                    <a16:creationId xmlns:a16="http://schemas.microsoft.com/office/drawing/2014/main" id="{C50A31E5-B04E-4535-ADAF-14EF178DF7A0}"/>
                  </a:ext>
                </a:extLst>
              </p:cNvPr>
              <p:cNvGrpSpPr/>
              <p:nvPr/>
            </p:nvGrpSpPr>
            <p:grpSpPr>
              <a:xfrm>
                <a:off x="10631717" y="4459865"/>
                <a:ext cx="914400" cy="1193921"/>
                <a:chOff x="10200968" y="971550"/>
                <a:chExt cx="914400" cy="1193921"/>
              </a:xfrm>
            </p:grpSpPr>
            <p:pic>
              <p:nvPicPr>
                <p:cNvPr id="49" name="Graphic 48" descr="House">
                  <a:extLst>
                    <a:ext uri="{FF2B5EF4-FFF2-40B4-BE49-F238E27FC236}">
                      <a16:creationId xmlns:a16="http://schemas.microsoft.com/office/drawing/2014/main" id="{3A430EB9-A2FF-4BEA-A5B2-A38D51BE0E93}"/>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200968" y="971550"/>
                  <a:ext cx="914400" cy="914400"/>
                </a:xfrm>
                <a:prstGeom prst="rect">
                  <a:avLst/>
                </a:prstGeom>
              </p:spPr>
            </p:pic>
            <p:sp>
              <p:nvSpPr>
                <p:cNvPr id="50" name="Rectangle 49">
                  <a:extLst>
                    <a:ext uri="{FF2B5EF4-FFF2-40B4-BE49-F238E27FC236}">
                      <a16:creationId xmlns:a16="http://schemas.microsoft.com/office/drawing/2014/main" id="{6ACB4468-E7BA-457C-A87D-CDC34ADF508B}"/>
                    </a:ext>
                  </a:extLst>
                </p:cNvPr>
                <p:cNvSpPr/>
                <p:nvPr/>
              </p:nvSpPr>
              <p:spPr>
                <a:xfrm>
                  <a:off x="10376452" y="1819258"/>
                  <a:ext cx="559904" cy="34621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Rectangle 50">
                  <a:extLst>
                    <a:ext uri="{FF2B5EF4-FFF2-40B4-BE49-F238E27FC236}">
                      <a16:creationId xmlns:a16="http://schemas.microsoft.com/office/drawing/2014/main" id="{DD871B3B-654B-4D87-B1F6-914A9B6D22B0}"/>
                    </a:ext>
                  </a:extLst>
                </p:cNvPr>
                <p:cNvSpPr/>
                <p:nvPr/>
              </p:nvSpPr>
              <p:spPr>
                <a:xfrm>
                  <a:off x="10588487" y="1488241"/>
                  <a:ext cx="135835" cy="28492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Rectangle 51">
                  <a:extLst>
                    <a:ext uri="{FF2B5EF4-FFF2-40B4-BE49-F238E27FC236}">
                      <a16:creationId xmlns:a16="http://schemas.microsoft.com/office/drawing/2014/main" id="{A8849D2C-D3F0-42E4-97DE-BBAEF8BB31D6}"/>
                    </a:ext>
                  </a:extLst>
                </p:cNvPr>
                <p:cNvSpPr/>
                <p:nvPr/>
              </p:nvSpPr>
              <p:spPr>
                <a:xfrm>
                  <a:off x="10588486" y="1932044"/>
                  <a:ext cx="135835" cy="225431"/>
                </a:xfrm>
                <a:prstGeom prst="rect">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55" name="Isosceles Triangle 54">
              <a:extLst>
                <a:ext uri="{FF2B5EF4-FFF2-40B4-BE49-F238E27FC236}">
                  <a16:creationId xmlns:a16="http://schemas.microsoft.com/office/drawing/2014/main" id="{FBE7ED7F-E1B9-4140-948E-7D17CC1618E5}"/>
                </a:ext>
              </a:extLst>
            </p:cNvPr>
            <p:cNvSpPr/>
            <p:nvPr/>
          </p:nvSpPr>
          <p:spPr>
            <a:xfrm>
              <a:off x="10727591" y="4873093"/>
              <a:ext cx="185616" cy="99465"/>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custDataLst>
      <p:tags r:id="rId1"/>
    </p:custDataLst>
    <p:extLst>
      <p:ext uri="{BB962C8B-B14F-4D97-AF65-F5344CB8AC3E}">
        <p14:creationId xmlns:p14="http://schemas.microsoft.com/office/powerpoint/2010/main" val="2472436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solidFill>
                  <a:schemeClr val="accent1"/>
                </a:solidFill>
              </a:rPr>
              <a:t>Advantages of 2-4 Unit Properties</a:t>
            </a:r>
          </a:p>
          <a:p>
            <a:r>
              <a:rPr lang="en-US" dirty="0"/>
              <a:t>Less intimidating</a:t>
            </a:r>
          </a:p>
          <a:p>
            <a:r>
              <a:rPr lang="en-US" dirty="0"/>
              <a:t>Mentally it’s often easier to start small</a:t>
            </a:r>
          </a:p>
          <a:p>
            <a:r>
              <a:rPr lang="en-US" dirty="0"/>
              <a:t>If you make a mistake, it’s smaller</a:t>
            </a:r>
          </a:p>
          <a:p>
            <a:r>
              <a:rPr lang="en-US" dirty="0"/>
              <a:t>Residential Lending</a:t>
            </a:r>
          </a:p>
          <a:p>
            <a:r>
              <a:rPr lang="en-US" dirty="0"/>
              <a:t>Low Down Payment Options</a:t>
            </a:r>
          </a:p>
          <a:p>
            <a:r>
              <a:rPr lang="en-US" dirty="0"/>
              <a:t>Lower Interest Rates</a:t>
            </a:r>
          </a:p>
          <a:p>
            <a:r>
              <a:rPr lang="en-US" dirty="0"/>
              <a:t>Long Term Fully Amortized Financing </a:t>
            </a:r>
          </a:p>
        </p:txBody>
      </p:sp>
    </p:spTree>
    <p:custDataLst>
      <p:tags r:id="rId1"/>
    </p:custDataLst>
    <p:extLst>
      <p:ext uri="{BB962C8B-B14F-4D97-AF65-F5344CB8AC3E}">
        <p14:creationId xmlns:p14="http://schemas.microsoft.com/office/powerpoint/2010/main" val="2489266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dvantages-and-disadvantag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5" y="2320412"/>
            <a:ext cx="5176218" cy="3442185"/>
          </a:xfrm>
          <a:prstGeom prst="round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838200" y="365125"/>
            <a:ext cx="5350164" cy="1827569"/>
          </a:xfrm>
        </p:spPr>
        <p:txBody>
          <a:bodyPr>
            <a:normAutofit fontScale="90000"/>
          </a:bodyPr>
          <a:lstStyle/>
          <a:p>
            <a:r>
              <a:rPr lang="en-US" dirty="0"/>
              <a:t>Potential Challenges of 2-4 Unit Residential Multifamily</a:t>
            </a:r>
          </a:p>
        </p:txBody>
      </p:sp>
      <p:sp>
        <p:nvSpPr>
          <p:cNvPr id="3" name="Content Placeholder 2"/>
          <p:cNvSpPr>
            <a:spLocks noGrp="1"/>
          </p:cNvSpPr>
          <p:nvPr>
            <p:ph idx="1"/>
          </p:nvPr>
        </p:nvSpPr>
        <p:spPr>
          <a:xfrm>
            <a:off x="6188364" y="365125"/>
            <a:ext cx="5577538" cy="5811838"/>
          </a:xfrm>
        </p:spPr>
        <p:txBody>
          <a:bodyPr>
            <a:normAutofit/>
          </a:bodyPr>
          <a:lstStyle/>
          <a:p>
            <a:r>
              <a:rPr lang="en-US" dirty="0"/>
              <a:t>Sometimes more competitive</a:t>
            </a:r>
          </a:p>
          <a:p>
            <a:r>
              <a:rPr lang="en-US" dirty="0"/>
              <a:t>FNMA has 10 property mortgage cap which includes primary residence</a:t>
            </a:r>
          </a:p>
          <a:p>
            <a:r>
              <a:rPr lang="en-US" dirty="0"/>
              <a:t>Harder to get economies of scale</a:t>
            </a:r>
          </a:p>
          <a:p>
            <a:r>
              <a:rPr lang="en-US" dirty="0"/>
              <a:t>More management intensive</a:t>
            </a:r>
          </a:p>
        </p:txBody>
      </p:sp>
    </p:spTree>
    <p:custDataLst>
      <p:tags r:id="rId1"/>
    </p:custDataLst>
    <p:extLst>
      <p:ext uri="{BB962C8B-B14F-4D97-AF65-F5344CB8AC3E}">
        <p14:creationId xmlns:p14="http://schemas.microsoft.com/office/powerpoint/2010/main" val="768809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Ocena-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5072" y="1690688"/>
            <a:ext cx="3730001" cy="3730001"/>
          </a:xfrm>
          <a:prstGeom prst="rect">
            <a:avLst/>
          </a:prstGeom>
        </p:spPr>
      </p:pic>
      <p:sp>
        <p:nvSpPr>
          <p:cNvPr id="2" name="Title 1"/>
          <p:cNvSpPr>
            <a:spLocks noGrp="1"/>
          </p:cNvSpPr>
          <p:nvPr>
            <p:ph type="title"/>
          </p:nvPr>
        </p:nvSpPr>
        <p:spPr/>
        <p:txBody>
          <a:bodyPr/>
          <a:lstStyle/>
          <a:p>
            <a:r>
              <a:rPr lang="en-US" dirty="0"/>
              <a:t>Commercial Properties </a:t>
            </a:r>
          </a:p>
        </p:txBody>
      </p:sp>
      <p:sp>
        <p:nvSpPr>
          <p:cNvPr id="3" name="Content Placeholder 2"/>
          <p:cNvSpPr>
            <a:spLocks noGrp="1"/>
          </p:cNvSpPr>
          <p:nvPr>
            <p:ph idx="4294967295"/>
          </p:nvPr>
        </p:nvSpPr>
        <p:spPr>
          <a:xfrm>
            <a:off x="5145073" y="2684534"/>
            <a:ext cx="6151187" cy="3581400"/>
          </a:xfrm>
        </p:spPr>
        <p:txBody>
          <a:bodyPr>
            <a:normAutofit/>
          </a:bodyPr>
          <a:lstStyle/>
          <a:p>
            <a:pPr marL="344488" indent="-344488"/>
            <a:r>
              <a:rPr lang="en-US" sz="4400" dirty="0">
                <a:latin typeface="Cambria Math" panose="02040503050406030204" pitchFamily="18" charset="0"/>
                <a:ea typeface="Cambria Math" panose="02040503050406030204" pitchFamily="18" charset="0"/>
              </a:rPr>
              <a:t>5 units and up</a:t>
            </a:r>
          </a:p>
          <a:p>
            <a:pPr marL="344488" indent="-344488"/>
            <a:r>
              <a:rPr lang="en-US" sz="4400" dirty="0">
                <a:latin typeface="Cambria Math" panose="02040503050406030204" pitchFamily="18" charset="0"/>
                <a:ea typeface="Cambria Math" panose="02040503050406030204" pitchFamily="18" charset="0"/>
              </a:rPr>
              <a:t>Valued based upon NOI</a:t>
            </a:r>
          </a:p>
        </p:txBody>
      </p:sp>
    </p:spTree>
    <p:custDataLst>
      <p:tags r:id="rId1"/>
    </p:custDataLst>
    <p:extLst>
      <p:ext uri="{BB962C8B-B14F-4D97-AF65-F5344CB8AC3E}">
        <p14:creationId xmlns:p14="http://schemas.microsoft.com/office/powerpoint/2010/main" val="3214342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house with bushes in front of a brick building&#10;&#10;Description generated with very high confidence">
            <a:extLst>
              <a:ext uri="{FF2B5EF4-FFF2-40B4-BE49-F238E27FC236}">
                <a16:creationId xmlns:a16="http://schemas.microsoft.com/office/drawing/2014/main" id="{5901A187-9416-48BE-96AF-405977F26C53}"/>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1" y="10"/>
            <a:ext cx="4373546" cy="6857990"/>
          </a:xfrm>
          <a:prstGeom prst="rect">
            <a:avLst/>
          </a:prstGeom>
        </p:spPr>
      </p:pic>
      <p:sp>
        <p:nvSpPr>
          <p:cNvPr id="2" name="Title 1"/>
          <p:cNvSpPr>
            <a:spLocks noGrp="1"/>
          </p:cNvSpPr>
          <p:nvPr>
            <p:ph type="title"/>
          </p:nvPr>
        </p:nvSpPr>
        <p:spPr>
          <a:xfrm>
            <a:off x="4898572" y="225788"/>
            <a:ext cx="7728858" cy="1325563"/>
          </a:xfrm>
        </p:spPr>
        <p:txBody>
          <a:bodyPr>
            <a:normAutofit/>
          </a:bodyPr>
          <a:lstStyle/>
          <a:p>
            <a:r>
              <a:rPr lang="en-US" dirty="0"/>
              <a:t>Commercial Multifamily Properties</a:t>
            </a:r>
          </a:p>
        </p:txBody>
      </p:sp>
      <p:sp>
        <p:nvSpPr>
          <p:cNvPr id="3" name="Content Placeholder 2"/>
          <p:cNvSpPr>
            <a:spLocks noGrp="1"/>
          </p:cNvSpPr>
          <p:nvPr>
            <p:ph idx="1"/>
          </p:nvPr>
        </p:nvSpPr>
        <p:spPr>
          <a:xfrm>
            <a:off x="4730931" y="1912711"/>
            <a:ext cx="7225937" cy="4351338"/>
          </a:xfrm>
        </p:spPr>
        <p:txBody>
          <a:bodyPr>
            <a:normAutofit/>
          </a:bodyPr>
          <a:lstStyle/>
          <a:p>
            <a:r>
              <a:rPr lang="en-US" sz="4000" dirty="0"/>
              <a:t>Value is based on net operating income</a:t>
            </a:r>
          </a:p>
          <a:p>
            <a:r>
              <a:rPr lang="en-US" sz="4000" dirty="0"/>
              <a:t>Economies of scale</a:t>
            </a:r>
          </a:p>
          <a:p>
            <a:r>
              <a:rPr lang="en-US" sz="4000" dirty="0"/>
              <a:t>Can be large enough to outsource day to day operations</a:t>
            </a:r>
          </a:p>
          <a:p>
            <a:r>
              <a:rPr lang="en-US" sz="4000" dirty="0"/>
              <a:t>If large enough….can hire onsite management</a:t>
            </a:r>
          </a:p>
        </p:txBody>
      </p:sp>
    </p:spTree>
    <p:custDataLst>
      <p:tags r:id="rId1"/>
    </p:custDataLst>
    <p:extLst>
      <p:ext uri="{BB962C8B-B14F-4D97-AF65-F5344CB8AC3E}">
        <p14:creationId xmlns:p14="http://schemas.microsoft.com/office/powerpoint/2010/main" val="314966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Building Your Team</a:t>
            </a:r>
          </a:p>
        </p:txBody>
      </p:sp>
      <p:sp>
        <p:nvSpPr>
          <p:cNvPr id="11" name="Footer Placeholder 4">
            <a:extLst>
              <a:ext uri="{FF2B5EF4-FFF2-40B4-BE49-F238E27FC236}">
                <a16:creationId xmlns:a16="http://schemas.microsoft.com/office/drawing/2014/main" id="{5773AC4A-F12F-4BBC-8AB9-1F92AE754FF2}"/>
              </a:ext>
            </a:extLst>
          </p:cNvPr>
          <p:cNvSpPr txBox="1">
            <a:spLocks/>
          </p:cNvSpPr>
          <p:nvPr/>
        </p:nvSpPr>
        <p:spPr>
          <a:xfrm>
            <a:off x="428744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Copyright © 2017 Lifetime </a:t>
            </a:r>
            <a:r>
              <a:rPr kumimoji="0" lang="en-US" sz="1200" b="0" i="0" u="none" strike="noStrike" kern="1200" cap="none" spc="0" normalizeH="0" baseline="0" noProof="0" dirty="0" err="1">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CashFlow</a:t>
            </a:r>
            <a:r>
              <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rPr>
              <a:t> Academy LLC</a:t>
            </a:r>
          </a:p>
        </p:txBody>
      </p:sp>
      <p:pic>
        <p:nvPicPr>
          <p:cNvPr id="4" name="Picture 3" descr="Community Manager. En busca de un perfil | Rizomátic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6200" y="1690688"/>
            <a:ext cx="4419600" cy="3609056"/>
          </a:xfrm>
          <a:prstGeom prst="rect">
            <a:avLst/>
          </a:prstGeom>
        </p:spPr>
      </p:pic>
    </p:spTree>
    <p:custDataLst>
      <p:tags r:id="rId1"/>
    </p:custDataLst>
    <p:extLst>
      <p:ext uri="{BB962C8B-B14F-4D97-AF65-F5344CB8AC3E}">
        <p14:creationId xmlns:p14="http://schemas.microsoft.com/office/powerpoint/2010/main" val="589601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object&#10;&#10;Description generated with high confidence">
            <a:extLst>
              <a:ext uri="{FF2B5EF4-FFF2-40B4-BE49-F238E27FC236}">
                <a16:creationId xmlns:a16="http://schemas.microsoft.com/office/drawing/2014/main" id="{FA015048-687F-4872-8F8B-9938A27DFFB8}"/>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b="-1"/>
          <a:stretch/>
        </p:blipFill>
        <p:spPr>
          <a:xfrm>
            <a:off x="-1" y="10"/>
            <a:ext cx="4373546" cy="6857990"/>
          </a:xfrm>
          <a:prstGeom prst="rect">
            <a:avLst/>
          </a:prstGeom>
        </p:spPr>
      </p:pic>
      <p:sp>
        <p:nvSpPr>
          <p:cNvPr id="2" name="Title 1">
            <a:extLst>
              <a:ext uri="{FF2B5EF4-FFF2-40B4-BE49-F238E27FC236}">
                <a16:creationId xmlns:a16="http://schemas.microsoft.com/office/drawing/2014/main" id="{82F50332-D46A-40E6-9AAE-41D14088F36A}"/>
              </a:ext>
            </a:extLst>
          </p:cNvPr>
          <p:cNvSpPr>
            <a:spLocks noGrp="1"/>
          </p:cNvSpPr>
          <p:nvPr>
            <p:ph type="title"/>
          </p:nvPr>
        </p:nvSpPr>
        <p:spPr>
          <a:xfrm>
            <a:off x="4643846" y="152754"/>
            <a:ext cx="10515600" cy="1325563"/>
          </a:xfrm>
        </p:spPr>
        <p:txBody>
          <a:bodyPr>
            <a:normAutofit/>
          </a:bodyPr>
          <a:lstStyle/>
          <a:p>
            <a:r>
              <a:rPr lang="en-US" dirty="0"/>
              <a:t>Property Manager</a:t>
            </a:r>
          </a:p>
        </p:txBody>
      </p:sp>
      <p:sp>
        <p:nvSpPr>
          <p:cNvPr id="3" name="Content Placeholder 2">
            <a:extLst>
              <a:ext uri="{FF2B5EF4-FFF2-40B4-BE49-F238E27FC236}">
                <a16:creationId xmlns:a16="http://schemas.microsoft.com/office/drawing/2014/main" id="{958442E4-7DCA-4136-9C9E-8B92358C5564}"/>
              </a:ext>
            </a:extLst>
          </p:cNvPr>
          <p:cNvSpPr>
            <a:spLocks noGrp="1"/>
          </p:cNvSpPr>
          <p:nvPr>
            <p:ph idx="1"/>
          </p:nvPr>
        </p:nvSpPr>
        <p:spPr>
          <a:xfrm>
            <a:off x="4562764" y="1478317"/>
            <a:ext cx="7629236" cy="5226927"/>
          </a:xfrm>
        </p:spPr>
        <p:txBody>
          <a:bodyPr>
            <a:normAutofit fontScale="92500" lnSpcReduction="10000"/>
          </a:bodyPr>
          <a:lstStyle/>
          <a:p>
            <a:r>
              <a:rPr lang="en-US" sz="3600" dirty="0"/>
              <a:t>Manage several size and class of properties you’re targeting</a:t>
            </a:r>
          </a:p>
          <a:p>
            <a:r>
              <a:rPr lang="en-US" sz="3600" dirty="0"/>
              <a:t>Not a company that manages A Class properties for your C Class</a:t>
            </a:r>
          </a:p>
          <a:p>
            <a:r>
              <a:rPr lang="en-US" sz="3600" dirty="0"/>
              <a:t>CPM designation (Certified Property Manager) helpful </a:t>
            </a:r>
          </a:p>
          <a:p>
            <a:r>
              <a:rPr lang="en-US" sz="3600" dirty="0"/>
              <a:t>IREM (Institute of Real Estate Manager)</a:t>
            </a:r>
          </a:p>
          <a:p>
            <a:r>
              <a:rPr lang="en-US" sz="3600" dirty="0"/>
              <a:t>Have office well located in area</a:t>
            </a:r>
          </a:p>
          <a:p>
            <a:r>
              <a:rPr lang="en-US" sz="3600" dirty="0"/>
              <a:t>Embraced Technology (mobile web presence) </a:t>
            </a:r>
            <a:endParaRPr lang="en-US" sz="1600" dirty="0"/>
          </a:p>
        </p:txBody>
      </p:sp>
    </p:spTree>
    <p:custDataLst>
      <p:tags r:id="rId1"/>
    </p:custDataLst>
    <p:extLst>
      <p:ext uri="{BB962C8B-B14F-4D97-AF65-F5344CB8AC3E}">
        <p14:creationId xmlns:p14="http://schemas.microsoft.com/office/powerpoint/2010/main" val="35506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looking at a computer&#10;&#10;Description generated with high confidence">
            <a:extLst>
              <a:ext uri="{FF2B5EF4-FFF2-40B4-BE49-F238E27FC236}">
                <a16:creationId xmlns:a16="http://schemas.microsoft.com/office/drawing/2014/main" id="{AF6A7066-A81B-429C-BAB8-A115F32B57C6}"/>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1" y="10"/>
            <a:ext cx="4373546" cy="6857990"/>
          </a:xfrm>
          <a:prstGeom prst="rect">
            <a:avLst/>
          </a:prstGeom>
        </p:spPr>
      </p:pic>
      <p:sp>
        <p:nvSpPr>
          <p:cNvPr id="2" name="Title 1"/>
          <p:cNvSpPr>
            <a:spLocks noGrp="1"/>
          </p:cNvSpPr>
          <p:nvPr>
            <p:ph type="title"/>
          </p:nvPr>
        </p:nvSpPr>
        <p:spPr>
          <a:xfrm>
            <a:off x="4562764" y="185210"/>
            <a:ext cx="10515600" cy="1325563"/>
          </a:xfrm>
        </p:spPr>
        <p:txBody>
          <a:bodyPr>
            <a:normAutofit/>
          </a:bodyPr>
          <a:lstStyle/>
          <a:p>
            <a:r>
              <a:rPr lang="en-US" dirty="0"/>
              <a:t>Commercial Real Estate Brokers</a:t>
            </a:r>
          </a:p>
        </p:txBody>
      </p:sp>
      <p:sp>
        <p:nvSpPr>
          <p:cNvPr id="3" name="Content Placeholder 2"/>
          <p:cNvSpPr>
            <a:spLocks noGrp="1"/>
          </p:cNvSpPr>
          <p:nvPr>
            <p:ph idx="1"/>
          </p:nvPr>
        </p:nvSpPr>
        <p:spPr>
          <a:xfrm>
            <a:off x="4562764" y="1478317"/>
            <a:ext cx="7008592" cy="4981467"/>
          </a:xfrm>
        </p:spPr>
        <p:txBody>
          <a:bodyPr>
            <a:normAutofit/>
          </a:bodyPr>
          <a:lstStyle/>
          <a:p>
            <a:r>
              <a:rPr lang="en-US" dirty="0"/>
              <a:t>You want brokers that work RE full time</a:t>
            </a:r>
          </a:p>
          <a:p>
            <a:r>
              <a:rPr lang="en-US" dirty="0"/>
              <a:t>You want brokers that specialize in the size/type apartments you’re targeting </a:t>
            </a:r>
          </a:p>
          <a:p>
            <a:r>
              <a:rPr lang="en-US" dirty="0"/>
              <a:t>As a newbie the best brokers are often the youngest and most motivated who will work the hardest to get deals</a:t>
            </a:r>
          </a:p>
          <a:p>
            <a:r>
              <a:rPr lang="en-US" dirty="0"/>
              <a:t>Deep relationships</a:t>
            </a:r>
          </a:p>
        </p:txBody>
      </p:sp>
    </p:spTree>
    <p:custDataLst>
      <p:tags r:id="rId1"/>
    </p:custDataLst>
    <p:extLst>
      <p:ext uri="{BB962C8B-B14F-4D97-AF65-F5344CB8AC3E}">
        <p14:creationId xmlns:p14="http://schemas.microsoft.com/office/powerpoint/2010/main" val="3325310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5320" y="365125"/>
            <a:ext cx="5120114" cy="1692794"/>
          </a:xfrm>
        </p:spPr>
        <p:txBody>
          <a:bodyPr>
            <a:normAutofit/>
          </a:bodyPr>
          <a:lstStyle/>
          <a:p>
            <a:r>
              <a:rPr lang="en-US" dirty="0"/>
              <a:t>Real Estate Attorney</a:t>
            </a:r>
          </a:p>
        </p:txBody>
      </p:sp>
      <p:cxnSp>
        <p:nvCxnSpPr>
          <p:cNvPr id="10" name="Straight Arrow Connector 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655321" y="2575033"/>
            <a:ext cx="5322692" cy="3835593"/>
          </a:xfrm>
        </p:spPr>
        <p:txBody>
          <a:bodyPr>
            <a:normAutofit/>
          </a:bodyPr>
          <a:lstStyle/>
          <a:p>
            <a:r>
              <a:rPr lang="en-US" dirty="0"/>
              <a:t>Attorney who specializes in commercial real estate</a:t>
            </a:r>
          </a:p>
          <a:p>
            <a:r>
              <a:rPr lang="en-US" dirty="0"/>
              <a:t>One that owns their own commercial real estate is even better</a:t>
            </a:r>
          </a:p>
          <a:p>
            <a:r>
              <a:rPr lang="en-US" dirty="0"/>
              <a:t>Always have contracts reviewed </a:t>
            </a:r>
          </a:p>
        </p:txBody>
      </p:sp>
      <p:pic>
        <p:nvPicPr>
          <p:cNvPr id="5" name="Picture 4" descr="A picture containing water&#10;&#10;Description generated with high confidence">
            <a:extLst>
              <a:ext uri="{FF2B5EF4-FFF2-40B4-BE49-F238E27FC236}">
                <a16:creationId xmlns:a16="http://schemas.microsoft.com/office/drawing/2014/main" id="{CEB7A459-A147-45BA-B556-EC88FA0911CF}"/>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475228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2"/>
          <p:cNvGraphicFramePr>
            <a:graphicFrameLocks noGrp="1"/>
          </p:cNvGraphicFramePr>
          <p:nvPr>
            <p:ph idx="1"/>
          </p:nvPr>
        </p:nvGraphicFramePr>
        <p:xfrm>
          <a:off x="0" y="545573"/>
          <a:ext cx="11788877"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4215728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D1D8B5-C306-476C-857B-3256FE627B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1" y="10"/>
            <a:ext cx="4373546" cy="6857990"/>
          </a:xfrm>
          <a:prstGeom prst="rect">
            <a:avLst/>
          </a:prstGeom>
        </p:spPr>
      </p:pic>
      <p:sp>
        <p:nvSpPr>
          <p:cNvPr id="2" name="Title 1"/>
          <p:cNvSpPr>
            <a:spLocks noGrp="1"/>
          </p:cNvSpPr>
          <p:nvPr>
            <p:ph type="title"/>
          </p:nvPr>
        </p:nvSpPr>
        <p:spPr>
          <a:xfrm>
            <a:off x="4713514" y="556713"/>
            <a:ext cx="10515600" cy="1325563"/>
          </a:xfrm>
        </p:spPr>
        <p:txBody>
          <a:bodyPr>
            <a:normAutofit/>
          </a:bodyPr>
          <a:lstStyle/>
          <a:p>
            <a:r>
              <a:rPr lang="en-US" dirty="0"/>
              <a:t>Commercial Lenders</a:t>
            </a:r>
          </a:p>
        </p:txBody>
      </p:sp>
      <p:sp>
        <p:nvSpPr>
          <p:cNvPr id="3" name="Content Placeholder 2"/>
          <p:cNvSpPr>
            <a:spLocks noGrp="1"/>
          </p:cNvSpPr>
          <p:nvPr>
            <p:ph idx="1"/>
          </p:nvPr>
        </p:nvSpPr>
        <p:spPr>
          <a:xfrm>
            <a:off x="4868092" y="2141537"/>
            <a:ext cx="6485708" cy="4351338"/>
          </a:xfrm>
        </p:spPr>
        <p:txBody>
          <a:bodyPr>
            <a:normAutofit/>
          </a:bodyPr>
          <a:lstStyle/>
          <a:p>
            <a:r>
              <a:rPr lang="en-US" sz="3600" dirty="0"/>
              <a:t>Commercial bankers and brokers</a:t>
            </a:r>
          </a:p>
          <a:p>
            <a:r>
              <a:rPr lang="en-US" sz="3600" dirty="0"/>
              <a:t>For small apartments and complexes local and regional banks</a:t>
            </a:r>
          </a:p>
          <a:p>
            <a:r>
              <a:rPr lang="en-US" sz="3600" dirty="0"/>
              <a:t>For loans over 1mm good FNMA/Freddie Broker</a:t>
            </a:r>
          </a:p>
        </p:txBody>
      </p:sp>
    </p:spTree>
    <p:custDataLst>
      <p:tags r:id="rId1"/>
    </p:custDataLst>
    <p:extLst>
      <p:ext uri="{BB962C8B-B14F-4D97-AF65-F5344CB8AC3E}">
        <p14:creationId xmlns:p14="http://schemas.microsoft.com/office/powerpoint/2010/main" val="1043195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2">
            <a:extLst>
              <a:ext uri="{FF2B5EF4-FFF2-40B4-BE49-F238E27FC236}">
                <a16:creationId xmlns:a16="http://schemas.microsoft.com/office/drawing/2014/main" id="{B15AC274-CC43-491F-BE6D-DF6B78114AD1}"/>
              </a:ext>
            </a:extLst>
          </p:cNvPr>
          <p:cNvGraphicFramePr>
            <a:graphicFrameLocks/>
          </p:cNvGraphicFramePr>
          <p:nvPr/>
        </p:nvGraphicFramePr>
        <p:xfrm>
          <a:off x="344129" y="545573"/>
          <a:ext cx="11157253" cy="5513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06548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EA5A72-7F5E-4BDC-9EEF-93806B03539D}"/>
              </a:ext>
            </a:extLst>
          </p:cNvPr>
          <p:cNvSpPr>
            <a:spLocks noGrp="1"/>
          </p:cNvSpPr>
          <p:nvPr>
            <p:ph idx="1"/>
          </p:nvPr>
        </p:nvSpPr>
        <p:spPr>
          <a:xfrm>
            <a:off x="1062182" y="550416"/>
            <a:ext cx="10291618" cy="6307584"/>
          </a:xfrm>
        </p:spPr>
        <p:txBody>
          <a:bodyPr/>
          <a:lstStyle/>
          <a:p>
            <a:pPr marL="0" indent="0">
              <a:buNone/>
            </a:pPr>
            <a:r>
              <a:rPr lang="en-US" sz="4400" b="1" dirty="0">
                <a:solidFill>
                  <a:schemeClr val="accent1"/>
                </a:solidFill>
              </a:rPr>
              <a:t>Advantages of Creating a Partnership for your Multifamily Investing</a:t>
            </a:r>
          </a:p>
          <a:p>
            <a:r>
              <a:rPr lang="en-US" dirty="0"/>
              <a:t>You can divide up the responsibilities</a:t>
            </a:r>
          </a:p>
          <a:p>
            <a:r>
              <a:rPr lang="en-US" dirty="0"/>
              <a:t>Combine an analytical person with an outgoing personality</a:t>
            </a:r>
          </a:p>
          <a:p>
            <a:r>
              <a:rPr lang="en-US" dirty="0"/>
              <a:t>Help you reach out to investors for equity</a:t>
            </a:r>
          </a:p>
          <a:p>
            <a:r>
              <a:rPr lang="en-US" dirty="0"/>
              <a:t>Help you obtain financing. Strength in numbers</a:t>
            </a:r>
          </a:p>
          <a:p>
            <a:endParaRPr lang="en-US" dirty="0"/>
          </a:p>
        </p:txBody>
      </p:sp>
    </p:spTree>
    <p:custDataLst>
      <p:tags r:id="rId1"/>
    </p:custDataLst>
    <p:extLst>
      <p:ext uri="{BB962C8B-B14F-4D97-AF65-F5344CB8AC3E}">
        <p14:creationId xmlns:p14="http://schemas.microsoft.com/office/powerpoint/2010/main" val="2997836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2D060-8C68-40CE-8C19-21B753A011CD}"/>
              </a:ext>
            </a:extLst>
          </p:cNvPr>
          <p:cNvSpPr>
            <a:spLocks noGrp="1"/>
          </p:cNvSpPr>
          <p:nvPr>
            <p:ph type="title"/>
          </p:nvPr>
        </p:nvSpPr>
        <p:spPr/>
        <p:txBody>
          <a:bodyPr>
            <a:normAutofit/>
          </a:bodyPr>
          <a:lstStyle/>
          <a:p>
            <a:r>
              <a:rPr lang="en-US" sz="4400" dirty="0"/>
              <a:t>Partner Considerations</a:t>
            </a:r>
          </a:p>
        </p:txBody>
      </p:sp>
      <p:sp>
        <p:nvSpPr>
          <p:cNvPr id="3" name="Content Placeholder 2">
            <a:extLst>
              <a:ext uri="{FF2B5EF4-FFF2-40B4-BE49-F238E27FC236}">
                <a16:creationId xmlns:a16="http://schemas.microsoft.com/office/drawing/2014/main" id="{0E28A60E-FAB0-41EF-BE4D-66A3602DC31E}"/>
              </a:ext>
            </a:extLst>
          </p:cNvPr>
          <p:cNvSpPr>
            <a:spLocks noGrp="1"/>
          </p:cNvSpPr>
          <p:nvPr>
            <p:ph idx="1"/>
          </p:nvPr>
        </p:nvSpPr>
        <p:spPr>
          <a:xfrm>
            <a:off x="1055756" y="1233325"/>
            <a:ext cx="10515600" cy="5265798"/>
          </a:xfrm>
        </p:spPr>
        <p:txBody>
          <a:bodyPr numCol="2" spcCol="182880">
            <a:noAutofit/>
          </a:bodyPr>
          <a:lstStyle/>
          <a:p>
            <a:r>
              <a:rPr lang="en-US" sz="3200" dirty="0"/>
              <a:t>A partnership is a like a marriage. You can’t fire them. </a:t>
            </a:r>
          </a:p>
          <a:p>
            <a:r>
              <a:rPr lang="en-US" sz="3200" dirty="0"/>
              <a:t>Trust your intuition.</a:t>
            </a:r>
          </a:p>
          <a:p>
            <a:r>
              <a:rPr lang="en-US" sz="3200" dirty="0"/>
              <a:t>You want complimentary skill sets. You do NOT want to be alike!</a:t>
            </a:r>
          </a:p>
          <a:p>
            <a:r>
              <a:rPr lang="en-US" sz="3200" dirty="0"/>
              <a:t>Try to explore their past work ethic. </a:t>
            </a:r>
          </a:p>
          <a:p>
            <a:r>
              <a:rPr lang="en-US" sz="3200" dirty="0"/>
              <a:t> Have the difficult conversations up front! </a:t>
            </a:r>
          </a:p>
          <a:p>
            <a:pPr marL="0" indent="0">
              <a:buNone/>
            </a:pPr>
            <a:r>
              <a:rPr lang="en-US" sz="3200" dirty="0"/>
              <a:t>    1. What happens if things don’t work out. </a:t>
            </a:r>
          </a:p>
          <a:p>
            <a:pPr marL="0" indent="0">
              <a:buNone/>
            </a:pPr>
            <a:r>
              <a:rPr lang="en-US" sz="3200" dirty="0"/>
              <a:t>    2. Exit plan for death or dissolution. (buy sell)</a:t>
            </a:r>
          </a:p>
          <a:p>
            <a:pPr marL="0" indent="0">
              <a:buNone/>
            </a:pPr>
            <a:r>
              <a:rPr lang="en-US" sz="3200" dirty="0"/>
              <a:t>    3. Who is responsible for what duties?</a:t>
            </a:r>
          </a:p>
          <a:p>
            <a:pPr marL="0" indent="0">
              <a:buNone/>
            </a:pPr>
            <a:r>
              <a:rPr lang="en-US" sz="3200" dirty="0"/>
              <a:t>    4. How is decision making handled?  </a:t>
            </a:r>
          </a:p>
          <a:p>
            <a:pPr marL="0" indent="0">
              <a:buNone/>
            </a:pPr>
            <a:r>
              <a:rPr lang="en-US" sz="3200" dirty="0"/>
              <a:t>    5. Salaries if any?</a:t>
            </a:r>
          </a:p>
          <a:p>
            <a:pPr marL="0" indent="0">
              <a:buNone/>
            </a:pPr>
            <a:endParaRPr lang="en-US" sz="3200" dirty="0"/>
          </a:p>
          <a:p>
            <a:endParaRPr lang="en-US" sz="3200" dirty="0"/>
          </a:p>
        </p:txBody>
      </p:sp>
    </p:spTree>
    <p:custDataLst>
      <p:tags r:id="rId1"/>
    </p:custDataLst>
    <p:extLst>
      <p:ext uri="{BB962C8B-B14F-4D97-AF65-F5344CB8AC3E}">
        <p14:creationId xmlns:p14="http://schemas.microsoft.com/office/powerpoint/2010/main" val="2245400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hidden="1">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US" dirty="0">
                <a:latin typeface="Cambria Math" panose="02040503050406030204" pitchFamily="18" charset="0"/>
                <a:ea typeface="Cambria Math" panose="02040503050406030204" pitchFamily="18" charset="0"/>
              </a:rPr>
              <a:t>Partners and Investors: </a:t>
            </a:r>
            <a:br>
              <a:rPr lang="en-US" dirty="0">
                <a:latin typeface="Cambria Math" panose="02040503050406030204" pitchFamily="18" charset="0"/>
                <a:ea typeface="Cambria Math" panose="02040503050406030204" pitchFamily="18" charset="0"/>
              </a:rPr>
            </a:br>
            <a:r>
              <a:rPr lang="en-US" dirty="0">
                <a:latin typeface="Cambria Math" panose="02040503050406030204" pitchFamily="18" charset="0"/>
                <a:ea typeface="Cambria Math" panose="02040503050406030204" pitchFamily="18" charset="0"/>
              </a:rPr>
              <a:t>Joint Ventures vs. Syndication</a:t>
            </a:r>
            <a:br>
              <a:rPr lang="en-US" dirty="0">
                <a:latin typeface="Cambria Math" panose="02040503050406030204" pitchFamily="18" charset="0"/>
                <a:ea typeface="Cambria Math" panose="02040503050406030204" pitchFamily="18" charset="0"/>
              </a:rPr>
            </a:br>
            <a:endParaRPr lang="en-US" dirty="0">
              <a:latin typeface="Cambria Math" panose="02040503050406030204" pitchFamily="18" charset="0"/>
              <a:ea typeface="Cambria Math" panose="02040503050406030204" pitchFamily="18" charset="0"/>
            </a:endParaRPr>
          </a:p>
        </p:txBody>
      </p:sp>
      <p:graphicFrame>
        <p:nvGraphicFramePr>
          <p:cNvPr id="4" name="Diagram 3">
            <a:extLst>
              <a:ext uri="{FF2B5EF4-FFF2-40B4-BE49-F238E27FC236}">
                <a16:creationId xmlns:a16="http://schemas.microsoft.com/office/drawing/2014/main" id="{6F4CC4AA-C6C3-493A-8408-802329D585CB}"/>
              </a:ext>
            </a:extLst>
          </p:cNvPr>
          <p:cNvGraphicFramePr/>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912088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E8E0B-C52F-4F71-BC89-2EF45C947412}"/>
              </a:ext>
            </a:extLst>
          </p:cNvPr>
          <p:cNvSpPr>
            <a:spLocks noGrp="1"/>
          </p:cNvSpPr>
          <p:nvPr>
            <p:ph type="title"/>
          </p:nvPr>
        </p:nvSpPr>
        <p:spPr>
          <a:xfrm>
            <a:off x="1055756" y="152755"/>
            <a:ext cx="10515600" cy="2157308"/>
          </a:xfrm>
        </p:spPr>
        <p:txBody>
          <a:bodyPr>
            <a:noAutofit/>
          </a:bodyPr>
          <a:lstStyle/>
          <a:p>
            <a:r>
              <a:rPr lang="en-US" sz="4400" dirty="0"/>
              <a:t>Equity Investors</a:t>
            </a:r>
            <a:br>
              <a:rPr lang="en-US" sz="4400" dirty="0"/>
            </a:br>
            <a:r>
              <a:rPr lang="en-US" sz="4400" dirty="0"/>
              <a:t>(Equity = Down payment/up front </a:t>
            </a:r>
            <a:br>
              <a:rPr lang="en-US" sz="4400" dirty="0"/>
            </a:br>
            <a:r>
              <a:rPr lang="en-US" sz="4400" dirty="0"/>
              <a:t>monies for closing costs, cap X)</a:t>
            </a:r>
          </a:p>
        </p:txBody>
      </p:sp>
      <p:sp>
        <p:nvSpPr>
          <p:cNvPr id="3" name="Content Placeholder 2">
            <a:extLst>
              <a:ext uri="{FF2B5EF4-FFF2-40B4-BE49-F238E27FC236}">
                <a16:creationId xmlns:a16="http://schemas.microsoft.com/office/drawing/2014/main" id="{DADF6067-AB4E-4476-BBD2-F2D8BF4BD0FC}"/>
              </a:ext>
            </a:extLst>
          </p:cNvPr>
          <p:cNvSpPr>
            <a:spLocks noGrp="1"/>
          </p:cNvSpPr>
          <p:nvPr>
            <p:ph idx="1"/>
          </p:nvPr>
        </p:nvSpPr>
        <p:spPr>
          <a:xfrm>
            <a:off x="1055756" y="2310063"/>
            <a:ext cx="10515600" cy="4046286"/>
          </a:xfrm>
        </p:spPr>
        <p:txBody>
          <a:bodyPr>
            <a:normAutofit/>
          </a:bodyPr>
          <a:lstStyle/>
          <a:p>
            <a:r>
              <a:rPr lang="en-US" sz="3000" dirty="0"/>
              <a:t>Get a piece of the equity in the deal</a:t>
            </a:r>
          </a:p>
          <a:p>
            <a:r>
              <a:rPr lang="en-US" sz="3000" dirty="0"/>
              <a:t>Get their proportionate share of cash flow and profits from sale</a:t>
            </a:r>
          </a:p>
          <a:p>
            <a:r>
              <a:rPr lang="en-US" sz="3000" dirty="0"/>
              <a:t>The split between you and your Equity Partners is determined by the numbers of the deal</a:t>
            </a:r>
          </a:p>
          <a:p>
            <a:r>
              <a:rPr lang="en-US" sz="3000" dirty="0"/>
              <a:t>Typically stay in the deal if you refinance</a:t>
            </a:r>
          </a:p>
        </p:txBody>
      </p:sp>
      <p:sp>
        <p:nvSpPr>
          <p:cNvPr id="8" name="Rectangle 7">
            <a:extLst>
              <a:ext uri="{FF2B5EF4-FFF2-40B4-BE49-F238E27FC236}">
                <a16:creationId xmlns:a16="http://schemas.microsoft.com/office/drawing/2014/main" id="{61503C87-F7C6-4F9D-B2B7-B45DDB3B70F4}"/>
              </a:ext>
            </a:extLst>
          </p:cNvPr>
          <p:cNvSpPr/>
          <p:nvPr/>
        </p:nvSpPr>
        <p:spPr>
          <a:xfrm>
            <a:off x="609600" y="5712360"/>
            <a:ext cx="11238271"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5B9BD5"/>
                </a:solidFill>
                <a:effectLst/>
                <a:uLnTx/>
                <a:uFillTx/>
                <a:latin typeface="Calibri" panose="020F0502020204030204"/>
                <a:ea typeface="+mn-ea"/>
                <a:cs typeface="+mn-cs"/>
              </a:rPr>
              <a:t>(Recommend higher minimum investments. IE: 50k plus)</a:t>
            </a:r>
            <a:endParaRPr kumimoji="0" lang="en-US" sz="2000" b="0" i="0" u="none" strike="noStrike" kern="1200" cap="none" spc="0" normalizeH="0" baseline="0" noProof="0" dirty="0">
              <a:ln>
                <a:noFill/>
              </a:ln>
              <a:solidFill>
                <a:srgbClr val="5B9BD5"/>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256717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ndoor&#10;&#10;Description generated with high confidence">
            <a:extLst>
              <a:ext uri="{FF2B5EF4-FFF2-40B4-BE49-F238E27FC236}">
                <a16:creationId xmlns:a16="http://schemas.microsoft.com/office/drawing/2014/main" id="{2C862B5A-F5FA-482F-BD7E-9F77DBE6AE19}"/>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b="-1"/>
          <a:stretch/>
        </p:blipFill>
        <p:spPr>
          <a:xfrm>
            <a:off x="-1" y="10"/>
            <a:ext cx="4373546" cy="6857990"/>
          </a:xfrm>
          <a:prstGeom prst="rect">
            <a:avLst/>
          </a:prstGeom>
        </p:spPr>
      </p:pic>
      <p:sp>
        <p:nvSpPr>
          <p:cNvPr id="2" name="Title 1">
            <a:extLst>
              <a:ext uri="{FF2B5EF4-FFF2-40B4-BE49-F238E27FC236}">
                <a16:creationId xmlns:a16="http://schemas.microsoft.com/office/drawing/2014/main" id="{B066097C-38D1-4F61-94E3-E55FB7854D86}"/>
              </a:ext>
            </a:extLst>
          </p:cNvPr>
          <p:cNvSpPr>
            <a:spLocks noGrp="1"/>
          </p:cNvSpPr>
          <p:nvPr>
            <p:ph type="title"/>
          </p:nvPr>
        </p:nvSpPr>
        <p:spPr>
          <a:xfrm>
            <a:off x="4562764" y="152755"/>
            <a:ext cx="7008592" cy="1325563"/>
          </a:xfrm>
        </p:spPr>
        <p:txBody>
          <a:bodyPr>
            <a:normAutofit/>
          </a:bodyPr>
          <a:lstStyle/>
          <a:p>
            <a:r>
              <a:rPr lang="en-US"/>
              <a:t>Funding Sources for Equity</a:t>
            </a:r>
            <a:endParaRPr lang="en-US" dirty="0"/>
          </a:p>
        </p:txBody>
      </p:sp>
      <p:sp>
        <p:nvSpPr>
          <p:cNvPr id="3" name="Content Placeholder 2">
            <a:extLst>
              <a:ext uri="{FF2B5EF4-FFF2-40B4-BE49-F238E27FC236}">
                <a16:creationId xmlns:a16="http://schemas.microsoft.com/office/drawing/2014/main" id="{0EC240A0-16B8-409E-A2DB-1EB922E3C816}"/>
              </a:ext>
            </a:extLst>
          </p:cNvPr>
          <p:cNvSpPr>
            <a:spLocks noGrp="1"/>
          </p:cNvSpPr>
          <p:nvPr>
            <p:ph idx="1"/>
          </p:nvPr>
        </p:nvSpPr>
        <p:spPr>
          <a:xfrm>
            <a:off x="4562764" y="1267327"/>
            <a:ext cx="7008592" cy="5192458"/>
          </a:xfrm>
        </p:spPr>
        <p:txBody>
          <a:bodyPr>
            <a:normAutofit/>
          </a:bodyPr>
          <a:lstStyle/>
          <a:p>
            <a:r>
              <a:rPr lang="en-US" dirty="0"/>
              <a:t>Friends and Family</a:t>
            </a:r>
          </a:p>
          <a:p>
            <a:r>
              <a:rPr lang="en-US" dirty="0"/>
              <a:t>Credit Cards </a:t>
            </a:r>
          </a:p>
          <a:p>
            <a:r>
              <a:rPr lang="en-US" dirty="0"/>
              <a:t>Equity LOC</a:t>
            </a:r>
          </a:p>
          <a:p>
            <a:r>
              <a:rPr lang="en-US" dirty="0"/>
              <a:t>Roth Self-Directed IRA’s </a:t>
            </a:r>
          </a:p>
          <a:p>
            <a:r>
              <a:rPr lang="en-US" dirty="0"/>
              <a:t>Private Money from Investors</a:t>
            </a:r>
          </a:p>
          <a:p>
            <a:r>
              <a:rPr lang="en-US" dirty="0"/>
              <a:t>Crowd Funding </a:t>
            </a:r>
          </a:p>
          <a:p>
            <a:r>
              <a:rPr lang="en-US" dirty="0"/>
              <a:t>Family Offices </a:t>
            </a:r>
          </a:p>
        </p:txBody>
      </p:sp>
      <p:sp>
        <p:nvSpPr>
          <p:cNvPr id="8" name="Footer Placeholder 4">
            <a:extLst>
              <a:ext uri="{FF2B5EF4-FFF2-40B4-BE49-F238E27FC236}">
                <a16:creationId xmlns:a16="http://schemas.microsoft.com/office/drawing/2014/main" id="{95DF6015-B678-49C1-9DAD-0816DED68AC2}"/>
              </a:ext>
            </a:extLst>
          </p:cNvPr>
          <p:cNvSpPr txBox="1">
            <a:spLocks/>
          </p:cNvSpPr>
          <p:nvPr/>
        </p:nvSpPr>
        <p:spPr>
          <a:xfrm>
            <a:off x="631020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860745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cartoon character&#10;&#10;Description generated with high confidence">
            <a:extLst>
              <a:ext uri="{FF2B5EF4-FFF2-40B4-BE49-F238E27FC236}">
                <a16:creationId xmlns:a16="http://schemas.microsoft.com/office/drawing/2014/main" id="{5E94AB98-1E8A-4B71-9C82-AE8760B74E2B}"/>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1" y="10"/>
            <a:ext cx="4373546" cy="6857990"/>
          </a:xfrm>
          <a:prstGeom prst="rect">
            <a:avLst/>
          </a:prstGeom>
        </p:spPr>
      </p:pic>
      <p:sp>
        <p:nvSpPr>
          <p:cNvPr id="2" name="Title 1">
            <a:extLst>
              <a:ext uri="{FF2B5EF4-FFF2-40B4-BE49-F238E27FC236}">
                <a16:creationId xmlns:a16="http://schemas.microsoft.com/office/drawing/2014/main" id="{97424DB0-5FBE-4BE5-881A-217EF7965E20}"/>
              </a:ext>
            </a:extLst>
          </p:cNvPr>
          <p:cNvSpPr>
            <a:spLocks noGrp="1"/>
          </p:cNvSpPr>
          <p:nvPr>
            <p:ph type="title"/>
          </p:nvPr>
        </p:nvSpPr>
        <p:spPr>
          <a:xfrm>
            <a:off x="4852851" y="-40832"/>
            <a:ext cx="10515600" cy="1325563"/>
          </a:xfrm>
        </p:spPr>
        <p:txBody>
          <a:bodyPr>
            <a:normAutofit/>
          </a:bodyPr>
          <a:lstStyle/>
          <a:p>
            <a:r>
              <a:rPr lang="en-US" dirty="0"/>
              <a:t>Debt Investor </a:t>
            </a:r>
          </a:p>
        </p:txBody>
      </p:sp>
      <p:sp>
        <p:nvSpPr>
          <p:cNvPr id="3" name="Content Placeholder 2">
            <a:extLst>
              <a:ext uri="{FF2B5EF4-FFF2-40B4-BE49-F238E27FC236}">
                <a16:creationId xmlns:a16="http://schemas.microsoft.com/office/drawing/2014/main" id="{68C80524-A014-4B7A-A3C6-643673E03A4D}"/>
              </a:ext>
            </a:extLst>
          </p:cNvPr>
          <p:cNvSpPr>
            <a:spLocks noGrp="1"/>
          </p:cNvSpPr>
          <p:nvPr>
            <p:ph idx="1"/>
          </p:nvPr>
        </p:nvSpPr>
        <p:spPr>
          <a:xfrm>
            <a:off x="4562764" y="1478317"/>
            <a:ext cx="7008592" cy="4883153"/>
          </a:xfrm>
        </p:spPr>
        <p:txBody>
          <a:bodyPr>
            <a:normAutofit/>
          </a:bodyPr>
          <a:lstStyle/>
          <a:p>
            <a:r>
              <a:rPr lang="en-US" dirty="0"/>
              <a:t>They do not receive equity</a:t>
            </a:r>
          </a:p>
          <a:p>
            <a:r>
              <a:rPr lang="en-US" dirty="0"/>
              <a:t>They are like a bank</a:t>
            </a:r>
          </a:p>
          <a:p>
            <a:r>
              <a:rPr lang="en-US" dirty="0"/>
              <a:t>More difficult to raise debt than equity. (people like upside)</a:t>
            </a:r>
          </a:p>
          <a:p>
            <a:r>
              <a:rPr lang="en-US" dirty="0"/>
              <a:t>Can refinance them out of the deal</a:t>
            </a:r>
            <a:endParaRPr lang="en-US" sz="4000" dirty="0"/>
          </a:p>
          <a:p>
            <a:pPr marL="0" indent="0" algn="ctr">
              <a:buNone/>
            </a:pPr>
            <a:r>
              <a:rPr lang="en-US" b="1" dirty="0">
                <a:solidFill>
                  <a:schemeClr val="accent5"/>
                </a:solidFill>
              </a:rPr>
              <a:t>(Paid in full upon refinance or sale)</a:t>
            </a:r>
          </a:p>
        </p:txBody>
      </p:sp>
    </p:spTree>
    <p:custDataLst>
      <p:tags r:id="rId1"/>
    </p:custDataLst>
    <p:extLst>
      <p:ext uri="{BB962C8B-B14F-4D97-AF65-F5344CB8AC3E}">
        <p14:creationId xmlns:p14="http://schemas.microsoft.com/office/powerpoint/2010/main" val="4135820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generated with high confidence">
            <a:extLst>
              <a:ext uri="{FF2B5EF4-FFF2-40B4-BE49-F238E27FC236}">
                <a16:creationId xmlns:a16="http://schemas.microsoft.com/office/drawing/2014/main" id="{CE761A04-3F00-4AAB-94ED-186409E734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117" y="1276989"/>
            <a:ext cx="5071256" cy="4919118"/>
          </a:xfrm>
          <a:prstGeom prst="rect">
            <a:avLst/>
          </a:prstGeom>
        </p:spPr>
      </p:pic>
      <p:sp>
        <p:nvSpPr>
          <p:cNvPr id="2" name="Title 1">
            <a:extLst>
              <a:ext uri="{FF2B5EF4-FFF2-40B4-BE49-F238E27FC236}">
                <a16:creationId xmlns:a16="http://schemas.microsoft.com/office/drawing/2014/main" id="{262FB421-5F81-49CA-8D69-5E624EACA377}"/>
              </a:ext>
            </a:extLst>
          </p:cNvPr>
          <p:cNvSpPr>
            <a:spLocks noGrp="1"/>
          </p:cNvSpPr>
          <p:nvPr>
            <p:ph type="title"/>
          </p:nvPr>
        </p:nvSpPr>
        <p:spPr/>
        <p:txBody>
          <a:bodyPr>
            <a:normAutofit/>
          </a:bodyPr>
          <a:lstStyle/>
          <a:p>
            <a:r>
              <a:rPr lang="en-US" dirty="0"/>
              <a:t>How to Find </a:t>
            </a:r>
            <a:br>
              <a:rPr lang="en-US" dirty="0"/>
            </a:br>
            <a:r>
              <a:rPr lang="en-US" dirty="0"/>
              <a:t>Investors /Partners</a:t>
            </a:r>
          </a:p>
        </p:txBody>
      </p:sp>
      <p:sp>
        <p:nvSpPr>
          <p:cNvPr id="3" name="Content Placeholder 2">
            <a:extLst>
              <a:ext uri="{FF2B5EF4-FFF2-40B4-BE49-F238E27FC236}">
                <a16:creationId xmlns:a16="http://schemas.microsoft.com/office/drawing/2014/main" id="{FE841F41-D8E9-4F96-9797-E21E978CB243}"/>
              </a:ext>
            </a:extLst>
          </p:cNvPr>
          <p:cNvSpPr>
            <a:spLocks noGrp="1"/>
          </p:cNvSpPr>
          <p:nvPr>
            <p:ph idx="1"/>
          </p:nvPr>
        </p:nvSpPr>
        <p:spPr>
          <a:xfrm>
            <a:off x="6188364" y="365124"/>
            <a:ext cx="5816823" cy="6492875"/>
          </a:xfrm>
        </p:spPr>
        <p:txBody>
          <a:bodyPr>
            <a:normAutofit/>
          </a:bodyPr>
          <a:lstStyle/>
          <a:p>
            <a:r>
              <a:rPr lang="en-US" sz="3200" dirty="0"/>
              <a:t>Everywhere people gather and meet</a:t>
            </a:r>
          </a:p>
          <a:p>
            <a:r>
              <a:rPr lang="en-US" sz="3200" dirty="0"/>
              <a:t>Church</a:t>
            </a:r>
          </a:p>
          <a:p>
            <a:r>
              <a:rPr lang="en-US" sz="3200" dirty="0"/>
              <a:t>Sporting Events</a:t>
            </a:r>
          </a:p>
          <a:p>
            <a:r>
              <a:rPr lang="en-US" sz="3200" dirty="0"/>
              <a:t>Health Club</a:t>
            </a:r>
          </a:p>
          <a:p>
            <a:r>
              <a:rPr lang="en-US" sz="3200" dirty="0"/>
              <a:t>Meetup Groups  </a:t>
            </a:r>
            <a:br>
              <a:rPr lang="en-US" sz="3200" dirty="0"/>
            </a:br>
            <a:r>
              <a:rPr lang="en-US" sz="3200" dirty="0"/>
              <a:t>(create your own)</a:t>
            </a:r>
          </a:p>
          <a:p>
            <a:r>
              <a:rPr lang="en-US" sz="3200" dirty="0"/>
              <a:t>REIA Meetings</a:t>
            </a:r>
          </a:p>
          <a:p>
            <a:r>
              <a:rPr lang="en-US" sz="3200" dirty="0"/>
              <a:t>Networking Events</a:t>
            </a:r>
          </a:p>
          <a:p>
            <a:r>
              <a:rPr lang="en-US" sz="3200" dirty="0"/>
              <a:t>Do Real Estate Investing Presentations to groups</a:t>
            </a:r>
          </a:p>
        </p:txBody>
      </p:sp>
      <p:sp>
        <p:nvSpPr>
          <p:cNvPr id="8" name="Rectangle 7">
            <a:extLst>
              <a:ext uri="{FF2B5EF4-FFF2-40B4-BE49-F238E27FC236}">
                <a16:creationId xmlns:a16="http://schemas.microsoft.com/office/drawing/2014/main" id="{EEADE6E0-5148-4C82-AF97-D00E17F73004}"/>
              </a:ext>
            </a:extLst>
          </p:cNvPr>
          <p:cNvSpPr/>
          <p:nvPr/>
        </p:nvSpPr>
        <p:spPr>
          <a:xfrm>
            <a:off x="484711" y="5581011"/>
            <a:ext cx="5581464"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ED7D31"/>
                </a:solidFill>
                <a:effectLst/>
                <a:uLnTx/>
                <a:uFillTx/>
                <a:latin typeface="Calibri" panose="020F0502020204030204"/>
                <a:ea typeface="+mn-ea"/>
                <a:cs typeface="+mn-cs"/>
              </a:rPr>
              <a:t>(BECOME A GREAT ASKER OF QUESTIONS) </a:t>
            </a:r>
          </a:p>
        </p:txBody>
      </p:sp>
    </p:spTree>
    <p:custDataLst>
      <p:tags r:id="rId1"/>
    </p:custDataLst>
    <p:extLst>
      <p:ext uri="{BB962C8B-B14F-4D97-AF65-F5344CB8AC3E}">
        <p14:creationId xmlns:p14="http://schemas.microsoft.com/office/powerpoint/2010/main" val="3959416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metalware, person, indoor, lock&#10;&#10;Description generated with very high confidence">
            <a:extLst>
              <a:ext uri="{FF2B5EF4-FFF2-40B4-BE49-F238E27FC236}">
                <a16:creationId xmlns:a16="http://schemas.microsoft.com/office/drawing/2014/main" id="{031F4752-67FC-4EE1-A451-B0272A4C6AB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1" y="10"/>
            <a:ext cx="4373546" cy="6857990"/>
          </a:xfrm>
          <a:prstGeom prst="rect">
            <a:avLst/>
          </a:prstGeom>
        </p:spPr>
      </p:pic>
      <p:sp>
        <p:nvSpPr>
          <p:cNvPr id="2" name="Title 1">
            <a:extLst>
              <a:ext uri="{FF2B5EF4-FFF2-40B4-BE49-F238E27FC236}">
                <a16:creationId xmlns:a16="http://schemas.microsoft.com/office/drawing/2014/main" id="{124411DC-BC03-4163-88BE-F0DFD69254A7}"/>
              </a:ext>
            </a:extLst>
          </p:cNvPr>
          <p:cNvSpPr>
            <a:spLocks noGrp="1"/>
          </p:cNvSpPr>
          <p:nvPr>
            <p:ph type="title"/>
          </p:nvPr>
        </p:nvSpPr>
        <p:spPr>
          <a:xfrm>
            <a:off x="4562764" y="0"/>
            <a:ext cx="7008592" cy="1325563"/>
          </a:xfrm>
        </p:spPr>
        <p:txBody>
          <a:bodyPr>
            <a:normAutofit/>
          </a:bodyPr>
          <a:lstStyle/>
          <a:p>
            <a:r>
              <a:rPr lang="en-US" dirty="0"/>
              <a:t>Elevator Pitch </a:t>
            </a:r>
            <a:br>
              <a:rPr lang="en-US" dirty="0"/>
            </a:br>
            <a:r>
              <a:rPr lang="en-US" dirty="0"/>
              <a:t>(What Do You Do?) </a:t>
            </a:r>
          </a:p>
        </p:txBody>
      </p:sp>
      <p:sp>
        <p:nvSpPr>
          <p:cNvPr id="3" name="Content Placeholder 2">
            <a:extLst>
              <a:ext uri="{FF2B5EF4-FFF2-40B4-BE49-F238E27FC236}">
                <a16:creationId xmlns:a16="http://schemas.microsoft.com/office/drawing/2014/main" id="{5AC84CB4-D76B-45E6-B7A6-B14AE6165D0A}"/>
              </a:ext>
            </a:extLst>
          </p:cNvPr>
          <p:cNvSpPr>
            <a:spLocks noGrp="1"/>
          </p:cNvSpPr>
          <p:nvPr>
            <p:ph idx="1"/>
          </p:nvPr>
        </p:nvSpPr>
        <p:spPr>
          <a:xfrm>
            <a:off x="4562763" y="1478318"/>
            <a:ext cx="7414871" cy="5079798"/>
          </a:xfrm>
        </p:spPr>
        <p:txBody>
          <a:bodyPr>
            <a:normAutofit/>
          </a:bodyPr>
          <a:lstStyle/>
          <a:p>
            <a:r>
              <a:rPr lang="en-US" dirty="0"/>
              <a:t>I’m investing in Multifamily Properties in markets that are economically growing. We look for properties we can add value to, and force appreciation. Who do you know who might be interested in partnering with me or investing?</a:t>
            </a:r>
          </a:p>
          <a:p>
            <a:r>
              <a:rPr lang="en-US" dirty="0"/>
              <a:t>We help people like you invest in Multifamily Properties</a:t>
            </a:r>
          </a:p>
          <a:p>
            <a:r>
              <a:rPr lang="en-US" dirty="0"/>
              <a:t>We put together groups of investors to invest in Multifamily Properties</a:t>
            </a:r>
          </a:p>
          <a:p>
            <a:endParaRPr lang="en-US" dirty="0"/>
          </a:p>
          <a:p>
            <a:endParaRPr lang="en-US" dirty="0"/>
          </a:p>
        </p:txBody>
      </p:sp>
      <p:sp>
        <p:nvSpPr>
          <p:cNvPr id="9" name="Footer Placeholder 4">
            <a:extLst>
              <a:ext uri="{FF2B5EF4-FFF2-40B4-BE49-F238E27FC236}">
                <a16:creationId xmlns:a16="http://schemas.microsoft.com/office/drawing/2014/main" id="{47B4711A-07E8-40F8-8DB5-8B31666983FD}"/>
              </a:ext>
            </a:extLst>
          </p:cNvPr>
          <p:cNvSpPr txBox="1">
            <a:spLocks/>
          </p:cNvSpPr>
          <p:nvPr/>
        </p:nvSpPr>
        <p:spPr>
          <a:xfrm>
            <a:off x="631020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1943127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68543EF4-E391-42B9-8E9D-FD21E810A9F9}"/>
              </a:ext>
            </a:extLst>
          </p:cNvPr>
          <p:cNvGraphicFramePr>
            <a:graphicFrameLocks noGrp="1"/>
          </p:cNvGraphicFramePr>
          <p:nvPr>
            <p:ph idx="1"/>
          </p:nvPr>
        </p:nvGraphicFramePr>
        <p:xfrm>
          <a:off x="0" y="235976"/>
          <a:ext cx="12192000" cy="6582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969C70F5-4FA5-4B15-9C5E-6E0FC68C6429}"/>
              </a:ext>
            </a:extLst>
          </p:cNvPr>
          <p:cNvSpPr>
            <a:spLocks noGrp="1"/>
          </p:cNvSpPr>
          <p:nvPr>
            <p:ph type="title"/>
          </p:nvPr>
        </p:nvSpPr>
        <p:spPr>
          <a:xfrm>
            <a:off x="4446211" y="433226"/>
            <a:ext cx="3299579" cy="5577840"/>
          </a:xfrm>
        </p:spPr>
        <p:txBody>
          <a:bodyPr anchor="ctr">
            <a:normAutofit/>
          </a:bodyPr>
          <a:lstStyle/>
          <a:p>
            <a:pPr algn="ctr"/>
            <a:r>
              <a:rPr lang="en-US" b="1" dirty="0">
                <a:latin typeface="Cambria Math" panose="02040503050406030204" pitchFamily="18" charset="0"/>
                <a:ea typeface="Cambria Math" panose="02040503050406030204" pitchFamily="18" charset="0"/>
              </a:rPr>
              <a:t>When Getting to Know </a:t>
            </a:r>
          </a:p>
        </p:txBody>
      </p:sp>
      <p:sp>
        <p:nvSpPr>
          <p:cNvPr id="7" name="Footer Placeholder 4">
            <a:extLst>
              <a:ext uri="{FF2B5EF4-FFF2-40B4-BE49-F238E27FC236}">
                <a16:creationId xmlns:a16="http://schemas.microsoft.com/office/drawing/2014/main" id="{E5E689E4-EC79-4A49-8DD0-C0E3764298B5}"/>
              </a:ext>
            </a:extLst>
          </p:cNvPr>
          <p:cNvSpPr txBox="1">
            <a:spLocks/>
          </p:cNvSpPr>
          <p:nvPr/>
        </p:nvSpPr>
        <p:spPr>
          <a:xfrm>
            <a:off x="4287449" y="649287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21692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43AE5-5028-4625-99B0-2C1118ADB761}"/>
              </a:ext>
            </a:extLst>
          </p:cNvPr>
          <p:cNvSpPr>
            <a:spLocks noGrp="1"/>
          </p:cNvSpPr>
          <p:nvPr>
            <p:ph type="title"/>
          </p:nvPr>
        </p:nvSpPr>
        <p:spPr/>
        <p:txBody>
          <a:bodyPr/>
          <a:lstStyle/>
          <a:p>
            <a:r>
              <a:rPr lang="en-US" dirty="0"/>
              <a:t>Private Money from Investors </a:t>
            </a:r>
          </a:p>
        </p:txBody>
      </p:sp>
      <p:sp>
        <p:nvSpPr>
          <p:cNvPr id="3" name="Content Placeholder 2">
            <a:extLst>
              <a:ext uri="{FF2B5EF4-FFF2-40B4-BE49-F238E27FC236}">
                <a16:creationId xmlns:a16="http://schemas.microsoft.com/office/drawing/2014/main" id="{6AA4B756-CC3C-47CB-A1FA-C73480AD83E9}"/>
              </a:ext>
            </a:extLst>
          </p:cNvPr>
          <p:cNvSpPr>
            <a:spLocks noGrp="1"/>
          </p:cNvSpPr>
          <p:nvPr>
            <p:ph idx="4294967295"/>
          </p:nvPr>
        </p:nvSpPr>
        <p:spPr>
          <a:xfrm>
            <a:off x="457199" y="1474839"/>
            <a:ext cx="7885471" cy="4336026"/>
          </a:xfrm>
        </p:spPr>
        <p:txBody>
          <a:bodyPr>
            <a:normAutofit/>
          </a:bodyPr>
          <a:lstStyle/>
          <a:p>
            <a:r>
              <a:rPr lang="en-US" sz="3600" dirty="0">
                <a:latin typeface="Cambria Math" panose="02040503050406030204" pitchFamily="18" charset="0"/>
                <a:ea typeface="Cambria Math" panose="02040503050406030204" pitchFamily="18" charset="0"/>
              </a:rPr>
              <a:t>Remember managing your investors is usually harder than managing the asset. (property)</a:t>
            </a:r>
          </a:p>
          <a:p>
            <a:r>
              <a:rPr lang="en-US" sz="3600" dirty="0">
                <a:latin typeface="Cambria Math" panose="02040503050406030204" pitchFamily="18" charset="0"/>
                <a:ea typeface="Cambria Math" panose="02040503050406030204" pitchFamily="18" charset="0"/>
              </a:rPr>
              <a:t>If they nitpick about your acquisition or other fees get rid of them. “If you’re more worried about what I’m making than what you are then this probably isn’t a good fit.”</a:t>
            </a:r>
          </a:p>
          <a:p>
            <a:endParaRPr lang="en-US" sz="3600" dirty="0">
              <a:latin typeface="Cambria Math" panose="02040503050406030204" pitchFamily="18" charset="0"/>
              <a:ea typeface="Cambria Math" panose="02040503050406030204" pitchFamily="18" charset="0"/>
            </a:endParaRPr>
          </a:p>
        </p:txBody>
      </p:sp>
      <p:pic>
        <p:nvPicPr>
          <p:cNvPr id="5" name="Graphic 4" descr="Money">
            <a:extLst>
              <a:ext uri="{FF2B5EF4-FFF2-40B4-BE49-F238E27FC236}">
                <a16:creationId xmlns:a16="http://schemas.microsoft.com/office/drawing/2014/main" id="{763A7639-304A-45B8-890B-9CA6A7CF157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40994" y="1595284"/>
            <a:ext cx="3465872" cy="3465872"/>
          </a:xfrm>
          <a:prstGeom prst="rect">
            <a:avLst/>
          </a:prstGeom>
        </p:spPr>
      </p:pic>
    </p:spTree>
    <p:custDataLst>
      <p:tags r:id="rId1"/>
    </p:custDataLst>
    <p:extLst>
      <p:ext uri="{BB962C8B-B14F-4D97-AF65-F5344CB8AC3E}">
        <p14:creationId xmlns:p14="http://schemas.microsoft.com/office/powerpoint/2010/main" val="428259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4EC81-CAA3-4DF2-9098-E24196AB1DE0}"/>
              </a:ext>
            </a:extLst>
          </p:cNvPr>
          <p:cNvSpPr>
            <a:spLocks noGrp="1"/>
          </p:cNvSpPr>
          <p:nvPr>
            <p:ph type="title"/>
          </p:nvPr>
        </p:nvSpPr>
        <p:spPr/>
        <p:txBody>
          <a:bodyPr>
            <a:normAutofit fontScale="90000"/>
          </a:bodyPr>
          <a:lstStyle/>
          <a:p>
            <a:r>
              <a:rPr lang="en-US" dirty="0"/>
              <a:t>Nurturing Relationships </a:t>
            </a:r>
            <a:br>
              <a:rPr lang="en-US" dirty="0"/>
            </a:br>
            <a:r>
              <a:rPr lang="en-US" dirty="0"/>
              <a:t>with Investors</a:t>
            </a:r>
          </a:p>
        </p:txBody>
      </p:sp>
      <p:graphicFrame>
        <p:nvGraphicFramePr>
          <p:cNvPr id="5" name="Diagram 4">
            <a:extLst>
              <a:ext uri="{FF2B5EF4-FFF2-40B4-BE49-F238E27FC236}">
                <a16:creationId xmlns:a16="http://schemas.microsoft.com/office/drawing/2014/main" id="{74348C59-F6F9-4E22-ABA3-7762DD9CAA68}"/>
              </a:ext>
            </a:extLst>
          </p:cNvPr>
          <p:cNvGraphicFramePr/>
          <p:nvPr/>
        </p:nvGraphicFramePr>
        <p:xfrm>
          <a:off x="860926" y="1434067"/>
          <a:ext cx="11176001" cy="47105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7808494" y="4934635"/>
            <a:ext cx="3545306"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ED7D31"/>
                </a:solidFill>
                <a:effectLst/>
                <a:uLnTx/>
                <a:uFillTx/>
                <a:latin typeface="Calibri" panose="020F0502020204030204"/>
                <a:ea typeface="+mn-ea"/>
                <a:cs typeface="+mn-cs"/>
              </a:rPr>
              <a:t>Must keep your investors warm </a:t>
            </a:r>
            <a:br>
              <a:rPr kumimoji="0" lang="en-US" sz="1800" b="1" i="1" u="none" strike="noStrike" kern="1200" cap="none" spc="0" normalizeH="0" baseline="0" noProof="0" dirty="0">
                <a:ln>
                  <a:noFill/>
                </a:ln>
                <a:solidFill>
                  <a:srgbClr val="ED7D31"/>
                </a:solidFill>
                <a:effectLst/>
                <a:uLnTx/>
                <a:uFillTx/>
                <a:latin typeface="Calibri" panose="020F0502020204030204"/>
                <a:ea typeface="+mn-ea"/>
                <a:cs typeface="+mn-cs"/>
              </a:rPr>
            </a:br>
            <a:r>
              <a:rPr kumimoji="0" lang="en-US" sz="1800" b="1" i="1" u="none" strike="noStrike" kern="1200" cap="none" spc="0" normalizeH="0" baseline="0" noProof="0" dirty="0">
                <a:ln>
                  <a:noFill/>
                </a:ln>
                <a:solidFill>
                  <a:srgbClr val="ED7D31"/>
                </a:solidFill>
                <a:effectLst/>
                <a:uLnTx/>
                <a:uFillTx/>
                <a:latin typeface="Calibri" panose="020F0502020204030204"/>
                <a:ea typeface="+mn-ea"/>
                <a:cs typeface="+mn-cs"/>
              </a:rPr>
              <a:t>with monthly contact</a:t>
            </a:r>
            <a:br>
              <a:rPr kumimoji="0" lang="en-US" sz="1800" b="1" i="1" u="none" strike="noStrike" kern="1200" cap="none" spc="0" normalizeH="0" baseline="0" noProof="0" dirty="0">
                <a:ln>
                  <a:noFill/>
                </a:ln>
                <a:solidFill>
                  <a:srgbClr val="ED7D31"/>
                </a:solidFill>
                <a:effectLst/>
                <a:uLnTx/>
                <a:uFillTx/>
                <a:latin typeface="Calibri" panose="020F0502020204030204"/>
                <a:ea typeface="+mn-ea"/>
                <a:cs typeface="+mn-cs"/>
              </a:rPr>
            </a:br>
            <a:endParaRPr kumimoji="0" lang="en-US" sz="1800" b="1" i="1" u="none" strike="noStrike" kern="1200" cap="none" spc="0" normalizeH="0" baseline="0" noProof="0" dirty="0">
              <a:ln>
                <a:noFill/>
              </a:ln>
              <a:solidFill>
                <a:srgbClr val="ED7D31"/>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189673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piece of paper&#10;&#10;Description generated with high confidence">
            <a:extLst>
              <a:ext uri="{FF2B5EF4-FFF2-40B4-BE49-F238E27FC236}">
                <a16:creationId xmlns:a16="http://schemas.microsoft.com/office/drawing/2014/main" id="{F440595E-B78A-4D2F-B4B3-06CFB54279D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1" y="10"/>
            <a:ext cx="4373546" cy="6857990"/>
          </a:xfrm>
          <a:prstGeom prst="rect">
            <a:avLst/>
          </a:prstGeom>
        </p:spPr>
      </p:pic>
      <p:sp>
        <p:nvSpPr>
          <p:cNvPr id="2" name="Title 1">
            <a:extLst>
              <a:ext uri="{FF2B5EF4-FFF2-40B4-BE49-F238E27FC236}">
                <a16:creationId xmlns:a16="http://schemas.microsoft.com/office/drawing/2014/main" id="{B87254F0-EB36-483B-AC50-0D97419272F5}"/>
              </a:ext>
            </a:extLst>
          </p:cNvPr>
          <p:cNvSpPr>
            <a:spLocks noGrp="1"/>
          </p:cNvSpPr>
          <p:nvPr>
            <p:ph type="title"/>
          </p:nvPr>
        </p:nvSpPr>
        <p:spPr/>
        <p:txBody>
          <a:bodyPr>
            <a:normAutofit/>
          </a:bodyPr>
          <a:lstStyle/>
          <a:p>
            <a:r>
              <a:rPr lang="en-US"/>
              <a:t>Brand Yourself</a:t>
            </a:r>
            <a:endParaRPr lang="en-US" dirty="0"/>
          </a:p>
        </p:txBody>
      </p:sp>
      <p:sp>
        <p:nvSpPr>
          <p:cNvPr id="3" name="Content Placeholder 2">
            <a:extLst>
              <a:ext uri="{FF2B5EF4-FFF2-40B4-BE49-F238E27FC236}">
                <a16:creationId xmlns:a16="http://schemas.microsoft.com/office/drawing/2014/main" id="{4D5E2C66-3590-40EE-9775-45A30485EF46}"/>
              </a:ext>
            </a:extLst>
          </p:cNvPr>
          <p:cNvSpPr>
            <a:spLocks noGrp="1"/>
          </p:cNvSpPr>
          <p:nvPr>
            <p:ph idx="1"/>
          </p:nvPr>
        </p:nvSpPr>
        <p:spPr>
          <a:xfrm>
            <a:off x="4562764" y="1478318"/>
            <a:ext cx="7008592" cy="4981466"/>
          </a:xfrm>
        </p:spPr>
        <p:txBody>
          <a:bodyPr>
            <a:normAutofit/>
          </a:bodyPr>
          <a:lstStyle/>
          <a:p>
            <a:r>
              <a:rPr lang="en-US" dirty="0"/>
              <a:t>Pick a Company Name</a:t>
            </a:r>
          </a:p>
          <a:p>
            <a:r>
              <a:rPr lang="en-US" dirty="0"/>
              <a:t>Ending in (Holdings, Group, Equity, Capital, Properties, Partners, etc.)</a:t>
            </a:r>
          </a:p>
          <a:p>
            <a:r>
              <a:rPr lang="en-US" dirty="0"/>
              <a:t>Logo</a:t>
            </a:r>
          </a:p>
          <a:p>
            <a:r>
              <a:rPr lang="en-US" dirty="0"/>
              <a:t>Create Website </a:t>
            </a:r>
          </a:p>
          <a:p>
            <a:r>
              <a:rPr lang="en-US" dirty="0"/>
              <a:t>Business Cards</a:t>
            </a:r>
          </a:p>
          <a:p>
            <a:r>
              <a:rPr lang="en-US" dirty="0"/>
              <a:t>Check name with:</a:t>
            </a:r>
          </a:p>
          <a:p>
            <a:pPr marL="0" indent="0">
              <a:buNone/>
            </a:pPr>
            <a:r>
              <a:rPr lang="en-US" dirty="0"/>
              <a:t>      Secretary of State</a:t>
            </a:r>
          </a:p>
          <a:p>
            <a:pPr marL="0" indent="0">
              <a:buNone/>
            </a:pPr>
            <a:r>
              <a:rPr lang="en-US" dirty="0"/>
              <a:t>      Godaddy.com for domain name</a:t>
            </a:r>
          </a:p>
          <a:p>
            <a:pPr marL="0" indent="0">
              <a:buNone/>
            </a:pPr>
            <a:r>
              <a:rPr lang="en-US" dirty="0"/>
              <a:t>       Do trademark search</a:t>
            </a:r>
          </a:p>
          <a:p>
            <a:endParaRPr lang="en-US" dirty="0"/>
          </a:p>
        </p:txBody>
      </p:sp>
      <p:sp>
        <p:nvSpPr>
          <p:cNvPr id="9" name="Footer Placeholder 4">
            <a:extLst>
              <a:ext uri="{FF2B5EF4-FFF2-40B4-BE49-F238E27FC236}">
                <a16:creationId xmlns:a16="http://schemas.microsoft.com/office/drawing/2014/main" id="{C0454B97-3081-4325-BAF6-CC95FC503E58}"/>
              </a:ext>
            </a:extLst>
          </p:cNvPr>
          <p:cNvSpPr txBox="1">
            <a:spLocks/>
          </p:cNvSpPr>
          <p:nvPr/>
        </p:nvSpPr>
        <p:spPr>
          <a:xfrm>
            <a:off x="6310209" y="6459785"/>
            <a:ext cx="3617103" cy="365125"/>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200" kern="1200" baseline="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dirty="0">
              <a:ln w="0"/>
              <a:solidFill>
                <a:srgbClr val="5B9BD5"/>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1416164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text&#10;&#10;Description automatically generated">
            <a:extLst>
              <a:ext uri="{FF2B5EF4-FFF2-40B4-BE49-F238E27FC236}">
                <a16:creationId xmlns:a16="http://schemas.microsoft.com/office/drawing/2014/main" id="{7619676D-2211-4CF4-9624-CB0759C04E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99" y="0"/>
            <a:ext cx="12115801" cy="6858000"/>
          </a:xfrm>
          <a:prstGeom prst="rect">
            <a:avLst/>
          </a:prstGeom>
        </p:spPr>
      </p:pic>
    </p:spTree>
    <p:extLst>
      <p:ext uri="{BB962C8B-B14F-4D97-AF65-F5344CB8AC3E}">
        <p14:creationId xmlns:p14="http://schemas.microsoft.com/office/powerpoint/2010/main" val="2137003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website&#10;&#10;Description automatically generated">
            <a:extLst>
              <a:ext uri="{FF2B5EF4-FFF2-40B4-BE49-F238E27FC236}">
                <a16:creationId xmlns:a16="http://schemas.microsoft.com/office/drawing/2014/main" id="{03D54D9E-50ED-473E-B522-E95A2C8518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24" y="0"/>
            <a:ext cx="12096751" cy="6858000"/>
          </a:xfrm>
          <a:prstGeom prst="rect">
            <a:avLst/>
          </a:prstGeom>
        </p:spPr>
      </p:pic>
    </p:spTree>
    <p:extLst>
      <p:ext uri="{BB962C8B-B14F-4D97-AF65-F5344CB8AC3E}">
        <p14:creationId xmlns:p14="http://schemas.microsoft.com/office/powerpoint/2010/main" val="2984103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website&#10;&#10;Description automatically generated">
            <a:extLst>
              <a:ext uri="{FF2B5EF4-FFF2-40B4-BE49-F238E27FC236}">
                <a16:creationId xmlns:a16="http://schemas.microsoft.com/office/drawing/2014/main" id="{4CBB5D38-E2D2-4CDB-9AC9-2E6184E95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66" y="6174"/>
            <a:ext cx="12008467" cy="6845652"/>
          </a:xfrm>
          <a:prstGeom prst="rect">
            <a:avLst/>
          </a:prstGeom>
        </p:spPr>
      </p:pic>
    </p:spTree>
    <p:extLst>
      <p:ext uri="{BB962C8B-B14F-4D97-AF65-F5344CB8AC3E}">
        <p14:creationId xmlns:p14="http://schemas.microsoft.com/office/powerpoint/2010/main" val="30680448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 schematic&#10;&#10;Description automatically generated">
            <a:extLst>
              <a:ext uri="{FF2B5EF4-FFF2-40B4-BE49-F238E27FC236}">
                <a16:creationId xmlns:a16="http://schemas.microsoft.com/office/drawing/2014/main" id="{A3AA32E2-6A02-405D-A55F-2D590E18D4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066" y="18874"/>
            <a:ext cx="12033868" cy="6820251"/>
          </a:xfrm>
          <a:prstGeom prst="rect">
            <a:avLst/>
          </a:prstGeom>
        </p:spPr>
      </p:pic>
    </p:spTree>
    <p:extLst>
      <p:ext uri="{BB962C8B-B14F-4D97-AF65-F5344CB8AC3E}">
        <p14:creationId xmlns:p14="http://schemas.microsoft.com/office/powerpoint/2010/main" val="5824881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application, website&#10;&#10;Description automatically generated">
            <a:extLst>
              <a:ext uri="{FF2B5EF4-FFF2-40B4-BE49-F238E27FC236}">
                <a16:creationId xmlns:a16="http://schemas.microsoft.com/office/drawing/2014/main" id="{D74DBDBE-D45B-44D7-ABA0-430BAF5D3B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39" y="6174"/>
            <a:ext cx="12103722" cy="6845652"/>
          </a:xfrm>
          <a:prstGeom prst="rect">
            <a:avLst/>
          </a:prstGeom>
        </p:spPr>
      </p:pic>
    </p:spTree>
    <p:extLst>
      <p:ext uri="{BB962C8B-B14F-4D97-AF65-F5344CB8AC3E}">
        <p14:creationId xmlns:p14="http://schemas.microsoft.com/office/powerpoint/2010/main" val="97251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website&#10;&#10;Description automatically generated">
            <a:extLst>
              <a:ext uri="{FF2B5EF4-FFF2-40B4-BE49-F238E27FC236}">
                <a16:creationId xmlns:a16="http://schemas.microsoft.com/office/drawing/2014/main" id="{34BDCFC4-8D53-4D6C-ACE9-C3A0092D4A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839" y="22050"/>
            <a:ext cx="12078321" cy="6813900"/>
          </a:xfrm>
          <a:prstGeom prst="rect">
            <a:avLst/>
          </a:prstGeom>
        </p:spPr>
      </p:pic>
    </p:spTree>
    <p:extLst>
      <p:ext uri="{BB962C8B-B14F-4D97-AF65-F5344CB8AC3E}">
        <p14:creationId xmlns:p14="http://schemas.microsoft.com/office/powerpoint/2010/main" val="332824165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1429</Words>
  <Application>Microsoft Office PowerPoint</Application>
  <PresentationFormat>Widescreen</PresentationFormat>
  <Paragraphs>245</Paragraphs>
  <Slides>43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Cambria Math</vt:lpstr>
      <vt:lpstr>Office Theme</vt:lpstr>
      <vt:lpstr>PowerPoint Presentation</vt:lpstr>
      <vt:lpstr>Achieve Your Goals FAST </vt:lpstr>
      <vt:lpstr>The Multifamily Investing Process</vt:lpstr>
      <vt:lpstr>PowerPoint Presentation</vt:lpstr>
      <vt:lpstr>PowerPoint Presentation</vt:lpstr>
      <vt:lpstr>PowerPoint Presentation</vt:lpstr>
      <vt:lpstr>PowerPoint Presentation</vt:lpstr>
      <vt:lpstr>PowerPoint Presentation</vt:lpstr>
      <vt:lpstr>PowerPoint Presentation</vt:lpstr>
      <vt:lpstr>What is your Risk Tolerance? </vt:lpstr>
      <vt:lpstr>Self Evaluation (continued)</vt:lpstr>
      <vt:lpstr>What Type and Size of  Multifamily Will You Target? </vt:lpstr>
      <vt:lpstr>Classification</vt:lpstr>
      <vt:lpstr>Residential Multifamily</vt:lpstr>
      <vt:lpstr>PowerPoint Presentation</vt:lpstr>
      <vt:lpstr>Potential Challenges of 2-4 Unit Residential Multifamily</vt:lpstr>
      <vt:lpstr>Commercial Properties </vt:lpstr>
      <vt:lpstr>Commercial Multifamily Properties</vt:lpstr>
      <vt:lpstr>Building Your Team</vt:lpstr>
      <vt:lpstr>Property Manager</vt:lpstr>
      <vt:lpstr>Commercial Real Estate Brokers</vt:lpstr>
      <vt:lpstr>Real Estate Attorney</vt:lpstr>
      <vt:lpstr>PowerPoint Presentation</vt:lpstr>
      <vt:lpstr>Commercial Lenders</vt:lpstr>
      <vt:lpstr>PowerPoint Presentation</vt:lpstr>
      <vt:lpstr>PowerPoint Presentation</vt:lpstr>
      <vt:lpstr>Partner Considerations</vt:lpstr>
      <vt:lpstr>Partners and Investors:  Joint Ventures vs. Syndication </vt:lpstr>
      <vt:lpstr>Equity Investors (Equity = Down payment/up front  monies for closing costs, cap X)</vt:lpstr>
      <vt:lpstr>Funding Sources for Equity</vt:lpstr>
      <vt:lpstr>Debt Investor </vt:lpstr>
      <vt:lpstr>How to Find  Investors /Partners</vt:lpstr>
      <vt:lpstr>Elevator Pitch  (What Do You Do?) </vt:lpstr>
      <vt:lpstr>When Getting to Know </vt:lpstr>
      <vt:lpstr>Private Money from Investors </vt:lpstr>
      <vt:lpstr>Nurturing Relationships  with Investors</vt:lpstr>
      <vt:lpstr>Brand Yourself</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Rod Khleif</dc:creator>
  <cp:lastModifiedBy>Rod Khleif</cp:lastModifiedBy>
  <cp:revision>3</cp:revision>
  <dcterms:created xsi:type="dcterms:W3CDTF">2021-03-29T15:11:09Z</dcterms:created>
  <dcterms:modified xsi:type="dcterms:W3CDTF">2021-03-29T20:17:12Z</dcterms:modified>
</cp:coreProperties>
</file>