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3" r:id="rId4"/>
    <p:sldId id="258" r:id="rId5"/>
    <p:sldId id="273" r:id="rId6"/>
    <p:sldId id="285" r:id="rId7"/>
    <p:sldId id="259" r:id="rId8"/>
    <p:sldId id="262" r:id="rId9"/>
    <p:sldId id="284" r:id="rId10"/>
    <p:sldId id="275" r:id="rId11"/>
    <p:sldId id="276" r:id="rId12"/>
    <p:sldId id="274" r:id="rId13"/>
    <p:sldId id="277" r:id="rId14"/>
    <p:sldId id="261" r:id="rId15"/>
    <p:sldId id="278" r:id="rId16"/>
    <p:sldId id="263" r:id="rId17"/>
    <p:sldId id="282" r:id="rId18"/>
    <p:sldId id="280" r:id="rId19"/>
    <p:sldId id="281" r:id="rId20"/>
    <p:sldId id="279" r:id="rId21"/>
    <p:sldId id="265" r:id="rId22"/>
    <p:sldId id="268" r:id="rId23"/>
    <p:sldId id="269" r:id="rId24"/>
    <p:sldId id="287" r:id="rId25"/>
    <p:sldId id="270" r:id="rId26"/>
    <p:sldId id="286" r:id="rId27"/>
    <p:sldId id="27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841"/>
    <a:srgbClr val="7BB54D"/>
    <a:srgbClr val="FFFFFF"/>
    <a:srgbClr val="DDEDBD"/>
    <a:srgbClr val="9FC95D"/>
    <a:srgbClr val="77B345"/>
    <a:srgbClr val="CDE4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94" d="100"/>
          <a:sy n="94" d="100"/>
        </p:scale>
        <p:origin x="1230"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8026F-3CE8-A942-ACBD-6632CD7897AB}" type="doc">
      <dgm:prSet loTypeId="urn:microsoft.com/office/officeart/2005/8/layout/radial6" loCatId="" qsTypeId="urn:microsoft.com/office/officeart/2005/8/quickstyle/3d2" qsCatId="3D" csTypeId="urn:microsoft.com/office/officeart/2005/8/colors/accent1_2" csCatId="accent1" phldr="1"/>
      <dgm:spPr/>
      <dgm:t>
        <a:bodyPr/>
        <a:lstStyle/>
        <a:p>
          <a:endParaRPr lang="en-US"/>
        </a:p>
      </dgm:t>
    </dgm:pt>
    <dgm:pt modelId="{4763FF1C-A3EB-5242-807B-11AC12BE109B}">
      <dgm:prSet custT="1"/>
      <dgm:spPr>
        <a:solidFill>
          <a:srgbClr val="0A016C">
            <a:alpha val="90000"/>
          </a:srgbClr>
        </a:solidFill>
      </dgm:spPr>
      <dgm:t>
        <a:bodyPr/>
        <a:lstStyle/>
        <a:p>
          <a:pPr rtl="0">
            <a:lnSpc>
              <a:spcPct val="70000"/>
            </a:lnSpc>
          </a:pPr>
          <a:r>
            <a:rPr lang="en-US" sz="2800" b="0" i="0" dirty="0">
              <a:latin typeface="Calibri Regular"/>
              <a:cs typeface="Abadi MT Condensed Light"/>
            </a:rPr>
            <a:t>Property</a:t>
          </a:r>
        </a:p>
      </dgm:t>
    </dgm:pt>
    <dgm:pt modelId="{291423F7-E57F-0942-8D1D-B1A3B62B2B31}" type="parTrans" cxnId="{D94A011A-E64C-B941-B71A-914E07E4F559}">
      <dgm:prSet/>
      <dgm:spPr/>
      <dgm:t>
        <a:bodyPr/>
        <a:lstStyle/>
        <a:p>
          <a:endParaRPr lang="en-US" sz="2800"/>
        </a:p>
      </dgm:t>
    </dgm:pt>
    <dgm:pt modelId="{42DA5F69-A07D-874C-90BE-FF7D022A828C}" type="sibTrans" cxnId="{D94A011A-E64C-B941-B71A-914E07E4F559}">
      <dgm:prSet/>
      <dgm:spPr/>
      <dgm:t>
        <a:bodyPr/>
        <a:lstStyle/>
        <a:p>
          <a:endParaRPr lang="en-US" sz="2800"/>
        </a:p>
      </dgm:t>
    </dgm:pt>
    <dgm:pt modelId="{D4A1B27D-1A16-A94C-B3D3-DEDBF289C3B3}">
      <dgm:prSet custT="1"/>
      <dgm:spPr>
        <a:solidFill>
          <a:srgbClr val="0A016C">
            <a:alpha val="90000"/>
          </a:srgbClr>
        </a:solidFill>
      </dgm:spPr>
      <dgm:t>
        <a:bodyPr/>
        <a:lstStyle/>
        <a:p>
          <a:pPr rtl="0">
            <a:lnSpc>
              <a:spcPct val="70000"/>
            </a:lnSpc>
          </a:pPr>
          <a:r>
            <a:rPr lang="en-US" sz="2800" b="0" i="0" dirty="0">
              <a:latin typeface="Calibri Regular"/>
              <a:cs typeface="Abadi MT Condensed Light"/>
            </a:rPr>
            <a:t>Acquisition Fees</a:t>
          </a:r>
        </a:p>
      </dgm:t>
    </dgm:pt>
    <dgm:pt modelId="{D746C5F3-0F2A-B24B-B550-17528107D61D}" type="parTrans" cxnId="{EA0995F8-1151-9A47-8F4E-F4E839FC1F41}">
      <dgm:prSet/>
      <dgm:spPr/>
      <dgm:t>
        <a:bodyPr/>
        <a:lstStyle/>
        <a:p>
          <a:endParaRPr lang="en-US" sz="2800"/>
        </a:p>
      </dgm:t>
    </dgm:pt>
    <dgm:pt modelId="{D4CB21ED-DD13-E84A-A5A3-B635C9C754B1}" type="sibTrans" cxnId="{EA0995F8-1151-9A47-8F4E-F4E839FC1F41}">
      <dgm:prSet/>
      <dgm:spPr>
        <a:solidFill>
          <a:srgbClr val="94BAFA"/>
        </a:solidFill>
      </dgm:spPr>
      <dgm:t>
        <a:bodyPr/>
        <a:lstStyle/>
        <a:p>
          <a:endParaRPr lang="en-US" sz="2800"/>
        </a:p>
      </dgm:t>
    </dgm:pt>
    <dgm:pt modelId="{25D527D6-821D-E948-8049-DBB6519C7E18}">
      <dgm:prSet custT="1"/>
      <dgm:spPr>
        <a:solidFill>
          <a:srgbClr val="0A016C">
            <a:alpha val="90000"/>
          </a:srgbClr>
        </a:solidFill>
      </dgm:spPr>
      <dgm:t>
        <a:bodyPr/>
        <a:lstStyle/>
        <a:p>
          <a:pPr rtl="0">
            <a:lnSpc>
              <a:spcPct val="70000"/>
            </a:lnSpc>
          </a:pPr>
          <a:r>
            <a:rPr lang="en-US" sz="2800" b="0" i="0" dirty="0">
              <a:latin typeface="Calibri Regular"/>
              <a:cs typeface="Abadi MT Condensed Light"/>
            </a:rPr>
            <a:t>Financing Costs</a:t>
          </a:r>
        </a:p>
      </dgm:t>
    </dgm:pt>
    <dgm:pt modelId="{032A9018-9977-5F4D-B692-0CBCD689A096}" type="parTrans" cxnId="{6E435DD7-4EF6-0645-A299-A0AF2B64F135}">
      <dgm:prSet/>
      <dgm:spPr/>
      <dgm:t>
        <a:bodyPr/>
        <a:lstStyle/>
        <a:p>
          <a:endParaRPr lang="en-US" sz="2800"/>
        </a:p>
      </dgm:t>
    </dgm:pt>
    <dgm:pt modelId="{F8B1996A-F282-3C48-B119-03C4822AFFDD}" type="sibTrans" cxnId="{6E435DD7-4EF6-0645-A299-A0AF2B64F135}">
      <dgm:prSet/>
      <dgm:spPr>
        <a:solidFill>
          <a:srgbClr val="94BAFA"/>
        </a:solidFill>
      </dgm:spPr>
      <dgm:t>
        <a:bodyPr/>
        <a:lstStyle/>
        <a:p>
          <a:endParaRPr lang="en-US" sz="2800"/>
        </a:p>
      </dgm:t>
    </dgm:pt>
    <dgm:pt modelId="{CB0371DD-1EB8-8843-9028-DFB5DE252567}">
      <dgm:prSet custT="1"/>
      <dgm:spPr>
        <a:solidFill>
          <a:srgbClr val="0A016C">
            <a:alpha val="90000"/>
          </a:srgbClr>
        </a:solidFill>
      </dgm:spPr>
      <dgm:t>
        <a:bodyPr/>
        <a:lstStyle/>
        <a:p>
          <a:pPr rtl="0">
            <a:lnSpc>
              <a:spcPct val="70000"/>
            </a:lnSpc>
          </a:pPr>
          <a:r>
            <a:rPr lang="en-US" sz="2800" b="0" i="0" dirty="0">
              <a:latin typeface="Calibri Regular"/>
              <a:cs typeface="Abadi MT Condensed Light"/>
            </a:rPr>
            <a:t>Capital Improvements</a:t>
          </a:r>
        </a:p>
      </dgm:t>
    </dgm:pt>
    <dgm:pt modelId="{D0C84FD6-D9CB-BD4F-B7F0-C9BB547A1AA5}" type="parTrans" cxnId="{4ABB146C-1DC5-8C46-AAB7-55BAE3E6AA71}">
      <dgm:prSet/>
      <dgm:spPr/>
      <dgm:t>
        <a:bodyPr/>
        <a:lstStyle/>
        <a:p>
          <a:endParaRPr lang="en-US" sz="2800"/>
        </a:p>
      </dgm:t>
    </dgm:pt>
    <dgm:pt modelId="{965CF40E-FBB2-9940-A4D7-E63A9715D85D}" type="sibTrans" cxnId="{4ABB146C-1DC5-8C46-AAB7-55BAE3E6AA71}">
      <dgm:prSet/>
      <dgm:spPr>
        <a:solidFill>
          <a:srgbClr val="94BAFA"/>
        </a:solidFill>
      </dgm:spPr>
      <dgm:t>
        <a:bodyPr/>
        <a:lstStyle/>
        <a:p>
          <a:endParaRPr lang="en-US" sz="2800"/>
        </a:p>
      </dgm:t>
    </dgm:pt>
    <dgm:pt modelId="{50CBD852-35D0-DB48-AE4F-171A215DA2C8}">
      <dgm:prSet custT="1"/>
      <dgm:spPr>
        <a:solidFill>
          <a:srgbClr val="0A016C">
            <a:alpha val="90000"/>
          </a:srgbClr>
        </a:solidFill>
      </dgm:spPr>
      <dgm:t>
        <a:bodyPr/>
        <a:lstStyle/>
        <a:p>
          <a:pPr rtl="0">
            <a:lnSpc>
              <a:spcPct val="70000"/>
            </a:lnSpc>
          </a:pPr>
          <a:r>
            <a:rPr lang="en-US" sz="2800" b="0" i="0" dirty="0">
              <a:latin typeface="Calibri Regular"/>
              <a:cs typeface="Abadi MT Condensed Light"/>
            </a:rPr>
            <a:t>Down Payment</a:t>
          </a:r>
        </a:p>
      </dgm:t>
    </dgm:pt>
    <dgm:pt modelId="{9BC89CD5-449A-1442-AA3B-591EBE631B00}" type="parTrans" cxnId="{9B0F2E67-D27E-3645-867C-38A66A48C1FC}">
      <dgm:prSet/>
      <dgm:spPr/>
      <dgm:t>
        <a:bodyPr/>
        <a:lstStyle/>
        <a:p>
          <a:endParaRPr lang="en-US" sz="2800"/>
        </a:p>
      </dgm:t>
    </dgm:pt>
    <dgm:pt modelId="{EEE60E93-8C6B-A04F-9399-2F28897E9F20}" type="sibTrans" cxnId="{9B0F2E67-D27E-3645-867C-38A66A48C1FC}">
      <dgm:prSet/>
      <dgm:spPr>
        <a:solidFill>
          <a:srgbClr val="94BAFA"/>
        </a:solidFill>
      </dgm:spPr>
      <dgm:t>
        <a:bodyPr/>
        <a:lstStyle/>
        <a:p>
          <a:endParaRPr lang="en-US" sz="2800"/>
        </a:p>
      </dgm:t>
    </dgm:pt>
    <dgm:pt modelId="{E93A6E33-7AD3-E94D-8F2D-78B703ABE9C5}">
      <dgm:prSet custT="1"/>
      <dgm:spPr>
        <a:solidFill>
          <a:srgbClr val="0A016C">
            <a:alpha val="90000"/>
          </a:srgbClr>
        </a:solidFill>
      </dgm:spPr>
      <dgm:t>
        <a:bodyPr/>
        <a:lstStyle/>
        <a:p>
          <a:pPr rtl="0">
            <a:lnSpc>
              <a:spcPct val="70000"/>
            </a:lnSpc>
          </a:pPr>
          <a:r>
            <a:rPr lang="en-US" sz="2800" b="0" i="0" dirty="0">
              <a:latin typeface="Calibri Regular"/>
              <a:cs typeface="Abadi MT Condensed Light"/>
            </a:rPr>
            <a:t>Closing Costs</a:t>
          </a:r>
        </a:p>
      </dgm:t>
    </dgm:pt>
    <dgm:pt modelId="{C52EC7FC-27E6-EF4D-A202-7486D800BC5D}" type="parTrans" cxnId="{CF1ABE50-F304-AB46-BCD2-C76A7E599F27}">
      <dgm:prSet/>
      <dgm:spPr/>
      <dgm:t>
        <a:bodyPr/>
        <a:lstStyle/>
        <a:p>
          <a:endParaRPr lang="en-US" sz="2800"/>
        </a:p>
      </dgm:t>
    </dgm:pt>
    <dgm:pt modelId="{195E6873-5C72-E545-AE18-5CB4240CFCCF}" type="sibTrans" cxnId="{CF1ABE50-F304-AB46-BCD2-C76A7E599F27}">
      <dgm:prSet/>
      <dgm:spPr>
        <a:solidFill>
          <a:srgbClr val="94BAFA"/>
        </a:solidFill>
      </dgm:spPr>
      <dgm:t>
        <a:bodyPr/>
        <a:lstStyle/>
        <a:p>
          <a:endParaRPr lang="en-US" sz="2800"/>
        </a:p>
      </dgm:t>
    </dgm:pt>
    <dgm:pt modelId="{178A86C0-1A9A-C74A-8BD8-DEC0CE8C95BD}">
      <dgm:prSet custT="1"/>
      <dgm:spPr>
        <a:solidFill>
          <a:srgbClr val="0A016C">
            <a:alpha val="90000"/>
          </a:srgbClr>
        </a:solidFill>
      </dgm:spPr>
      <dgm:t>
        <a:bodyPr/>
        <a:lstStyle/>
        <a:p>
          <a:pPr rtl="0">
            <a:lnSpc>
              <a:spcPct val="70000"/>
            </a:lnSpc>
          </a:pPr>
          <a:r>
            <a:rPr lang="en-US" sz="2800" b="0" i="0" dirty="0">
              <a:latin typeface="Calibri Regular"/>
              <a:cs typeface="Abadi MT Condensed Light"/>
            </a:rPr>
            <a:t>Operating Capital and Reserves</a:t>
          </a:r>
        </a:p>
      </dgm:t>
    </dgm:pt>
    <dgm:pt modelId="{AE6816E1-C9C8-1A4A-AF93-4A6CED3E122F}" type="parTrans" cxnId="{31EBEEBC-8EA0-1B43-8723-B43C00BBD497}">
      <dgm:prSet/>
      <dgm:spPr/>
      <dgm:t>
        <a:bodyPr/>
        <a:lstStyle/>
        <a:p>
          <a:endParaRPr lang="en-US" sz="2800"/>
        </a:p>
      </dgm:t>
    </dgm:pt>
    <dgm:pt modelId="{DC0548A3-4426-C648-9DA2-B056298EFE99}" type="sibTrans" cxnId="{31EBEEBC-8EA0-1B43-8723-B43C00BBD497}">
      <dgm:prSet/>
      <dgm:spPr>
        <a:solidFill>
          <a:srgbClr val="94BAFA"/>
        </a:solidFill>
      </dgm:spPr>
      <dgm:t>
        <a:bodyPr/>
        <a:lstStyle/>
        <a:p>
          <a:endParaRPr lang="en-US" sz="2800"/>
        </a:p>
      </dgm:t>
    </dgm:pt>
    <dgm:pt modelId="{0E2FBBA9-B5C9-5447-998E-A4FC688F5B46}" type="pres">
      <dgm:prSet presAssocID="{4908026F-3CE8-A942-ACBD-6632CD7897AB}" presName="Name0" presStyleCnt="0">
        <dgm:presLayoutVars>
          <dgm:chMax val="1"/>
          <dgm:dir/>
          <dgm:animLvl val="ctr"/>
          <dgm:resizeHandles val="exact"/>
        </dgm:presLayoutVars>
      </dgm:prSet>
      <dgm:spPr/>
    </dgm:pt>
    <dgm:pt modelId="{8D4EB908-9322-6E40-BB9D-0D87E93053E0}" type="pres">
      <dgm:prSet presAssocID="{4763FF1C-A3EB-5242-807B-11AC12BE109B}" presName="centerShape" presStyleLbl="node0" presStyleIdx="0" presStyleCnt="1" custScaleX="117287" custScaleY="86249" custLinFactNeighborX="-398" custLinFactNeighborY="-1731"/>
      <dgm:spPr/>
    </dgm:pt>
    <dgm:pt modelId="{49F51A6A-6BAB-6E4E-ADE6-553106EB10E8}" type="pres">
      <dgm:prSet presAssocID="{D4A1B27D-1A16-A94C-B3D3-DEDBF289C3B3}" presName="node" presStyleLbl="node1" presStyleIdx="0" presStyleCnt="6" custScaleX="212126" custRadScaleRad="100018" custRadScaleInc="-5379">
        <dgm:presLayoutVars>
          <dgm:bulletEnabled val="1"/>
        </dgm:presLayoutVars>
      </dgm:prSet>
      <dgm:spPr/>
    </dgm:pt>
    <dgm:pt modelId="{6D10E026-2835-9141-9058-B8AA9E2BC80E}" type="pres">
      <dgm:prSet presAssocID="{D4A1B27D-1A16-A94C-B3D3-DEDBF289C3B3}" presName="dummy" presStyleCnt="0"/>
      <dgm:spPr/>
    </dgm:pt>
    <dgm:pt modelId="{3EA34698-A5D9-BA4D-95ED-69801F8882BD}" type="pres">
      <dgm:prSet presAssocID="{D4CB21ED-DD13-E84A-A5A3-B635C9C754B1}" presName="sibTrans" presStyleLbl="sibTrans2D1" presStyleIdx="0" presStyleCnt="6"/>
      <dgm:spPr/>
    </dgm:pt>
    <dgm:pt modelId="{20200768-E2D9-AA4F-A902-98C9E704E6A7}" type="pres">
      <dgm:prSet presAssocID="{25D527D6-821D-E948-8049-DBB6519C7E18}" presName="node" presStyleLbl="node1" presStyleIdx="1" presStyleCnt="6" custScaleX="219563" custRadScaleRad="111992" custRadScaleInc="20087">
        <dgm:presLayoutVars>
          <dgm:bulletEnabled val="1"/>
        </dgm:presLayoutVars>
      </dgm:prSet>
      <dgm:spPr/>
    </dgm:pt>
    <dgm:pt modelId="{CC03D9E5-F1A9-CB47-93E2-B0691D75D06D}" type="pres">
      <dgm:prSet presAssocID="{25D527D6-821D-E948-8049-DBB6519C7E18}" presName="dummy" presStyleCnt="0"/>
      <dgm:spPr/>
    </dgm:pt>
    <dgm:pt modelId="{D8BA3A72-F887-864D-AD02-4747400AD005}" type="pres">
      <dgm:prSet presAssocID="{F8B1996A-F282-3C48-B119-03C4822AFFDD}" presName="sibTrans" presStyleLbl="sibTrans2D1" presStyleIdx="1" presStyleCnt="6"/>
      <dgm:spPr/>
    </dgm:pt>
    <dgm:pt modelId="{AC466418-1A13-0243-BCE1-E91B808AF903}" type="pres">
      <dgm:prSet presAssocID="{CB0371DD-1EB8-8843-9028-DFB5DE252567}" presName="node" presStyleLbl="node1" presStyleIdx="2" presStyleCnt="6" custScaleX="208944" custRadScaleRad="104539" custRadScaleInc="-54275">
        <dgm:presLayoutVars>
          <dgm:bulletEnabled val="1"/>
        </dgm:presLayoutVars>
      </dgm:prSet>
      <dgm:spPr/>
    </dgm:pt>
    <dgm:pt modelId="{3B1247C5-B085-A84A-8E29-EAE31A3CB637}" type="pres">
      <dgm:prSet presAssocID="{CB0371DD-1EB8-8843-9028-DFB5DE252567}" presName="dummy" presStyleCnt="0"/>
      <dgm:spPr/>
    </dgm:pt>
    <dgm:pt modelId="{989D02D0-B867-1340-BB31-1AAA0EC941D5}" type="pres">
      <dgm:prSet presAssocID="{965CF40E-FBB2-9940-A4D7-E63A9715D85D}" presName="sibTrans" presStyleLbl="sibTrans2D1" presStyleIdx="2" presStyleCnt="6"/>
      <dgm:spPr/>
    </dgm:pt>
    <dgm:pt modelId="{39943541-1BF2-034F-97F7-09482073084F}" type="pres">
      <dgm:prSet presAssocID="{178A86C0-1A9A-C74A-8BD8-DEC0CE8C95BD}" presName="node" presStyleLbl="node1" presStyleIdx="3" presStyleCnt="6" custScaleX="251362" custRadScaleRad="93577" custRadScaleInc="4093">
        <dgm:presLayoutVars>
          <dgm:bulletEnabled val="1"/>
        </dgm:presLayoutVars>
      </dgm:prSet>
      <dgm:spPr/>
    </dgm:pt>
    <dgm:pt modelId="{B35713C2-6D80-9F43-AC71-322C9E19BE74}" type="pres">
      <dgm:prSet presAssocID="{178A86C0-1A9A-C74A-8BD8-DEC0CE8C95BD}" presName="dummy" presStyleCnt="0"/>
      <dgm:spPr/>
    </dgm:pt>
    <dgm:pt modelId="{80A1B53B-13AB-DF47-AD58-43FC82FCD0A4}" type="pres">
      <dgm:prSet presAssocID="{DC0548A3-4426-C648-9DA2-B056298EFE99}" presName="sibTrans" presStyleLbl="sibTrans2D1" presStyleIdx="3" presStyleCnt="6"/>
      <dgm:spPr/>
    </dgm:pt>
    <dgm:pt modelId="{505E217D-2B07-0746-9D6A-CC2EC7315DB3}" type="pres">
      <dgm:prSet presAssocID="{E93A6E33-7AD3-E94D-8F2D-78B703ABE9C5}" presName="node" presStyleLbl="node1" presStyleIdx="4" presStyleCnt="6" custScaleX="198067" custRadScaleRad="107638" custRadScaleInc="57117">
        <dgm:presLayoutVars>
          <dgm:bulletEnabled val="1"/>
        </dgm:presLayoutVars>
      </dgm:prSet>
      <dgm:spPr/>
    </dgm:pt>
    <dgm:pt modelId="{FFA4DCB9-DD21-0549-8939-3DD9F85BDDC6}" type="pres">
      <dgm:prSet presAssocID="{E93A6E33-7AD3-E94D-8F2D-78B703ABE9C5}" presName="dummy" presStyleCnt="0"/>
      <dgm:spPr/>
    </dgm:pt>
    <dgm:pt modelId="{536BFC71-38D0-9A4C-9C08-719D092F0B62}" type="pres">
      <dgm:prSet presAssocID="{195E6873-5C72-E545-AE18-5CB4240CFCCF}" presName="sibTrans" presStyleLbl="sibTrans2D1" presStyleIdx="4" presStyleCnt="6"/>
      <dgm:spPr/>
    </dgm:pt>
    <dgm:pt modelId="{214F7D95-FBD6-2147-9D5A-F32BCE10D49F}" type="pres">
      <dgm:prSet presAssocID="{50CBD852-35D0-DB48-AE4F-171A215DA2C8}" presName="node" presStyleLbl="node1" presStyleIdx="5" presStyleCnt="6" custScaleX="216021" custScaleY="90890" custRadScaleRad="107890" custRadScaleInc="-15543">
        <dgm:presLayoutVars>
          <dgm:bulletEnabled val="1"/>
        </dgm:presLayoutVars>
      </dgm:prSet>
      <dgm:spPr/>
    </dgm:pt>
    <dgm:pt modelId="{F1F5ECF1-4018-7E49-99F4-A95CCBBD8629}" type="pres">
      <dgm:prSet presAssocID="{50CBD852-35D0-DB48-AE4F-171A215DA2C8}" presName="dummy" presStyleCnt="0"/>
      <dgm:spPr/>
    </dgm:pt>
    <dgm:pt modelId="{53D9847D-948A-8E4C-93B7-2A42DC49623F}" type="pres">
      <dgm:prSet presAssocID="{EEE60E93-8C6B-A04F-9399-2F28897E9F20}" presName="sibTrans" presStyleLbl="sibTrans2D1" presStyleIdx="5" presStyleCnt="6"/>
      <dgm:spPr/>
    </dgm:pt>
  </dgm:ptLst>
  <dgm:cxnLst>
    <dgm:cxn modelId="{D94A011A-E64C-B941-B71A-914E07E4F559}" srcId="{4908026F-3CE8-A942-ACBD-6632CD7897AB}" destId="{4763FF1C-A3EB-5242-807B-11AC12BE109B}" srcOrd="0" destOrd="0" parTransId="{291423F7-E57F-0942-8D1D-B1A3B62B2B31}" sibTransId="{42DA5F69-A07D-874C-90BE-FF7D022A828C}"/>
    <dgm:cxn modelId="{A0EEF425-E9D7-714D-A970-136602011F04}" type="presOf" srcId="{50CBD852-35D0-DB48-AE4F-171A215DA2C8}" destId="{214F7D95-FBD6-2147-9D5A-F32BCE10D49F}" srcOrd="0" destOrd="0" presId="urn:microsoft.com/office/officeart/2005/8/layout/radial6"/>
    <dgm:cxn modelId="{BA827C2D-131C-4040-A8D5-ED872A476D33}" type="presOf" srcId="{D4CB21ED-DD13-E84A-A5A3-B635C9C754B1}" destId="{3EA34698-A5D9-BA4D-95ED-69801F8882BD}" srcOrd="0" destOrd="0" presId="urn:microsoft.com/office/officeart/2005/8/layout/radial6"/>
    <dgm:cxn modelId="{9B0F2E67-D27E-3645-867C-38A66A48C1FC}" srcId="{4763FF1C-A3EB-5242-807B-11AC12BE109B}" destId="{50CBD852-35D0-DB48-AE4F-171A215DA2C8}" srcOrd="5" destOrd="0" parTransId="{9BC89CD5-449A-1442-AA3B-591EBE631B00}" sibTransId="{EEE60E93-8C6B-A04F-9399-2F28897E9F20}"/>
    <dgm:cxn modelId="{4ABB146C-1DC5-8C46-AAB7-55BAE3E6AA71}" srcId="{4763FF1C-A3EB-5242-807B-11AC12BE109B}" destId="{CB0371DD-1EB8-8843-9028-DFB5DE252567}" srcOrd="2" destOrd="0" parTransId="{D0C84FD6-D9CB-BD4F-B7F0-C9BB547A1AA5}" sibTransId="{965CF40E-FBB2-9940-A4D7-E63A9715D85D}"/>
    <dgm:cxn modelId="{E8525C6F-7D18-8345-8719-4A77F7F25A7E}" type="presOf" srcId="{195E6873-5C72-E545-AE18-5CB4240CFCCF}" destId="{536BFC71-38D0-9A4C-9C08-719D092F0B62}" srcOrd="0" destOrd="0" presId="urn:microsoft.com/office/officeart/2005/8/layout/radial6"/>
    <dgm:cxn modelId="{CF1ABE50-F304-AB46-BCD2-C76A7E599F27}" srcId="{4763FF1C-A3EB-5242-807B-11AC12BE109B}" destId="{E93A6E33-7AD3-E94D-8F2D-78B703ABE9C5}" srcOrd="4" destOrd="0" parTransId="{C52EC7FC-27E6-EF4D-A202-7486D800BC5D}" sibTransId="{195E6873-5C72-E545-AE18-5CB4240CFCCF}"/>
    <dgm:cxn modelId="{CC9A357A-44F5-8E40-8147-36327728B59A}" type="presOf" srcId="{D4A1B27D-1A16-A94C-B3D3-DEDBF289C3B3}" destId="{49F51A6A-6BAB-6E4E-ADE6-553106EB10E8}" srcOrd="0" destOrd="0" presId="urn:microsoft.com/office/officeart/2005/8/layout/radial6"/>
    <dgm:cxn modelId="{3AC7E17E-506D-1B40-BFF3-AC66CEE0E5A2}" type="presOf" srcId="{DC0548A3-4426-C648-9DA2-B056298EFE99}" destId="{80A1B53B-13AB-DF47-AD58-43FC82FCD0A4}" srcOrd="0" destOrd="0" presId="urn:microsoft.com/office/officeart/2005/8/layout/radial6"/>
    <dgm:cxn modelId="{2778928E-E25B-9B44-AD9D-422A98560A0F}" type="presOf" srcId="{E93A6E33-7AD3-E94D-8F2D-78B703ABE9C5}" destId="{505E217D-2B07-0746-9D6A-CC2EC7315DB3}" srcOrd="0" destOrd="0" presId="urn:microsoft.com/office/officeart/2005/8/layout/radial6"/>
    <dgm:cxn modelId="{5D7B3C91-E55D-F042-B98A-0AD0BD2910FC}" type="presOf" srcId="{EEE60E93-8C6B-A04F-9399-2F28897E9F20}" destId="{53D9847D-948A-8E4C-93B7-2A42DC49623F}" srcOrd="0" destOrd="0" presId="urn:microsoft.com/office/officeart/2005/8/layout/radial6"/>
    <dgm:cxn modelId="{99B14D9B-53EB-0E4D-BA0A-6BC7323C79F0}" type="presOf" srcId="{4908026F-3CE8-A942-ACBD-6632CD7897AB}" destId="{0E2FBBA9-B5C9-5447-998E-A4FC688F5B46}" srcOrd="0" destOrd="0" presId="urn:microsoft.com/office/officeart/2005/8/layout/radial6"/>
    <dgm:cxn modelId="{6A67D9BB-C54B-E341-B4E8-F98062A9FB7F}" type="presOf" srcId="{F8B1996A-F282-3C48-B119-03C4822AFFDD}" destId="{D8BA3A72-F887-864D-AD02-4747400AD005}" srcOrd="0" destOrd="0" presId="urn:microsoft.com/office/officeart/2005/8/layout/radial6"/>
    <dgm:cxn modelId="{31EBEEBC-8EA0-1B43-8723-B43C00BBD497}" srcId="{4763FF1C-A3EB-5242-807B-11AC12BE109B}" destId="{178A86C0-1A9A-C74A-8BD8-DEC0CE8C95BD}" srcOrd="3" destOrd="0" parTransId="{AE6816E1-C9C8-1A4A-AF93-4A6CED3E122F}" sibTransId="{DC0548A3-4426-C648-9DA2-B056298EFE99}"/>
    <dgm:cxn modelId="{4667ADD6-B7FA-1F4E-B5F0-B7F975D76726}" type="presOf" srcId="{4763FF1C-A3EB-5242-807B-11AC12BE109B}" destId="{8D4EB908-9322-6E40-BB9D-0D87E93053E0}" srcOrd="0" destOrd="0" presId="urn:microsoft.com/office/officeart/2005/8/layout/radial6"/>
    <dgm:cxn modelId="{20672DD7-6711-DB42-83BD-B26B428333B2}" type="presOf" srcId="{CB0371DD-1EB8-8843-9028-DFB5DE252567}" destId="{AC466418-1A13-0243-BCE1-E91B808AF903}" srcOrd="0" destOrd="0" presId="urn:microsoft.com/office/officeart/2005/8/layout/radial6"/>
    <dgm:cxn modelId="{6E435DD7-4EF6-0645-A299-A0AF2B64F135}" srcId="{4763FF1C-A3EB-5242-807B-11AC12BE109B}" destId="{25D527D6-821D-E948-8049-DBB6519C7E18}" srcOrd="1" destOrd="0" parTransId="{032A9018-9977-5F4D-B692-0CBCD689A096}" sibTransId="{F8B1996A-F282-3C48-B119-03C4822AFFDD}"/>
    <dgm:cxn modelId="{213CF1DC-ECCC-6748-934F-350829BA5F7A}" type="presOf" srcId="{25D527D6-821D-E948-8049-DBB6519C7E18}" destId="{20200768-E2D9-AA4F-A902-98C9E704E6A7}" srcOrd="0" destOrd="0" presId="urn:microsoft.com/office/officeart/2005/8/layout/radial6"/>
    <dgm:cxn modelId="{EA0995F8-1151-9A47-8F4E-F4E839FC1F41}" srcId="{4763FF1C-A3EB-5242-807B-11AC12BE109B}" destId="{D4A1B27D-1A16-A94C-B3D3-DEDBF289C3B3}" srcOrd="0" destOrd="0" parTransId="{D746C5F3-0F2A-B24B-B550-17528107D61D}" sibTransId="{D4CB21ED-DD13-E84A-A5A3-B635C9C754B1}"/>
    <dgm:cxn modelId="{13060AFA-F2D2-E14D-BEEA-B67862A7B01C}" type="presOf" srcId="{178A86C0-1A9A-C74A-8BD8-DEC0CE8C95BD}" destId="{39943541-1BF2-034F-97F7-09482073084F}" srcOrd="0" destOrd="0" presId="urn:microsoft.com/office/officeart/2005/8/layout/radial6"/>
    <dgm:cxn modelId="{4B47D2FA-06C3-114E-B6EE-077F7CE031EC}" type="presOf" srcId="{965CF40E-FBB2-9940-A4D7-E63A9715D85D}" destId="{989D02D0-B867-1340-BB31-1AAA0EC941D5}" srcOrd="0" destOrd="0" presId="urn:microsoft.com/office/officeart/2005/8/layout/radial6"/>
    <dgm:cxn modelId="{D4C5773B-ECFE-C743-935B-2C0873021024}" type="presParOf" srcId="{0E2FBBA9-B5C9-5447-998E-A4FC688F5B46}" destId="{8D4EB908-9322-6E40-BB9D-0D87E93053E0}" srcOrd="0" destOrd="0" presId="urn:microsoft.com/office/officeart/2005/8/layout/radial6"/>
    <dgm:cxn modelId="{68B88524-5409-5746-9115-DF56C5BA70AB}" type="presParOf" srcId="{0E2FBBA9-B5C9-5447-998E-A4FC688F5B46}" destId="{49F51A6A-6BAB-6E4E-ADE6-553106EB10E8}" srcOrd="1" destOrd="0" presId="urn:microsoft.com/office/officeart/2005/8/layout/radial6"/>
    <dgm:cxn modelId="{C48E7C68-C320-9141-892A-10DD1B69608F}" type="presParOf" srcId="{0E2FBBA9-B5C9-5447-998E-A4FC688F5B46}" destId="{6D10E026-2835-9141-9058-B8AA9E2BC80E}" srcOrd="2" destOrd="0" presId="urn:microsoft.com/office/officeart/2005/8/layout/radial6"/>
    <dgm:cxn modelId="{99BB51E0-364F-2442-AA44-C2B02C7D5654}" type="presParOf" srcId="{0E2FBBA9-B5C9-5447-998E-A4FC688F5B46}" destId="{3EA34698-A5D9-BA4D-95ED-69801F8882BD}" srcOrd="3" destOrd="0" presId="urn:microsoft.com/office/officeart/2005/8/layout/radial6"/>
    <dgm:cxn modelId="{D75931A8-6E20-EB40-A904-5DC257D47D21}" type="presParOf" srcId="{0E2FBBA9-B5C9-5447-998E-A4FC688F5B46}" destId="{20200768-E2D9-AA4F-A902-98C9E704E6A7}" srcOrd="4" destOrd="0" presId="urn:microsoft.com/office/officeart/2005/8/layout/radial6"/>
    <dgm:cxn modelId="{4F749DB5-BF88-ED46-8781-5852BA8D0664}" type="presParOf" srcId="{0E2FBBA9-B5C9-5447-998E-A4FC688F5B46}" destId="{CC03D9E5-F1A9-CB47-93E2-B0691D75D06D}" srcOrd="5" destOrd="0" presId="urn:microsoft.com/office/officeart/2005/8/layout/radial6"/>
    <dgm:cxn modelId="{F507CD6D-8BFE-5A4C-95B3-F80EF4DDA964}" type="presParOf" srcId="{0E2FBBA9-B5C9-5447-998E-A4FC688F5B46}" destId="{D8BA3A72-F887-864D-AD02-4747400AD005}" srcOrd="6" destOrd="0" presId="urn:microsoft.com/office/officeart/2005/8/layout/radial6"/>
    <dgm:cxn modelId="{F0F25BDB-8981-354C-BCD9-CF8C605617AE}" type="presParOf" srcId="{0E2FBBA9-B5C9-5447-998E-A4FC688F5B46}" destId="{AC466418-1A13-0243-BCE1-E91B808AF903}" srcOrd="7" destOrd="0" presId="urn:microsoft.com/office/officeart/2005/8/layout/radial6"/>
    <dgm:cxn modelId="{7C24F830-9E88-EA47-A932-95232F903E8E}" type="presParOf" srcId="{0E2FBBA9-B5C9-5447-998E-A4FC688F5B46}" destId="{3B1247C5-B085-A84A-8E29-EAE31A3CB637}" srcOrd="8" destOrd="0" presId="urn:microsoft.com/office/officeart/2005/8/layout/radial6"/>
    <dgm:cxn modelId="{27005F36-A23E-FD45-B19F-73BB80E02724}" type="presParOf" srcId="{0E2FBBA9-B5C9-5447-998E-A4FC688F5B46}" destId="{989D02D0-B867-1340-BB31-1AAA0EC941D5}" srcOrd="9" destOrd="0" presId="urn:microsoft.com/office/officeart/2005/8/layout/radial6"/>
    <dgm:cxn modelId="{78B6CAC9-1512-D340-9ADC-52DDCABBB0FC}" type="presParOf" srcId="{0E2FBBA9-B5C9-5447-998E-A4FC688F5B46}" destId="{39943541-1BF2-034F-97F7-09482073084F}" srcOrd="10" destOrd="0" presId="urn:microsoft.com/office/officeart/2005/8/layout/radial6"/>
    <dgm:cxn modelId="{46ADED7A-178E-B042-9F02-829B0231222D}" type="presParOf" srcId="{0E2FBBA9-B5C9-5447-998E-A4FC688F5B46}" destId="{B35713C2-6D80-9F43-AC71-322C9E19BE74}" srcOrd="11" destOrd="0" presId="urn:microsoft.com/office/officeart/2005/8/layout/radial6"/>
    <dgm:cxn modelId="{D459240D-E162-A443-A392-403A012320F9}" type="presParOf" srcId="{0E2FBBA9-B5C9-5447-998E-A4FC688F5B46}" destId="{80A1B53B-13AB-DF47-AD58-43FC82FCD0A4}" srcOrd="12" destOrd="0" presId="urn:microsoft.com/office/officeart/2005/8/layout/radial6"/>
    <dgm:cxn modelId="{C7AAF1FB-6927-1442-96BE-5BFF2EDE2073}" type="presParOf" srcId="{0E2FBBA9-B5C9-5447-998E-A4FC688F5B46}" destId="{505E217D-2B07-0746-9D6A-CC2EC7315DB3}" srcOrd="13" destOrd="0" presId="urn:microsoft.com/office/officeart/2005/8/layout/radial6"/>
    <dgm:cxn modelId="{A699E021-9192-654C-87C5-4C359EB6654B}" type="presParOf" srcId="{0E2FBBA9-B5C9-5447-998E-A4FC688F5B46}" destId="{FFA4DCB9-DD21-0549-8939-3DD9F85BDDC6}" srcOrd="14" destOrd="0" presId="urn:microsoft.com/office/officeart/2005/8/layout/radial6"/>
    <dgm:cxn modelId="{B973B241-07D4-7D46-B53E-F7DEA7C454D3}" type="presParOf" srcId="{0E2FBBA9-B5C9-5447-998E-A4FC688F5B46}" destId="{536BFC71-38D0-9A4C-9C08-719D092F0B62}" srcOrd="15" destOrd="0" presId="urn:microsoft.com/office/officeart/2005/8/layout/radial6"/>
    <dgm:cxn modelId="{A9F72017-2464-8649-A854-215DCBD536B6}" type="presParOf" srcId="{0E2FBBA9-B5C9-5447-998E-A4FC688F5B46}" destId="{214F7D95-FBD6-2147-9D5A-F32BCE10D49F}" srcOrd="16" destOrd="0" presId="urn:microsoft.com/office/officeart/2005/8/layout/radial6"/>
    <dgm:cxn modelId="{173572E0-E4F3-734B-A681-982AA8491AB9}" type="presParOf" srcId="{0E2FBBA9-B5C9-5447-998E-A4FC688F5B46}" destId="{F1F5ECF1-4018-7E49-99F4-A95CCBBD8629}" srcOrd="17" destOrd="0" presId="urn:microsoft.com/office/officeart/2005/8/layout/radial6"/>
    <dgm:cxn modelId="{D48304A6-6596-A443-9542-7D61954FC559}" type="presParOf" srcId="{0E2FBBA9-B5C9-5447-998E-A4FC688F5B46}" destId="{53D9847D-948A-8E4C-93B7-2A42DC49623F}"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E021D-2A3D-4E8F-A08C-B29D3AAFE97E}"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8FEF4A-09D9-4511-B221-64A90F5D03DF}">
      <dgm:prSet/>
      <dgm:spPr/>
      <dgm:t>
        <a:bodyPr/>
        <a:lstStyle/>
        <a:p>
          <a:pPr>
            <a:defRPr b="1"/>
          </a:pPr>
          <a:r>
            <a:rPr lang="en-US" dirty="0"/>
            <a:t>Class B Member(s)</a:t>
          </a:r>
        </a:p>
      </dgm:t>
    </dgm:pt>
    <dgm:pt modelId="{6B9B8897-5AEC-463A-8F80-112BE91AF359}" type="parTrans" cxnId="{3C85204F-FB44-4D31-99B9-DF5223BAF655}">
      <dgm:prSet/>
      <dgm:spPr/>
      <dgm:t>
        <a:bodyPr/>
        <a:lstStyle/>
        <a:p>
          <a:endParaRPr lang="en-US"/>
        </a:p>
      </dgm:t>
    </dgm:pt>
    <dgm:pt modelId="{87770F43-BC66-484B-9899-2DD6BCA9B5EC}" type="sibTrans" cxnId="{3C85204F-FB44-4D31-99B9-DF5223BAF655}">
      <dgm:prSet/>
      <dgm:spPr/>
      <dgm:t>
        <a:bodyPr/>
        <a:lstStyle/>
        <a:p>
          <a:endParaRPr lang="en-US"/>
        </a:p>
      </dgm:t>
    </dgm:pt>
    <dgm:pt modelId="{28113893-6888-4F08-94C8-2D0E22526D76}">
      <dgm:prSet custT="1"/>
      <dgm:spPr/>
      <dgm:t>
        <a:bodyPr/>
        <a:lstStyle/>
        <a:p>
          <a:r>
            <a:rPr lang="en-US" sz="2000" dirty="0"/>
            <a:t>Individual Sponsors or sponsor entities </a:t>
          </a:r>
        </a:p>
      </dgm:t>
    </dgm:pt>
    <dgm:pt modelId="{7122AC39-C24B-4331-B403-B034EAA101E4}" type="parTrans" cxnId="{C47EC691-9FEB-485B-AF75-DA63C34CC68A}">
      <dgm:prSet/>
      <dgm:spPr/>
      <dgm:t>
        <a:bodyPr/>
        <a:lstStyle/>
        <a:p>
          <a:endParaRPr lang="en-US"/>
        </a:p>
      </dgm:t>
    </dgm:pt>
    <dgm:pt modelId="{196AB65C-76FF-497E-8AED-CC9431B3F0BD}" type="sibTrans" cxnId="{C47EC691-9FEB-485B-AF75-DA63C34CC68A}">
      <dgm:prSet/>
      <dgm:spPr/>
      <dgm:t>
        <a:bodyPr/>
        <a:lstStyle/>
        <a:p>
          <a:endParaRPr lang="en-US"/>
        </a:p>
      </dgm:t>
    </dgm:pt>
    <dgm:pt modelId="{1AC74718-0D6D-4D38-906D-DD5207516A78}">
      <dgm:prSet custT="1"/>
      <dgm:spPr/>
      <dgm:t>
        <a:bodyPr/>
        <a:lstStyle/>
        <a:p>
          <a:r>
            <a:rPr lang="en-US" sz="2000" dirty="0"/>
            <a:t>Actual voting interest and management responsibilities </a:t>
          </a:r>
        </a:p>
      </dgm:t>
    </dgm:pt>
    <dgm:pt modelId="{819B86F6-42DA-4811-AA26-9B060933E4DF}" type="parTrans" cxnId="{0DC6C447-35F9-42D9-B14F-5587AF9902DC}">
      <dgm:prSet/>
      <dgm:spPr/>
      <dgm:t>
        <a:bodyPr/>
        <a:lstStyle/>
        <a:p>
          <a:endParaRPr lang="en-US"/>
        </a:p>
      </dgm:t>
    </dgm:pt>
    <dgm:pt modelId="{94A34012-C1B2-4788-9BC3-AB27F7992F71}" type="sibTrans" cxnId="{0DC6C447-35F9-42D9-B14F-5587AF9902DC}">
      <dgm:prSet/>
      <dgm:spPr/>
      <dgm:t>
        <a:bodyPr/>
        <a:lstStyle/>
        <a:p>
          <a:endParaRPr lang="en-US"/>
        </a:p>
      </dgm:t>
    </dgm:pt>
    <dgm:pt modelId="{90C39903-C23F-4BC7-A17E-1A4EEBBE5577}">
      <dgm:prSet custT="1"/>
      <dgm:spPr/>
      <dgm:t>
        <a:bodyPr/>
        <a:lstStyle/>
        <a:p>
          <a:r>
            <a:rPr lang="en-US" sz="2000" dirty="0"/>
            <a:t>Own a percentage of the equity in the company (typically 25% - 40%)</a:t>
          </a:r>
        </a:p>
      </dgm:t>
    </dgm:pt>
    <dgm:pt modelId="{2B59A882-2155-4D27-A7F8-5ABAC02A7148}" type="parTrans" cxnId="{6AB0E72E-BE10-462B-87D6-F81E8345197B}">
      <dgm:prSet/>
      <dgm:spPr/>
      <dgm:t>
        <a:bodyPr/>
        <a:lstStyle/>
        <a:p>
          <a:endParaRPr lang="en-US"/>
        </a:p>
      </dgm:t>
    </dgm:pt>
    <dgm:pt modelId="{CD336CC9-6E3F-47D7-8A10-AB4A7E22A05A}" type="sibTrans" cxnId="{6AB0E72E-BE10-462B-87D6-F81E8345197B}">
      <dgm:prSet/>
      <dgm:spPr/>
      <dgm:t>
        <a:bodyPr/>
        <a:lstStyle/>
        <a:p>
          <a:endParaRPr lang="en-US"/>
        </a:p>
      </dgm:t>
    </dgm:pt>
    <dgm:pt modelId="{29B1DE3C-7B9E-44F1-B589-5FF453ADAB0F}">
      <dgm:prSet custT="1"/>
      <dgm:spPr/>
      <dgm:t>
        <a:bodyPr/>
        <a:lstStyle/>
        <a:p>
          <a:r>
            <a:rPr lang="en-US" sz="2000" dirty="0"/>
            <a:t>Class B membership interest is typically held by another entity (“</a:t>
          </a:r>
          <a:r>
            <a:rPr lang="en-US" sz="2000" dirty="0" err="1"/>
            <a:t>ManagerCo</a:t>
          </a:r>
          <a:r>
            <a:rPr lang="en-US" sz="2000" dirty="0"/>
            <a:t>”)</a:t>
          </a:r>
        </a:p>
      </dgm:t>
    </dgm:pt>
    <dgm:pt modelId="{500D041C-D490-43DA-8838-3A1EFA80D254}" type="parTrans" cxnId="{BF3DCF61-A442-4552-8461-CB1597D69AC9}">
      <dgm:prSet/>
      <dgm:spPr/>
      <dgm:t>
        <a:bodyPr/>
        <a:lstStyle/>
        <a:p>
          <a:endParaRPr lang="en-US"/>
        </a:p>
      </dgm:t>
    </dgm:pt>
    <dgm:pt modelId="{52D86CF0-8572-419D-82CD-E7201991C0E7}" type="sibTrans" cxnId="{BF3DCF61-A442-4552-8461-CB1597D69AC9}">
      <dgm:prSet/>
      <dgm:spPr/>
      <dgm:t>
        <a:bodyPr/>
        <a:lstStyle/>
        <a:p>
          <a:endParaRPr lang="en-US"/>
        </a:p>
      </dgm:t>
    </dgm:pt>
    <dgm:pt modelId="{AFAFC935-8505-444A-88DD-1271DC265384}">
      <dgm:prSet/>
      <dgm:spPr/>
      <dgm:t>
        <a:bodyPr/>
        <a:lstStyle/>
        <a:p>
          <a:pPr>
            <a:defRPr b="1"/>
          </a:pPr>
          <a:r>
            <a:rPr lang="en-US"/>
            <a:t>Class A Member(s)</a:t>
          </a:r>
        </a:p>
      </dgm:t>
    </dgm:pt>
    <dgm:pt modelId="{42113BE1-3A36-4AB6-A6D5-11275B66A7A6}" type="parTrans" cxnId="{4802ACAD-5EC0-434E-AD89-94428B2ECA72}">
      <dgm:prSet/>
      <dgm:spPr/>
      <dgm:t>
        <a:bodyPr/>
        <a:lstStyle/>
        <a:p>
          <a:endParaRPr lang="en-US"/>
        </a:p>
      </dgm:t>
    </dgm:pt>
    <dgm:pt modelId="{124F0271-CD9C-4E4A-8608-49B84F695FAC}" type="sibTrans" cxnId="{4802ACAD-5EC0-434E-AD89-94428B2ECA72}">
      <dgm:prSet/>
      <dgm:spPr/>
      <dgm:t>
        <a:bodyPr/>
        <a:lstStyle/>
        <a:p>
          <a:endParaRPr lang="en-US"/>
        </a:p>
      </dgm:t>
    </dgm:pt>
    <dgm:pt modelId="{191E8851-EBCA-403B-BA5B-75BAB936A693}">
      <dgm:prSet custT="1"/>
      <dgm:spPr/>
      <dgm:t>
        <a:bodyPr/>
        <a:lstStyle/>
        <a:p>
          <a:r>
            <a:rPr lang="en-US" sz="2000" dirty="0"/>
            <a:t>All limited investors that subscribe to membership interests</a:t>
          </a:r>
        </a:p>
      </dgm:t>
    </dgm:pt>
    <dgm:pt modelId="{7C3AE512-68D5-450A-A407-6DC8FE2388B4}" type="parTrans" cxnId="{B43B54AE-6BF4-42D1-A7FA-30B225F53FC6}">
      <dgm:prSet/>
      <dgm:spPr/>
      <dgm:t>
        <a:bodyPr/>
        <a:lstStyle/>
        <a:p>
          <a:endParaRPr lang="en-US"/>
        </a:p>
      </dgm:t>
    </dgm:pt>
    <dgm:pt modelId="{EA9B25FB-8E76-40C1-B9EB-9129A5A7DC89}" type="sibTrans" cxnId="{B43B54AE-6BF4-42D1-A7FA-30B225F53FC6}">
      <dgm:prSet/>
      <dgm:spPr/>
      <dgm:t>
        <a:bodyPr/>
        <a:lstStyle/>
        <a:p>
          <a:endParaRPr lang="en-US"/>
        </a:p>
      </dgm:t>
    </dgm:pt>
    <dgm:pt modelId="{0246B876-9B2C-439D-BCF5-1CCDF82852EE}">
      <dgm:prSet custT="1"/>
      <dgm:spPr/>
      <dgm:t>
        <a:bodyPr/>
        <a:lstStyle/>
        <a:p>
          <a:r>
            <a:rPr lang="en-US" sz="2000" dirty="0"/>
            <a:t>Purchase actual interest in the company through subscription agreements</a:t>
          </a:r>
        </a:p>
      </dgm:t>
    </dgm:pt>
    <dgm:pt modelId="{C6A8F582-0394-4C0D-A195-D959190186B5}" type="parTrans" cxnId="{6EF5CA57-FDA8-4B80-BAB1-6B3B07934E7D}">
      <dgm:prSet/>
      <dgm:spPr/>
      <dgm:t>
        <a:bodyPr/>
        <a:lstStyle/>
        <a:p>
          <a:endParaRPr lang="en-US"/>
        </a:p>
      </dgm:t>
    </dgm:pt>
    <dgm:pt modelId="{40EE24C9-B8C1-4A12-9E7E-ADC37B2AAF1D}" type="sibTrans" cxnId="{6EF5CA57-FDA8-4B80-BAB1-6B3B07934E7D}">
      <dgm:prSet/>
      <dgm:spPr/>
      <dgm:t>
        <a:bodyPr/>
        <a:lstStyle/>
        <a:p>
          <a:endParaRPr lang="en-US"/>
        </a:p>
      </dgm:t>
    </dgm:pt>
    <dgm:pt modelId="{11821311-4CF9-4C35-8AE8-36FDCB1C6E23}">
      <dgm:prSet custT="1"/>
      <dgm:spPr/>
      <dgm:t>
        <a:bodyPr/>
        <a:lstStyle/>
        <a:p>
          <a:r>
            <a:rPr lang="en-US" sz="2000" dirty="0"/>
            <a:t>No voting or manager control</a:t>
          </a:r>
        </a:p>
      </dgm:t>
    </dgm:pt>
    <dgm:pt modelId="{5710DE36-92AD-4C6B-811B-3BDB4F920568}" type="parTrans" cxnId="{3605B37C-FF3A-4039-8A73-5A28B0E83E02}">
      <dgm:prSet/>
      <dgm:spPr/>
      <dgm:t>
        <a:bodyPr/>
        <a:lstStyle/>
        <a:p>
          <a:endParaRPr lang="en-US"/>
        </a:p>
      </dgm:t>
    </dgm:pt>
    <dgm:pt modelId="{EAA89508-852B-4E77-B4FA-E9C86046EBF2}" type="sibTrans" cxnId="{3605B37C-FF3A-4039-8A73-5A28B0E83E02}">
      <dgm:prSet/>
      <dgm:spPr/>
      <dgm:t>
        <a:bodyPr/>
        <a:lstStyle/>
        <a:p>
          <a:endParaRPr lang="en-US"/>
        </a:p>
      </dgm:t>
    </dgm:pt>
    <dgm:pt modelId="{A7C753AD-2B74-46DD-9D34-2D21713484B5}">
      <dgm:prSet custT="1"/>
      <dgm:spPr/>
      <dgm:t>
        <a:bodyPr/>
        <a:lstStyle/>
        <a:p>
          <a:r>
            <a:rPr lang="en-US" sz="2000" dirty="0"/>
            <a:t>Own a larger proportionate share of the equity in the company</a:t>
          </a:r>
        </a:p>
      </dgm:t>
    </dgm:pt>
    <dgm:pt modelId="{F67B5F21-3ACB-4403-9763-C2F57C52C275}" type="parTrans" cxnId="{D6C976FF-C94F-4AD1-8DDD-A93C2B7C9DF4}">
      <dgm:prSet/>
      <dgm:spPr/>
      <dgm:t>
        <a:bodyPr/>
        <a:lstStyle/>
        <a:p>
          <a:endParaRPr lang="en-US"/>
        </a:p>
      </dgm:t>
    </dgm:pt>
    <dgm:pt modelId="{F5C8FAA2-CFD7-4B3E-8B29-F7B77C4EAD15}" type="sibTrans" cxnId="{D6C976FF-C94F-4AD1-8DDD-A93C2B7C9DF4}">
      <dgm:prSet/>
      <dgm:spPr/>
      <dgm:t>
        <a:bodyPr/>
        <a:lstStyle/>
        <a:p>
          <a:endParaRPr lang="en-US"/>
        </a:p>
      </dgm:t>
    </dgm:pt>
    <dgm:pt modelId="{AD568ED0-6B3C-4944-9E64-A2914DB69F8D}">
      <dgm:prSet custT="1"/>
      <dgm:spPr/>
      <dgm:t>
        <a:bodyPr/>
        <a:lstStyle/>
        <a:p>
          <a:r>
            <a:rPr lang="en-US" sz="2000" dirty="0"/>
            <a:t>Typically offered a preferred return (we will talk about this)</a:t>
          </a:r>
        </a:p>
      </dgm:t>
    </dgm:pt>
    <dgm:pt modelId="{2E2FC4C3-F9E4-4354-90B1-C8CB0D017AE5}" type="parTrans" cxnId="{0A7CAC44-4DBF-47F7-AB5E-AF048127458C}">
      <dgm:prSet/>
      <dgm:spPr/>
      <dgm:t>
        <a:bodyPr/>
        <a:lstStyle/>
        <a:p>
          <a:endParaRPr lang="en-US"/>
        </a:p>
      </dgm:t>
    </dgm:pt>
    <dgm:pt modelId="{1F9CBC65-D61D-49AF-8E4F-379DC19DE01C}" type="sibTrans" cxnId="{0A7CAC44-4DBF-47F7-AB5E-AF048127458C}">
      <dgm:prSet/>
      <dgm:spPr/>
      <dgm:t>
        <a:bodyPr/>
        <a:lstStyle/>
        <a:p>
          <a:endParaRPr lang="en-US"/>
        </a:p>
      </dgm:t>
    </dgm:pt>
    <dgm:pt modelId="{FDE8DF04-7A7B-4296-B85C-AD03B1DC23D2}" type="pres">
      <dgm:prSet presAssocID="{CA3E021D-2A3D-4E8F-A08C-B29D3AAFE97E}" presName="root" presStyleCnt="0">
        <dgm:presLayoutVars>
          <dgm:dir/>
          <dgm:resizeHandles val="exact"/>
        </dgm:presLayoutVars>
      </dgm:prSet>
      <dgm:spPr/>
    </dgm:pt>
    <dgm:pt modelId="{BD617DEA-B6FD-4126-843E-4F1D0196E936}" type="pres">
      <dgm:prSet presAssocID="{818FEF4A-09D9-4511-B221-64A90F5D03DF}" presName="compNode" presStyleCnt="0"/>
      <dgm:spPr/>
    </dgm:pt>
    <dgm:pt modelId="{D1E62990-5280-4035-8077-81340A4E54E3}" type="pres">
      <dgm:prSet presAssocID="{818FEF4A-09D9-4511-B221-64A90F5D03DF}" presName="iconRect" presStyleLbl="node1" presStyleIdx="0" presStyleCnt="2" custLinFactX="142998" custLinFactNeighborX="200000" custLinFactNeighborY="303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E4567474-9BB4-455C-AC9F-5D8A4975C899}" type="pres">
      <dgm:prSet presAssocID="{818FEF4A-09D9-4511-B221-64A90F5D03DF}" presName="iconSpace" presStyleCnt="0"/>
      <dgm:spPr/>
    </dgm:pt>
    <dgm:pt modelId="{B8518401-AC69-4336-A0E4-5C73FB078DC7}" type="pres">
      <dgm:prSet presAssocID="{818FEF4A-09D9-4511-B221-64A90F5D03DF}" presName="parTx" presStyleLbl="revTx" presStyleIdx="0" presStyleCnt="4">
        <dgm:presLayoutVars>
          <dgm:chMax val="0"/>
          <dgm:chPref val="0"/>
        </dgm:presLayoutVars>
      </dgm:prSet>
      <dgm:spPr/>
    </dgm:pt>
    <dgm:pt modelId="{EF39B116-D33F-41E2-A353-8732AC564267}" type="pres">
      <dgm:prSet presAssocID="{818FEF4A-09D9-4511-B221-64A90F5D03DF}" presName="txSpace" presStyleCnt="0"/>
      <dgm:spPr/>
    </dgm:pt>
    <dgm:pt modelId="{56513E70-0F9B-4DF1-84E9-6B430BFED864}" type="pres">
      <dgm:prSet presAssocID="{818FEF4A-09D9-4511-B221-64A90F5D03DF}" presName="desTx" presStyleLbl="revTx" presStyleIdx="1" presStyleCnt="4">
        <dgm:presLayoutVars/>
      </dgm:prSet>
      <dgm:spPr/>
    </dgm:pt>
    <dgm:pt modelId="{8A12C537-3B9E-4EF0-B6BC-D5A36F555AFA}" type="pres">
      <dgm:prSet presAssocID="{87770F43-BC66-484B-9899-2DD6BCA9B5EC}" presName="sibTrans" presStyleCnt="0"/>
      <dgm:spPr/>
    </dgm:pt>
    <dgm:pt modelId="{C9AB0A7C-6011-434F-875F-AB537E1508CE}" type="pres">
      <dgm:prSet presAssocID="{AFAFC935-8505-444A-88DD-1271DC265384}" presName="compNode" presStyleCnt="0"/>
      <dgm:spPr/>
    </dgm:pt>
    <dgm:pt modelId="{C0FC82B9-0286-4169-8D05-7E8D0FD69B59}" type="pres">
      <dgm:prSet presAssocID="{AFAFC935-8505-444A-88DD-1271DC265384}" presName="iconRect" presStyleLbl="node1" presStyleIdx="1" presStyleCnt="2" custLinFactX="-111580" custLinFactNeighborX="-200000" custLinFactNeighborY="303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3A078AD0-EDFC-4C0D-828D-42B4EE9213C1}" type="pres">
      <dgm:prSet presAssocID="{AFAFC935-8505-444A-88DD-1271DC265384}" presName="iconSpace" presStyleCnt="0"/>
      <dgm:spPr/>
    </dgm:pt>
    <dgm:pt modelId="{5A5E3539-6D2F-486F-AA82-327872E278CD}" type="pres">
      <dgm:prSet presAssocID="{AFAFC935-8505-444A-88DD-1271DC265384}" presName="parTx" presStyleLbl="revTx" presStyleIdx="2" presStyleCnt="4">
        <dgm:presLayoutVars>
          <dgm:chMax val="0"/>
          <dgm:chPref val="0"/>
        </dgm:presLayoutVars>
      </dgm:prSet>
      <dgm:spPr/>
    </dgm:pt>
    <dgm:pt modelId="{01B302AD-B502-4C43-8253-AA6177CEFC78}" type="pres">
      <dgm:prSet presAssocID="{AFAFC935-8505-444A-88DD-1271DC265384}" presName="txSpace" presStyleCnt="0"/>
      <dgm:spPr/>
    </dgm:pt>
    <dgm:pt modelId="{F66B421B-1827-4864-8365-ADA4706DF7D3}" type="pres">
      <dgm:prSet presAssocID="{AFAFC935-8505-444A-88DD-1271DC265384}" presName="desTx" presStyleLbl="revTx" presStyleIdx="3" presStyleCnt="4">
        <dgm:presLayoutVars/>
      </dgm:prSet>
      <dgm:spPr/>
    </dgm:pt>
  </dgm:ptLst>
  <dgm:cxnLst>
    <dgm:cxn modelId="{B1116720-C7B3-4F89-9368-C64B3ECAE6BB}" type="presOf" srcId="{A7C753AD-2B74-46DD-9D34-2D21713484B5}" destId="{F66B421B-1827-4864-8365-ADA4706DF7D3}" srcOrd="0" destOrd="3" presId="urn:microsoft.com/office/officeart/2018/2/layout/IconLabelDescriptionList"/>
    <dgm:cxn modelId="{6AB0E72E-BE10-462B-87D6-F81E8345197B}" srcId="{818FEF4A-09D9-4511-B221-64A90F5D03DF}" destId="{90C39903-C23F-4BC7-A17E-1A4EEBBE5577}" srcOrd="2" destOrd="0" parTransId="{2B59A882-2155-4D27-A7F8-5ABAC02A7148}" sibTransId="{CD336CC9-6E3F-47D7-8A10-AB4A7E22A05A}"/>
    <dgm:cxn modelId="{A20A0936-3716-4BC0-825A-C1ECA6071514}" type="presOf" srcId="{28113893-6888-4F08-94C8-2D0E22526D76}" destId="{56513E70-0F9B-4DF1-84E9-6B430BFED864}" srcOrd="0" destOrd="0" presId="urn:microsoft.com/office/officeart/2018/2/layout/IconLabelDescriptionList"/>
    <dgm:cxn modelId="{1380D95E-4320-4773-9231-8CDCFB73C963}" type="presOf" srcId="{1AC74718-0D6D-4D38-906D-DD5207516A78}" destId="{56513E70-0F9B-4DF1-84E9-6B430BFED864}" srcOrd="0" destOrd="1" presId="urn:microsoft.com/office/officeart/2018/2/layout/IconLabelDescriptionList"/>
    <dgm:cxn modelId="{BF3DCF61-A442-4552-8461-CB1597D69AC9}" srcId="{818FEF4A-09D9-4511-B221-64A90F5D03DF}" destId="{29B1DE3C-7B9E-44F1-B589-5FF453ADAB0F}" srcOrd="3" destOrd="0" parTransId="{500D041C-D490-43DA-8838-3A1EFA80D254}" sibTransId="{52D86CF0-8572-419D-82CD-E7201991C0E7}"/>
    <dgm:cxn modelId="{0109F343-7F8C-478A-9141-FE647F96D8D2}" type="presOf" srcId="{AFAFC935-8505-444A-88DD-1271DC265384}" destId="{5A5E3539-6D2F-486F-AA82-327872E278CD}" srcOrd="0" destOrd="0" presId="urn:microsoft.com/office/officeart/2018/2/layout/IconLabelDescriptionList"/>
    <dgm:cxn modelId="{0A7CAC44-4DBF-47F7-AB5E-AF048127458C}" srcId="{AFAFC935-8505-444A-88DD-1271DC265384}" destId="{AD568ED0-6B3C-4944-9E64-A2914DB69F8D}" srcOrd="4" destOrd="0" parTransId="{2E2FC4C3-F9E4-4354-90B1-C8CB0D017AE5}" sibTransId="{1F9CBC65-D61D-49AF-8E4F-379DC19DE01C}"/>
    <dgm:cxn modelId="{0DC6C447-35F9-42D9-B14F-5587AF9902DC}" srcId="{818FEF4A-09D9-4511-B221-64A90F5D03DF}" destId="{1AC74718-0D6D-4D38-906D-DD5207516A78}" srcOrd="1" destOrd="0" parTransId="{819B86F6-42DA-4811-AA26-9B060933E4DF}" sibTransId="{94A34012-C1B2-4788-9BC3-AB27F7992F71}"/>
    <dgm:cxn modelId="{59D88668-D3AB-4FA9-B9C2-F850B7C55C90}" type="presOf" srcId="{0246B876-9B2C-439D-BCF5-1CCDF82852EE}" destId="{F66B421B-1827-4864-8365-ADA4706DF7D3}" srcOrd="0" destOrd="1" presId="urn:microsoft.com/office/officeart/2018/2/layout/IconLabelDescriptionList"/>
    <dgm:cxn modelId="{3C85204F-FB44-4D31-99B9-DF5223BAF655}" srcId="{CA3E021D-2A3D-4E8F-A08C-B29D3AAFE97E}" destId="{818FEF4A-09D9-4511-B221-64A90F5D03DF}" srcOrd="0" destOrd="0" parTransId="{6B9B8897-5AEC-463A-8F80-112BE91AF359}" sibTransId="{87770F43-BC66-484B-9899-2DD6BCA9B5EC}"/>
    <dgm:cxn modelId="{43948854-AAD2-41B1-B979-8D48829F6A33}" type="presOf" srcId="{29B1DE3C-7B9E-44F1-B589-5FF453ADAB0F}" destId="{56513E70-0F9B-4DF1-84E9-6B430BFED864}" srcOrd="0" destOrd="3" presId="urn:microsoft.com/office/officeart/2018/2/layout/IconLabelDescriptionList"/>
    <dgm:cxn modelId="{6EF5CA57-FDA8-4B80-BAB1-6B3B07934E7D}" srcId="{AFAFC935-8505-444A-88DD-1271DC265384}" destId="{0246B876-9B2C-439D-BCF5-1CCDF82852EE}" srcOrd="1" destOrd="0" parTransId="{C6A8F582-0394-4C0D-A195-D959190186B5}" sibTransId="{40EE24C9-B8C1-4A12-9E7E-ADC37B2AAF1D}"/>
    <dgm:cxn modelId="{3605B37C-FF3A-4039-8A73-5A28B0E83E02}" srcId="{AFAFC935-8505-444A-88DD-1271DC265384}" destId="{11821311-4CF9-4C35-8AE8-36FDCB1C6E23}" srcOrd="2" destOrd="0" parTransId="{5710DE36-92AD-4C6B-811B-3BDB4F920568}" sibTransId="{EAA89508-852B-4E77-B4FA-E9C86046EBF2}"/>
    <dgm:cxn modelId="{C47EC691-9FEB-485B-AF75-DA63C34CC68A}" srcId="{818FEF4A-09D9-4511-B221-64A90F5D03DF}" destId="{28113893-6888-4F08-94C8-2D0E22526D76}" srcOrd="0" destOrd="0" parTransId="{7122AC39-C24B-4331-B403-B034EAA101E4}" sibTransId="{196AB65C-76FF-497E-8AED-CC9431B3F0BD}"/>
    <dgm:cxn modelId="{A352C398-33FF-4701-94B5-78A3F0EA3E37}" type="presOf" srcId="{90C39903-C23F-4BC7-A17E-1A4EEBBE5577}" destId="{56513E70-0F9B-4DF1-84E9-6B430BFED864}" srcOrd="0" destOrd="2" presId="urn:microsoft.com/office/officeart/2018/2/layout/IconLabelDescriptionList"/>
    <dgm:cxn modelId="{FE2ABEA1-0364-440E-92A9-D04B358E5957}" type="presOf" srcId="{CA3E021D-2A3D-4E8F-A08C-B29D3AAFE97E}" destId="{FDE8DF04-7A7B-4296-B85C-AD03B1DC23D2}" srcOrd="0" destOrd="0" presId="urn:microsoft.com/office/officeart/2018/2/layout/IconLabelDescriptionList"/>
    <dgm:cxn modelId="{4802ACAD-5EC0-434E-AD89-94428B2ECA72}" srcId="{CA3E021D-2A3D-4E8F-A08C-B29D3AAFE97E}" destId="{AFAFC935-8505-444A-88DD-1271DC265384}" srcOrd="1" destOrd="0" parTransId="{42113BE1-3A36-4AB6-A6D5-11275B66A7A6}" sibTransId="{124F0271-CD9C-4E4A-8608-49B84F695FAC}"/>
    <dgm:cxn modelId="{B43B54AE-6BF4-42D1-A7FA-30B225F53FC6}" srcId="{AFAFC935-8505-444A-88DD-1271DC265384}" destId="{191E8851-EBCA-403B-BA5B-75BAB936A693}" srcOrd="0" destOrd="0" parTransId="{7C3AE512-68D5-450A-A407-6DC8FE2388B4}" sibTransId="{EA9B25FB-8E76-40C1-B9EB-9129A5A7DC89}"/>
    <dgm:cxn modelId="{E1C928CB-581A-4902-BAB6-308C57BD492B}" type="presOf" srcId="{191E8851-EBCA-403B-BA5B-75BAB936A693}" destId="{F66B421B-1827-4864-8365-ADA4706DF7D3}" srcOrd="0" destOrd="0" presId="urn:microsoft.com/office/officeart/2018/2/layout/IconLabelDescriptionList"/>
    <dgm:cxn modelId="{415FFAD2-ED87-4228-8458-5BDE18197522}" type="presOf" srcId="{AD568ED0-6B3C-4944-9E64-A2914DB69F8D}" destId="{F66B421B-1827-4864-8365-ADA4706DF7D3}" srcOrd="0" destOrd="4" presId="urn:microsoft.com/office/officeart/2018/2/layout/IconLabelDescriptionList"/>
    <dgm:cxn modelId="{6027B1DC-D5B9-45A7-8ACC-7190EFFBE9B0}" type="presOf" srcId="{11821311-4CF9-4C35-8AE8-36FDCB1C6E23}" destId="{F66B421B-1827-4864-8365-ADA4706DF7D3}" srcOrd="0" destOrd="2" presId="urn:microsoft.com/office/officeart/2018/2/layout/IconLabelDescriptionList"/>
    <dgm:cxn modelId="{AB9F2BDF-8226-489E-A672-AFF975406E27}" type="presOf" srcId="{818FEF4A-09D9-4511-B221-64A90F5D03DF}" destId="{B8518401-AC69-4336-A0E4-5C73FB078DC7}" srcOrd="0" destOrd="0" presId="urn:microsoft.com/office/officeart/2018/2/layout/IconLabelDescriptionList"/>
    <dgm:cxn modelId="{D6C976FF-C94F-4AD1-8DDD-A93C2B7C9DF4}" srcId="{AFAFC935-8505-444A-88DD-1271DC265384}" destId="{A7C753AD-2B74-46DD-9D34-2D21713484B5}" srcOrd="3" destOrd="0" parTransId="{F67B5F21-3ACB-4403-9763-C2F57C52C275}" sibTransId="{F5C8FAA2-CFD7-4B3E-8B29-F7B77C4EAD15}"/>
    <dgm:cxn modelId="{4C1DE9F6-1615-4877-AF90-112D97173B36}" type="presParOf" srcId="{FDE8DF04-7A7B-4296-B85C-AD03B1DC23D2}" destId="{BD617DEA-B6FD-4126-843E-4F1D0196E936}" srcOrd="0" destOrd="0" presId="urn:microsoft.com/office/officeart/2018/2/layout/IconLabelDescriptionList"/>
    <dgm:cxn modelId="{C6C3C263-B226-44AD-AB47-0181C9EEEFB7}" type="presParOf" srcId="{BD617DEA-B6FD-4126-843E-4F1D0196E936}" destId="{D1E62990-5280-4035-8077-81340A4E54E3}" srcOrd="0" destOrd="0" presId="urn:microsoft.com/office/officeart/2018/2/layout/IconLabelDescriptionList"/>
    <dgm:cxn modelId="{AB0411F8-84FD-4477-839E-1D59CDD483CF}" type="presParOf" srcId="{BD617DEA-B6FD-4126-843E-4F1D0196E936}" destId="{E4567474-9BB4-455C-AC9F-5D8A4975C899}" srcOrd="1" destOrd="0" presId="urn:microsoft.com/office/officeart/2018/2/layout/IconLabelDescriptionList"/>
    <dgm:cxn modelId="{BED2C1B6-A597-4806-8787-779C84A7F2B3}" type="presParOf" srcId="{BD617DEA-B6FD-4126-843E-4F1D0196E936}" destId="{B8518401-AC69-4336-A0E4-5C73FB078DC7}" srcOrd="2" destOrd="0" presId="urn:microsoft.com/office/officeart/2018/2/layout/IconLabelDescriptionList"/>
    <dgm:cxn modelId="{4A9D1B18-9260-4AC2-ABB4-14638716D710}" type="presParOf" srcId="{BD617DEA-B6FD-4126-843E-4F1D0196E936}" destId="{EF39B116-D33F-41E2-A353-8732AC564267}" srcOrd="3" destOrd="0" presId="urn:microsoft.com/office/officeart/2018/2/layout/IconLabelDescriptionList"/>
    <dgm:cxn modelId="{73602C7E-6D62-47E8-B524-F79573213B10}" type="presParOf" srcId="{BD617DEA-B6FD-4126-843E-4F1D0196E936}" destId="{56513E70-0F9B-4DF1-84E9-6B430BFED864}" srcOrd="4" destOrd="0" presId="urn:microsoft.com/office/officeart/2018/2/layout/IconLabelDescriptionList"/>
    <dgm:cxn modelId="{894F6979-14F8-44F3-ACA4-843CBCFE166B}" type="presParOf" srcId="{FDE8DF04-7A7B-4296-B85C-AD03B1DC23D2}" destId="{8A12C537-3B9E-4EF0-B6BC-D5A36F555AFA}" srcOrd="1" destOrd="0" presId="urn:microsoft.com/office/officeart/2018/2/layout/IconLabelDescriptionList"/>
    <dgm:cxn modelId="{5970105C-B1E2-48AB-A58C-3F0CCEA3F760}" type="presParOf" srcId="{FDE8DF04-7A7B-4296-B85C-AD03B1DC23D2}" destId="{C9AB0A7C-6011-434F-875F-AB537E1508CE}" srcOrd="2" destOrd="0" presId="urn:microsoft.com/office/officeart/2018/2/layout/IconLabelDescriptionList"/>
    <dgm:cxn modelId="{D5CEFBC9-D67D-4604-A999-9BC5D75CC610}" type="presParOf" srcId="{C9AB0A7C-6011-434F-875F-AB537E1508CE}" destId="{C0FC82B9-0286-4169-8D05-7E8D0FD69B59}" srcOrd="0" destOrd="0" presId="urn:microsoft.com/office/officeart/2018/2/layout/IconLabelDescriptionList"/>
    <dgm:cxn modelId="{1CDD8ABE-CD53-491F-98F5-5D07D18B4C60}" type="presParOf" srcId="{C9AB0A7C-6011-434F-875F-AB537E1508CE}" destId="{3A078AD0-EDFC-4C0D-828D-42B4EE9213C1}" srcOrd="1" destOrd="0" presId="urn:microsoft.com/office/officeart/2018/2/layout/IconLabelDescriptionList"/>
    <dgm:cxn modelId="{8FB12D08-2ECA-484B-9466-0B86B1CDC3B1}" type="presParOf" srcId="{C9AB0A7C-6011-434F-875F-AB537E1508CE}" destId="{5A5E3539-6D2F-486F-AA82-327872E278CD}" srcOrd="2" destOrd="0" presId="urn:microsoft.com/office/officeart/2018/2/layout/IconLabelDescriptionList"/>
    <dgm:cxn modelId="{7B86AAEF-0855-4C7F-A1E4-F158336C5D4E}" type="presParOf" srcId="{C9AB0A7C-6011-434F-875F-AB537E1508CE}" destId="{01B302AD-B502-4C43-8253-AA6177CEFC78}" srcOrd="3" destOrd="0" presId="urn:microsoft.com/office/officeart/2018/2/layout/IconLabelDescriptionList"/>
    <dgm:cxn modelId="{960BD88D-A307-47B1-AEB3-DFAA10C1CA25}" type="presParOf" srcId="{C9AB0A7C-6011-434F-875F-AB537E1508CE}" destId="{F66B421B-1827-4864-8365-ADA4706DF7D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A9744C-ADE5-4FC8-9960-C6821A9EB20B}"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EDB04EF-329B-4210-8BCE-16714C60F72E}">
      <dgm:prSet custT="1"/>
      <dgm:spPr/>
      <dgm:t>
        <a:bodyPr/>
        <a:lstStyle/>
        <a:p>
          <a:r>
            <a:rPr lang="en-US" sz="3200" b="1" dirty="0"/>
            <a:t>Offering of a preferred return on investor’s capital</a:t>
          </a:r>
        </a:p>
      </dgm:t>
    </dgm:pt>
    <dgm:pt modelId="{6A48163B-4CA0-4D88-AE5E-9B6A24D0F9CA}" type="parTrans" cxnId="{403EF1A9-4510-4C6C-94F9-89A096958725}">
      <dgm:prSet/>
      <dgm:spPr/>
      <dgm:t>
        <a:bodyPr/>
        <a:lstStyle/>
        <a:p>
          <a:endParaRPr lang="en-US"/>
        </a:p>
      </dgm:t>
    </dgm:pt>
    <dgm:pt modelId="{7377D912-D708-4D9E-A747-373CC3088213}" type="sibTrans" cxnId="{403EF1A9-4510-4C6C-94F9-89A096958725}">
      <dgm:prSet/>
      <dgm:spPr/>
      <dgm:t>
        <a:bodyPr/>
        <a:lstStyle/>
        <a:p>
          <a:endParaRPr lang="en-US"/>
        </a:p>
      </dgm:t>
    </dgm:pt>
    <dgm:pt modelId="{B506CAD6-94B2-491B-A4B6-9EB9B099527B}">
      <dgm:prSet custT="1"/>
      <dgm:spPr/>
      <dgm:t>
        <a:bodyPr/>
        <a:lstStyle/>
        <a:p>
          <a:r>
            <a:rPr lang="en-US" sz="2500" dirty="0"/>
            <a:t>Typically 6% to 10%</a:t>
          </a:r>
        </a:p>
      </dgm:t>
    </dgm:pt>
    <dgm:pt modelId="{72C7A771-929F-41D9-B504-E9BD8E8D84E1}" type="parTrans" cxnId="{BB7C064A-0366-4E96-8466-0159276E3772}">
      <dgm:prSet/>
      <dgm:spPr/>
      <dgm:t>
        <a:bodyPr/>
        <a:lstStyle/>
        <a:p>
          <a:endParaRPr lang="en-US"/>
        </a:p>
      </dgm:t>
    </dgm:pt>
    <dgm:pt modelId="{00828D72-6B59-4B2D-882B-EA40A63F700F}" type="sibTrans" cxnId="{BB7C064A-0366-4E96-8466-0159276E3772}">
      <dgm:prSet/>
      <dgm:spPr/>
      <dgm:t>
        <a:bodyPr/>
        <a:lstStyle/>
        <a:p>
          <a:endParaRPr lang="en-US"/>
        </a:p>
      </dgm:t>
    </dgm:pt>
    <dgm:pt modelId="{AE27650D-AC78-4E00-AAFD-1A00E93758F4}">
      <dgm:prSet custT="1"/>
      <dgm:spPr/>
      <dgm:t>
        <a:bodyPr/>
        <a:lstStyle/>
        <a:p>
          <a:r>
            <a:rPr lang="en-US" sz="2000" dirty="0"/>
            <a:t>Typically paid quarterly but can be paid monthly if the property supports it</a:t>
          </a:r>
        </a:p>
      </dgm:t>
    </dgm:pt>
    <dgm:pt modelId="{713DBC06-44E2-4CEC-ABB7-DF631CF86B5D}" type="parTrans" cxnId="{3371F034-F8F4-4D76-8F1A-8313230CF90D}">
      <dgm:prSet/>
      <dgm:spPr/>
      <dgm:t>
        <a:bodyPr/>
        <a:lstStyle/>
        <a:p>
          <a:endParaRPr lang="en-US"/>
        </a:p>
      </dgm:t>
    </dgm:pt>
    <dgm:pt modelId="{C8645534-C1BC-4EBA-B3A2-38154369569E}" type="sibTrans" cxnId="{3371F034-F8F4-4D76-8F1A-8313230CF90D}">
      <dgm:prSet/>
      <dgm:spPr/>
      <dgm:t>
        <a:bodyPr/>
        <a:lstStyle/>
        <a:p>
          <a:endParaRPr lang="en-US"/>
        </a:p>
      </dgm:t>
    </dgm:pt>
    <dgm:pt modelId="{01E14289-DE41-4E37-942E-41999DF7B7C9}">
      <dgm:prSet custT="1"/>
      <dgm:spPr/>
      <dgm:t>
        <a:bodyPr/>
        <a:lstStyle/>
        <a:p>
          <a:r>
            <a:rPr lang="en-US" sz="3200" b="1" dirty="0"/>
            <a:t>Remaining Cash Flow is Split Between Sponsor and Investors</a:t>
          </a:r>
        </a:p>
      </dgm:t>
    </dgm:pt>
    <dgm:pt modelId="{45716A35-74FB-499F-BE7A-2DF522F14833}" type="parTrans" cxnId="{A200110D-AEEC-4516-88C8-B6F5F1BB9F14}">
      <dgm:prSet/>
      <dgm:spPr/>
      <dgm:t>
        <a:bodyPr/>
        <a:lstStyle/>
        <a:p>
          <a:endParaRPr lang="en-US"/>
        </a:p>
      </dgm:t>
    </dgm:pt>
    <dgm:pt modelId="{3910D303-CF56-49A2-B206-05E4AC20389C}" type="sibTrans" cxnId="{A200110D-AEEC-4516-88C8-B6F5F1BB9F14}">
      <dgm:prSet/>
      <dgm:spPr/>
      <dgm:t>
        <a:bodyPr/>
        <a:lstStyle/>
        <a:p>
          <a:endParaRPr lang="en-US"/>
        </a:p>
      </dgm:t>
    </dgm:pt>
    <dgm:pt modelId="{82E6D405-26E0-4F29-AEA7-A1A07A86D6B9}">
      <dgm:prSet custT="1"/>
      <dgm:spPr/>
      <dgm:t>
        <a:bodyPr/>
        <a:lstStyle/>
        <a:p>
          <a:r>
            <a:rPr lang="en-US" sz="2500" dirty="0"/>
            <a:t>Typically 70% to Investors, and 30% to Sponsor</a:t>
          </a:r>
        </a:p>
      </dgm:t>
    </dgm:pt>
    <dgm:pt modelId="{481206BE-682A-4A41-AD1B-1265E04DB659}" type="parTrans" cxnId="{E9FEAA0C-C186-4CFB-BDC3-F24CE9B5FCEC}">
      <dgm:prSet/>
      <dgm:spPr/>
      <dgm:t>
        <a:bodyPr/>
        <a:lstStyle/>
        <a:p>
          <a:endParaRPr lang="en-US"/>
        </a:p>
      </dgm:t>
    </dgm:pt>
    <dgm:pt modelId="{2982020A-D212-4827-919D-0D62FCD2A06D}" type="sibTrans" cxnId="{E9FEAA0C-C186-4CFB-BDC3-F24CE9B5FCEC}">
      <dgm:prSet/>
      <dgm:spPr/>
      <dgm:t>
        <a:bodyPr/>
        <a:lstStyle/>
        <a:p>
          <a:endParaRPr lang="en-US"/>
        </a:p>
      </dgm:t>
    </dgm:pt>
    <dgm:pt modelId="{E0D2DE31-4170-4853-80A5-CA5B8A2236E1}">
      <dgm:prSet custT="1"/>
      <dgm:spPr/>
      <dgm:t>
        <a:bodyPr/>
        <a:lstStyle/>
        <a:p>
          <a:r>
            <a:rPr lang="en-US" sz="2000" dirty="0"/>
            <a:t>Can be structured as a waterfall with IRR hurdles based on investment performance</a:t>
          </a:r>
        </a:p>
      </dgm:t>
    </dgm:pt>
    <dgm:pt modelId="{05FFCAEF-3229-47DA-84B9-05F81EA8AB7A}" type="parTrans" cxnId="{E4B4DEE6-1954-4868-855B-E90A3A632841}">
      <dgm:prSet/>
      <dgm:spPr/>
      <dgm:t>
        <a:bodyPr/>
        <a:lstStyle/>
        <a:p>
          <a:endParaRPr lang="en-US"/>
        </a:p>
      </dgm:t>
    </dgm:pt>
    <dgm:pt modelId="{FA2EDB63-CC84-4CD3-81CB-DD8AA080EC6C}" type="sibTrans" cxnId="{E4B4DEE6-1954-4868-855B-E90A3A632841}">
      <dgm:prSet/>
      <dgm:spPr/>
      <dgm:t>
        <a:bodyPr/>
        <a:lstStyle/>
        <a:p>
          <a:endParaRPr lang="en-US"/>
        </a:p>
      </dgm:t>
    </dgm:pt>
    <dgm:pt modelId="{5DDEB330-1535-474A-BF98-75AE85F9490E}" type="pres">
      <dgm:prSet presAssocID="{13A9744C-ADE5-4FC8-9960-C6821A9EB20B}" presName="Name0" presStyleCnt="0">
        <dgm:presLayoutVars>
          <dgm:dir/>
          <dgm:animLvl val="lvl"/>
          <dgm:resizeHandles val="exact"/>
        </dgm:presLayoutVars>
      </dgm:prSet>
      <dgm:spPr/>
    </dgm:pt>
    <dgm:pt modelId="{41FD8742-A9FA-4BF1-B4AE-69051B4F6283}" type="pres">
      <dgm:prSet presAssocID="{01E14289-DE41-4E37-942E-41999DF7B7C9}" presName="boxAndChildren" presStyleCnt="0"/>
      <dgm:spPr/>
    </dgm:pt>
    <dgm:pt modelId="{E50D8E7E-1F87-4CFC-86B0-10A386E55A15}" type="pres">
      <dgm:prSet presAssocID="{01E14289-DE41-4E37-942E-41999DF7B7C9}" presName="parentTextBox" presStyleLbl="node1" presStyleIdx="0" presStyleCnt="2"/>
      <dgm:spPr/>
    </dgm:pt>
    <dgm:pt modelId="{F8B94855-1990-44A1-B369-885D81411140}" type="pres">
      <dgm:prSet presAssocID="{01E14289-DE41-4E37-942E-41999DF7B7C9}" presName="entireBox" presStyleLbl="node1" presStyleIdx="0" presStyleCnt="2"/>
      <dgm:spPr/>
    </dgm:pt>
    <dgm:pt modelId="{79EDC71C-8F87-4631-8936-B1417E5E61BB}" type="pres">
      <dgm:prSet presAssocID="{01E14289-DE41-4E37-942E-41999DF7B7C9}" presName="descendantBox" presStyleCnt="0"/>
      <dgm:spPr/>
    </dgm:pt>
    <dgm:pt modelId="{26C65755-4B4E-4433-A01D-7A51553F93F0}" type="pres">
      <dgm:prSet presAssocID="{82E6D405-26E0-4F29-AEA7-A1A07A86D6B9}" presName="childTextBox" presStyleLbl="fgAccFollowNode1" presStyleIdx="0" presStyleCnt="4">
        <dgm:presLayoutVars>
          <dgm:bulletEnabled val="1"/>
        </dgm:presLayoutVars>
      </dgm:prSet>
      <dgm:spPr/>
    </dgm:pt>
    <dgm:pt modelId="{E540E56C-40B6-48C1-9562-043FFA41746F}" type="pres">
      <dgm:prSet presAssocID="{E0D2DE31-4170-4853-80A5-CA5B8A2236E1}" presName="childTextBox" presStyleLbl="fgAccFollowNode1" presStyleIdx="1" presStyleCnt="4">
        <dgm:presLayoutVars>
          <dgm:bulletEnabled val="1"/>
        </dgm:presLayoutVars>
      </dgm:prSet>
      <dgm:spPr/>
    </dgm:pt>
    <dgm:pt modelId="{A8EFD7C8-1D85-4B4F-B073-EF9E7A7CE370}" type="pres">
      <dgm:prSet presAssocID="{7377D912-D708-4D9E-A747-373CC3088213}" presName="sp" presStyleCnt="0"/>
      <dgm:spPr/>
    </dgm:pt>
    <dgm:pt modelId="{44F661A7-FE62-4966-8479-3EE9F74169BC}" type="pres">
      <dgm:prSet presAssocID="{EEDB04EF-329B-4210-8BCE-16714C60F72E}" presName="arrowAndChildren" presStyleCnt="0"/>
      <dgm:spPr/>
    </dgm:pt>
    <dgm:pt modelId="{B044FBC5-1D05-4CD4-B020-6447FCAADF46}" type="pres">
      <dgm:prSet presAssocID="{EEDB04EF-329B-4210-8BCE-16714C60F72E}" presName="parentTextArrow" presStyleLbl="node1" presStyleIdx="0" presStyleCnt="2"/>
      <dgm:spPr/>
    </dgm:pt>
    <dgm:pt modelId="{00622351-BB56-487E-ABF2-84EAFD260A1C}" type="pres">
      <dgm:prSet presAssocID="{EEDB04EF-329B-4210-8BCE-16714C60F72E}" presName="arrow" presStyleLbl="node1" presStyleIdx="1" presStyleCnt="2" custLinFactNeighborX="469" custLinFactNeighborY="-10557"/>
      <dgm:spPr/>
    </dgm:pt>
    <dgm:pt modelId="{39F03AD0-F6DF-4422-94F1-3571848A10B5}" type="pres">
      <dgm:prSet presAssocID="{EEDB04EF-329B-4210-8BCE-16714C60F72E}" presName="descendantArrow" presStyleCnt="0"/>
      <dgm:spPr/>
    </dgm:pt>
    <dgm:pt modelId="{A7D8DF09-7624-4262-80BE-4A74784BC9FD}" type="pres">
      <dgm:prSet presAssocID="{B506CAD6-94B2-491B-A4B6-9EB9B099527B}" presName="childTextArrow" presStyleLbl="fgAccFollowNode1" presStyleIdx="2" presStyleCnt="4">
        <dgm:presLayoutVars>
          <dgm:bulletEnabled val="1"/>
        </dgm:presLayoutVars>
      </dgm:prSet>
      <dgm:spPr/>
    </dgm:pt>
    <dgm:pt modelId="{D960EBFF-4802-4FB0-B5C2-BFF3D1A79D01}" type="pres">
      <dgm:prSet presAssocID="{AE27650D-AC78-4E00-AAFD-1A00E93758F4}" presName="childTextArrow" presStyleLbl="fgAccFollowNode1" presStyleIdx="3" presStyleCnt="4">
        <dgm:presLayoutVars>
          <dgm:bulletEnabled val="1"/>
        </dgm:presLayoutVars>
      </dgm:prSet>
      <dgm:spPr/>
    </dgm:pt>
  </dgm:ptLst>
  <dgm:cxnLst>
    <dgm:cxn modelId="{E9FEAA0C-C186-4CFB-BDC3-F24CE9B5FCEC}" srcId="{01E14289-DE41-4E37-942E-41999DF7B7C9}" destId="{82E6D405-26E0-4F29-AEA7-A1A07A86D6B9}" srcOrd="0" destOrd="0" parTransId="{481206BE-682A-4A41-AD1B-1265E04DB659}" sibTransId="{2982020A-D212-4827-919D-0D62FCD2A06D}"/>
    <dgm:cxn modelId="{A200110D-AEEC-4516-88C8-B6F5F1BB9F14}" srcId="{13A9744C-ADE5-4FC8-9960-C6821A9EB20B}" destId="{01E14289-DE41-4E37-942E-41999DF7B7C9}" srcOrd="1" destOrd="0" parTransId="{45716A35-74FB-499F-BE7A-2DF522F14833}" sibTransId="{3910D303-CF56-49A2-B206-05E4AC20389C}"/>
    <dgm:cxn modelId="{66572E2C-B7B0-4B63-B028-654E49FED99D}" type="presOf" srcId="{B506CAD6-94B2-491B-A4B6-9EB9B099527B}" destId="{A7D8DF09-7624-4262-80BE-4A74784BC9FD}" srcOrd="0" destOrd="0" presId="urn:microsoft.com/office/officeart/2005/8/layout/process4"/>
    <dgm:cxn modelId="{3371F034-F8F4-4D76-8F1A-8313230CF90D}" srcId="{EEDB04EF-329B-4210-8BCE-16714C60F72E}" destId="{AE27650D-AC78-4E00-AAFD-1A00E93758F4}" srcOrd="1" destOrd="0" parTransId="{713DBC06-44E2-4CEC-ABB7-DF631CF86B5D}" sibTransId="{C8645534-C1BC-4EBA-B3A2-38154369569E}"/>
    <dgm:cxn modelId="{BB7C064A-0366-4E96-8466-0159276E3772}" srcId="{EEDB04EF-329B-4210-8BCE-16714C60F72E}" destId="{B506CAD6-94B2-491B-A4B6-9EB9B099527B}" srcOrd="0" destOrd="0" parTransId="{72C7A771-929F-41D9-B504-E9BD8E8D84E1}" sibTransId="{00828D72-6B59-4B2D-882B-EA40A63F700F}"/>
    <dgm:cxn modelId="{AD7C086F-E51C-4E27-A0A1-39AD46A141C2}" type="presOf" srcId="{01E14289-DE41-4E37-942E-41999DF7B7C9}" destId="{F8B94855-1990-44A1-B369-885D81411140}" srcOrd="1" destOrd="0" presId="urn:microsoft.com/office/officeart/2005/8/layout/process4"/>
    <dgm:cxn modelId="{8CD82A55-31DD-4960-82B9-D72C9D2B7FF2}" type="presOf" srcId="{EEDB04EF-329B-4210-8BCE-16714C60F72E}" destId="{B044FBC5-1D05-4CD4-B020-6447FCAADF46}" srcOrd="0" destOrd="0" presId="urn:microsoft.com/office/officeart/2005/8/layout/process4"/>
    <dgm:cxn modelId="{E0F10659-1065-4949-ABCD-D3838D9FEA58}" type="presOf" srcId="{EEDB04EF-329B-4210-8BCE-16714C60F72E}" destId="{00622351-BB56-487E-ABF2-84EAFD260A1C}" srcOrd="1" destOrd="0" presId="urn:microsoft.com/office/officeart/2005/8/layout/process4"/>
    <dgm:cxn modelId="{1268B68D-86EE-4FA8-873B-FE63792E254E}" type="presOf" srcId="{AE27650D-AC78-4E00-AAFD-1A00E93758F4}" destId="{D960EBFF-4802-4FB0-B5C2-BFF3D1A79D01}" srcOrd="0" destOrd="0" presId="urn:microsoft.com/office/officeart/2005/8/layout/process4"/>
    <dgm:cxn modelId="{FC9EA092-CF24-4365-9266-82ACA7C6ED85}" type="presOf" srcId="{01E14289-DE41-4E37-942E-41999DF7B7C9}" destId="{E50D8E7E-1F87-4CFC-86B0-10A386E55A15}" srcOrd="0" destOrd="0" presId="urn:microsoft.com/office/officeart/2005/8/layout/process4"/>
    <dgm:cxn modelId="{403EF1A9-4510-4C6C-94F9-89A096958725}" srcId="{13A9744C-ADE5-4FC8-9960-C6821A9EB20B}" destId="{EEDB04EF-329B-4210-8BCE-16714C60F72E}" srcOrd="0" destOrd="0" parTransId="{6A48163B-4CA0-4D88-AE5E-9B6A24D0F9CA}" sibTransId="{7377D912-D708-4D9E-A747-373CC3088213}"/>
    <dgm:cxn modelId="{9DDD68C9-8A89-4680-AE1C-9E7FA3AA2F14}" type="presOf" srcId="{13A9744C-ADE5-4FC8-9960-C6821A9EB20B}" destId="{5DDEB330-1535-474A-BF98-75AE85F9490E}" srcOrd="0" destOrd="0" presId="urn:microsoft.com/office/officeart/2005/8/layout/process4"/>
    <dgm:cxn modelId="{A9416CE6-2C69-401C-98AB-D4C82DC79E16}" type="presOf" srcId="{E0D2DE31-4170-4853-80A5-CA5B8A2236E1}" destId="{E540E56C-40B6-48C1-9562-043FFA41746F}" srcOrd="0" destOrd="0" presId="urn:microsoft.com/office/officeart/2005/8/layout/process4"/>
    <dgm:cxn modelId="{E4B4DEE6-1954-4868-855B-E90A3A632841}" srcId="{01E14289-DE41-4E37-942E-41999DF7B7C9}" destId="{E0D2DE31-4170-4853-80A5-CA5B8A2236E1}" srcOrd="1" destOrd="0" parTransId="{05FFCAEF-3229-47DA-84B9-05F81EA8AB7A}" sibTransId="{FA2EDB63-CC84-4CD3-81CB-DD8AA080EC6C}"/>
    <dgm:cxn modelId="{7C8B60F7-0A90-4B24-B31D-DC85B71DDFAA}" type="presOf" srcId="{82E6D405-26E0-4F29-AEA7-A1A07A86D6B9}" destId="{26C65755-4B4E-4433-A01D-7A51553F93F0}" srcOrd="0" destOrd="0" presId="urn:microsoft.com/office/officeart/2005/8/layout/process4"/>
    <dgm:cxn modelId="{6E2B940F-92D0-4A97-96B1-6F375C7EB74C}" type="presParOf" srcId="{5DDEB330-1535-474A-BF98-75AE85F9490E}" destId="{41FD8742-A9FA-4BF1-B4AE-69051B4F6283}" srcOrd="0" destOrd="0" presId="urn:microsoft.com/office/officeart/2005/8/layout/process4"/>
    <dgm:cxn modelId="{E9123853-110C-4C73-8378-0CF7BD701A3E}" type="presParOf" srcId="{41FD8742-A9FA-4BF1-B4AE-69051B4F6283}" destId="{E50D8E7E-1F87-4CFC-86B0-10A386E55A15}" srcOrd="0" destOrd="0" presId="urn:microsoft.com/office/officeart/2005/8/layout/process4"/>
    <dgm:cxn modelId="{4BEF6AC5-7ECC-49DB-AD2C-F616B3B71268}" type="presParOf" srcId="{41FD8742-A9FA-4BF1-B4AE-69051B4F6283}" destId="{F8B94855-1990-44A1-B369-885D81411140}" srcOrd="1" destOrd="0" presId="urn:microsoft.com/office/officeart/2005/8/layout/process4"/>
    <dgm:cxn modelId="{5BB2959B-A770-49F8-B844-EE224768D1DE}" type="presParOf" srcId="{41FD8742-A9FA-4BF1-B4AE-69051B4F6283}" destId="{79EDC71C-8F87-4631-8936-B1417E5E61BB}" srcOrd="2" destOrd="0" presId="urn:microsoft.com/office/officeart/2005/8/layout/process4"/>
    <dgm:cxn modelId="{669519C0-E204-4CAC-BC1C-A793A237396D}" type="presParOf" srcId="{79EDC71C-8F87-4631-8936-B1417E5E61BB}" destId="{26C65755-4B4E-4433-A01D-7A51553F93F0}" srcOrd="0" destOrd="0" presId="urn:microsoft.com/office/officeart/2005/8/layout/process4"/>
    <dgm:cxn modelId="{4BAF10AC-B562-49E8-9D11-18931D126574}" type="presParOf" srcId="{79EDC71C-8F87-4631-8936-B1417E5E61BB}" destId="{E540E56C-40B6-48C1-9562-043FFA41746F}" srcOrd="1" destOrd="0" presId="urn:microsoft.com/office/officeart/2005/8/layout/process4"/>
    <dgm:cxn modelId="{A8BBD836-2F78-4C4D-9D11-182421F78D5B}" type="presParOf" srcId="{5DDEB330-1535-474A-BF98-75AE85F9490E}" destId="{A8EFD7C8-1D85-4B4F-B073-EF9E7A7CE370}" srcOrd="1" destOrd="0" presId="urn:microsoft.com/office/officeart/2005/8/layout/process4"/>
    <dgm:cxn modelId="{175C2549-B959-4B91-B334-5E62F5D0E379}" type="presParOf" srcId="{5DDEB330-1535-474A-BF98-75AE85F9490E}" destId="{44F661A7-FE62-4966-8479-3EE9F74169BC}" srcOrd="2" destOrd="0" presId="urn:microsoft.com/office/officeart/2005/8/layout/process4"/>
    <dgm:cxn modelId="{02C197AE-F140-4A90-B2AC-A49040B70905}" type="presParOf" srcId="{44F661A7-FE62-4966-8479-3EE9F74169BC}" destId="{B044FBC5-1D05-4CD4-B020-6447FCAADF46}" srcOrd="0" destOrd="0" presId="urn:microsoft.com/office/officeart/2005/8/layout/process4"/>
    <dgm:cxn modelId="{099F8962-C9D9-42BB-BAAF-D34CADFBBDA6}" type="presParOf" srcId="{44F661A7-FE62-4966-8479-3EE9F74169BC}" destId="{00622351-BB56-487E-ABF2-84EAFD260A1C}" srcOrd="1" destOrd="0" presId="urn:microsoft.com/office/officeart/2005/8/layout/process4"/>
    <dgm:cxn modelId="{B3865F82-CF5E-4930-8374-0002DA3CEE0F}" type="presParOf" srcId="{44F661A7-FE62-4966-8479-3EE9F74169BC}" destId="{39F03AD0-F6DF-4422-94F1-3571848A10B5}" srcOrd="2" destOrd="0" presId="urn:microsoft.com/office/officeart/2005/8/layout/process4"/>
    <dgm:cxn modelId="{B3586E9E-C412-4A5B-829F-821FF4127F54}" type="presParOf" srcId="{39F03AD0-F6DF-4422-94F1-3571848A10B5}" destId="{A7D8DF09-7624-4262-80BE-4A74784BC9FD}" srcOrd="0" destOrd="0" presId="urn:microsoft.com/office/officeart/2005/8/layout/process4"/>
    <dgm:cxn modelId="{7279A716-5B2D-4BCF-B13E-9C7D8AB16A93}" type="presParOf" srcId="{39F03AD0-F6DF-4422-94F1-3571848A10B5}" destId="{D960EBFF-4802-4FB0-B5C2-BFF3D1A79D01}"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6C32AA-0EB0-4BFC-9E70-5BA718DA92A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E014F9F-6267-494B-A25E-BCDC76C53989}">
      <dgm:prSet custT="1"/>
      <dgm:spPr/>
      <dgm:t>
        <a:bodyPr/>
        <a:lstStyle/>
        <a:p>
          <a:r>
            <a:rPr lang="en-US" sz="2400" dirty="0"/>
            <a:t>The following elements must be present </a:t>
          </a:r>
        </a:p>
      </dgm:t>
    </dgm:pt>
    <dgm:pt modelId="{08174AA9-EF36-4A63-8E1D-0EADC7875715}" type="parTrans" cxnId="{8932B2AE-35AD-478E-A8DE-D46831D168D2}">
      <dgm:prSet/>
      <dgm:spPr/>
      <dgm:t>
        <a:bodyPr/>
        <a:lstStyle/>
        <a:p>
          <a:endParaRPr lang="en-US"/>
        </a:p>
      </dgm:t>
    </dgm:pt>
    <dgm:pt modelId="{53A80B88-A793-42B5-B164-6B5D8AF6DF85}" type="sibTrans" cxnId="{8932B2AE-35AD-478E-A8DE-D46831D168D2}">
      <dgm:prSet/>
      <dgm:spPr/>
      <dgm:t>
        <a:bodyPr/>
        <a:lstStyle/>
        <a:p>
          <a:endParaRPr lang="en-US"/>
        </a:p>
      </dgm:t>
    </dgm:pt>
    <dgm:pt modelId="{E85F64A8-8AE7-49A6-A19C-D79439825468}">
      <dgm:prSet custT="1"/>
      <dgm:spPr/>
      <dgm:t>
        <a:bodyPr/>
        <a:lstStyle/>
        <a:p>
          <a:r>
            <a:rPr lang="en-US" sz="2000" dirty="0"/>
            <a:t>1. Investment of money </a:t>
          </a:r>
        </a:p>
      </dgm:t>
    </dgm:pt>
    <dgm:pt modelId="{04E4D44A-3D49-42B1-AC10-FB8B6DB737EF}" type="parTrans" cxnId="{C15E8FA3-4571-467D-8222-3E2E14F7A344}">
      <dgm:prSet/>
      <dgm:spPr/>
      <dgm:t>
        <a:bodyPr/>
        <a:lstStyle/>
        <a:p>
          <a:endParaRPr lang="en-US"/>
        </a:p>
      </dgm:t>
    </dgm:pt>
    <dgm:pt modelId="{588AA640-0B15-406E-B0D2-306F0F09CBF6}" type="sibTrans" cxnId="{C15E8FA3-4571-467D-8222-3E2E14F7A344}">
      <dgm:prSet/>
      <dgm:spPr/>
      <dgm:t>
        <a:bodyPr/>
        <a:lstStyle/>
        <a:p>
          <a:endParaRPr lang="en-US"/>
        </a:p>
      </dgm:t>
    </dgm:pt>
    <dgm:pt modelId="{8E966EA9-B756-4D9E-9417-1FCCE1098AB3}">
      <dgm:prSet custT="1"/>
      <dgm:spPr/>
      <dgm:t>
        <a:bodyPr/>
        <a:lstStyle/>
        <a:p>
          <a:r>
            <a:rPr lang="en-US" sz="2000" dirty="0"/>
            <a:t>2. a common enterprise </a:t>
          </a:r>
        </a:p>
      </dgm:t>
    </dgm:pt>
    <dgm:pt modelId="{C3CD49B0-6DD1-406C-B568-3403445EB34D}" type="parTrans" cxnId="{78463F56-7A04-4382-8300-688487CB25F0}">
      <dgm:prSet/>
      <dgm:spPr/>
      <dgm:t>
        <a:bodyPr/>
        <a:lstStyle/>
        <a:p>
          <a:endParaRPr lang="en-US"/>
        </a:p>
      </dgm:t>
    </dgm:pt>
    <dgm:pt modelId="{F5B3E59C-EBAA-4706-882E-7E0E0202F5CA}" type="sibTrans" cxnId="{78463F56-7A04-4382-8300-688487CB25F0}">
      <dgm:prSet/>
      <dgm:spPr/>
      <dgm:t>
        <a:bodyPr/>
        <a:lstStyle/>
        <a:p>
          <a:endParaRPr lang="en-US"/>
        </a:p>
      </dgm:t>
    </dgm:pt>
    <dgm:pt modelId="{8E136439-A08C-4245-A8E9-5056EFF86FE4}">
      <dgm:prSet custT="1"/>
      <dgm:spPr/>
      <dgm:t>
        <a:bodyPr/>
        <a:lstStyle/>
        <a:p>
          <a:r>
            <a:rPr lang="en-US" sz="2000" dirty="0"/>
            <a:t>3. an expectation from the investor of a share of the profits</a:t>
          </a:r>
        </a:p>
      </dgm:t>
    </dgm:pt>
    <dgm:pt modelId="{A704087D-6629-4BFD-8FE2-6750CCD3AA86}" type="parTrans" cxnId="{1FAA0992-0AC9-49A7-9B2B-214D13CDAB4B}">
      <dgm:prSet/>
      <dgm:spPr/>
      <dgm:t>
        <a:bodyPr/>
        <a:lstStyle/>
        <a:p>
          <a:endParaRPr lang="en-US"/>
        </a:p>
      </dgm:t>
    </dgm:pt>
    <dgm:pt modelId="{EC1842A5-E947-4602-BE8B-AD3DFE0BD576}" type="sibTrans" cxnId="{1FAA0992-0AC9-49A7-9B2B-214D13CDAB4B}">
      <dgm:prSet/>
      <dgm:spPr/>
      <dgm:t>
        <a:bodyPr/>
        <a:lstStyle/>
        <a:p>
          <a:endParaRPr lang="en-US"/>
        </a:p>
      </dgm:t>
    </dgm:pt>
    <dgm:pt modelId="{6A256CE7-3179-4FC8-9D4D-776AD1777EB0}">
      <dgm:prSet custT="1"/>
      <dgm:spPr/>
      <dgm:t>
        <a:bodyPr/>
        <a:lstStyle/>
        <a:p>
          <a:r>
            <a:rPr lang="en-US" sz="2000" dirty="0"/>
            <a:t>4. solely from the efforts of the promoter. </a:t>
          </a:r>
          <a:br>
            <a:rPr lang="en-US" sz="2000" dirty="0"/>
          </a:br>
          <a:r>
            <a:rPr lang="en-US" sz="2000" dirty="0"/>
            <a:t> </a:t>
          </a:r>
        </a:p>
      </dgm:t>
    </dgm:pt>
    <dgm:pt modelId="{8985D4B2-D546-42BD-AC4A-96A10C04E483}" type="parTrans" cxnId="{7C1B1BEE-FADA-438D-829F-A7A7563A4B8B}">
      <dgm:prSet/>
      <dgm:spPr/>
      <dgm:t>
        <a:bodyPr/>
        <a:lstStyle/>
        <a:p>
          <a:endParaRPr lang="en-US"/>
        </a:p>
      </dgm:t>
    </dgm:pt>
    <dgm:pt modelId="{1B36206F-62E0-42F3-8722-E950436556B2}" type="sibTrans" cxnId="{7C1B1BEE-FADA-438D-829F-A7A7563A4B8B}">
      <dgm:prSet/>
      <dgm:spPr/>
      <dgm:t>
        <a:bodyPr/>
        <a:lstStyle/>
        <a:p>
          <a:endParaRPr lang="en-US"/>
        </a:p>
      </dgm:t>
    </dgm:pt>
    <dgm:pt modelId="{9AEA98D3-5186-4B43-B8DD-36997AFAA0E8}">
      <dgm:prSet custT="1"/>
      <dgm:spPr/>
      <dgm:t>
        <a:bodyPr/>
        <a:lstStyle/>
        <a:p>
          <a:r>
            <a:rPr lang="en-US" sz="2000" b="1" dirty="0"/>
            <a:t>If an Investment contract exist, you must register the offering with the SEC or it must fall under an exemption from registering. </a:t>
          </a:r>
          <a:endParaRPr lang="en-US" sz="2000" dirty="0"/>
        </a:p>
      </dgm:t>
    </dgm:pt>
    <dgm:pt modelId="{D28BF06C-F660-4F7C-99C1-7CC5068AD78A}" type="parTrans" cxnId="{A5A3CA57-ADCC-48F1-8C28-16E5FCC5F792}">
      <dgm:prSet/>
      <dgm:spPr/>
      <dgm:t>
        <a:bodyPr/>
        <a:lstStyle/>
        <a:p>
          <a:endParaRPr lang="en-US"/>
        </a:p>
      </dgm:t>
    </dgm:pt>
    <dgm:pt modelId="{42A5D33B-9B87-4EA0-BA21-1988E6B6F51C}" type="sibTrans" cxnId="{A5A3CA57-ADCC-48F1-8C28-16E5FCC5F792}">
      <dgm:prSet/>
      <dgm:spPr/>
      <dgm:t>
        <a:bodyPr/>
        <a:lstStyle/>
        <a:p>
          <a:endParaRPr lang="en-US"/>
        </a:p>
      </dgm:t>
    </dgm:pt>
    <dgm:pt modelId="{C60D20F0-6276-419A-9667-115ED9A62552}">
      <dgm:prSet custT="1"/>
      <dgm:spPr/>
      <dgm:t>
        <a:bodyPr/>
        <a:lstStyle/>
        <a:p>
          <a:r>
            <a:rPr lang="en-US" sz="2000" dirty="0"/>
            <a:t>Note: ALL real estate syndications are considered Investment Contracts and are typically exempt from public filings</a:t>
          </a:r>
        </a:p>
      </dgm:t>
    </dgm:pt>
    <dgm:pt modelId="{BD6EE2EB-A621-4B02-8714-EE6111868B61}" type="parTrans" cxnId="{33029DF9-F2B4-4ADF-BDEF-5DA88CCAEC1A}">
      <dgm:prSet/>
      <dgm:spPr/>
      <dgm:t>
        <a:bodyPr/>
        <a:lstStyle/>
        <a:p>
          <a:endParaRPr lang="en-US"/>
        </a:p>
      </dgm:t>
    </dgm:pt>
    <dgm:pt modelId="{197ED6AF-6B4D-4EB3-BCF6-F5904694B343}" type="sibTrans" cxnId="{33029DF9-F2B4-4ADF-BDEF-5DA88CCAEC1A}">
      <dgm:prSet/>
      <dgm:spPr/>
      <dgm:t>
        <a:bodyPr/>
        <a:lstStyle/>
        <a:p>
          <a:endParaRPr lang="en-US"/>
        </a:p>
      </dgm:t>
    </dgm:pt>
    <dgm:pt modelId="{1825CD2D-D2F0-43E0-9436-C65057EC8251}">
      <dgm:prSet custT="1"/>
      <dgm:spPr/>
      <dgm:t>
        <a:bodyPr/>
        <a:lstStyle/>
        <a:p>
          <a:r>
            <a:rPr lang="en-US" sz="2400" b="0" i="0" dirty="0"/>
            <a:t>SEC v. W.J. Howey Co., 328 U.S. 293 (1946)</a:t>
          </a:r>
          <a:endParaRPr lang="en-US" sz="2400" dirty="0"/>
        </a:p>
      </dgm:t>
    </dgm:pt>
    <dgm:pt modelId="{7AEEB469-A815-4A36-82CD-B4CA2C8FAE19}" type="parTrans" cxnId="{16ACCA67-1C36-4D1E-BC19-A6A11CC33399}">
      <dgm:prSet/>
      <dgm:spPr/>
      <dgm:t>
        <a:bodyPr/>
        <a:lstStyle/>
        <a:p>
          <a:endParaRPr lang="en-US"/>
        </a:p>
      </dgm:t>
    </dgm:pt>
    <dgm:pt modelId="{48236D30-5086-4D91-BA4D-C8C73E89F9C5}" type="sibTrans" cxnId="{16ACCA67-1C36-4D1E-BC19-A6A11CC33399}">
      <dgm:prSet/>
      <dgm:spPr/>
      <dgm:t>
        <a:bodyPr/>
        <a:lstStyle/>
        <a:p>
          <a:endParaRPr lang="en-US"/>
        </a:p>
      </dgm:t>
    </dgm:pt>
    <dgm:pt modelId="{89667B0E-FEDF-427B-A0B2-25DD027D3751}">
      <dgm:prSet custT="1"/>
      <dgm:spPr/>
      <dgm:t>
        <a:bodyPr/>
        <a:lstStyle/>
        <a:p>
          <a:endParaRPr lang="en-US" sz="2000" dirty="0"/>
        </a:p>
      </dgm:t>
    </dgm:pt>
    <dgm:pt modelId="{C3CC1FDA-5E8D-427B-9D00-34CACFA52EE6}" type="parTrans" cxnId="{A4A365FB-76E3-4129-BD17-B001F0C0EE0F}">
      <dgm:prSet/>
      <dgm:spPr/>
      <dgm:t>
        <a:bodyPr/>
        <a:lstStyle/>
        <a:p>
          <a:endParaRPr lang="en-US"/>
        </a:p>
      </dgm:t>
    </dgm:pt>
    <dgm:pt modelId="{0B922C5E-E4A2-4147-8918-6D69845B30B4}" type="sibTrans" cxnId="{A4A365FB-76E3-4129-BD17-B001F0C0EE0F}">
      <dgm:prSet/>
      <dgm:spPr/>
      <dgm:t>
        <a:bodyPr/>
        <a:lstStyle/>
        <a:p>
          <a:endParaRPr lang="en-US"/>
        </a:p>
      </dgm:t>
    </dgm:pt>
    <dgm:pt modelId="{16B064E8-EE40-4BB8-ABAE-AF1507FFC27A}" type="pres">
      <dgm:prSet presAssocID="{D16C32AA-0EB0-4BFC-9E70-5BA718DA92AB}" presName="linear" presStyleCnt="0">
        <dgm:presLayoutVars>
          <dgm:dir/>
          <dgm:animLvl val="lvl"/>
          <dgm:resizeHandles val="exact"/>
        </dgm:presLayoutVars>
      </dgm:prSet>
      <dgm:spPr/>
    </dgm:pt>
    <dgm:pt modelId="{847EB12F-E2A9-4898-B99D-AE140EE07230}" type="pres">
      <dgm:prSet presAssocID="{9E014F9F-6267-494B-A25E-BCDC76C53989}" presName="parentLin" presStyleCnt="0"/>
      <dgm:spPr/>
    </dgm:pt>
    <dgm:pt modelId="{8BE68622-5D21-4B65-B085-3D47D16B9433}" type="pres">
      <dgm:prSet presAssocID="{9E014F9F-6267-494B-A25E-BCDC76C53989}" presName="parentLeftMargin" presStyleLbl="node1" presStyleIdx="0" presStyleCnt="2"/>
      <dgm:spPr/>
    </dgm:pt>
    <dgm:pt modelId="{71B4EFD2-58B5-453D-B4B2-91C6C2101AE2}" type="pres">
      <dgm:prSet presAssocID="{9E014F9F-6267-494B-A25E-BCDC76C53989}" presName="parentText" presStyleLbl="node1" presStyleIdx="0" presStyleCnt="2">
        <dgm:presLayoutVars>
          <dgm:chMax val="0"/>
          <dgm:bulletEnabled val="1"/>
        </dgm:presLayoutVars>
      </dgm:prSet>
      <dgm:spPr/>
    </dgm:pt>
    <dgm:pt modelId="{4C3226FD-3B34-4AF3-A24A-7441730BAAEF}" type="pres">
      <dgm:prSet presAssocID="{9E014F9F-6267-494B-A25E-BCDC76C53989}" presName="negativeSpace" presStyleCnt="0"/>
      <dgm:spPr/>
    </dgm:pt>
    <dgm:pt modelId="{544AE52D-104B-4779-8506-14B589E5ED09}" type="pres">
      <dgm:prSet presAssocID="{9E014F9F-6267-494B-A25E-BCDC76C53989}" presName="childText" presStyleLbl="conFgAcc1" presStyleIdx="0" presStyleCnt="2">
        <dgm:presLayoutVars>
          <dgm:bulletEnabled val="1"/>
        </dgm:presLayoutVars>
      </dgm:prSet>
      <dgm:spPr/>
    </dgm:pt>
    <dgm:pt modelId="{63D0D978-D2E9-4E15-9B49-F23E85F27907}" type="pres">
      <dgm:prSet presAssocID="{53A80B88-A793-42B5-B164-6B5D8AF6DF85}" presName="spaceBetweenRectangles" presStyleCnt="0"/>
      <dgm:spPr/>
    </dgm:pt>
    <dgm:pt modelId="{9AE7FB7B-E97E-46BE-A37E-2AF53F37CE8C}" type="pres">
      <dgm:prSet presAssocID="{1825CD2D-D2F0-43E0-9436-C65057EC8251}" presName="parentLin" presStyleCnt="0"/>
      <dgm:spPr/>
    </dgm:pt>
    <dgm:pt modelId="{D20C4339-5B5D-49AE-A3C2-0BDB4FF70127}" type="pres">
      <dgm:prSet presAssocID="{1825CD2D-D2F0-43E0-9436-C65057EC8251}" presName="parentLeftMargin" presStyleLbl="node1" presStyleIdx="0" presStyleCnt="2"/>
      <dgm:spPr/>
    </dgm:pt>
    <dgm:pt modelId="{B55C2582-67E5-4793-9ED5-3F9FEBBB89E7}" type="pres">
      <dgm:prSet presAssocID="{1825CD2D-D2F0-43E0-9436-C65057EC8251}" presName="parentText" presStyleLbl="node1" presStyleIdx="1" presStyleCnt="2">
        <dgm:presLayoutVars>
          <dgm:chMax val="0"/>
          <dgm:bulletEnabled val="1"/>
        </dgm:presLayoutVars>
      </dgm:prSet>
      <dgm:spPr/>
    </dgm:pt>
    <dgm:pt modelId="{512DB831-0B0A-4274-B8C1-97D3263AE539}" type="pres">
      <dgm:prSet presAssocID="{1825CD2D-D2F0-43E0-9436-C65057EC8251}" presName="negativeSpace" presStyleCnt="0"/>
      <dgm:spPr/>
    </dgm:pt>
    <dgm:pt modelId="{FDFB7F04-1CCE-4683-A209-5FF7089D2128}" type="pres">
      <dgm:prSet presAssocID="{1825CD2D-D2F0-43E0-9436-C65057EC8251}" presName="childText" presStyleLbl="conFgAcc1" presStyleIdx="1" presStyleCnt="2">
        <dgm:presLayoutVars>
          <dgm:bulletEnabled val="1"/>
        </dgm:presLayoutVars>
      </dgm:prSet>
      <dgm:spPr/>
    </dgm:pt>
  </dgm:ptLst>
  <dgm:cxnLst>
    <dgm:cxn modelId="{E5C7690A-342A-4539-A861-31068A2B06FB}" type="presOf" srcId="{9E014F9F-6267-494B-A25E-BCDC76C53989}" destId="{71B4EFD2-58B5-453D-B4B2-91C6C2101AE2}" srcOrd="1" destOrd="0" presId="urn:microsoft.com/office/officeart/2005/8/layout/list1"/>
    <dgm:cxn modelId="{E5AC7810-D5D4-45C7-AB9D-3E6867A7B47A}" type="presOf" srcId="{8E966EA9-B756-4D9E-9417-1FCCE1098AB3}" destId="{544AE52D-104B-4779-8506-14B589E5ED09}" srcOrd="0" destOrd="1" presId="urn:microsoft.com/office/officeart/2005/8/layout/list1"/>
    <dgm:cxn modelId="{09A62711-5627-469E-9D0E-4DEF13224FEC}" type="presOf" srcId="{9AEA98D3-5186-4B43-B8DD-36997AFAA0E8}" destId="{544AE52D-104B-4779-8506-14B589E5ED09}" srcOrd="0" destOrd="4" presId="urn:microsoft.com/office/officeart/2005/8/layout/list1"/>
    <dgm:cxn modelId="{3996C126-1D4F-4F57-A3C0-142FF579C908}" type="presOf" srcId="{89667B0E-FEDF-427B-A0B2-25DD027D3751}" destId="{544AE52D-104B-4779-8506-14B589E5ED09}" srcOrd="0" destOrd="5" presId="urn:microsoft.com/office/officeart/2005/8/layout/list1"/>
    <dgm:cxn modelId="{EC406335-57AD-4057-8272-550646BD2830}" type="presOf" srcId="{C60D20F0-6276-419A-9667-115ED9A62552}" destId="{544AE52D-104B-4779-8506-14B589E5ED09}" srcOrd="0" destOrd="6" presId="urn:microsoft.com/office/officeart/2005/8/layout/list1"/>
    <dgm:cxn modelId="{16ACCA67-1C36-4D1E-BC19-A6A11CC33399}" srcId="{D16C32AA-0EB0-4BFC-9E70-5BA718DA92AB}" destId="{1825CD2D-D2F0-43E0-9436-C65057EC8251}" srcOrd="1" destOrd="0" parTransId="{7AEEB469-A815-4A36-82CD-B4CA2C8FAE19}" sibTransId="{48236D30-5086-4D91-BA4D-C8C73E89F9C5}"/>
    <dgm:cxn modelId="{78463F56-7A04-4382-8300-688487CB25F0}" srcId="{9E014F9F-6267-494B-A25E-BCDC76C53989}" destId="{8E966EA9-B756-4D9E-9417-1FCCE1098AB3}" srcOrd="1" destOrd="0" parTransId="{C3CD49B0-6DD1-406C-B568-3403445EB34D}" sibTransId="{F5B3E59C-EBAA-4706-882E-7E0E0202F5CA}"/>
    <dgm:cxn modelId="{A5A3CA57-ADCC-48F1-8C28-16E5FCC5F792}" srcId="{9E014F9F-6267-494B-A25E-BCDC76C53989}" destId="{9AEA98D3-5186-4B43-B8DD-36997AFAA0E8}" srcOrd="4" destOrd="0" parTransId="{D28BF06C-F660-4F7C-99C1-7CC5068AD78A}" sibTransId="{42A5D33B-9B87-4EA0-BA21-1988E6B6F51C}"/>
    <dgm:cxn modelId="{1FAA0992-0AC9-49A7-9B2B-214D13CDAB4B}" srcId="{9E014F9F-6267-494B-A25E-BCDC76C53989}" destId="{8E136439-A08C-4245-A8E9-5056EFF86FE4}" srcOrd="2" destOrd="0" parTransId="{A704087D-6629-4BFD-8FE2-6750CCD3AA86}" sibTransId="{EC1842A5-E947-4602-BE8B-AD3DFE0BD576}"/>
    <dgm:cxn modelId="{0747409D-BF8C-4EA9-9670-1EADC41D8AC0}" type="presOf" srcId="{8E136439-A08C-4245-A8E9-5056EFF86FE4}" destId="{544AE52D-104B-4779-8506-14B589E5ED09}" srcOrd="0" destOrd="2" presId="urn:microsoft.com/office/officeart/2005/8/layout/list1"/>
    <dgm:cxn modelId="{71E163A3-618B-40AC-B0F6-0A2A9706EF86}" type="presOf" srcId="{E85F64A8-8AE7-49A6-A19C-D79439825468}" destId="{544AE52D-104B-4779-8506-14B589E5ED09}" srcOrd="0" destOrd="0" presId="urn:microsoft.com/office/officeart/2005/8/layout/list1"/>
    <dgm:cxn modelId="{C15E8FA3-4571-467D-8222-3E2E14F7A344}" srcId="{9E014F9F-6267-494B-A25E-BCDC76C53989}" destId="{E85F64A8-8AE7-49A6-A19C-D79439825468}" srcOrd="0" destOrd="0" parTransId="{04E4D44A-3D49-42B1-AC10-FB8B6DB737EF}" sibTransId="{588AA640-0B15-406E-B0D2-306F0F09CBF6}"/>
    <dgm:cxn modelId="{A9551EAE-EC82-452C-916F-DEACDC4B5B2C}" type="presOf" srcId="{9E014F9F-6267-494B-A25E-BCDC76C53989}" destId="{8BE68622-5D21-4B65-B085-3D47D16B9433}" srcOrd="0" destOrd="0" presId="urn:microsoft.com/office/officeart/2005/8/layout/list1"/>
    <dgm:cxn modelId="{8932B2AE-35AD-478E-A8DE-D46831D168D2}" srcId="{D16C32AA-0EB0-4BFC-9E70-5BA718DA92AB}" destId="{9E014F9F-6267-494B-A25E-BCDC76C53989}" srcOrd="0" destOrd="0" parTransId="{08174AA9-EF36-4A63-8E1D-0EADC7875715}" sibTransId="{53A80B88-A793-42B5-B164-6B5D8AF6DF85}"/>
    <dgm:cxn modelId="{C65989D8-AC5F-43E6-8563-096E8A935D66}" type="presOf" srcId="{1825CD2D-D2F0-43E0-9436-C65057EC8251}" destId="{D20C4339-5B5D-49AE-A3C2-0BDB4FF70127}" srcOrd="0" destOrd="0" presId="urn:microsoft.com/office/officeart/2005/8/layout/list1"/>
    <dgm:cxn modelId="{D50C60E2-32C0-4850-A30F-831705AA24AE}" type="presOf" srcId="{6A256CE7-3179-4FC8-9D4D-776AD1777EB0}" destId="{544AE52D-104B-4779-8506-14B589E5ED09}" srcOrd="0" destOrd="3" presId="urn:microsoft.com/office/officeart/2005/8/layout/list1"/>
    <dgm:cxn modelId="{43695FE5-E425-4D78-988D-4A8C56196AC6}" type="presOf" srcId="{D16C32AA-0EB0-4BFC-9E70-5BA718DA92AB}" destId="{16B064E8-EE40-4BB8-ABAE-AF1507FFC27A}" srcOrd="0" destOrd="0" presId="urn:microsoft.com/office/officeart/2005/8/layout/list1"/>
    <dgm:cxn modelId="{7C1B1BEE-FADA-438D-829F-A7A7563A4B8B}" srcId="{9E014F9F-6267-494B-A25E-BCDC76C53989}" destId="{6A256CE7-3179-4FC8-9D4D-776AD1777EB0}" srcOrd="3" destOrd="0" parTransId="{8985D4B2-D546-42BD-AC4A-96A10C04E483}" sibTransId="{1B36206F-62E0-42F3-8722-E950436556B2}"/>
    <dgm:cxn modelId="{33029DF9-F2B4-4ADF-BDEF-5DA88CCAEC1A}" srcId="{9E014F9F-6267-494B-A25E-BCDC76C53989}" destId="{C60D20F0-6276-419A-9667-115ED9A62552}" srcOrd="6" destOrd="0" parTransId="{BD6EE2EB-A621-4B02-8714-EE6111868B61}" sibTransId="{197ED6AF-6B4D-4EB3-BCF6-F5904694B343}"/>
    <dgm:cxn modelId="{A4A365FB-76E3-4129-BD17-B001F0C0EE0F}" srcId="{9E014F9F-6267-494B-A25E-BCDC76C53989}" destId="{89667B0E-FEDF-427B-A0B2-25DD027D3751}" srcOrd="5" destOrd="0" parTransId="{C3CC1FDA-5E8D-427B-9D00-34CACFA52EE6}" sibTransId="{0B922C5E-E4A2-4147-8918-6D69845B30B4}"/>
    <dgm:cxn modelId="{C951D5FB-B9E4-43F2-9763-D288A0749307}" type="presOf" srcId="{1825CD2D-D2F0-43E0-9436-C65057EC8251}" destId="{B55C2582-67E5-4793-9ED5-3F9FEBBB89E7}" srcOrd="1" destOrd="0" presId="urn:microsoft.com/office/officeart/2005/8/layout/list1"/>
    <dgm:cxn modelId="{3B88F808-7BC0-429C-964F-52FE78EA290B}" type="presParOf" srcId="{16B064E8-EE40-4BB8-ABAE-AF1507FFC27A}" destId="{847EB12F-E2A9-4898-B99D-AE140EE07230}" srcOrd="0" destOrd="0" presId="urn:microsoft.com/office/officeart/2005/8/layout/list1"/>
    <dgm:cxn modelId="{B0FDA9E2-B9CB-4A8E-AE76-12451A71740F}" type="presParOf" srcId="{847EB12F-E2A9-4898-B99D-AE140EE07230}" destId="{8BE68622-5D21-4B65-B085-3D47D16B9433}" srcOrd="0" destOrd="0" presId="urn:microsoft.com/office/officeart/2005/8/layout/list1"/>
    <dgm:cxn modelId="{857DB288-817B-4E46-A944-8C309EECC365}" type="presParOf" srcId="{847EB12F-E2A9-4898-B99D-AE140EE07230}" destId="{71B4EFD2-58B5-453D-B4B2-91C6C2101AE2}" srcOrd="1" destOrd="0" presId="urn:microsoft.com/office/officeart/2005/8/layout/list1"/>
    <dgm:cxn modelId="{2709B31A-61E9-43FB-8DC1-47573C59DEC9}" type="presParOf" srcId="{16B064E8-EE40-4BB8-ABAE-AF1507FFC27A}" destId="{4C3226FD-3B34-4AF3-A24A-7441730BAAEF}" srcOrd="1" destOrd="0" presId="urn:microsoft.com/office/officeart/2005/8/layout/list1"/>
    <dgm:cxn modelId="{CCDD80D3-E769-4510-B8DE-794B2F5E353C}" type="presParOf" srcId="{16B064E8-EE40-4BB8-ABAE-AF1507FFC27A}" destId="{544AE52D-104B-4779-8506-14B589E5ED09}" srcOrd="2" destOrd="0" presId="urn:microsoft.com/office/officeart/2005/8/layout/list1"/>
    <dgm:cxn modelId="{EE35F242-CAE7-42C5-ACEF-69FD74EFD1C1}" type="presParOf" srcId="{16B064E8-EE40-4BB8-ABAE-AF1507FFC27A}" destId="{63D0D978-D2E9-4E15-9B49-F23E85F27907}" srcOrd="3" destOrd="0" presId="urn:microsoft.com/office/officeart/2005/8/layout/list1"/>
    <dgm:cxn modelId="{863E5D80-EDB3-4854-A0BC-A4B936B12C2C}" type="presParOf" srcId="{16B064E8-EE40-4BB8-ABAE-AF1507FFC27A}" destId="{9AE7FB7B-E97E-46BE-A37E-2AF53F37CE8C}" srcOrd="4" destOrd="0" presId="urn:microsoft.com/office/officeart/2005/8/layout/list1"/>
    <dgm:cxn modelId="{55B8ABFF-3339-46F3-BCF1-6FF01EEC9E12}" type="presParOf" srcId="{9AE7FB7B-E97E-46BE-A37E-2AF53F37CE8C}" destId="{D20C4339-5B5D-49AE-A3C2-0BDB4FF70127}" srcOrd="0" destOrd="0" presId="urn:microsoft.com/office/officeart/2005/8/layout/list1"/>
    <dgm:cxn modelId="{E15B6A6E-D86D-41C8-891F-2CB3665893F5}" type="presParOf" srcId="{9AE7FB7B-E97E-46BE-A37E-2AF53F37CE8C}" destId="{B55C2582-67E5-4793-9ED5-3F9FEBBB89E7}" srcOrd="1" destOrd="0" presId="urn:microsoft.com/office/officeart/2005/8/layout/list1"/>
    <dgm:cxn modelId="{C2F60B44-4178-4AD0-AC38-B76EA6961658}" type="presParOf" srcId="{16B064E8-EE40-4BB8-ABAE-AF1507FFC27A}" destId="{512DB831-0B0A-4274-B8C1-97D3263AE539}" srcOrd="5" destOrd="0" presId="urn:microsoft.com/office/officeart/2005/8/layout/list1"/>
    <dgm:cxn modelId="{776B5D55-31BF-4275-A432-CED28813084F}" type="presParOf" srcId="{16B064E8-EE40-4BB8-ABAE-AF1507FFC27A}" destId="{FDFB7F04-1CCE-4683-A209-5FF7089D212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15F18F-8509-4147-A137-F5753D7C119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13B4961-6352-4205-88F5-F3ADFFA3728D}">
      <dgm:prSet custT="1"/>
      <dgm:spPr/>
      <dgm:t>
        <a:bodyPr/>
        <a:lstStyle/>
        <a:p>
          <a:r>
            <a:rPr lang="en-US" sz="2500" dirty="0"/>
            <a:t>Defined by the SEC as those who “have sufficient knowledge and experience in financial and business matters to make them capable of evaluating the merits and risks of the prospective investment.</a:t>
          </a:r>
        </a:p>
      </dgm:t>
    </dgm:pt>
    <dgm:pt modelId="{EA08DF9F-4C72-43F0-AE21-AFF8CF236D53}" type="parTrans" cxnId="{A08C1AC5-8506-418E-A5BA-DEC43B65D171}">
      <dgm:prSet/>
      <dgm:spPr/>
      <dgm:t>
        <a:bodyPr/>
        <a:lstStyle/>
        <a:p>
          <a:endParaRPr lang="en-US" sz="2500"/>
        </a:p>
      </dgm:t>
    </dgm:pt>
    <dgm:pt modelId="{A844A401-93EB-4A00-828C-EA78C1F788EA}" type="sibTrans" cxnId="{A08C1AC5-8506-418E-A5BA-DEC43B65D171}">
      <dgm:prSet/>
      <dgm:spPr/>
      <dgm:t>
        <a:bodyPr/>
        <a:lstStyle/>
        <a:p>
          <a:endParaRPr lang="en-US" sz="2500"/>
        </a:p>
      </dgm:t>
    </dgm:pt>
    <dgm:pt modelId="{96DACBAF-F05B-4B6B-8C82-B45268DCE6E6}">
      <dgm:prSet custT="1"/>
      <dgm:spPr/>
      <dgm:t>
        <a:bodyPr/>
        <a:lstStyle/>
        <a:p>
          <a:r>
            <a:rPr lang="en-US" sz="2500" dirty="0"/>
            <a:t>Typically, not your rich neighbor down the street who recently inherited a large sum of money and spent her life as a teacher (for example)</a:t>
          </a:r>
        </a:p>
      </dgm:t>
    </dgm:pt>
    <dgm:pt modelId="{C7B97AF9-645E-4F0A-B8E6-026B715E7AD4}" type="parTrans" cxnId="{1179F5C3-941B-4FA0-9B6D-44C5C83FE258}">
      <dgm:prSet/>
      <dgm:spPr/>
      <dgm:t>
        <a:bodyPr/>
        <a:lstStyle/>
        <a:p>
          <a:endParaRPr lang="en-US" sz="2500"/>
        </a:p>
      </dgm:t>
    </dgm:pt>
    <dgm:pt modelId="{4A373E7B-802E-4E56-8592-82CD8E939532}" type="sibTrans" cxnId="{1179F5C3-941B-4FA0-9B6D-44C5C83FE258}">
      <dgm:prSet/>
      <dgm:spPr/>
      <dgm:t>
        <a:bodyPr/>
        <a:lstStyle/>
        <a:p>
          <a:endParaRPr lang="en-US" sz="2500"/>
        </a:p>
      </dgm:t>
    </dgm:pt>
    <dgm:pt modelId="{65FC6CCD-7C88-43F3-A2C6-32E0618C23F3}" type="pres">
      <dgm:prSet presAssocID="{E715F18F-8509-4147-A137-F5753D7C1197}" presName="hierChild1" presStyleCnt="0">
        <dgm:presLayoutVars>
          <dgm:chPref val="1"/>
          <dgm:dir/>
          <dgm:animOne val="branch"/>
          <dgm:animLvl val="lvl"/>
          <dgm:resizeHandles/>
        </dgm:presLayoutVars>
      </dgm:prSet>
      <dgm:spPr/>
    </dgm:pt>
    <dgm:pt modelId="{BD62842D-DE59-4CEC-8050-4F8DC20CC577}" type="pres">
      <dgm:prSet presAssocID="{B13B4961-6352-4205-88F5-F3ADFFA3728D}" presName="hierRoot1" presStyleCnt="0"/>
      <dgm:spPr/>
    </dgm:pt>
    <dgm:pt modelId="{7D7567E0-894E-449C-B470-33E8C258B95D}" type="pres">
      <dgm:prSet presAssocID="{B13B4961-6352-4205-88F5-F3ADFFA3728D}" presName="composite" presStyleCnt="0"/>
      <dgm:spPr/>
    </dgm:pt>
    <dgm:pt modelId="{A092848A-9013-4B3F-885B-2CBAD164683E}" type="pres">
      <dgm:prSet presAssocID="{B13B4961-6352-4205-88F5-F3ADFFA3728D}" presName="background" presStyleLbl="node0" presStyleIdx="0" presStyleCnt="2"/>
      <dgm:spPr/>
    </dgm:pt>
    <dgm:pt modelId="{E434D550-515F-4847-9340-1D4AD5B89ECA}" type="pres">
      <dgm:prSet presAssocID="{B13B4961-6352-4205-88F5-F3ADFFA3728D}" presName="text" presStyleLbl="fgAcc0" presStyleIdx="0" presStyleCnt="2" custScaleX="125706" custScaleY="136123">
        <dgm:presLayoutVars>
          <dgm:chPref val="3"/>
        </dgm:presLayoutVars>
      </dgm:prSet>
      <dgm:spPr/>
    </dgm:pt>
    <dgm:pt modelId="{CD193093-9B88-4C0A-B0C1-FAABE7AC52CD}" type="pres">
      <dgm:prSet presAssocID="{B13B4961-6352-4205-88F5-F3ADFFA3728D}" presName="hierChild2" presStyleCnt="0"/>
      <dgm:spPr/>
    </dgm:pt>
    <dgm:pt modelId="{0CE3B9BF-7E32-4CBD-A611-BCF47E10298B}" type="pres">
      <dgm:prSet presAssocID="{96DACBAF-F05B-4B6B-8C82-B45268DCE6E6}" presName="hierRoot1" presStyleCnt="0"/>
      <dgm:spPr/>
    </dgm:pt>
    <dgm:pt modelId="{FD708B4A-B816-428A-8396-5498B536F27F}" type="pres">
      <dgm:prSet presAssocID="{96DACBAF-F05B-4B6B-8C82-B45268DCE6E6}" presName="composite" presStyleCnt="0"/>
      <dgm:spPr/>
    </dgm:pt>
    <dgm:pt modelId="{3D89055F-B5D1-437E-AE08-9983EDCEE224}" type="pres">
      <dgm:prSet presAssocID="{96DACBAF-F05B-4B6B-8C82-B45268DCE6E6}" presName="background" presStyleLbl="node0" presStyleIdx="1" presStyleCnt="2"/>
      <dgm:spPr/>
    </dgm:pt>
    <dgm:pt modelId="{57B146E5-4675-4B25-B78C-73D50601F766}" type="pres">
      <dgm:prSet presAssocID="{96DACBAF-F05B-4B6B-8C82-B45268DCE6E6}" presName="text" presStyleLbl="fgAcc0" presStyleIdx="1" presStyleCnt="2" custScaleX="126533" custScaleY="138318">
        <dgm:presLayoutVars>
          <dgm:chPref val="3"/>
        </dgm:presLayoutVars>
      </dgm:prSet>
      <dgm:spPr/>
    </dgm:pt>
    <dgm:pt modelId="{8040E44A-52D4-4691-9212-F88E1EC2F1AF}" type="pres">
      <dgm:prSet presAssocID="{96DACBAF-F05B-4B6B-8C82-B45268DCE6E6}" presName="hierChild2" presStyleCnt="0"/>
      <dgm:spPr/>
    </dgm:pt>
  </dgm:ptLst>
  <dgm:cxnLst>
    <dgm:cxn modelId="{DC742635-CD0F-4853-ADAA-47F5CB925010}" type="presOf" srcId="{B13B4961-6352-4205-88F5-F3ADFFA3728D}" destId="{E434D550-515F-4847-9340-1D4AD5B89ECA}" srcOrd="0" destOrd="0" presId="urn:microsoft.com/office/officeart/2005/8/layout/hierarchy1"/>
    <dgm:cxn modelId="{BBB65236-500F-4356-B0CE-45A4D9E4A2D4}" type="presOf" srcId="{96DACBAF-F05B-4B6B-8C82-B45268DCE6E6}" destId="{57B146E5-4675-4B25-B78C-73D50601F766}" srcOrd="0" destOrd="0" presId="urn:microsoft.com/office/officeart/2005/8/layout/hierarchy1"/>
    <dgm:cxn modelId="{73004B71-F4A9-4013-8231-EA0D4C93DCFD}" type="presOf" srcId="{E715F18F-8509-4147-A137-F5753D7C1197}" destId="{65FC6CCD-7C88-43F3-A2C6-32E0618C23F3}" srcOrd="0" destOrd="0" presId="urn:microsoft.com/office/officeart/2005/8/layout/hierarchy1"/>
    <dgm:cxn modelId="{1179F5C3-941B-4FA0-9B6D-44C5C83FE258}" srcId="{E715F18F-8509-4147-A137-F5753D7C1197}" destId="{96DACBAF-F05B-4B6B-8C82-B45268DCE6E6}" srcOrd="1" destOrd="0" parTransId="{C7B97AF9-645E-4F0A-B8E6-026B715E7AD4}" sibTransId="{4A373E7B-802E-4E56-8592-82CD8E939532}"/>
    <dgm:cxn modelId="{A08C1AC5-8506-418E-A5BA-DEC43B65D171}" srcId="{E715F18F-8509-4147-A137-F5753D7C1197}" destId="{B13B4961-6352-4205-88F5-F3ADFFA3728D}" srcOrd="0" destOrd="0" parTransId="{EA08DF9F-4C72-43F0-AE21-AFF8CF236D53}" sibTransId="{A844A401-93EB-4A00-828C-EA78C1F788EA}"/>
    <dgm:cxn modelId="{D6468366-A047-4BE8-8390-B3EF984B7896}" type="presParOf" srcId="{65FC6CCD-7C88-43F3-A2C6-32E0618C23F3}" destId="{BD62842D-DE59-4CEC-8050-4F8DC20CC577}" srcOrd="0" destOrd="0" presId="urn:microsoft.com/office/officeart/2005/8/layout/hierarchy1"/>
    <dgm:cxn modelId="{3E4E948D-1020-4858-AA4F-A074F4C9C30D}" type="presParOf" srcId="{BD62842D-DE59-4CEC-8050-4F8DC20CC577}" destId="{7D7567E0-894E-449C-B470-33E8C258B95D}" srcOrd="0" destOrd="0" presId="urn:microsoft.com/office/officeart/2005/8/layout/hierarchy1"/>
    <dgm:cxn modelId="{A9B8BC73-4DB2-4762-965F-A1BC2E9F39CC}" type="presParOf" srcId="{7D7567E0-894E-449C-B470-33E8C258B95D}" destId="{A092848A-9013-4B3F-885B-2CBAD164683E}" srcOrd="0" destOrd="0" presId="urn:microsoft.com/office/officeart/2005/8/layout/hierarchy1"/>
    <dgm:cxn modelId="{AB05A4A2-B196-4652-846C-3796F8150C50}" type="presParOf" srcId="{7D7567E0-894E-449C-B470-33E8C258B95D}" destId="{E434D550-515F-4847-9340-1D4AD5B89ECA}" srcOrd="1" destOrd="0" presId="urn:microsoft.com/office/officeart/2005/8/layout/hierarchy1"/>
    <dgm:cxn modelId="{66DAB764-F485-4E8F-954A-862F8F8488B1}" type="presParOf" srcId="{BD62842D-DE59-4CEC-8050-4F8DC20CC577}" destId="{CD193093-9B88-4C0A-B0C1-FAABE7AC52CD}" srcOrd="1" destOrd="0" presId="urn:microsoft.com/office/officeart/2005/8/layout/hierarchy1"/>
    <dgm:cxn modelId="{DFBD17B1-494A-4527-AE50-FB65ADECFCF3}" type="presParOf" srcId="{65FC6CCD-7C88-43F3-A2C6-32E0618C23F3}" destId="{0CE3B9BF-7E32-4CBD-A611-BCF47E10298B}" srcOrd="1" destOrd="0" presId="urn:microsoft.com/office/officeart/2005/8/layout/hierarchy1"/>
    <dgm:cxn modelId="{EF4F8416-26AA-47C5-A36C-A547C9FDD210}" type="presParOf" srcId="{0CE3B9BF-7E32-4CBD-A611-BCF47E10298B}" destId="{FD708B4A-B816-428A-8396-5498B536F27F}" srcOrd="0" destOrd="0" presId="urn:microsoft.com/office/officeart/2005/8/layout/hierarchy1"/>
    <dgm:cxn modelId="{6A4F17B1-A9BF-4AA6-9328-18BFB2445EF5}" type="presParOf" srcId="{FD708B4A-B816-428A-8396-5498B536F27F}" destId="{3D89055F-B5D1-437E-AE08-9983EDCEE224}" srcOrd="0" destOrd="0" presId="urn:microsoft.com/office/officeart/2005/8/layout/hierarchy1"/>
    <dgm:cxn modelId="{505678B3-D6C1-4A8A-8A22-CDAC57637EBD}" type="presParOf" srcId="{FD708B4A-B816-428A-8396-5498B536F27F}" destId="{57B146E5-4675-4B25-B78C-73D50601F766}" srcOrd="1" destOrd="0" presId="urn:microsoft.com/office/officeart/2005/8/layout/hierarchy1"/>
    <dgm:cxn modelId="{3484CC75-29BC-4D58-860A-65ECB8608568}" type="presParOf" srcId="{0CE3B9BF-7E32-4CBD-A611-BCF47E10298B}" destId="{8040E44A-52D4-4691-9212-F88E1EC2F1A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99D827-2BD6-4EF1-8A5B-485099C7F4AB}" type="doc">
      <dgm:prSet loTypeId="urn:microsoft.com/office/officeart/2005/8/layout/radial1" loCatId="relationship" qsTypeId="urn:microsoft.com/office/officeart/2005/8/quickstyle/simple2" qsCatId="simple" csTypeId="urn:microsoft.com/office/officeart/2005/8/colors/colorful2" csCatId="colorful" phldr="1"/>
      <dgm:spPr/>
      <dgm:t>
        <a:bodyPr/>
        <a:lstStyle/>
        <a:p>
          <a:endParaRPr lang="en-US"/>
        </a:p>
      </dgm:t>
    </dgm:pt>
    <dgm:pt modelId="{4968F9F2-54D4-46D9-A20E-F83E8FF0289E}">
      <dgm:prSet phldrT="[Text]"/>
      <dgm:spPr/>
      <dgm:t>
        <a:bodyPr/>
        <a:lstStyle/>
        <a:p>
          <a:r>
            <a:rPr lang="en-US" dirty="0">
              <a:solidFill>
                <a:schemeClr val="tx1"/>
              </a:solidFill>
            </a:rPr>
            <a:t>PPM</a:t>
          </a:r>
        </a:p>
      </dgm:t>
    </dgm:pt>
    <dgm:pt modelId="{77D02A62-3C7D-4EFF-95D5-2DC60FC0DF9A}" type="parTrans" cxnId="{C7622B3C-E8E6-48A6-9D3B-F449863E90EF}">
      <dgm:prSet/>
      <dgm:spPr/>
      <dgm:t>
        <a:bodyPr/>
        <a:lstStyle/>
        <a:p>
          <a:endParaRPr lang="en-US">
            <a:solidFill>
              <a:schemeClr val="bg1"/>
            </a:solidFill>
          </a:endParaRPr>
        </a:p>
      </dgm:t>
    </dgm:pt>
    <dgm:pt modelId="{7CB1C5F5-8460-4A0A-8A43-873C659259D2}" type="sibTrans" cxnId="{C7622B3C-E8E6-48A6-9D3B-F449863E90EF}">
      <dgm:prSet/>
      <dgm:spPr/>
      <dgm:t>
        <a:bodyPr/>
        <a:lstStyle/>
        <a:p>
          <a:endParaRPr lang="en-US">
            <a:solidFill>
              <a:schemeClr val="bg1"/>
            </a:solidFill>
          </a:endParaRPr>
        </a:p>
      </dgm:t>
    </dgm:pt>
    <dgm:pt modelId="{FD05F397-ABDA-4877-AA55-77AC5257A58F}">
      <dgm:prSet phldrT="[Text]" custT="1"/>
      <dgm:spPr/>
      <dgm:t>
        <a:bodyPr/>
        <a:lstStyle/>
        <a:p>
          <a:r>
            <a:rPr lang="en-US" sz="1800" b="1">
              <a:solidFill>
                <a:schemeClr val="bg1"/>
              </a:solidFill>
              <a:latin typeface="Calibri" panose="020F0502020204030204" pitchFamily="34" charset="0"/>
            </a:rPr>
            <a:t>Description of Business</a:t>
          </a:r>
          <a:endParaRPr lang="en-US" sz="1800" b="1" dirty="0">
            <a:solidFill>
              <a:schemeClr val="bg1"/>
            </a:solidFill>
            <a:latin typeface="Calibri" panose="020F0502020204030204" pitchFamily="34" charset="0"/>
          </a:endParaRPr>
        </a:p>
      </dgm:t>
    </dgm:pt>
    <dgm:pt modelId="{0F38B42D-30F4-4033-AE66-F93B9A1200E2}" type="parTrans" cxnId="{267369A1-FBD4-4441-B07D-5A601231BD1F}">
      <dgm:prSet/>
      <dgm:spPr/>
      <dgm:t>
        <a:bodyPr/>
        <a:lstStyle/>
        <a:p>
          <a:endParaRPr lang="en-US">
            <a:solidFill>
              <a:schemeClr val="bg1"/>
            </a:solidFill>
          </a:endParaRPr>
        </a:p>
      </dgm:t>
    </dgm:pt>
    <dgm:pt modelId="{C87E5A23-1B64-4DBB-83D4-D3C997EA1834}" type="sibTrans" cxnId="{267369A1-FBD4-4441-B07D-5A601231BD1F}">
      <dgm:prSet/>
      <dgm:spPr/>
      <dgm:t>
        <a:bodyPr/>
        <a:lstStyle/>
        <a:p>
          <a:endParaRPr lang="en-US">
            <a:solidFill>
              <a:schemeClr val="bg1"/>
            </a:solidFill>
          </a:endParaRPr>
        </a:p>
      </dgm:t>
    </dgm:pt>
    <dgm:pt modelId="{45E9918B-5DBB-47CB-94C6-1F35E263EC63}">
      <dgm:prSet phldrT="[Text]" custT="1"/>
      <dgm:spPr/>
      <dgm:t>
        <a:bodyPr/>
        <a:lstStyle/>
        <a:p>
          <a:r>
            <a:rPr lang="en-US" sz="1800" b="1" dirty="0">
              <a:solidFill>
                <a:schemeClr val="bg1"/>
              </a:solidFill>
              <a:latin typeface="Calibri" panose="020F0502020204030204" pitchFamily="34" charset="0"/>
            </a:rPr>
            <a:t>Distribution and Fees</a:t>
          </a:r>
        </a:p>
      </dgm:t>
    </dgm:pt>
    <dgm:pt modelId="{A1FA3A73-716B-4886-904E-6A65F3AEEA3E}" type="parTrans" cxnId="{265AF781-420D-4740-8ADC-608D3DDB8B2F}">
      <dgm:prSet/>
      <dgm:spPr/>
      <dgm:t>
        <a:bodyPr/>
        <a:lstStyle/>
        <a:p>
          <a:endParaRPr lang="en-US">
            <a:solidFill>
              <a:schemeClr val="bg1"/>
            </a:solidFill>
          </a:endParaRPr>
        </a:p>
      </dgm:t>
    </dgm:pt>
    <dgm:pt modelId="{CB4DE3C3-CAD5-476E-B099-9EB9DB8C1178}" type="sibTrans" cxnId="{265AF781-420D-4740-8ADC-608D3DDB8B2F}">
      <dgm:prSet/>
      <dgm:spPr/>
      <dgm:t>
        <a:bodyPr/>
        <a:lstStyle/>
        <a:p>
          <a:endParaRPr lang="en-US">
            <a:solidFill>
              <a:schemeClr val="bg1"/>
            </a:solidFill>
          </a:endParaRPr>
        </a:p>
      </dgm:t>
    </dgm:pt>
    <dgm:pt modelId="{F2B47E76-F9A6-46DE-817C-B235DCA4A1E8}">
      <dgm:prSet phldrT="[Text]" custT="1"/>
      <dgm:spPr/>
      <dgm:t>
        <a:bodyPr/>
        <a:lstStyle/>
        <a:p>
          <a:r>
            <a:rPr lang="en-US" sz="1800" b="1">
              <a:solidFill>
                <a:schemeClr val="bg1"/>
              </a:solidFill>
              <a:latin typeface="Calibri" panose="020F0502020204030204" pitchFamily="34" charset="0"/>
            </a:rPr>
            <a:t>Property Information</a:t>
          </a:r>
          <a:endParaRPr lang="en-US" sz="1800" b="1" dirty="0">
            <a:solidFill>
              <a:schemeClr val="bg1"/>
            </a:solidFill>
            <a:latin typeface="Calibri" panose="020F0502020204030204" pitchFamily="34" charset="0"/>
          </a:endParaRPr>
        </a:p>
      </dgm:t>
    </dgm:pt>
    <dgm:pt modelId="{CCB7434D-9DDE-45BF-B584-F04F61673A50}" type="parTrans" cxnId="{951E253E-6A14-4CC9-B222-63FDF512738D}">
      <dgm:prSet/>
      <dgm:spPr/>
      <dgm:t>
        <a:bodyPr/>
        <a:lstStyle/>
        <a:p>
          <a:endParaRPr lang="en-US">
            <a:solidFill>
              <a:schemeClr val="bg1"/>
            </a:solidFill>
          </a:endParaRPr>
        </a:p>
      </dgm:t>
    </dgm:pt>
    <dgm:pt modelId="{75687C1E-E62F-435D-A3E5-A91B31202823}" type="sibTrans" cxnId="{951E253E-6A14-4CC9-B222-63FDF512738D}">
      <dgm:prSet/>
      <dgm:spPr/>
      <dgm:t>
        <a:bodyPr/>
        <a:lstStyle/>
        <a:p>
          <a:endParaRPr lang="en-US">
            <a:solidFill>
              <a:schemeClr val="bg1"/>
            </a:solidFill>
          </a:endParaRPr>
        </a:p>
      </dgm:t>
    </dgm:pt>
    <dgm:pt modelId="{88BA3691-F9FC-45D3-8297-E29A6C13BEF9}">
      <dgm:prSet phldrT="[Text]" custT="1"/>
      <dgm:spPr/>
      <dgm:t>
        <a:bodyPr/>
        <a:lstStyle/>
        <a:p>
          <a:r>
            <a:rPr lang="en-US" sz="1800" b="1">
              <a:solidFill>
                <a:schemeClr val="bg1"/>
              </a:solidFill>
              <a:latin typeface="Calibri" panose="020F0502020204030204" pitchFamily="34" charset="0"/>
            </a:rPr>
            <a:t>Voting Rights</a:t>
          </a:r>
          <a:endParaRPr lang="en-US" sz="1800" b="1" dirty="0">
            <a:solidFill>
              <a:schemeClr val="bg1"/>
            </a:solidFill>
            <a:latin typeface="Calibri" panose="020F0502020204030204" pitchFamily="34" charset="0"/>
          </a:endParaRPr>
        </a:p>
      </dgm:t>
    </dgm:pt>
    <dgm:pt modelId="{F71141A9-6493-4554-8D9A-5F4C94B5BC2E}" type="parTrans" cxnId="{92A9D176-BC39-4550-A728-F1FB85CF5A96}">
      <dgm:prSet/>
      <dgm:spPr/>
      <dgm:t>
        <a:bodyPr/>
        <a:lstStyle/>
        <a:p>
          <a:endParaRPr lang="en-US">
            <a:solidFill>
              <a:schemeClr val="bg1"/>
            </a:solidFill>
          </a:endParaRPr>
        </a:p>
      </dgm:t>
    </dgm:pt>
    <dgm:pt modelId="{D793220E-D8E6-4418-B3F8-0ABA6B2CF8B9}" type="sibTrans" cxnId="{92A9D176-BC39-4550-A728-F1FB85CF5A96}">
      <dgm:prSet/>
      <dgm:spPr/>
      <dgm:t>
        <a:bodyPr/>
        <a:lstStyle/>
        <a:p>
          <a:endParaRPr lang="en-US">
            <a:solidFill>
              <a:schemeClr val="bg1"/>
            </a:solidFill>
          </a:endParaRPr>
        </a:p>
      </dgm:t>
    </dgm:pt>
    <dgm:pt modelId="{9FC4D1A2-6145-431F-B400-E8BBFFA02516}">
      <dgm:prSet custT="1"/>
      <dgm:spPr/>
      <dgm:t>
        <a:bodyPr/>
        <a:lstStyle/>
        <a:p>
          <a:r>
            <a:rPr lang="en-US" sz="1800" b="1">
              <a:solidFill>
                <a:schemeClr val="bg1"/>
              </a:solidFill>
              <a:latin typeface="Calibri" panose="020F0502020204030204" pitchFamily="34" charset="0"/>
            </a:rPr>
            <a:t>Offering Terms</a:t>
          </a:r>
          <a:endParaRPr lang="en-US" sz="1800" b="1" dirty="0">
            <a:solidFill>
              <a:schemeClr val="bg1"/>
            </a:solidFill>
            <a:latin typeface="Calibri" panose="020F0502020204030204" pitchFamily="34" charset="0"/>
          </a:endParaRPr>
        </a:p>
      </dgm:t>
    </dgm:pt>
    <dgm:pt modelId="{5E5CC945-213C-482D-A70D-DA69CA3A1979}" type="parTrans" cxnId="{F332229A-27B3-4CE5-8C40-F379CB5AF40E}">
      <dgm:prSet/>
      <dgm:spPr/>
      <dgm:t>
        <a:bodyPr/>
        <a:lstStyle/>
        <a:p>
          <a:endParaRPr lang="en-US">
            <a:solidFill>
              <a:schemeClr val="bg1"/>
            </a:solidFill>
          </a:endParaRPr>
        </a:p>
      </dgm:t>
    </dgm:pt>
    <dgm:pt modelId="{A56432EF-64A0-4524-B919-8E7E4CCE99CB}" type="sibTrans" cxnId="{F332229A-27B3-4CE5-8C40-F379CB5AF40E}">
      <dgm:prSet/>
      <dgm:spPr/>
      <dgm:t>
        <a:bodyPr/>
        <a:lstStyle/>
        <a:p>
          <a:endParaRPr lang="en-US">
            <a:solidFill>
              <a:schemeClr val="bg1"/>
            </a:solidFill>
          </a:endParaRPr>
        </a:p>
      </dgm:t>
    </dgm:pt>
    <dgm:pt modelId="{73BC8ECE-F754-4AA4-99A7-BA4A42106064}">
      <dgm:prSet custT="1"/>
      <dgm:spPr/>
      <dgm:t>
        <a:bodyPr/>
        <a:lstStyle/>
        <a:p>
          <a:r>
            <a:rPr lang="en-US" sz="1800" b="1">
              <a:solidFill>
                <a:schemeClr val="bg1"/>
              </a:solidFill>
              <a:latin typeface="Calibri" panose="020F0502020204030204" pitchFamily="34" charset="0"/>
            </a:rPr>
            <a:t>Sources and Uses of $$</a:t>
          </a:r>
          <a:endParaRPr lang="en-US" sz="1800" b="1" dirty="0">
            <a:solidFill>
              <a:schemeClr val="bg1"/>
            </a:solidFill>
            <a:latin typeface="Calibri" panose="020F0502020204030204" pitchFamily="34" charset="0"/>
          </a:endParaRPr>
        </a:p>
      </dgm:t>
    </dgm:pt>
    <dgm:pt modelId="{23C1E213-BFB4-40E7-8396-6231F0837EF5}" type="parTrans" cxnId="{E78725AE-E9BA-4986-A8A5-563D960B7C45}">
      <dgm:prSet/>
      <dgm:spPr/>
      <dgm:t>
        <a:bodyPr/>
        <a:lstStyle/>
        <a:p>
          <a:endParaRPr lang="en-US">
            <a:solidFill>
              <a:schemeClr val="bg1"/>
            </a:solidFill>
          </a:endParaRPr>
        </a:p>
      </dgm:t>
    </dgm:pt>
    <dgm:pt modelId="{55D071BD-B2AB-4534-ABA1-DE9BCEEB9E39}" type="sibTrans" cxnId="{E78725AE-E9BA-4986-A8A5-563D960B7C45}">
      <dgm:prSet/>
      <dgm:spPr/>
      <dgm:t>
        <a:bodyPr/>
        <a:lstStyle/>
        <a:p>
          <a:endParaRPr lang="en-US">
            <a:solidFill>
              <a:schemeClr val="bg1"/>
            </a:solidFill>
          </a:endParaRPr>
        </a:p>
      </dgm:t>
    </dgm:pt>
    <dgm:pt modelId="{BAD56A2C-CCCF-4332-83DE-FAAE64232100}">
      <dgm:prSet custT="1"/>
      <dgm:spPr/>
      <dgm:t>
        <a:bodyPr/>
        <a:lstStyle/>
        <a:p>
          <a:r>
            <a:rPr lang="en-US" sz="1800" b="1">
              <a:solidFill>
                <a:schemeClr val="bg1"/>
              </a:solidFill>
              <a:latin typeface="Calibri" panose="020F0502020204030204" pitchFamily="34" charset="0"/>
            </a:rPr>
            <a:t>Risks</a:t>
          </a:r>
          <a:endParaRPr lang="en-US" sz="1800" b="1" dirty="0">
            <a:solidFill>
              <a:schemeClr val="bg1"/>
            </a:solidFill>
            <a:latin typeface="Calibri" panose="020F0502020204030204" pitchFamily="34" charset="0"/>
          </a:endParaRPr>
        </a:p>
      </dgm:t>
    </dgm:pt>
    <dgm:pt modelId="{A5AEEC33-38D0-49EF-9040-625B88BD00B7}" type="parTrans" cxnId="{7506ED1C-0EAA-4F79-866D-CEF8DF409F7E}">
      <dgm:prSet/>
      <dgm:spPr/>
      <dgm:t>
        <a:bodyPr/>
        <a:lstStyle/>
        <a:p>
          <a:endParaRPr lang="en-US">
            <a:solidFill>
              <a:schemeClr val="bg1"/>
            </a:solidFill>
          </a:endParaRPr>
        </a:p>
      </dgm:t>
    </dgm:pt>
    <dgm:pt modelId="{CEEFBC95-C923-4395-B9FD-295F446B9D3A}" type="sibTrans" cxnId="{7506ED1C-0EAA-4F79-866D-CEF8DF409F7E}">
      <dgm:prSet/>
      <dgm:spPr/>
      <dgm:t>
        <a:bodyPr/>
        <a:lstStyle/>
        <a:p>
          <a:endParaRPr lang="en-US">
            <a:solidFill>
              <a:schemeClr val="bg1"/>
            </a:solidFill>
          </a:endParaRPr>
        </a:p>
      </dgm:t>
    </dgm:pt>
    <dgm:pt modelId="{0911EC57-67F1-43F2-99F6-76DBDA098843}">
      <dgm:prSet custT="1"/>
      <dgm:spPr/>
      <dgm:t>
        <a:bodyPr/>
        <a:lstStyle/>
        <a:p>
          <a:r>
            <a:rPr lang="en-US" sz="1800" b="1">
              <a:solidFill>
                <a:schemeClr val="bg1"/>
              </a:solidFill>
              <a:latin typeface="Calibri" panose="020F0502020204030204" pitchFamily="34" charset="0"/>
            </a:rPr>
            <a:t>Suitability Standards</a:t>
          </a:r>
          <a:endParaRPr lang="en-US" sz="1800" b="1" dirty="0">
            <a:solidFill>
              <a:schemeClr val="bg1"/>
            </a:solidFill>
            <a:latin typeface="Calibri" panose="020F0502020204030204" pitchFamily="34" charset="0"/>
          </a:endParaRPr>
        </a:p>
      </dgm:t>
    </dgm:pt>
    <dgm:pt modelId="{5C8425E8-3FF0-4274-ABB9-E4C3380B8332}" type="parTrans" cxnId="{80BBF3FF-7AF6-4380-82FA-E693C96282CD}">
      <dgm:prSet/>
      <dgm:spPr/>
      <dgm:t>
        <a:bodyPr/>
        <a:lstStyle/>
        <a:p>
          <a:endParaRPr lang="en-US">
            <a:solidFill>
              <a:schemeClr val="bg1"/>
            </a:solidFill>
          </a:endParaRPr>
        </a:p>
      </dgm:t>
    </dgm:pt>
    <dgm:pt modelId="{F99DCF75-5B26-4115-9CC0-9A6974E5CD38}" type="sibTrans" cxnId="{80BBF3FF-7AF6-4380-82FA-E693C96282CD}">
      <dgm:prSet/>
      <dgm:spPr/>
      <dgm:t>
        <a:bodyPr/>
        <a:lstStyle/>
        <a:p>
          <a:endParaRPr lang="en-US">
            <a:solidFill>
              <a:schemeClr val="bg1"/>
            </a:solidFill>
          </a:endParaRPr>
        </a:p>
      </dgm:t>
    </dgm:pt>
    <dgm:pt modelId="{01FFF835-B152-4078-9EE6-A2518D247E09}">
      <dgm:prSet custT="1"/>
      <dgm:spPr/>
      <dgm:t>
        <a:bodyPr/>
        <a:lstStyle/>
        <a:p>
          <a:r>
            <a:rPr lang="en-US" sz="1800" b="1">
              <a:solidFill>
                <a:schemeClr val="bg1"/>
              </a:solidFill>
              <a:latin typeface="Calibri" panose="020F0502020204030204" pitchFamily="34" charset="0"/>
            </a:rPr>
            <a:t>Conflicts of Interest</a:t>
          </a:r>
          <a:endParaRPr lang="en-US" sz="1800" b="1" dirty="0">
            <a:solidFill>
              <a:schemeClr val="bg1"/>
            </a:solidFill>
            <a:latin typeface="Calibri" panose="020F0502020204030204" pitchFamily="34" charset="0"/>
          </a:endParaRPr>
        </a:p>
      </dgm:t>
    </dgm:pt>
    <dgm:pt modelId="{AA993DF9-C273-4CD3-9F7F-C99FDE024478}" type="parTrans" cxnId="{000EC04F-07F0-4D68-899B-4DAA603AF02F}">
      <dgm:prSet/>
      <dgm:spPr/>
      <dgm:t>
        <a:bodyPr/>
        <a:lstStyle/>
        <a:p>
          <a:endParaRPr lang="en-US">
            <a:solidFill>
              <a:schemeClr val="bg1"/>
            </a:solidFill>
          </a:endParaRPr>
        </a:p>
      </dgm:t>
    </dgm:pt>
    <dgm:pt modelId="{0988FD1A-0E57-487A-B995-C2156E5404CB}" type="sibTrans" cxnId="{000EC04F-07F0-4D68-899B-4DAA603AF02F}">
      <dgm:prSet/>
      <dgm:spPr/>
      <dgm:t>
        <a:bodyPr/>
        <a:lstStyle/>
        <a:p>
          <a:endParaRPr lang="en-US">
            <a:solidFill>
              <a:schemeClr val="bg1"/>
            </a:solidFill>
          </a:endParaRPr>
        </a:p>
      </dgm:t>
    </dgm:pt>
    <dgm:pt modelId="{5A1EEB7B-5F8F-406B-BA13-3CE11CAC0E7E}">
      <dgm:prSet custT="1"/>
      <dgm:spPr/>
      <dgm:t>
        <a:bodyPr/>
        <a:lstStyle/>
        <a:p>
          <a:r>
            <a:rPr lang="en-US" sz="1800" b="1">
              <a:solidFill>
                <a:schemeClr val="bg1"/>
              </a:solidFill>
              <a:latin typeface="Calibri" panose="020F0502020204030204" pitchFamily="34" charset="0"/>
            </a:rPr>
            <a:t>Liquidity</a:t>
          </a:r>
          <a:endParaRPr lang="en-US" sz="900" b="1" dirty="0">
            <a:solidFill>
              <a:schemeClr val="bg1"/>
            </a:solidFill>
            <a:latin typeface="Calibri" panose="020F0502020204030204" pitchFamily="34" charset="0"/>
          </a:endParaRPr>
        </a:p>
      </dgm:t>
    </dgm:pt>
    <dgm:pt modelId="{ADF7820A-09F3-4CF4-A480-29296D30A897}" type="parTrans" cxnId="{045D510F-1502-422C-9337-FCD6DD684AE3}">
      <dgm:prSet/>
      <dgm:spPr/>
      <dgm:t>
        <a:bodyPr/>
        <a:lstStyle/>
        <a:p>
          <a:endParaRPr lang="en-US">
            <a:solidFill>
              <a:schemeClr val="bg1"/>
            </a:solidFill>
          </a:endParaRPr>
        </a:p>
      </dgm:t>
    </dgm:pt>
    <dgm:pt modelId="{C7F2737C-F874-4A00-B9B3-4BE448350632}" type="sibTrans" cxnId="{045D510F-1502-422C-9337-FCD6DD684AE3}">
      <dgm:prSet/>
      <dgm:spPr/>
      <dgm:t>
        <a:bodyPr/>
        <a:lstStyle/>
        <a:p>
          <a:endParaRPr lang="en-US">
            <a:solidFill>
              <a:schemeClr val="bg1"/>
            </a:solidFill>
          </a:endParaRPr>
        </a:p>
      </dgm:t>
    </dgm:pt>
    <dgm:pt modelId="{4E36E052-B5DA-4D8A-B07E-6411E47FA61B}">
      <dgm:prSet custT="1"/>
      <dgm:spPr/>
      <dgm:t>
        <a:bodyPr/>
        <a:lstStyle/>
        <a:p>
          <a:r>
            <a:rPr lang="en-US" sz="1800" b="1">
              <a:solidFill>
                <a:schemeClr val="bg1"/>
              </a:solidFill>
              <a:latin typeface="Calibri" panose="020F0502020204030204" pitchFamily="34" charset="0"/>
            </a:rPr>
            <a:t>Dispute Resolution</a:t>
          </a:r>
          <a:endParaRPr lang="en-US" sz="1800" b="1" dirty="0">
            <a:solidFill>
              <a:schemeClr val="bg1"/>
            </a:solidFill>
            <a:latin typeface="Calibri" panose="020F0502020204030204" pitchFamily="34" charset="0"/>
          </a:endParaRPr>
        </a:p>
      </dgm:t>
    </dgm:pt>
    <dgm:pt modelId="{C5719DDC-B81B-4BC3-B48A-D62CB07CF60A}" type="parTrans" cxnId="{2E215725-7192-417B-89AB-AE2B8AA7F801}">
      <dgm:prSet/>
      <dgm:spPr/>
      <dgm:t>
        <a:bodyPr/>
        <a:lstStyle/>
        <a:p>
          <a:endParaRPr lang="en-US">
            <a:solidFill>
              <a:schemeClr val="bg1"/>
            </a:solidFill>
          </a:endParaRPr>
        </a:p>
      </dgm:t>
    </dgm:pt>
    <dgm:pt modelId="{2AE383E5-D138-4388-BDDC-584AFB875080}" type="sibTrans" cxnId="{2E215725-7192-417B-89AB-AE2B8AA7F801}">
      <dgm:prSet/>
      <dgm:spPr/>
      <dgm:t>
        <a:bodyPr/>
        <a:lstStyle/>
        <a:p>
          <a:endParaRPr lang="en-US">
            <a:solidFill>
              <a:schemeClr val="bg1"/>
            </a:solidFill>
          </a:endParaRPr>
        </a:p>
      </dgm:t>
    </dgm:pt>
    <dgm:pt modelId="{BECBBFBD-40A7-41FE-A361-A820D724D1F5}" type="pres">
      <dgm:prSet presAssocID="{C599D827-2BD6-4EF1-8A5B-485099C7F4AB}" presName="cycle" presStyleCnt="0">
        <dgm:presLayoutVars>
          <dgm:chMax val="1"/>
          <dgm:dir/>
          <dgm:animLvl val="ctr"/>
          <dgm:resizeHandles val="exact"/>
        </dgm:presLayoutVars>
      </dgm:prSet>
      <dgm:spPr/>
    </dgm:pt>
    <dgm:pt modelId="{795DC7DA-A166-4CBC-90A5-2CE70CA9BE77}" type="pres">
      <dgm:prSet presAssocID="{4968F9F2-54D4-46D9-A20E-F83E8FF0289E}" presName="centerShape" presStyleLbl="node0" presStyleIdx="0" presStyleCnt="1" custScaleX="383334" custScaleY="183681"/>
      <dgm:spPr/>
    </dgm:pt>
    <dgm:pt modelId="{D4DC7696-F46F-4690-ABE2-23AF24DE0974}" type="pres">
      <dgm:prSet presAssocID="{0F38B42D-30F4-4033-AE66-F93B9A1200E2}" presName="Name9" presStyleLbl="parChTrans1D2" presStyleIdx="0" presStyleCnt="11"/>
      <dgm:spPr/>
    </dgm:pt>
    <dgm:pt modelId="{C5AE3944-D661-4B5E-B62F-1F36A324B0AF}" type="pres">
      <dgm:prSet presAssocID="{0F38B42D-30F4-4033-AE66-F93B9A1200E2}" presName="connTx" presStyleLbl="parChTrans1D2" presStyleIdx="0" presStyleCnt="11"/>
      <dgm:spPr/>
    </dgm:pt>
    <dgm:pt modelId="{9818215E-B456-47C9-8679-6087AF80D045}" type="pres">
      <dgm:prSet presAssocID="{FD05F397-ABDA-4877-AA55-77AC5257A58F}" presName="node" presStyleLbl="node1" presStyleIdx="0" presStyleCnt="11" custScaleX="249497" custScaleY="147657">
        <dgm:presLayoutVars>
          <dgm:bulletEnabled val="1"/>
        </dgm:presLayoutVars>
      </dgm:prSet>
      <dgm:spPr/>
    </dgm:pt>
    <dgm:pt modelId="{D7756F7F-0E58-412B-A4C1-7BAC448CBB97}" type="pres">
      <dgm:prSet presAssocID="{5E5CC945-213C-482D-A70D-DA69CA3A1979}" presName="Name9" presStyleLbl="parChTrans1D2" presStyleIdx="1" presStyleCnt="11"/>
      <dgm:spPr/>
    </dgm:pt>
    <dgm:pt modelId="{EBA56A91-EEB9-474B-9942-B116B16D9E41}" type="pres">
      <dgm:prSet presAssocID="{5E5CC945-213C-482D-A70D-DA69CA3A1979}" presName="connTx" presStyleLbl="parChTrans1D2" presStyleIdx="1" presStyleCnt="11"/>
      <dgm:spPr/>
    </dgm:pt>
    <dgm:pt modelId="{A0502A13-1E24-4B9F-9DE0-BB9AB64F96FD}" type="pres">
      <dgm:prSet presAssocID="{9FC4D1A2-6145-431F-B400-E8BBFFA02516}" presName="node" presStyleLbl="node1" presStyleIdx="1" presStyleCnt="11" custScaleX="249497" custScaleY="147657" custRadScaleRad="139796" custRadScaleInc="123762">
        <dgm:presLayoutVars>
          <dgm:bulletEnabled val="1"/>
        </dgm:presLayoutVars>
      </dgm:prSet>
      <dgm:spPr/>
    </dgm:pt>
    <dgm:pt modelId="{BB6B8B02-797D-44A8-857F-FA93F67E5695}" type="pres">
      <dgm:prSet presAssocID="{A5AEEC33-38D0-49EF-9040-625B88BD00B7}" presName="Name9" presStyleLbl="parChTrans1D2" presStyleIdx="2" presStyleCnt="11"/>
      <dgm:spPr/>
    </dgm:pt>
    <dgm:pt modelId="{95D5DEC0-57E9-4C79-8E02-CB59194AF985}" type="pres">
      <dgm:prSet presAssocID="{A5AEEC33-38D0-49EF-9040-625B88BD00B7}" presName="connTx" presStyleLbl="parChTrans1D2" presStyleIdx="2" presStyleCnt="11"/>
      <dgm:spPr/>
    </dgm:pt>
    <dgm:pt modelId="{E022B859-4D3B-4CCB-AF3D-5185868F26F7}" type="pres">
      <dgm:prSet presAssocID="{BAD56A2C-CCCF-4332-83DE-FAAE64232100}" presName="node" presStyleLbl="node1" presStyleIdx="2" presStyleCnt="11" custScaleX="249497" custScaleY="147657" custRadScaleRad="214341" custRadScaleInc="70961">
        <dgm:presLayoutVars>
          <dgm:bulletEnabled val="1"/>
        </dgm:presLayoutVars>
      </dgm:prSet>
      <dgm:spPr/>
    </dgm:pt>
    <dgm:pt modelId="{C496CCD2-DB28-4042-A59E-CDFC1906DD39}" type="pres">
      <dgm:prSet presAssocID="{AA993DF9-C273-4CD3-9F7F-C99FDE024478}" presName="Name9" presStyleLbl="parChTrans1D2" presStyleIdx="3" presStyleCnt="11"/>
      <dgm:spPr/>
    </dgm:pt>
    <dgm:pt modelId="{510B7BD4-831F-4BE7-8C43-96EE0325EFC6}" type="pres">
      <dgm:prSet presAssocID="{AA993DF9-C273-4CD3-9F7F-C99FDE024478}" presName="connTx" presStyleLbl="parChTrans1D2" presStyleIdx="3" presStyleCnt="11"/>
      <dgm:spPr/>
    </dgm:pt>
    <dgm:pt modelId="{4E1E3768-2A01-4C49-940E-82EE4E5451D1}" type="pres">
      <dgm:prSet presAssocID="{01FFF835-B152-4078-9EE6-A2518D247E09}" presName="node" presStyleLbl="node1" presStyleIdx="3" presStyleCnt="11" custScaleX="253781" custScaleY="147657" custRadScaleRad="213534" custRadScaleInc="-17828">
        <dgm:presLayoutVars>
          <dgm:bulletEnabled val="1"/>
        </dgm:presLayoutVars>
      </dgm:prSet>
      <dgm:spPr/>
    </dgm:pt>
    <dgm:pt modelId="{AEEB9C18-3BEF-4DAB-93F4-96EF9B81C73D}" type="pres">
      <dgm:prSet presAssocID="{5C8425E8-3FF0-4274-ABB9-E4C3380B8332}" presName="Name9" presStyleLbl="parChTrans1D2" presStyleIdx="4" presStyleCnt="11"/>
      <dgm:spPr/>
    </dgm:pt>
    <dgm:pt modelId="{08AABCF0-67BE-4C24-8172-2E301AC8D3C0}" type="pres">
      <dgm:prSet presAssocID="{5C8425E8-3FF0-4274-ABB9-E4C3380B8332}" presName="connTx" presStyleLbl="parChTrans1D2" presStyleIdx="4" presStyleCnt="11"/>
      <dgm:spPr/>
    </dgm:pt>
    <dgm:pt modelId="{D8F701D7-378E-4336-AA9D-C739AF113A1E}" type="pres">
      <dgm:prSet presAssocID="{0911EC57-67F1-43F2-99F6-76DBDA098843}" presName="node" presStyleLbl="node1" presStyleIdx="4" presStyleCnt="11" custScaleX="253882" custScaleY="147657" custRadScaleRad="192823" custRadScaleInc="-94914">
        <dgm:presLayoutVars>
          <dgm:bulletEnabled val="1"/>
        </dgm:presLayoutVars>
      </dgm:prSet>
      <dgm:spPr/>
    </dgm:pt>
    <dgm:pt modelId="{8EE76C01-1487-414F-8F15-01A926AFA23E}" type="pres">
      <dgm:prSet presAssocID="{23C1E213-BFB4-40E7-8396-6231F0837EF5}" presName="Name9" presStyleLbl="parChTrans1D2" presStyleIdx="5" presStyleCnt="11"/>
      <dgm:spPr/>
    </dgm:pt>
    <dgm:pt modelId="{89349B61-1E9D-4865-A388-3BAD5C3B08B0}" type="pres">
      <dgm:prSet presAssocID="{23C1E213-BFB4-40E7-8396-6231F0837EF5}" presName="connTx" presStyleLbl="parChTrans1D2" presStyleIdx="5" presStyleCnt="11"/>
      <dgm:spPr/>
    </dgm:pt>
    <dgm:pt modelId="{1968984C-D976-4381-8DD3-B6239B91E67F}" type="pres">
      <dgm:prSet presAssocID="{73BC8ECE-F754-4AA4-99A7-BA4A42106064}" presName="node" presStyleLbl="node1" presStyleIdx="5" presStyleCnt="11" custScaleX="249497" custScaleY="137990" custRadScaleRad="114501" custRadScaleInc="-102110">
        <dgm:presLayoutVars>
          <dgm:bulletEnabled val="1"/>
        </dgm:presLayoutVars>
      </dgm:prSet>
      <dgm:spPr/>
    </dgm:pt>
    <dgm:pt modelId="{57709A93-503B-4E5A-92E4-8A07D30221A8}" type="pres">
      <dgm:prSet presAssocID="{A1FA3A73-716B-4886-904E-6A65F3AEEA3E}" presName="Name9" presStyleLbl="parChTrans1D2" presStyleIdx="6" presStyleCnt="11"/>
      <dgm:spPr/>
    </dgm:pt>
    <dgm:pt modelId="{93506272-E703-477D-ABBB-261576DFFCFE}" type="pres">
      <dgm:prSet presAssocID="{A1FA3A73-716B-4886-904E-6A65F3AEEA3E}" presName="connTx" presStyleLbl="parChTrans1D2" presStyleIdx="6" presStyleCnt="11"/>
      <dgm:spPr/>
    </dgm:pt>
    <dgm:pt modelId="{654110F0-9344-451F-8EDD-CF928CBF1FC9}" type="pres">
      <dgm:prSet presAssocID="{45E9918B-5DBB-47CB-94C6-1F35E263EC63}" presName="node" presStyleLbl="node1" presStyleIdx="6" presStyleCnt="11" custScaleX="249497" custScaleY="149506" custRadScaleRad="110085" custRadScaleInc="79395">
        <dgm:presLayoutVars>
          <dgm:bulletEnabled val="1"/>
        </dgm:presLayoutVars>
      </dgm:prSet>
      <dgm:spPr/>
    </dgm:pt>
    <dgm:pt modelId="{5A9F15FD-71E8-448A-80BA-56628F2C3109}" type="pres">
      <dgm:prSet presAssocID="{CCB7434D-9DDE-45BF-B584-F04F61673A50}" presName="Name9" presStyleLbl="parChTrans1D2" presStyleIdx="7" presStyleCnt="11"/>
      <dgm:spPr/>
    </dgm:pt>
    <dgm:pt modelId="{18887363-B417-45AE-98ED-93FC89298394}" type="pres">
      <dgm:prSet presAssocID="{CCB7434D-9DDE-45BF-B584-F04F61673A50}" presName="connTx" presStyleLbl="parChTrans1D2" presStyleIdx="7" presStyleCnt="11"/>
      <dgm:spPr/>
    </dgm:pt>
    <dgm:pt modelId="{F02EE603-489C-4C52-ADE5-885410AB126C}" type="pres">
      <dgm:prSet presAssocID="{F2B47E76-F9A6-46DE-817C-B235DCA4A1E8}" presName="node" presStyleLbl="node1" presStyleIdx="7" presStyleCnt="11" custScaleX="249497" custScaleY="147657" custRadScaleRad="183529" custRadScaleInc="84870">
        <dgm:presLayoutVars>
          <dgm:bulletEnabled val="1"/>
        </dgm:presLayoutVars>
      </dgm:prSet>
      <dgm:spPr/>
    </dgm:pt>
    <dgm:pt modelId="{EE66B9C2-7B92-45DC-B80F-FE8D22EDF09F}" type="pres">
      <dgm:prSet presAssocID="{F71141A9-6493-4554-8D9A-5F4C94B5BC2E}" presName="Name9" presStyleLbl="parChTrans1D2" presStyleIdx="8" presStyleCnt="11"/>
      <dgm:spPr/>
    </dgm:pt>
    <dgm:pt modelId="{1E34DFBC-F07A-4F2D-BDA6-410DB01754C2}" type="pres">
      <dgm:prSet presAssocID="{F71141A9-6493-4554-8D9A-5F4C94B5BC2E}" presName="connTx" presStyleLbl="parChTrans1D2" presStyleIdx="8" presStyleCnt="11"/>
      <dgm:spPr/>
    </dgm:pt>
    <dgm:pt modelId="{67947576-C176-404C-A526-5632AB79302F}" type="pres">
      <dgm:prSet presAssocID="{88BA3691-F9FC-45D3-8297-E29A6C13BEF9}" presName="node" presStyleLbl="node1" presStyleIdx="8" presStyleCnt="11" custScaleX="249497" custScaleY="137847" custRadScaleRad="216102" custRadScaleInc="11227">
        <dgm:presLayoutVars>
          <dgm:bulletEnabled val="1"/>
        </dgm:presLayoutVars>
      </dgm:prSet>
      <dgm:spPr/>
    </dgm:pt>
    <dgm:pt modelId="{B3039428-0BF9-4E2B-95F8-E1604C885CBC}" type="pres">
      <dgm:prSet presAssocID="{ADF7820A-09F3-4CF4-A480-29296D30A897}" presName="Name9" presStyleLbl="parChTrans1D2" presStyleIdx="9" presStyleCnt="11"/>
      <dgm:spPr/>
    </dgm:pt>
    <dgm:pt modelId="{78F89649-C462-466C-8CDA-0DE6B3EDE81A}" type="pres">
      <dgm:prSet presAssocID="{ADF7820A-09F3-4CF4-A480-29296D30A897}" presName="connTx" presStyleLbl="parChTrans1D2" presStyleIdx="9" presStyleCnt="11"/>
      <dgm:spPr/>
    </dgm:pt>
    <dgm:pt modelId="{62FA09A3-EB5F-487A-BE6F-EF5BC147D977}" type="pres">
      <dgm:prSet presAssocID="{5A1EEB7B-5F8F-406B-BA13-3CE11CAC0E7E}" presName="node" presStyleLbl="node1" presStyleIdx="9" presStyleCnt="11" custScaleX="249497" custScaleY="147657" custRadScaleRad="218062" custRadScaleInc="-75858">
        <dgm:presLayoutVars>
          <dgm:bulletEnabled val="1"/>
        </dgm:presLayoutVars>
      </dgm:prSet>
      <dgm:spPr/>
    </dgm:pt>
    <dgm:pt modelId="{356DB9F3-0A91-41D3-B9C2-051B36FF72F4}" type="pres">
      <dgm:prSet presAssocID="{C5719DDC-B81B-4BC3-B48A-D62CB07CF60A}" presName="Name9" presStyleLbl="parChTrans1D2" presStyleIdx="10" presStyleCnt="11"/>
      <dgm:spPr/>
    </dgm:pt>
    <dgm:pt modelId="{5600D4CD-5408-4DE7-9186-EFE768F780E3}" type="pres">
      <dgm:prSet presAssocID="{C5719DDC-B81B-4BC3-B48A-D62CB07CF60A}" presName="connTx" presStyleLbl="parChTrans1D2" presStyleIdx="10" presStyleCnt="11"/>
      <dgm:spPr/>
    </dgm:pt>
    <dgm:pt modelId="{E7FA6D60-DDCF-4487-AF48-A6D084F900D5}" type="pres">
      <dgm:prSet presAssocID="{4E36E052-B5DA-4D8A-B07E-6411E47FA61B}" presName="node" presStyleLbl="node1" presStyleIdx="10" presStyleCnt="11" custScaleX="249497" custScaleY="147657" custRadScaleRad="152540" custRadScaleInc="-127191">
        <dgm:presLayoutVars>
          <dgm:bulletEnabled val="1"/>
        </dgm:presLayoutVars>
      </dgm:prSet>
      <dgm:spPr/>
    </dgm:pt>
  </dgm:ptLst>
  <dgm:cxnLst>
    <dgm:cxn modelId="{A57A8B03-F60F-428F-812F-1811EA96596A}" type="presOf" srcId="{73BC8ECE-F754-4AA4-99A7-BA4A42106064}" destId="{1968984C-D976-4381-8DD3-B6239B91E67F}" srcOrd="0" destOrd="0" presId="urn:microsoft.com/office/officeart/2005/8/layout/radial1"/>
    <dgm:cxn modelId="{10FC7B05-5800-4EA8-9C21-DBE66161B1BE}" type="presOf" srcId="{CCB7434D-9DDE-45BF-B584-F04F61673A50}" destId="{5A9F15FD-71E8-448A-80BA-56628F2C3109}" srcOrd="0" destOrd="0" presId="urn:microsoft.com/office/officeart/2005/8/layout/radial1"/>
    <dgm:cxn modelId="{47C7E208-2AC4-4C6E-A0A2-093145078E40}" type="presOf" srcId="{A5AEEC33-38D0-49EF-9040-625B88BD00B7}" destId="{95D5DEC0-57E9-4C79-8E02-CB59194AF985}" srcOrd="1" destOrd="0" presId="urn:microsoft.com/office/officeart/2005/8/layout/radial1"/>
    <dgm:cxn modelId="{045D510F-1502-422C-9337-FCD6DD684AE3}" srcId="{4968F9F2-54D4-46D9-A20E-F83E8FF0289E}" destId="{5A1EEB7B-5F8F-406B-BA13-3CE11CAC0E7E}" srcOrd="9" destOrd="0" parTransId="{ADF7820A-09F3-4CF4-A480-29296D30A897}" sibTransId="{C7F2737C-F874-4A00-B9B3-4BE448350632}"/>
    <dgm:cxn modelId="{4F364C1A-FFFB-4D00-AA90-0CFE03AD1B0A}" type="presOf" srcId="{A5AEEC33-38D0-49EF-9040-625B88BD00B7}" destId="{BB6B8B02-797D-44A8-857F-FA93F67E5695}" srcOrd="0" destOrd="0" presId="urn:microsoft.com/office/officeart/2005/8/layout/radial1"/>
    <dgm:cxn modelId="{7506ED1C-0EAA-4F79-866D-CEF8DF409F7E}" srcId="{4968F9F2-54D4-46D9-A20E-F83E8FF0289E}" destId="{BAD56A2C-CCCF-4332-83DE-FAAE64232100}" srcOrd="2" destOrd="0" parTransId="{A5AEEC33-38D0-49EF-9040-625B88BD00B7}" sibTransId="{CEEFBC95-C923-4395-B9FD-295F446B9D3A}"/>
    <dgm:cxn modelId="{A5338A22-B3C2-40EF-B6EF-509C28290690}" type="presOf" srcId="{CCB7434D-9DDE-45BF-B584-F04F61673A50}" destId="{18887363-B417-45AE-98ED-93FC89298394}" srcOrd="1" destOrd="0" presId="urn:microsoft.com/office/officeart/2005/8/layout/radial1"/>
    <dgm:cxn modelId="{25AB3325-C02D-42A1-A6C1-74FE093DBD88}" type="presOf" srcId="{0911EC57-67F1-43F2-99F6-76DBDA098843}" destId="{D8F701D7-378E-4336-AA9D-C739AF113A1E}" srcOrd="0" destOrd="0" presId="urn:microsoft.com/office/officeart/2005/8/layout/radial1"/>
    <dgm:cxn modelId="{2E215725-7192-417B-89AB-AE2B8AA7F801}" srcId="{4968F9F2-54D4-46D9-A20E-F83E8FF0289E}" destId="{4E36E052-B5DA-4D8A-B07E-6411E47FA61B}" srcOrd="10" destOrd="0" parTransId="{C5719DDC-B81B-4BC3-B48A-D62CB07CF60A}" sibTransId="{2AE383E5-D138-4388-BDDC-584AFB875080}"/>
    <dgm:cxn modelId="{5214C226-FDB3-45C5-9714-106258629AA9}" type="presOf" srcId="{9FC4D1A2-6145-431F-B400-E8BBFFA02516}" destId="{A0502A13-1E24-4B9F-9DE0-BB9AB64F96FD}" srcOrd="0" destOrd="0" presId="urn:microsoft.com/office/officeart/2005/8/layout/radial1"/>
    <dgm:cxn modelId="{926AE227-B201-442B-BA91-8D03EE38BBB3}" type="presOf" srcId="{5E5CC945-213C-482D-A70D-DA69CA3A1979}" destId="{EBA56A91-EEB9-474B-9942-B116B16D9E41}" srcOrd="1" destOrd="0" presId="urn:microsoft.com/office/officeart/2005/8/layout/radial1"/>
    <dgm:cxn modelId="{8FC69C28-04F8-4876-B35C-3D2A58EC5382}" type="presOf" srcId="{F71141A9-6493-4554-8D9A-5F4C94B5BC2E}" destId="{EE66B9C2-7B92-45DC-B80F-FE8D22EDF09F}" srcOrd="0" destOrd="0" presId="urn:microsoft.com/office/officeart/2005/8/layout/radial1"/>
    <dgm:cxn modelId="{44335F29-1917-4903-A5EE-8FD5EBBFCEBA}" type="presOf" srcId="{ADF7820A-09F3-4CF4-A480-29296D30A897}" destId="{78F89649-C462-466C-8CDA-0DE6B3EDE81A}" srcOrd="1" destOrd="0" presId="urn:microsoft.com/office/officeart/2005/8/layout/radial1"/>
    <dgm:cxn modelId="{D6C4E835-E019-43B7-9E42-B872B22E8B27}" type="presOf" srcId="{88BA3691-F9FC-45D3-8297-E29A6C13BEF9}" destId="{67947576-C176-404C-A526-5632AB79302F}" srcOrd="0" destOrd="0" presId="urn:microsoft.com/office/officeart/2005/8/layout/radial1"/>
    <dgm:cxn modelId="{401D233B-F444-43E9-B2EA-0CDC940821A8}" type="presOf" srcId="{0F38B42D-30F4-4033-AE66-F93B9A1200E2}" destId="{D4DC7696-F46F-4690-ABE2-23AF24DE0974}" srcOrd="0" destOrd="0" presId="urn:microsoft.com/office/officeart/2005/8/layout/radial1"/>
    <dgm:cxn modelId="{C7622B3C-E8E6-48A6-9D3B-F449863E90EF}" srcId="{C599D827-2BD6-4EF1-8A5B-485099C7F4AB}" destId="{4968F9F2-54D4-46D9-A20E-F83E8FF0289E}" srcOrd="0" destOrd="0" parTransId="{77D02A62-3C7D-4EFF-95D5-2DC60FC0DF9A}" sibTransId="{7CB1C5F5-8460-4A0A-8A43-873C659259D2}"/>
    <dgm:cxn modelId="{951E253E-6A14-4CC9-B222-63FDF512738D}" srcId="{4968F9F2-54D4-46D9-A20E-F83E8FF0289E}" destId="{F2B47E76-F9A6-46DE-817C-B235DCA4A1E8}" srcOrd="7" destOrd="0" parTransId="{CCB7434D-9DDE-45BF-B584-F04F61673A50}" sibTransId="{75687C1E-E62F-435D-A3E5-A91B31202823}"/>
    <dgm:cxn modelId="{A57D6B3E-E086-4AA9-877C-EC0AD2AE8828}" type="presOf" srcId="{23C1E213-BFB4-40E7-8396-6231F0837EF5}" destId="{8EE76C01-1487-414F-8F15-01A926AFA23E}" srcOrd="0" destOrd="0" presId="urn:microsoft.com/office/officeart/2005/8/layout/radial1"/>
    <dgm:cxn modelId="{B5230842-55DD-44CF-8569-551CAAEB4B94}" type="presOf" srcId="{BAD56A2C-CCCF-4332-83DE-FAAE64232100}" destId="{E022B859-4D3B-4CCB-AF3D-5185868F26F7}" srcOrd="0" destOrd="0" presId="urn:microsoft.com/office/officeart/2005/8/layout/radial1"/>
    <dgm:cxn modelId="{01E83563-1A47-49CC-A2C7-986B4B1DAFE8}" type="presOf" srcId="{5A1EEB7B-5F8F-406B-BA13-3CE11CAC0E7E}" destId="{62FA09A3-EB5F-487A-BE6F-EF5BC147D977}" srcOrd="0" destOrd="0" presId="urn:microsoft.com/office/officeart/2005/8/layout/radial1"/>
    <dgm:cxn modelId="{C9C9AB48-96A2-427D-A982-EA57993C0F72}" type="presOf" srcId="{ADF7820A-09F3-4CF4-A480-29296D30A897}" destId="{B3039428-0BF9-4E2B-95F8-E1604C885CBC}" srcOrd="0" destOrd="0" presId="urn:microsoft.com/office/officeart/2005/8/layout/radial1"/>
    <dgm:cxn modelId="{E7EFFF68-CE77-4F52-BCB9-1559A55267C9}" type="presOf" srcId="{C5719DDC-B81B-4BC3-B48A-D62CB07CF60A}" destId="{356DB9F3-0A91-41D3-B9C2-051B36FF72F4}" srcOrd="0" destOrd="0" presId="urn:microsoft.com/office/officeart/2005/8/layout/radial1"/>
    <dgm:cxn modelId="{2AC22D4A-C8DB-4C74-88E8-34F45F3173E2}" type="presOf" srcId="{0F38B42D-30F4-4033-AE66-F93B9A1200E2}" destId="{C5AE3944-D661-4B5E-B62F-1F36A324B0AF}" srcOrd="1" destOrd="0" presId="urn:microsoft.com/office/officeart/2005/8/layout/radial1"/>
    <dgm:cxn modelId="{000EC04F-07F0-4D68-899B-4DAA603AF02F}" srcId="{4968F9F2-54D4-46D9-A20E-F83E8FF0289E}" destId="{01FFF835-B152-4078-9EE6-A2518D247E09}" srcOrd="3" destOrd="0" parTransId="{AA993DF9-C273-4CD3-9F7F-C99FDE024478}" sibTransId="{0988FD1A-0E57-487A-B995-C2156E5404CB}"/>
    <dgm:cxn modelId="{44F9D96F-99D8-498B-B35E-006466F4FD44}" type="presOf" srcId="{FD05F397-ABDA-4877-AA55-77AC5257A58F}" destId="{9818215E-B456-47C9-8679-6087AF80D045}" srcOrd="0" destOrd="0" presId="urn:microsoft.com/office/officeart/2005/8/layout/radial1"/>
    <dgm:cxn modelId="{55E94A70-B4B1-4C80-9504-2F2C43780B2C}" type="presOf" srcId="{A1FA3A73-716B-4886-904E-6A65F3AEEA3E}" destId="{93506272-E703-477D-ABBB-261576DFFCFE}" srcOrd="1" destOrd="0" presId="urn:microsoft.com/office/officeart/2005/8/layout/radial1"/>
    <dgm:cxn modelId="{17947554-A5D6-4D37-8420-CF2C760BAB29}" type="presOf" srcId="{F71141A9-6493-4554-8D9A-5F4C94B5BC2E}" destId="{1E34DFBC-F07A-4F2D-BDA6-410DB01754C2}" srcOrd="1" destOrd="0" presId="urn:microsoft.com/office/officeart/2005/8/layout/radial1"/>
    <dgm:cxn modelId="{E3CC8156-F2CD-418B-AEF5-EB5B5C689137}" type="presOf" srcId="{4E36E052-B5DA-4D8A-B07E-6411E47FA61B}" destId="{E7FA6D60-DDCF-4487-AF48-A6D084F900D5}" srcOrd="0" destOrd="0" presId="urn:microsoft.com/office/officeart/2005/8/layout/radial1"/>
    <dgm:cxn modelId="{92A9D176-BC39-4550-A728-F1FB85CF5A96}" srcId="{4968F9F2-54D4-46D9-A20E-F83E8FF0289E}" destId="{88BA3691-F9FC-45D3-8297-E29A6C13BEF9}" srcOrd="8" destOrd="0" parTransId="{F71141A9-6493-4554-8D9A-5F4C94B5BC2E}" sibTransId="{D793220E-D8E6-4418-B3F8-0ABA6B2CF8B9}"/>
    <dgm:cxn modelId="{8514AD57-F89E-40BF-ACC8-40574E1E5194}" type="presOf" srcId="{C5719DDC-B81B-4BC3-B48A-D62CB07CF60A}" destId="{5600D4CD-5408-4DE7-9186-EFE768F780E3}" srcOrd="1" destOrd="0" presId="urn:microsoft.com/office/officeart/2005/8/layout/radial1"/>
    <dgm:cxn modelId="{265AF781-420D-4740-8ADC-608D3DDB8B2F}" srcId="{4968F9F2-54D4-46D9-A20E-F83E8FF0289E}" destId="{45E9918B-5DBB-47CB-94C6-1F35E263EC63}" srcOrd="6" destOrd="0" parTransId="{A1FA3A73-716B-4886-904E-6A65F3AEEA3E}" sibTransId="{CB4DE3C3-CAD5-476E-B099-9EB9DB8C1178}"/>
    <dgm:cxn modelId="{D141EE86-67C9-4797-9AFD-E315479CE575}" type="presOf" srcId="{C599D827-2BD6-4EF1-8A5B-485099C7F4AB}" destId="{BECBBFBD-40A7-41FE-A361-A820D724D1F5}" srcOrd="0" destOrd="0" presId="urn:microsoft.com/office/officeart/2005/8/layout/radial1"/>
    <dgm:cxn modelId="{711EF98F-E431-4211-AB3C-ED1A1734661A}" type="presOf" srcId="{AA993DF9-C273-4CD3-9F7F-C99FDE024478}" destId="{C496CCD2-DB28-4042-A59E-CDFC1906DD39}" srcOrd="0" destOrd="0" presId="urn:microsoft.com/office/officeart/2005/8/layout/radial1"/>
    <dgm:cxn modelId="{44873D97-D481-44EA-BAEE-4D2A0C877337}" type="presOf" srcId="{5E5CC945-213C-482D-A70D-DA69CA3A1979}" destId="{D7756F7F-0E58-412B-A4C1-7BAC448CBB97}" srcOrd="0" destOrd="0" presId="urn:microsoft.com/office/officeart/2005/8/layout/radial1"/>
    <dgm:cxn modelId="{F332229A-27B3-4CE5-8C40-F379CB5AF40E}" srcId="{4968F9F2-54D4-46D9-A20E-F83E8FF0289E}" destId="{9FC4D1A2-6145-431F-B400-E8BBFFA02516}" srcOrd="1" destOrd="0" parTransId="{5E5CC945-213C-482D-A70D-DA69CA3A1979}" sibTransId="{A56432EF-64A0-4524-B919-8E7E4CCE99CB}"/>
    <dgm:cxn modelId="{267369A1-FBD4-4441-B07D-5A601231BD1F}" srcId="{4968F9F2-54D4-46D9-A20E-F83E8FF0289E}" destId="{FD05F397-ABDA-4877-AA55-77AC5257A58F}" srcOrd="0" destOrd="0" parTransId="{0F38B42D-30F4-4033-AE66-F93B9A1200E2}" sibTransId="{C87E5A23-1B64-4DBB-83D4-D3C997EA1834}"/>
    <dgm:cxn modelId="{10EEEEAB-F0CB-4581-BDCF-5ADF89839EE7}" type="presOf" srcId="{AA993DF9-C273-4CD3-9F7F-C99FDE024478}" destId="{510B7BD4-831F-4BE7-8C43-96EE0325EFC6}" srcOrd="1" destOrd="0" presId="urn:microsoft.com/office/officeart/2005/8/layout/radial1"/>
    <dgm:cxn modelId="{E78725AE-E9BA-4986-A8A5-563D960B7C45}" srcId="{4968F9F2-54D4-46D9-A20E-F83E8FF0289E}" destId="{73BC8ECE-F754-4AA4-99A7-BA4A42106064}" srcOrd="5" destOrd="0" parTransId="{23C1E213-BFB4-40E7-8396-6231F0837EF5}" sibTransId="{55D071BD-B2AB-4534-ABA1-DE9BCEEB9E39}"/>
    <dgm:cxn modelId="{DEC1EBAF-4369-433B-8236-DE23FB5ED780}" type="presOf" srcId="{5C8425E8-3FF0-4274-ABB9-E4C3380B8332}" destId="{AEEB9C18-3BEF-4DAB-93F4-96EF9B81C73D}" srcOrd="0" destOrd="0" presId="urn:microsoft.com/office/officeart/2005/8/layout/radial1"/>
    <dgm:cxn modelId="{78A8BCB2-7EC3-4991-9888-7189E5426AB0}" type="presOf" srcId="{23C1E213-BFB4-40E7-8396-6231F0837EF5}" destId="{89349B61-1E9D-4865-A388-3BAD5C3B08B0}" srcOrd="1" destOrd="0" presId="urn:microsoft.com/office/officeart/2005/8/layout/radial1"/>
    <dgm:cxn modelId="{31AC22C2-4D24-4665-A830-B73ED4895D20}" type="presOf" srcId="{5C8425E8-3FF0-4274-ABB9-E4C3380B8332}" destId="{08AABCF0-67BE-4C24-8172-2E301AC8D3C0}" srcOrd="1" destOrd="0" presId="urn:microsoft.com/office/officeart/2005/8/layout/radial1"/>
    <dgm:cxn modelId="{1EE2C4CE-31C0-4A93-929B-4A6B09AFED3A}" type="presOf" srcId="{01FFF835-B152-4078-9EE6-A2518D247E09}" destId="{4E1E3768-2A01-4C49-940E-82EE4E5451D1}" srcOrd="0" destOrd="0" presId="urn:microsoft.com/office/officeart/2005/8/layout/radial1"/>
    <dgm:cxn modelId="{CCD539DB-4D33-4A3A-8811-497BB2956C5F}" type="presOf" srcId="{4968F9F2-54D4-46D9-A20E-F83E8FF0289E}" destId="{795DC7DA-A166-4CBC-90A5-2CE70CA9BE77}" srcOrd="0" destOrd="0" presId="urn:microsoft.com/office/officeart/2005/8/layout/radial1"/>
    <dgm:cxn modelId="{910784E9-A798-4C53-A0B0-7CA8622BCBB5}" type="presOf" srcId="{F2B47E76-F9A6-46DE-817C-B235DCA4A1E8}" destId="{F02EE603-489C-4C52-ADE5-885410AB126C}" srcOrd="0" destOrd="0" presId="urn:microsoft.com/office/officeart/2005/8/layout/radial1"/>
    <dgm:cxn modelId="{AB75A5EC-768F-465F-A08D-BDA694DCC7D6}" type="presOf" srcId="{A1FA3A73-716B-4886-904E-6A65F3AEEA3E}" destId="{57709A93-503B-4E5A-92E4-8A07D30221A8}" srcOrd="0" destOrd="0" presId="urn:microsoft.com/office/officeart/2005/8/layout/radial1"/>
    <dgm:cxn modelId="{964BD4FA-FA27-478A-B362-6073B7028420}" type="presOf" srcId="{45E9918B-5DBB-47CB-94C6-1F35E263EC63}" destId="{654110F0-9344-451F-8EDD-CF928CBF1FC9}" srcOrd="0" destOrd="0" presId="urn:microsoft.com/office/officeart/2005/8/layout/radial1"/>
    <dgm:cxn modelId="{80BBF3FF-7AF6-4380-82FA-E693C96282CD}" srcId="{4968F9F2-54D4-46D9-A20E-F83E8FF0289E}" destId="{0911EC57-67F1-43F2-99F6-76DBDA098843}" srcOrd="4" destOrd="0" parTransId="{5C8425E8-3FF0-4274-ABB9-E4C3380B8332}" sibTransId="{F99DCF75-5B26-4115-9CC0-9A6974E5CD38}"/>
    <dgm:cxn modelId="{0550F2E4-7DDC-4017-A0FD-2594EB1CB0D9}" type="presParOf" srcId="{BECBBFBD-40A7-41FE-A361-A820D724D1F5}" destId="{795DC7DA-A166-4CBC-90A5-2CE70CA9BE77}" srcOrd="0" destOrd="0" presId="urn:microsoft.com/office/officeart/2005/8/layout/radial1"/>
    <dgm:cxn modelId="{DCA25BDD-25F7-40A7-B872-0AB09CBF8EF1}" type="presParOf" srcId="{BECBBFBD-40A7-41FE-A361-A820D724D1F5}" destId="{D4DC7696-F46F-4690-ABE2-23AF24DE0974}" srcOrd="1" destOrd="0" presId="urn:microsoft.com/office/officeart/2005/8/layout/radial1"/>
    <dgm:cxn modelId="{D557F128-E41A-4E00-B5E5-6434D183411E}" type="presParOf" srcId="{D4DC7696-F46F-4690-ABE2-23AF24DE0974}" destId="{C5AE3944-D661-4B5E-B62F-1F36A324B0AF}" srcOrd="0" destOrd="0" presId="urn:microsoft.com/office/officeart/2005/8/layout/radial1"/>
    <dgm:cxn modelId="{C4E04F2A-F1C7-40A9-B6CC-45086EC51444}" type="presParOf" srcId="{BECBBFBD-40A7-41FE-A361-A820D724D1F5}" destId="{9818215E-B456-47C9-8679-6087AF80D045}" srcOrd="2" destOrd="0" presId="urn:microsoft.com/office/officeart/2005/8/layout/radial1"/>
    <dgm:cxn modelId="{C15C0565-056F-45F9-9F30-953CD3444B05}" type="presParOf" srcId="{BECBBFBD-40A7-41FE-A361-A820D724D1F5}" destId="{D7756F7F-0E58-412B-A4C1-7BAC448CBB97}" srcOrd="3" destOrd="0" presId="urn:microsoft.com/office/officeart/2005/8/layout/radial1"/>
    <dgm:cxn modelId="{D744BC06-1803-4655-898D-B3782A8CBB00}" type="presParOf" srcId="{D7756F7F-0E58-412B-A4C1-7BAC448CBB97}" destId="{EBA56A91-EEB9-474B-9942-B116B16D9E41}" srcOrd="0" destOrd="0" presId="urn:microsoft.com/office/officeart/2005/8/layout/radial1"/>
    <dgm:cxn modelId="{D8EFE821-5F4C-454D-A2F6-E1612E73607A}" type="presParOf" srcId="{BECBBFBD-40A7-41FE-A361-A820D724D1F5}" destId="{A0502A13-1E24-4B9F-9DE0-BB9AB64F96FD}" srcOrd="4" destOrd="0" presId="urn:microsoft.com/office/officeart/2005/8/layout/radial1"/>
    <dgm:cxn modelId="{2586BDA1-8934-44B9-95BF-471389BA9F66}" type="presParOf" srcId="{BECBBFBD-40A7-41FE-A361-A820D724D1F5}" destId="{BB6B8B02-797D-44A8-857F-FA93F67E5695}" srcOrd="5" destOrd="0" presId="urn:microsoft.com/office/officeart/2005/8/layout/radial1"/>
    <dgm:cxn modelId="{AB1AC975-2E60-44C1-A998-A980C6BEF849}" type="presParOf" srcId="{BB6B8B02-797D-44A8-857F-FA93F67E5695}" destId="{95D5DEC0-57E9-4C79-8E02-CB59194AF985}" srcOrd="0" destOrd="0" presId="urn:microsoft.com/office/officeart/2005/8/layout/radial1"/>
    <dgm:cxn modelId="{D6B5FAFB-97F4-4638-ABD0-43EB8A8BC88B}" type="presParOf" srcId="{BECBBFBD-40A7-41FE-A361-A820D724D1F5}" destId="{E022B859-4D3B-4CCB-AF3D-5185868F26F7}" srcOrd="6" destOrd="0" presId="urn:microsoft.com/office/officeart/2005/8/layout/radial1"/>
    <dgm:cxn modelId="{ACC6EBA0-314D-4565-9B62-C70B6F88DB68}" type="presParOf" srcId="{BECBBFBD-40A7-41FE-A361-A820D724D1F5}" destId="{C496CCD2-DB28-4042-A59E-CDFC1906DD39}" srcOrd="7" destOrd="0" presId="urn:microsoft.com/office/officeart/2005/8/layout/radial1"/>
    <dgm:cxn modelId="{4D715020-532C-4FDD-B1FF-E7817A93CD25}" type="presParOf" srcId="{C496CCD2-DB28-4042-A59E-CDFC1906DD39}" destId="{510B7BD4-831F-4BE7-8C43-96EE0325EFC6}" srcOrd="0" destOrd="0" presId="urn:microsoft.com/office/officeart/2005/8/layout/radial1"/>
    <dgm:cxn modelId="{3CDA942B-06B2-4300-8FBF-677561F3E771}" type="presParOf" srcId="{BECBBFBD-40A7-41FE-A361-A820D724D1F5}" destId="{4E1E3768-2A01-4C49-940E-82EE4E5451D1}" srcOrd="8" destOrd="0" presId="urn:microsoft.com/office/officeart/2005/8/layout/radial1"/>
    <dgm:cxn modelId="{0ECCDFAA-E037-40F6-B3DE-765FA8BA752F}" type="presParOf" srcId="{BECBBFBD-40A7-41FE-A361-A820D724D1F5}" destId="{AEEB9C18-3BEF-4DAB-93F4-96EF9B81C73D}" srcOrd="9" destOrd="0" presId="urn:microsoft.com/office/officeart/2005/8/layout/radial1"/>
    <dgm:cxn modelId="{30F8DB9A-C7BF-4771-A070-DFBCB4320494}" type="presParOf" srcId="{AEEB9C18-3BEF-4DAB-93F4-96EF9B81C73D}" destId="{08AABCF0-67BE-4C24-8172-2E301AC8D3C0}" srcOrd="0" destOrd="0" presId="urn:microsoft.com/office/officeart/2005/8/layout/radial1"/>
    <dgm:cxn modelId="{26E3D6E6-E964-43F6-99EF-169DB4C5C7CD}" type="presParOf" srcId="{BECBBFBD-40A7-41FE-A361-A820D724D1F5}" destId="{D8F701D7-378E-4336-AA9D-C739AF113A1E}" srcOrd="10" destOrd="0" presId="urn:microsoft.com/office/officeart/2005/8/layout/radial1"/>
    <dgm:cxn modelId="{85D8F077-0A06-472F-88DC-A1235DD829B2}" type="presParOf" srcId="{BECBBFBD-40A7-41FE-A361-A820D724D1F5}" destId="{8EE76C01-1487-414F-8F15-01A926AFA23E}" srcOrd="11" destOrd="0" presId="urn:microsoft.com/office/officeart/2005/8/layout/radial1"/>
    <dgm:cxn modelId="{4D7E0384-3BFB-494A-B2D8-44108CD0021E}" type="presParOf" srcId="{8EE76C01-1487-414F-8F15-01A926AFA23E}" destId="{89349B61-1E9D-4865-A388-3BAD5C3B08B0}" srcOrd="0" destOrd="0" presId="urn:microsoft.com/office/officeart/2005/8/layout/radial1"/>
    <dgm:cxn modelId="{0C1BBBCD-EDCE-4C88-91DD-2D81AE746EEE}" type="presParOf" srcId="{BECBBFBD-40A7-41FE-A361-A820D724D1F5}" destId="{1968984C-D976-4381-8DD3-B6239B91E67F}" srcOrd="12" destOrd="0" presId="urn:microsoft.com/office/officeart/2005/8/layout/radial1"/>
    <dgm:cxn modelId="{AC420568-14D5-4E87-AA44-44721A29019F}" type="presParOf" srcId="{BECBBFBD-40A7-41FE-A361-A820D724D1F5}" destId="{57709A93-503B-4E5A-92E4-8A07D30221A8}" srcOrd="13" destOrd="0" presId="urn:microsoft.com/office/officeart/2005/8/layout/radial1"/>
    <dgm:cxn modelId="{A75591D1-C3BB-4D58-A90F-ECE2C92A4C95}" type="presParOf" srcId="{57709A93-503B-4E5A-92E4-8A07D30221A8}" destId="{93506272-E703-477D-ABBB-261576DFFCFE}" srcOrd="0" destOrd="0" presId="urn:microsoft.com/office/officeart/2005/8/layout/radial1"/>
    <dgm:cxn modelId="{13B4701D-C42D-4E2C-AEB1-2D67688BF96A}" type="presParOf" srcId="{BECBBFBD-40A7-41FE-A361-A820D724D1F5}" destId="{654110F0-9344-451F-8EDD-CF928CBF1FC9}" srcOrd="14" destOrd="0" presId="urn:microsoft.com/office/officeart/2005/8/layout/radial1"/>
    <dgm:cxn modelId="{16B7C302-0DBD-479E-84C9-690CC5BE0DF7}" type="presParOf" srcId="{BECBBFBD-40A7-41FE-A361-A820D724D1F5}" destId="{5A9F15FD-71E8-448A-80BA-56628F2C3109}" srcOrd="15" destOrd="0" presId="urn:microsoft.com/office/officeart/2005/8/layout/radial1"/>
    <dgm:cxn modelId="{67DF6686-26AB-4E83-AF94-516A0B2CC9AF}" type="presParOf" srcId="{5A9F15FD-71E8-448A-80BA-56628F2C3109}" destId="{18887363-B417-45AE-98ED-93FC89298394}" srcOrd="0" destOrd="0" presId="urn:microsoft.com/office/officeart/2005/8/layout/radial1"/>
    <dgm:cxn modelId="{44A85500-7416-4810-BA1F-ABEDF143F5E9}" type="presParOf" srcId="{BECBBFBD-40A7-41FE-A361-A820D724D1F5}" destId="{F02EE603-489C-4C52-ADE5-885410AB126C}" srcOrd="16" destOrd="0" presId="urn:microsoft.com/office/officeart/2005/8/layout/radial1"/>
    <dgm:cxn modelId="{1C834506-014F-4937-9554-6EDD1447338F}" type="presParOf" srcId="{BECBBFBD-40A7-41FE-A361-A820D724D1F5}" destId="{EE66B9C2-7B92-45DC-B80F-FE8D22EDF09F}" srcOrd="17" destOrd="0" presId="urn:microsoft.com/office/officeart/2005/8/layout/radial1"/>
    <dgm:cxn modelId="{6DD21C12-F701-4A32-B9CB-2CD3EF4C515D}" type="presParOf" srcId="{EE66B9C2-7B92-45DC-B80F-FE8D22EDF09F}" destId="{1E34DFBC-F07A-4F2D-BDA6-410DB01754C2}" srcOrd="0" destOrd="0" presId="urn:microsoft.com/office/officeart/2005/8/layout/radial1"/>
    <dgm:cxn modelId="{9DE9E6B2-886D-4F61-80E0-1B630529243B}" type="presParOf" srcId="{BECBBFBD-40A7-41FE-A361-A820D724D1F5}" destId="{67947576-C176-404C-A526-5632AB79302F}" srcOrd="18" destOrd="0" presId="urn:microsoft.com/office/officeart/2005/8/layout/radial1"/>
    <dgm:cxn modelId="{5FD1F817-8761-4A78-A07E-75FA7A8E9943}" type="presParOf" srcId="{BECBBFBD-40A7-41FE-A361-A820D724D1F5}" destId="{B3039428-0BF9-4E2B-95F8-E1604C885CBC}" srcOrd="19" destOrd="0" presId="urn:microsoft.com/office/officeart/2005/8/layout/radial1"/>
    <dgm:cxn modelId="{C6F558D1-6589-4B86-9E8C-48E69C38CA0B}" type="presParOf" srcId="{B3039428-0BF9-4E2B-95F8-E1604C885CBC}" destId="{78F89649-C462-466C-8CDA-0DE6B3EDE81A}" srcOrd="0" destOrd="0" presId="urn:microsoft.com/office/officeart/2005/8/layout/radial1"/>
    <dgm:cxn modelId="{36745B4D-FF0A-4FAA-AC4D-7914C5049393}" type="presParOf" srcId="{BECBBFBD-40A7-41FE-A361-A820D724D1F5}" destId="{62FA09A3-EB5F-487A-BE6F-EF5BC147D977}" srcOrd="20" destOrd="0" presId="urn:microsoft.com/office/officeart/2005/8/layout/radial1"/>
    <dgm:cxn modelId="{BBF0CEAC-84DC-49C5-8709-B8747BB3FB45}" type="presParOf" srcId="{BECBBFBD-40A7-41FE-A361-A820D724D1F5}" destId="{356DB9F3-0A91-41D3-B9C2-051B36FF72F4}" srcOrd="21" destOrd="0" presId="urn:microsoft.com/office/officeart/2005/8/layout/radial1"/>
    <dgm:cxn modelId="{D9597A05-FABD-4843-8E36-92A8AEE2B4A6}" type="presParOf" srcId="{356DB9F3-0A91-41D3-B9C2-051B36FF72F4}" destId="{5600D4CD-5408-4DE7-9186-EFE768F780E3}" srcOrd="0" destOrd="0" presId="urn:microsoft.com/office/officeart/2005/8/layout/radial1"/>
    <dgm:cxn modelId="{29F12B6B-B516-45E1-90AA-A731A0B84B71}" type="presParOf" srcId="{BECBBFBD-40A7-41FE-A361-A820D724D1F5}" destId="{E7FA6D60-DDCF-4487-AF48-A6D084F900D5}" srcOrd="2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3E57C6-E65B-4EAD-8FE4-5E98FBECC54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1ED93B2-F505-4085-B14D-33F161BC8DB3}">
      <dgm:prSet custT="1"/>
      <dgm:spPr/>
      <dgm:t>
        <a:bodyPr/>
        <a:lstStyle/>
        <a:p>
          <a:pPr>
            <a:defRPr cap="all"/>
          </a:pPr>
          <a:r>
            <a:rPr lang="en-US" sz="2000"/>
            <a:t>Offering Memorandum for your Investors</a:t>
          </a:r>
        </a:p>
      </dgm:t>
    </dgm:pt>
    <dgm:pt modelId="{3F8B9569-D1E4-434C-93A7-96DFAAFEFB80}" type="parTrans" cxnId="{6115436A-67D8-4E6B-AA8E-DBD8841D0D18}">
      <dgm:prSet/>
      <dgm:spPr/>
      <dgm:t>
        <a:bodyPr/>
        <a:lstStyle/>
        <a:p>
          <a:endParaRPr lang="en-US" sz="2000"/>
        </a:p>
      </dgm:t>
    </dgm:pt>
    <dgm:pt modelId="{F6C618B9-2BA0-49BF-A152-AF3EB1B76AEF}" type="sibTrans" cxnId="{6115436A-67D8-4E6B-AA8E-DBD8841D0D18}">
      <dgm:prSet/>
      <dgm:spPr/>
      <dgm:t>
        <a:bodyPr/>
        <a:lstStyle/>
        <a:p>
          <a:endParaRPr lang="en-US" sz="2000"/>
        </a:p>
      </dgm:t>
    </dgm:pt>
    <dgm:pt modelId="{3A04AC9F-2CD0-4EBB-B721-D8D2E4C987F0}">
      <dgm:prSet custT="1"/>
      <dgm:spPr/>
      <dgm:t>
        <a:bodyPr/>
        <a:lstStyle/>
        <a:p>
          <a:pPr>
            <a:defRPr cap="all"/>
          </a:pPr>
          <a:r>
            <a:rPr lang="en-US" sz="2000"/>
            <a:t>Solid Business Plan with Financial Proforma identifying exit strategy</a:t>
          </a:r>
        </a:p>
      </dgm:t>
    </dgm:pt>
    <dgm:pt modelId="{DA001A8C-1D23-4974-9319-3DF77E199E06}" type="parTrans" cxnId="{993861F0-7896-4B02-9469-B7A1EEEE4822}">
      <dgm:prSet/>
      <dgm:spPr/>
      <dgm:t>
        <a:bodyPr/>
        <a:lstStyle/>
        <a:p>
          <a:endParaRPr lang="en-US" sz="2000"/>
        </a:p>
      </dgm:t>
    </dgm:pt>
    <dgm:pt modelId="{3C4E9497-3671-40B1-B75D-3DC8721120F5}" type="sibTrans" cxnId="{993861F0-7896-4B02-9469-B7A1EEEE4822}">
      <dgm:prSet/>
      <dgm:spPr/>
      <dgm:t>
        <a:bodyPr/>
        <a:lstStyle/>
        <a:p>
          <a:endParaRPr lang="en-US" sz="2000"/>
        </a:p>
      </dgm:t>
    </dgm:pt>
    <dgm:pt modelId="{001D66C2-8AD1-47BE-94A7-FF6545377E80}">
      <dgm:prSet custT="1"/>
      <dgm:spPr/>
      <dgm:t>
        <a:bodyPr/>
        <a:lstStyle/>
        <a:p>
          <a:pPr>
            <a:defRPr cap="all"/>
          </a:pPr>
          <a:r>
            <a:rPr lang="en-US" sz="2000"/>
            <a:t>Operating Agreement for Investment Entity where Investors will sign</a:t>
          </a:r>
        </a:p>
      </dgm:t>
    </dgm:pt>
    <dgm:pt modelId="{E02C348B-DC03-4086-858B-9E32182DE14E}" type="parTrans" cxnId="{43E3EFDB-A052-4A50-A143-8E9D3E2FA851}">
      <dgm:prSet/>
      <dgm:spPr/>
      <dgm:t>
        <a:bodyPr/>
        <a:lstStyle/>
        <a:p>
          <a:endParaRPr lang="en-US" sz="2000"/>
        </a:p>
      </dgm:t>
    </dgm:pt>
    <dgm:pt modelId="{C83A1AD2-06B4-4A2A-9E95-EB02943C84A3}" type="sibTrans" cxnId="{43E3EFDB-A052-4A50-A143-8E9D3E2FA851}">
      <dgm:prSet/>
      <dgm:spPr/>
      <dgm:t>
        <a:bodyPr/>
        <a:lstStyle/>
        <a:p>
          <a:endParaRPr lang="en-US" sz="2000"/>
        </a:p>
      </dgm:t>
    </dgm:pt>
    <dgm:pt modelId="{27161772-C6BB-4560-A07E-7B0953B2CE77}">
      <dgm:prSet custT="1"/>
      <dgm:spPr/>
      <dgm:t>
        <a:bodyPr/>
        <a:lstStyle/>
        <a:p>
          <a:pPr>
            <a:defRPr cap="all"/>
          </a:pPr>
          <a:r>
            <a:rPr lang="en-US" sz="2000"/>
            <a:t>Subscription Agreement</a:t>
          </a:r>
        </a:p>
      </dgm:t>
    </dgm:pt>
    <dgm:pt modelId="{88695D6C-31C3-4448-B298-EB5BE3EF76B3}" type="parTrans" cxnId="{31FD49B0-6267-4FF0-947E-99C7EEC204C1}">
      <dgm:prSet/>
      <dgm:spPr/>
      <dgm:t>
        <a:bodyPr/>
        <a:lstStyle/>
        <a:p>
          <a:endParaRPr lang="en-US" sz="2000"/>
        </a:p>
      </dgm:t>
    </dgm:pt>
    <dgm:pt modelId="{7DE75A28-F743-4AA6-A378-3E7CBBF9C7FA}" type="sibTrans" cxnId="{31FD49B0-6267-4FF0-947E-99C7EEC204C1}">
      <dgm:prSet/>
      <dgm:spPr/>
      <dgm:t>
        <a:bodyPr/>
        <a:lstStyle/>
        <a:p>
          <a:endParaRPr lang="en-US" sz="2000"/>
        </a:p>
      </dgm:t>
    </dgm:pt>
    <dgm:pt modelId="{366BE304-3899-4BE0-9FF2-78B84A809960}">
      <dgm:prSet custT="1"/>
      <dgm:spPr/>
      <dgm:t>
        <a:bodyPr/>
        <a:lstStyle/>
        <a:p>
          <a:pPr>
            <a:defRPr cap="all"/>
          </a:pPr>
          <a:r>
            <a:rPr lang="en-US" sz="2000"/>
            <a:t>PPM </a:t>
          </a:r>
        </a:p>
      </dgm:t>
    </dgm:pt>
    <dgm:pt modelId="{CABF6E89-2EAB-4657-AEC2-E39D2B0EE7AC}" type="parTrans" cxnId="{500A4CB1-78B4-4C0F-AAAC-A95196E9AFD1}">
      <dgm:prSet/>
      <dgm:spPr/>
      <dgm:t>
        <a:bodyPr/>
        <a:lstStyle/>
        <a:p>
          <a:endParaRPr lang="en-US" sz="2000"/>
        </a:p>
      </dgm:t>
    </dgm:pt>
    <dgm:pt modelId="{E4C56D7E-CF4C-4F96-AA6D-DC73BE93CD2D}" type="sibTrans" cxnId="{500A4CB1-78B4-4C0F-AAAC-A95196E9AFD1}">
      <dgm:prSet/>
      <dgm:spPr/>
      <dgm:t>
        <a:bodyPr/>
        <a:lstStyle/>
        <a:p>
          <a:endParaRPr lang="en-US" sz="2000"/>
        </a:p>
      </dgm:t>
    </dgm:pt>
    <dgm:pt modelId="{F85AFF36-3983-43D8-A6CF-8D6B9E0C046B}" type="pres">
      <dgm:prSet presAssocID="{503E57C6-E65B-4EAD-8FE4-5E98FBECC54B}" presName="root" presStyleCnt="0">
        <dgm:presLayoutVars>
          <dgm:dir/>
          <dgm:resizeHandles val="exact"/>
        </dgm:presLayoutVars>
      </dgm:prSet>
      <dgm:spPr/>
    </dgm:pt>
    <dgm:pt modelId="{D12B927C-7735-44CC-A3B0-370207709445}" type="pres">
      <dgm:prSet presAssocID="{71ED93B2-F505-4085-B14D-33F161BC8DB3}" presName="compNode" presStyleCnt="0"/>
      <dgm:spPr/>
    </dgm:pt>
    <dgm:pt modelId="{F4CEFFF5-D3C9-44F9-8C73-0D5EFB77AA5C}" type="pres">
      <dgm:prSet presAssocID="{71ED93B2-F505-4085-B14D-33F161BC8DB3}" presName="iconBgRect" presStyleLbl="bgShp" presStyleIdx="0" presStyleCnt="5"/>
      <dgm:spPr/>
    </dgm:pt>
    <dgm:pt modelId="{7C44C81E-52AF-448B-95BC-02FECA01B030}" type="pres">
      <dgm:prSet presAssocID="{71ED93B2-F505-4085-B14D-33F161BC8DB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E9C84295-06F1-47E2-8C82-24D2B700045F}" type="pres">
      <dgm:prSet presAssocID="{71ED93B2-F505-4085-B14D-33F161BC8DB3}" presName="spaceRect" presStyleCnt="0"/>
      <dgm:spPr/>
    </dgm:pt>
    <dgm:pt modelId="{29A6BE38-2D98-4FF1-BFD6-51CBCB360429}" type="pres">
      <dgm:prSet presAssocID="{71ED93B2-F505-4085-B14D-33F161BC8DB3}" presName="textRect" presStyleLbl="revTx" presStyleIdx="0" presStyleCnt="5">
        <dgm:presLayoutVars>
          <dgm:chMax val="1"/>
          <dgm:chPref val="1"/>
        </dgm:presLayoutVars>
      </dgm:prSet>
      <dgm:spPr/>
    </dgm:pt>
    <dgm:pt modelId="{628A3288-1C53-4DB8-B037-114EA3ECDA63}" type="pres">
      <dgm:prSet presAssocID="{F6C618B9-2BA0-49BF-A152-AF3EB1B76AEF}" presName="sibTrans" presStyleCnt="0"/>
      <dgm:spPr/>
    </dgm:pt>
    <dgm:pt modelId="{95CCF94A-17CF-4CCB-B16E-E56FD5310046}" type="pres">
      <dgm:prSet presAssocID="{3A04AC9F-2CD0-4EBB-B721-D8D2E4C987F0}" presName="compNode" presStyleCnt="0"/>
      <dgm:spPr/>
    </dgm:pt>
    <dgm:pt modelId="{3F16E4FF-EE7D-469E-8026-7411EB5D5EF8}" type="pres">
      <dgm:prSet presAssocID="{3A04AC9F-2CD0-4EBB-B721-D8D2E4C987F0}" presName="iconBgRect" presStyleLbl="bgShp" presStyleIdx="1" presStyleCnt="5"/>
      <dgm:spPr/>
    </dgm:pt>
    <dgm:pt modelId="{8F28C369-8FD7-499B-A42E-3C73D49C62C8}" type="pres">
      <dgm:prSet presAssocID="{3A04AC9F-2CD0-4EBB-B721-D8D2E4C987F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F92F93D2-C325-4213-8CF4-B92F4F88A58E}" type="pres">
      <dgm:prSet presAssocID="{3A04AC9F-2CD0-4EBB-B721-D8D2E4C987F0}" presName="spaceRect" presStyleCnt="0"/>
      <dgm:spPr/>
    </dgm:pt>
    <dgm:pt modelId="{79901388-7FDB-4A03-8535-CC1F46E2DAB4}" type="pres">
      <dgm:prSet presAssocID="{3A04AC9F-2CD0-4EBB-B721-D8D2E4C987F0}" presName="textRect" presStyleLbl="revTx" presStyleIdx="1" presStyleCnt="5">
        <dgm:presLayoutVars>
          <dgm:chMax val="1"/>
          <dgm:chPref val="1"/>
        </dgm:presLayoutVars>
      </dgm:prSet>
      <dgm:spPr/>
    </dgm:pt>
    <dgm:pt modelId="{2D693871-A294-4669-8B5C-7884195B0F68}" type="pres">
      <dgm:prSet presAssocID="{3C4E9497-3671-40B1-B75D-3DC8721120F5}" presName="sibTrans" presStyleCnt="0"/>
      <dgm:spPr/>
    </dgm:pt>
    <dgm:pt modelId="{12BEFA4A-355E-49F3-8534-5E870E382B59}" type="pres">
      <dgm:prSet presAssocID="{001D66C2-8AD1-47BE-94A7-FF6545377E80}" presName="compNode" presStyleCnt="0"/>
      <dgm:spPr/>
    </dgm:pt>
    <dgm:pt modelId="{E0A68D99-9E2C-48A2-B555-B5B33D6B1677}" type="pres">
      <dgm:prSet presAssocID="{001D66C2-8AD1-47BE-94A7-FF6545377E80}" presName="iconBgRect" presStyleLbl="bgShp" presStyleIdx="2" presStyleCnt="5"/>
      <dgm:spPr/>
    </dgm:pt>
    <dgm:pt modelId="{1388464B-59F6-447B-9C86-5241161257B8}" type="pres">
      <dgm:prSet presAssocID="{001D66C2-8AD1-47BE-94A7-FF6545377E8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7E62019C-5095-437B-B1F6-7B90E0161001}" type="pres">
      <dgm:prSet presAssocID="{001D66C2-8AD1-47BE-94A7-FF6545377E80}" presName="spaceRect" presStyleCnt="0"/>
      <dgm:spPr/>
    </dgm:pt>
    <dgm:pt modelId="{24CD0D14-6FCF-4A50-BA44-049586085917}" type="pres">
      <dgm:prSet presAssocID="{001D66C2-8AD1-47BE-94A7-FF6545377E80}" presName="textRect" presStyleLbl="revTx" presStyleIdx="2" presStyleCnt="5">
        <dgm:presLayoutVars>
          <dgm:chMax val="1"/>
          <dgm:chPref val="1"/>
        </dgm:presLayoutVars>
      </dgm:prSet>
      <dgm:spPr/>
    </dgm:pt>
    <dgm:pt modelId="{569FF214-7A94-484D-8094-2C84B6220F36}" type="pres">
      <dgm:prSet presAssocID="{C83A1AD2-06B4-4A2A-9E95-EB02943C84A3}" presName="sibTrans" presStyleCnt="0"/>
      <dgm:spPr/>
    </dgm:pt>
    <dgm:pt modelId="{69DF23E7-C41C-4A77-84B7-9509259AEA05}" type="pres">
      <dgm:prSet presAssocID="{27161772-C6BB-4560-A07E-7B0953B2CE77}" presName="compNode" presStyleCnt="0"/>
      <dgm:spPr/>
    </dgm:pt>
    <dgm:pt modelId="{07E4674C-860D-47B6-BE0C-F77CA05A64E9}" type="pres">
      <dgm:prSet presAssocID="{27161772-C6BB-4560-A07E-7B0953B2CE77}" presName="iconBgRect" presStyleLbl="bgShp" presStyleIdx="3" presStyleCnt="5"/>
      <dgm:spPr/>
    </dgm:pt>
    <dgm:pt modelId="{358A3F1A-6674-4067-A824-C68EF4F7629A}" type="pres">
      <dgm:prSet presAssocID="{27161772-C6BB-4560-A07E-7B0953B2CE7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DD44696A-BC04-4FDB-A4C0-222BF3F03CB4}" type="pres">
      <dgm:prSet presAssocID="{27161772-C6BB-4560-A07E-7B0953B2CE77}" presName="spaceRect" presStyleCnt="0"/>
      <dgm:spPr/>
    </dgm:pt>
    <dgm:pt modelId="{E15A9724-279F-41C5-88B7-6F3EBC601B60}" type="pres">
      <dgm:prSet presAssocID="{27161772-C6BB-4560-A07E-7B0953B2CE77}" presName="textRect" presStyleLbl="revTx" presStyleIdx="3" presStyleCnt="5">
        <dgm:presLayoutVars>
          <dgm:chMax val="1"/>
          <dgm:chPref val="1"/>
        </dgm:presLayoutVars>
      </dgm:prSet>
      <dgm:spPr/>
    </dgm:pt>
    <dgm:pt modelId="{203F3810-58D3-449A-8B7F-177F45817AB1}" type="pres">
      <dgm:prSet presAssocID="{7DE75A28-F743-4AA6-A378-3E7CBBF9C7FA}" presName="sibTrans" presStyleCnt="0"/>
      <dgm:spPr/>
    </dgm:pt>
    <dgm:pt modelId="{6C55A3DD-5282-4298-9EE2-644A9B031134}" type="pres">
      <dgm:prSet presAssocID="{366BE304-3899-4BE0-9FF2-78B84A809960}" presName="compNode" presStyleCnt="0"/>
      <dgm:spPr/>
    </dgm:pt>
    <dgm:pt modelId="{7D9A821B-68D4-44A1-9E73-E44EE156D28C}" type="pres">
      <dgm:prSet presAssocID="{366BE304-3899-4BE0-9FF2-78B84A809960}" presName="iconBgRect" presStyleLbl="bgShp" presStyleIdx="4" presStyleCnt="5"/>
      <dgm:spPr/>
    </dgm:pt>
    <dgm:pt modelId="{346C0C9B-2E16-4CF0-BCB8-9AD4348B6A90}" type="pres">
      <dgm:prSet presAssocID="{366BE304-3899-4BE0-9FF2-78B84A80996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rcury"/>
        </a:ext>
      </dgm:extLst>
    </dgm:pt>
    <dgm:pt modelId="{2B945EB4-3994-4AE7-B800-1CEBCAA9BDB9}" type="pres">
      <dgm:prSet presAssocID="{366BE304-3899-4BE0-9FF2-78B84A809960}" presName="spaceRect" presStyleCnt="0"/>
      <dgm:spPr/>
    </dgm:pt>
    <dgm:pt modelId="{EFE21101-D9ED-4ED0-8D9A-E900831768EB}" type="pres">
      <dgm:prSet presAssocID="{366BE304-3899-4BE0-9FF2-78B84A809960}" presName="textRect" presStyleLbl="revTx" presStyleIdx="4" presStyleCnt="5">
        <dgm:presLayoutVars>
          <dgm:chMax val="1"/>
          <dgm:chPref val="1"/>
        </dgm:presLayoutVars>
      </dgm:prSet>
      <dgm:spPr/>
    </dgm:pt>
  </dgm:ptLst>
  <dgm:cxnLst>
    <dgm:cxn modelId="{6115436A-67D8-4E6B-AA8E-DBD8841D0D18}" srcId="{503E57C6-E65B-4EAD-8FE4-5E98FBECC54B}" destId="{71ED93B2-F505-4085-B14D-33F161BC8DB3}" srcOrd="0" destOrd="0" parTransId="{3F8B9569-D1E4-434C-93A7-96DFAAFEFB80}" sibTransId="{F6C618B9-2BA0-49BF-A152-AF3EB1B76AEF}"/>
    <dgm:cxn modelId="{BF2A0F51-491A-4EAA-BA00-D71268406239}" type="presOf" srcId="{27161772-C6BB-4560-A07E-7B0953B2CE77}" destId="{E15A9724-279F-41C5-88B7-6F3EBC601B60}" srcOrd="0" destOrd="0" presId="urn:microsoft.com/office/officeart/2018/5/layout/IconCircleLabelList"/>
    <dgm:cxn modelId="{54492078-E07B-4C72-AC30-183836BF8D5D}" type="presOf" srcId="{3A04AC9F-2CD0-4EBB-B721-D8D2E4C987F0}" destId="{79901388-7FDB-4A03-8535-CC1F46E2DAB4}" srcOrd="0" destOrd="0" presId="urn:microsoft.com/office/officeart/2018/5/layout/IconCircleLabelList"/>
    <dgm:cxn modelId="{9981D67E-6BE4-49B2-9D90-31156DD48775}" type="presOf" srcId="{366BE304-3899-4BE0-9FF2-78B84A809960}" destId="{EFE21101-D9ED-4ED0-8D9A-E900831768EB}" srcOrd="0" destOrd="0" presId="urn:microsoft.com/office/officeart/2018/5/layout/IconCircleLabelList"/>
    <dgm:cxn modelId="{15D2657F-727C-41FF-9EB7-8347F4F58170}" type="presOf" srcId="{71ED93B2-F505-4085-B14D-33F161BC8DB3}" destId="{29A6BE38-2D98-4FF1-BFD6-51CBCB360429}" srcOrd="0" destOrd="0" presId="urn:microsoft.com/office/officeart/2018/5/layout/IconCircleLabelList"/>
    <dgm:cxn modelId="{31FD49B0-6267-4FF0-947E-99C7EEC204C1}" srcId="{503E57C6-E65B-4EAD-8FE4-5E98FBECC54B}" destId="{27161772-C6BB-4560-A07E-7B0953B2CE77}" srcOrd="3" destOrd="0" parTransId="{88695D6C-31C3-4448-B298-EB5BE3EF76B3}" sibTransId="{7DE75A28-F743-4AA6-A378-3E7CBBF9C7FA}"/>
    <dgm:cxn modelId="{500A4CB1-78B4-4C0F-AAAC-A95196E9AFD1}" srcId="{503E57C6-E65B-4EAD-8FE4-5E98FBECC54B}" destId="{366BE304-3899-4BE0-9FF2-78B84A809960}" srcOrd="4" destOrd="0" parTransId="{CABF6E89-2EAB-4657-AEC2-E39D2B0EE7AC}" sibTransId="{E4C56D7E-CF4C-4F96-AA6D-DC73BE93CD2D}"/>
    <dgm:cxn modelId="{8CFC80BB-CFB6-49C2-B9DF-EA77198FB4B7}" type="presOf" srcId="{001D66C2-8AD1-47BE-94A7-FF6545377E80}" destId="{24CD0D14-6FCF-4A50-BA44-049586085917}" srcOrd="0" destOrd="0" presId="urn:microsoft.com/office/officeart/2018/5/layout/IconCircleLabelList"/>
    <dgm:cxn modelId="{DB6032CF-4A82-4B58-A0B0-088AA0381F3E}" type="presOf" srcId="{503E57C6-E65B-4EAD-8FE4-5E98FBECC54B}" destId="{F85AFF36-3983-43D8-A6CF-8D6B9E0C046B}" srcOrd="0" destOrd="0" presId="urn:microsoft.com/office/officeart/2018/5/layout/IconCircleLabelList"/>
    <dgm:cxn modelId="{43E3EFDB-A052-4A50-A143-8E9D3E2FA851}" srcId="{503E57C6-E65B-4EAD-8FE4-5E98FBECC54B}" destId="{001D66C2-8AD1-47BE-94A7-FF6545377E80}" srcOrd="2" destOrd="0" parTransId="{E02C348B-DC03-4086-858B-9E32182DE14E}" sibTransId="{C83A1AD2-06B4-4A2A-9E95-EB02943C84A3}"/>
    <dgm:cxn modelId="{993861F0-7896-4B02-9469-B7A1EEEE4822}" srcId="{503E57C6-E65B-4EAD-8FE4-5E98FBECC54B}" destId="{3A04AC9F-2CD0-4EBB-B721-D8D2E4C987F0}" srcOrd="1" destOrd="0" parTransId="{DA001A8C-1D23-4974-9319-3DF77E199E06}" sibTransId="{3C4E9497-3671-40B1-B75D-3DC8721120F5}"/>
    <dgm:cxn modelId="{E7783E2E-ECDA-49DA-87E2-C8EDC2AEB85C}" type="presParOf" srcId="{F85AFF36-3983-43D8-A6CF-8D6B9E0C046B}" destId="{D12B927C-7735-44CC-A3B0-370207709445}" srcOrd="0" destOrd="0" presId="urn:microsoft.com/office/officeart/2018/5/layout/IconCircleLabelList"/>
    <dgm:cxn modelId="{6C1E1B28-10B1-4020-AFF3-1682B283FEFF}" type="presParOf" srcId="{D12B927C-7735-44CC-A3B0-370207709445}" destId="{F4CEFFF5-D3C9-44F9-8C73-0D5EFB77AA5C}" srcOrd="0" destOrd="0" presId="urn:microsoft.com/office/officeart/2018/5/layout/IconCircleLabelList"/>
    <dgm:cxn modelId="{C967A2E7-1030-4BE2-8C61-9F5FB5CE5DB9}" type="presParOf" srcId="{D12B927C-7735-44CC-A3B0-370207709445}" destId="{7C44C81E-52AF-448B-95BC-02FECA01B030}" srcOrd="1" destOrd="0" presId="urn:microsoft.com/office/officeart/2018/5/layout/IconCircleLabelList"/>
    <dgm:cxn modelId="{F510533C-3FEA-4564-A67B-3B26E782333E}" type="presParOf" srcId="{D12B927C-7735-44CC-A3B0-370207709445}" destId="{E9C84295-06F1-47E2-8C82-24D2B700045F}" srcOrd="2" destOrd="0" presId="urn:microsoft.com/office/officeart/2018/5/layout/IconCircleLabelList"/>
    <dgm:cxn modelId="{C82F4C89-2221-4FC1-A73F-6818C8E787A8}" type="presParOf" srcId="{D12B927C-7735-44CC-A3B0-370207709445}" destId="{29A6BE38-2D98-4FF1-BFD6-51CBCB360429}" srcOrd="3" destOrd="0" presId="urn:microsoft.com/office/officeart/2018/5/layout/IconCircleLabelList"/>
    <dgm:cxn modelId="{52495E38-EB4C-488C-98C2-A14E3C59D04F}" type="presParOf" srcId="{F85AFF36-3983-43D8-A6CF-8D6B9E0C046B}" destId="{628A3288-1C53-4DB8-B037-114EA3ECDA63}" srcOrd="1" destOrd="0" presId="urn:microsoft.com/office/officeart/2018/5/layout/IconCircleLabelList"/>
    <dgm:cxn modelId="{BA4FF738-A53D-4BC2-9D92-371FCB2EA5ED}" type="presParOf" srcId="{F85AFF36-3983-43D8-A6CF-8D6B9E0C046B}" destId="{95CCF94A-17CF-4CCB-B16E-E56FD5310046}" srcOrd="2" destOrd="0" presId="urn:microsoft.com/office/officeart/2018/5/layout/IconCircleLabelList"/>
    <dgm:cxn modelId="{AF00630F-C73C-4CD4-8230-DFBF7A20D41D}" type="presParOf" srcId="{95CCF94A-17CF-4CCB-B16E-E56FD5310046}" destId="{3F16E4FF-EE7D-469E-8026-7411EB5D5EF8}" srcOrd="0" destOrd="0" presId="urn:microsoft.com/office/officeart/2018/5/layout/IconCircleLabelList"/>
    <dgm:cxn modelId="{097DCF2E-5B0C-4B39-A131-0233D125E0DF}" type="presParOf" srcId="{95CCF94A-17CF-4CCB-B16E-E56FD5310046}" destId="{8F28C369-8FD7-499B-A42E-3C73D49C62C8}" srcOrd="1" destOrd="0" presId="urn:microsoft.com/office/officeart/2018/5/layout/IconCircleLabelList"/>
    <dgm:cxn modelId="{8138A972-8851-42A1-9FEF-556B3C8406ED}" type="presParOf" srcId="{95CCF94A-17CF-4CCB-B16E-E56FD5310046}" destId="{F92F93D2-C325-4213-8CF4-B92F4F88A58E}" srcOrd="2" destOrd="0" presId="urn:microsoft.com/office/officeart/2018/5/layout/IconCircleLabelList"/>
    <dgm:cxn modelId="{5C737485-9828-4ABB-8774-C39320DF8C4F}" type="presParOf" srcId="{95CCF94A-17CF-4CCB-B16E-E56FD5310046}" destId="{79901388-7FDB-4A03-8535-CC1F46E2DAB4}" srcOrd="3" destOrd="0" presId="urn:microsoft.com/office/officeart/2018/5/layout/IconCircleLabelList"/>
    <dgm:cxn modelId="{3B82592D-8414-461D-B1A9-8A1E10BA2E31}" type="presParOf" srcId="{F85AFF36-3983-43D8-A6CF-8D6B9E0C046B}" destId="{2D693871-A294-4669-8B5C-7884195B0F68}" srcOrd="3" destOrd="0" presId="urn:microsoft.com/office/officeart/2018/5/layout/IconCircleLabelList"/>
    <dgm:cxn modelId="{3974F02E-8069-4431-9E0D-CF95BBEBBD62}" type="presParOf" srcId="{F85AFF36-3983-43D8-A6CF-8D6B9E0C046B}" destId="{12BEFA4A-355E-49F3-8534-5E870E382B59}" srcOrd="4" destOrd="0" presId="urn:microsoft.com/office/officeart/2018/5/layout/IconCircleLabelList"/>
    <dgm:cxn modelId="{8A8EBB35-8100-4388-924E-E5EF0D3DF4F9}" type="presParOf" srcId="{12BEFA4A-355E-49F3-8534-5E870E382B59}" destId="{E0A68D99-9E2C-48A2-B555-B5B33D6B1677}" srcOrd="0" destOrd="0" presId="urn:microsoft.com/office/officeart/2018/5/layout/IconCircleLabelList"/>
    <dgm:cxn modelId="{9F1EBFFC-3EBA-4B74-99E2-1B8C2293D6A5}" type="presParOf" srcId="{12BEFA4A-355E-49F3-8534-5E870E382B59}" destId="{1388464B-59F6-447B-9C86-5241161257B8}" srcOrd="1" destOrd="0" presId="urn:microsoft.com/office/officeart/2018/5/layout/IconCircleLabelList"/>
    <dgm:cxn modelId="{28630A2C-23E4-4616-A2D7-5BB61D73241B}" type="presParOf" srcId="{12BEFA4A-355E-49F3-8534-5E870E382B59}" destId="{7E62019C-5095-437B-B1F6-7B90E0161001}" srcOrd="2" destOrd="0" presId="urn:microsoft.com/office/officeart/2018/5/layout/IconCircleLabelList"/>
    <dgm:cxn modelId="{A2E76B19-9772-4448-8DAF-D7598CC142F8}" type="presParOf" srcId="{12BEFA4A-355E-49F3-8534-5E870E382B59}" destId="{24CD0D14-6FCF-4A50-BA44-049586085917}" srcOrd="3" destOrd="0" presId="urn:microsoft.com/office/officeart/2018/5/layout/IconCircleLabelList"/>
    <dgm:cxn modelId="{0FA1D854-47FF-4E66-AC8F-FB2646901643}" type="presParOf" srcId="{F85AFF36-3983-43D8-A6CF-8D6B9E0C046B}" destId="{569FF214-7A94-484D-8094-2C84B6220F36}" srcOrd="5" destOrd="0" presId="urn:microsoft.com/office/officeart/2018/5/layout/IconCircleLabelList"/>
    <dgm:cxn modelId="{B7235C3D-6DC8-4277-9C21-7D07BADCC96D}" type="presParOf" srcId="{F85AFF36-3983-43D8-A6CF-8D6B9E0C046B}" destId="{69DF23E7-C41C-4A77-84B7-9509259AEA05}" srcOrd="6" destOrd="0" presId="urn:microsoft.com/office/officeart/2018/5/layout/IconCircleLabelList"/>
    <dgm:cxn modelId="{2BA216F5-2F62-41E2-B36C-5B717DC1879D}" type="presParOf" srcId="{69DF23E7-C41C-4A77-84B7-9509259AEA05}" destId="{07E4674C-860D-47B6-BE0C-F77CA05A64E9}" srcOrd="0" destOrd="0" presId="urn:microsoft.com/office/officeart/2018/5/layout/IconCircleLabelList"/>
    <dgm:cxn modelId="{022FCF15-4E27-4E78-AAD9-08C70BEC4B36}" type="presParOf" srcId="{69DF23E7-C41C-4A77-84B7-9509259AEA05}" destId="{358A3F1A-6674-4067-A824-C68EF4F7629A}" srcOrd="1" destOrd="0" presId="urn:microsoft.com/office/officeart/2018/5/layout/IconCircleLabelList"/>
    <dgm:cxn modelId="{7AAD3A12-EC19-4461-9670-53CDEC3E33A1}" type="presParOf" srcId="{69DF23E7-C41C-4A77-84B7-9509259AEA05}" destId="{DD44696A-BC04-4FDB-A4C0-222BF3F03CB4}" srcOrd="2" destOrd="0" presId="urn:microsoft.com/office/officeart/2018/5/layout/IconCircleLabelList"/>
    <dgm:cxn modelId="{DEB07EF0-E26A-4729-B0A4-77D0E542C727}" type="presParOf" srcId="{69DF23E7-C41C-4A77-84B7-9509259AEA05}" destId="{E15A9724-279F-41C5-88B7-6F3EBC601B60}" srcOrd="3" destOrd="0" presId="urn:microsoft.com/office/officeart/2018/5/layout/IconCircleLabelList"/>
    <dgm:cxn modelId="{EC6C2569-62B2-418F-A94A-81605692E856}" type="presParOf" srcId="{F85AFF36-3983-43D8-A6CF-8D6B9E0C046B}" destId="{203F3810-58D3-449A-8B7F-177F45817AB1}" srcOrd="7" destOrd="0" presId="urn:microsoft.com/office/officeart/2018/5/layout/IconCircleLabelList"/>
    <dgm:cxn modelId="{817EA570-304F-48CF-8694-AC8C8944097C}" type="presParOf" srcId="{F85AFF36-3983-43D8-A6CF-8D6B9E0C046B}" destId="{6C55A3DD-5282-4298-9EE2-644A9B031134}" srcOrd="8" destOrd="0" presId="urn:microsoft.com/office/officeart/2018/5/layout/IconCircleLabelList"/>
    <dgm:cxn modelId="{CF616681-EC7A-4A10-9F81-B6F823A8A024}" type="presParOf" srcId="{6C55A3DD-5282-4298-9EE2-644A9B031134}" destId="{7D9A821B-68D4-44A1-9E73-E44EE156D28C}" srcOrd="0" destOrd="0" presId="urn:microsoft.com/office/officeart/2018/5/layout/IconCircleLabelList"/>
    <dgm:cxn modelId="{1258B061-E54E-4EFE-8D6C-D372EA4D867A}" type="presParOf" srcId="{6C55A3DD-5282-4298-9EE2-644A9B031134}" destId="{346C0C9B-2E16-4CF0-BCB8-9AD4348B6A90}" srcOrd="1" destOrd="0" presId="urn:microsoft.com/office/officeart/2018/5/layout/IconCircleLabelList"/>
    <dgm:cxn modelId="{D8CF375A-39B5-46D4-A3D1-D2CB1D8424FA}" type="presParOf" srcId="{6C55A3DD-5282-4298-9EE2-644A9B031134}" destId="{2B945EB4-3994-4AE7-B800-1CEBCAA9BDB9}" srcOrd="2" destOrd="0" presId="urn:microsoft.com/office/officeart/2018/5/layout/IconCircleLabelList"/>
    <dgm:cxn modelId="{B4C29290-79C1-47BB-8F7E-6E3D5675898C}" type="presParOf" srcId="{6C55A3DD-5282-4298-9EE2-644A9B031134}" destId="{EFE21101-D9ED-4ED0-8D9A-E900831768E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8B20FD-CB06-488C-A323-84947FC61F6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670602D-6CD1-40EE-B93D-7320B9AFB378}">
      <dgm:prSet custT="1"/>
      <dgm:spPr/>
      <dgm:t>
        <a:bodyPr/>
        <a:lstStyle/>
        <a:p>
          <a:r>
            <a:rPr lang="en-US" sz="2500" dirty="0"/>
            <a:t>Building investor database and network</a:t>
          </a:r>
        </a:p>
      </dgm:t>
    </dgm:pt>
    <dgm:pt modelId="{C48F8572-5A7C-46A9-8E0A-723FE307B787}" type="parTrans" cxnId="{FE5D978E-30B1-4524-A8E5-74A7902E99CF}">
      <dgm:prSet/>
      <dgm:spPr/>
      <dgm:t>
        <a:bodyPr/>
        <a:lstStyle/>
        <a:p>
          <a:endParaRPr lang="en-US" sz="2500"/>
        </a:p>
      </dgm:t>
    </dgm:pt>
    <dgm:pt modelId="{1E9F4356-7BBE-422D-9B5C-7C73B022B8EA}" type="sibTrans" cxnId="{FE5D978E-30B1-4524-A8E5-74A7902E99CF}">
      <dgm:prSet/>
      <dgm:spPr/>
      <dgm:t>
        <a:bodyPr/>
        <a:lstStyle/>
        <a:p>
          <a:endParaRPr lang="en-US" sz="2500"/>
        </a:p>
      </dgm:t>
    </dgm:pt>
    <dgm:pt modelId="{9E16D231-71E5-4B01-851D-B1B27654EC8C}">
      <dgm:prSet custT="1"/>
      <dgm:spPr/>
      <dgm:t>
        <a:bodyPr/>
        <a:lstStyle/>
        <a:p>
          <a:r>
            <a:rPr lang="en-US" sz="2500"/>
            <a:t>Attending monthly investor meet-ups</a:t>
          </a:r>
        </a:p>
      </dgm:t>
    </dgm:pt>
    <dgm:pt modelId="{A68321A0-960A-4E98-B4EB-8A1E90C9F81F}" type="parTrans" cxnId="{181A71A1-9DEC-4B11-96CB-4E86353D0B0D}">
      <dgm:prSet/>
      <dgm:spPr/>
      <dgm:t>
        <a:bodyPr/>
        <a:lstStyle/>
        <a:p>
          <a:endParaRPr lang="en-US" sz="2500"/>
        </a:p>
      </dgm:t>
    </dgm:pt>
    <dgm:pt modelId="{946163A2-965F-4DE9-BDF8-25F60DF8436C}" type="sibTrans" cxnId="{181A71A1-9DEC-4B11-96CB-4E86353D0B0D}">
      <dgm:prSet/>
      <dgm:spPr/>
      <dgm:t>
        <a:bodyPr/>
        <a:lstStyle/>
        <a:p>
          <a:endParaRPr lang="en-US" sz="2500"/>
        </a:p>
      </dgm:t>
    </dgm:pt>
    <dgm:pt modelId="{4F9BBC9A-151D-4E01-B2AB-B2C3D0675F2C}">
      <dgm:prSet custT="1"/>
      <dgm:spPr/>
      <dgm:t>
        <a:bodyPr/>
        <a:lstStyle/>
        <a:p>
          <a:r>
            <a:rPr lang="en-US" sz="2500"/>
            <a:t>Invest in other deals as a LP to build credibility and net worth </a:t>
          </a:r>
        </a:p>
      </dgm:t>
    </dgm:pt>
    <dgm:pt modelId="{6C193846-AF8F-4D7D-8EBD-8F02D684D8A8}" type="parTrans" cxnId="{A6FC2F99-48D4-4E7E-B79A-0D5C77E498ED}">
      <dgm:prSet/>
      <dgm:spPr/>
      <dgm:t>
        <a:bodyPr/>
        <a:lstStyle/>
        <a:p>
          <a:endParaRPr lang="en-US" sz="2500"/>
        </a:p>
      </dgm:t>
    </dgm:pt>
    <dgm:pt modelId="{1B0BBBF4-F1E8-4039-BEF3-BF0864F06FBF}" type="sibTrans" cxnId="{A6FC2F99-48D4-4E7E-B79A-0D5C77E498ED}">
      <dgm:prSet/>
      <dgm:spPr/>
      <dgm:t>
        <a:bodyPr/>
        <a:lstStyle/>
        <a:p>
          <a:endParaRPr lang="en-US" sz="2500"/>
        </a:p>
      </dgm:t>
    </dgm:pt>
    <dgm:pt modelId="{C4D7D3FE-5DE8-42FA-961A-3975E390D56B}">
      <dgm:prSet custT="1"/>
      <dgm:spPr/>
      <dgm:t>
        <a:bodyPr/>
        <a:lstStyle/>
        <a:p>
          <a:r>
            <a:rPr lang="en-US" sz="2500"/>
            <a:t>Build you team based on skill set</a:t>
          </a:r>
        </a:p>
      </dgm:t>
    </dgm:pt>
    <dgm:pt modelId="{CD8CB4F8-5C91-49A8-A1F1-F62FC0363CED}" type="parTrans" cxnId="{5CB2B2C7-3816-4E6E-A079-C5249F917DA3}">
      <dgm:prSet/>
      <dgm:spPr/>
      <dgm:t>
        <a:bodyPr/>
        <a:lstStyle/>
        <a:p>
          <a:endParaRPr lang="en-US" sz="2500"/>
        </a:p>
      </dgm:t>
    </dgm:pt>
    <dgm:pt modelId="{B30EE024-3345-4955-8B1F-41D2BF99A2AB}" type="sibTrans" cxnId="{5CB2B2C7-3816-4E6E-A079-C5249F917DA3}">
      <dgm:prSet/>
      <dgm:spPr/>
      <dgm:t>
        <a:bodyPr/>
        <a:lstStyle/>
        <a:p>
          <a:endParaRPr lang="en-US" sz="2500"/>
        </a:p>
      </dgm:t>
    </dgm:pt>
    <dgm:pt modelId="{F81F636B-6312-4405-AB31-C8B7468C2E19}">
      <dgm:prSet custT="1"/>
      <dgm:spPr/>
      <dgm:t>
        <a:bodyPr/>
        <a:lstStyle/>
        <a:p>
          <a:pPr algn="l"/>
          <a:r>
            <a:rPr lang="en-US" sz="2500" b="1" dirty="0"/>
            <a:t>Underwriter</a:t>
          </a:r>
        </a:p>
      </dgm:t>
    </dgm:pt>
    <dgm:pt modelId="{37C48D43-A92F-4C50-96A7-1797116E498E}" type="parTrans" cxnId="{517BD957-0034-459D-A682-2E59FCEBA8B4}">
      <dgm:prSet/>
      <dgm:spPr/>
      <dgm:t>
        <a:bodyPr/>
        <a:lstStyle/>
        <a:p>
          <a:endParaRPr lang="en-US" sz="2500"/>
        </a:p>
      </dgm:t>
    </dgm:pt>
    <dgm:pt modelId="{660D4240-9DB1-4B72-B61B-6E5230890ECA}" type="sibTrans" cxnId="{517BD957-0034-459D-A682-2E59FCEBA8B4}">
      <dgm:prSet/>
      <dgm:spPr/>
      <dgm:t>
        <a:bodyPr/>
        <a:lstStyle/>
        <a:p>
          <a:endParaRPr lang="en-US" sz="2500"/>
        </a:p>
      </dgm:t>
    </dgm:pt>
    <dgm:pt modelId="{00637AA2-80E5-4B20-B9F3-BB5386A7C958}">
      <dgm:prSet custT="1"/>
      <dgm:spPr/>
      <dgm:t>
        <a:bodyPr/>
        <a:lstStyle/>
        <a:p>
          <a:pPr algn="l"/>
          <a:r>
            <a:rPr lang="en-US" sz="2500" b="1" dirty="0"/>
            <a:t>Asset manager</a:t>
          </a:r>
        </a:p>
      </dgm:t>
    </dgm:pt>
    <dgm:pt modelId="{CAFAC959-4319-4B52-9D97-40A6BD6B180E}" type="parTrans" cxnId="{065CC261-EC05-4013-9DB5-633821143E48}">
      <dgm:prSet/>
      <dgm:spPr/>
      <dgm:t>
        <a:bodyPr/>
        <a:lstStyle/>
        <a:p>
          <a:endParaRPr lang="en-US" sz="2500"/>
        </a:p>
      </dgm:t>
    </dgm:pt>
    <dgm:pt modelId="{9AB3C3D5-EE3D-43B2-B01B-5A9001189CDE}" type="sibTrans" cxnId="{065CC261-EC05-4013-9DB5-633821143E48}">
      <dgm:prSet/>
      <dgm:spPr/>
      <dgm:t>
        <a:bodyPr/>
        <a:lstStyle/>
        <a:p>
          <a:endParaRPr lang="en-US" sz="2500"/>
        </a:p>
      </dgm:t>
    </dgm:pt>
    <dgm:pt modelId="{CBA74A96-EFCF-488C-B9DF-A729FBA020EB}">
      <dgm:prSet custT="1"/>
      <dgm:spPr/>
      <dgm:t>
        <a:bodyPr/>
        <a:lstStyle/>
        <a:p>
          <a:pPr algn="l"/>
          <a:r>
            <a:rPr lang="en-US" sz="2500" b="1" dirty="0"/>
            <a:t>Investor relations</a:t>
          </a:r>
        </a:p>
      </dgm:t>
    </dgm:pt>
    <dgm:pt modelId="{C58AE1B9-978B-4A05-ACB0-6BFF0C5CF3C4}" type="parTrans" cxnId="{69650313-EB9D-44B2-B121-7ACF102BE894}">
      <dgm:prSet/>
      <dgm:spPr/>
      <dgm:t>
        <a:bodyPr/>
        <a:lstStyle/>
        <a:p>
          <a:endParaRPr lang="en-US" sz="2500"/>
        </a:p>
      </dgm:t>
    </dgm:pt>
    <dgm:pt modelId="{358592CA-560E-4C78-A9EA-A4A38DB7D83B}" type="sibTrans" cxnId="{69650313-EB9D-44B2-B121-7ACF102BE894}">
      <dgm:prSet/>
      <dgm:spPr/>
      <dgm:t>
        <a:bodyPr/>
        <a:lstStyle/>
        <a:p>
          <a:endParaRPr lang="en-US" sz="2500"/>
        </a:p>
      </dgm:t>
    </dgm:pt>
    <dgm:pt modelId="{76DF7ECB-BC81-4890-9781-0705F4EAB797}">
      <dgm:prSet custT="1"/>
      <dgm:spPr/>
      <dgm:t>
        <a:bodyPr/>
        <a:lstStyle/>
        <a:p>
          <a:pPr algn="l"/>
          <a:r>
            <a:rPr lang="en-US" sz="2500" b="1" dirty="0"/>
            <a:t>Attorney </a:t>
          </a:r>
        </a:p>
      </dgm:t>
    </dgm:pt>
    <dgm:pt modelId="{AB69E11E-BE87-405E-AC61-5C0985D7FB9A}" type="parTrans" cxnId="{D2A58D28-C630-4C5D-9F06-FCB4A9CA5393}">
      <dgm:prSet/>
      <dgm:spPr/>
      <dgm:t>
        <a:bodyPr/>
        <a:lstStyle/>
        <a:p>
          <a:endParaRPr lang="en-US" sz="2500"/>
        </a:p>
      </dgm:t>
    </dgm:pt>
    <dgm:pt modelId="{1D3865AA-24C6-4CFE-848E-E288A9AD74EA}" type="sibTrans" cxnId="{D2A58D28-C630-4C5D-9F06-FCB4A9CA5393}">
      <dgm:prSet/>
      <dgm:spPr/>
      <dgm:t>
        <a:bodyPr/>
        <a:lstStyle/>
        <a:p>
          <a:endParaRPr lang="en-US" sz="2500"/>
        </a:p>
      </dgm:t>
    </dgm:pt>
    <dgm:pt modelId="{E16A7DC3-EF54-47F4-8549-E2B97BD41152}">
      <dgm:prSet custT="1"/>
      <dgm:spPr/>
      <dgm:t>
        <a:bodyPr/>
        <a:lstStyle/>
        <a:p>
          <a:pPr algn="l"/>
          <a:r>
            <a:rPr lang="en-US" sz="2500" b="1" dirty="0"/>
            <a:t>Broker </a:t>
          </a:r>
        </a:p>
      </dgm:t>
    </dgm:pt>
    <dgm:pt modelId="{89BE1A81-55E7-462D-9C37-135EC4D97523}" type="parTrans" cxnId="{64941865-8381-46CC-A0BB-1EE49F3AC816}">
      <dgm:prSet/>
      <dgm:spPr/>
      <dgm:t>
        <a:bodyPr/>
        <a:lstStyle/>
        <a:p>
          <a:endParaRPr lang="en-US" sz="2500"/>
        </a:p>
      </dgm:t>
    </dgm:pt>
    <dgm:pt modelId="{586F0683-873B-40FB-9CBE-68DB494033F8}" type="sibTrans" cxnId="{64941865-8381-46CC-A0BB-1EE49F3AC816}">
      <dgm:prSet/>
      <dgm:spPr/>
      <dgm:t>
        <a:bodyPr/>
        <a:lstStyle/>
        <a:p>
          <a:endParaRPr lang="en-US" sz="2500"/>
        </a:p>
      </dgm:t>
    </dgm:pt>
    <dgm:pt modelId="{B0DEA341-6564-442E-B679-4A98E284CBD3}">
      <dgm:prSet custT="1"/>
      <dgm:spPr/>
      <dgm:t>
        <a:bodyPr/>
        <a:lstStyle/>
        <a:p>
          <a:pPr algn="l"/>
          <a:r>
            <a:rPr lang="en-US" sz="2500" b="1" dirty="0"/>
            <a:t>lender</a:t>
          </a:r>
        </a:p>
      </dgm:t>
    </dgm:pt>
    <dgm:pt modelId="{5C123893-A9B4-4EAF-9B08-7C9883692605}" type="parTrans" cxnId="{FB96D44E-BB7D-4B84-810E-BEB93A4CC3D7}">
      <dgm:prSet/>
      <dgm:spPr/>
      <dgm:t>
        <a:bodyPr/>
        <a:lstStyle/>
        <a:p>
          <a:endParaRPr lang="en-US" sz="2500"/>
        </a:p>
      </dgm:t>
    </dgm:pt>
    <dgm:pt modelId="{FB16093C-B51F-4D67-92A2-C9E3EA99F3ED}" type="sibTrans" cxnId="{FB96D44E-BB7D-4B84-810E-BEB93A4CC3D7}">
      <dgm:prSet/>
      <dgm:spPr/>
      <dgm:t>
        <a:bodyPr/>
        <a:lstStyle/>
        <a:p>
          <a:endParaRPr lang="en-US" sz="2500"/>
        </a:p>
      </dgm:t>
    </dgm:pt>
    <dgm:pt modelId="{6FB7C69D-A101-4E0D-A604-6F79882BDA08}" type="pres">
      <dgm:prSet presAssocID="{BF8B20FD-CB06-488C-A323-84947FC61F67}" presName="linear" presStyleCnt="0">
        <dgm:presLayoutVars>
          <dgm:animLvl val="lvl"/>
          <dgm:resizeHandles val="exact"/>
        </dgm:presLayoutVars>
      </dgm:prSet>
      <dgm:spPr/>
    </dgm:pt>
    <dgm:pt modelId="{752E6D79-9D1B-4372-A3FA-618F528CB336}" type="pres">
      <dgm:prSet presAssocID="{6670602D-6CD1-40EE-B93D-7320B9AFB378}" presName="parentText" presStyleLbl="node1" presStyleIdx="0" presStyleCnt="4" custLinFactY="-2722" custLinFactNeighborX="11612" custLinFactNeighborY="-100000">
        <dgm:presLayoutVars>
          <dgm:chMax val="0"/>
          <dgm:bulletEnabled val="1"/>
        </dgm:presLayoutVars>
      </dgm:prSet>
      <dgm:spPr/>
    </dgm:pt>
    <dgm:pt modelId="{7A3556BE-462D-4DF0-B2B2-B31A63DFC1A6}" type="pres">
      <dgm:prSet presAssocID="{1E9F4356-7BBE-422D-9B5C-7C73B022B8EA}" presName="spacer" presStyleCnt="0"/>
      <dgm:spPr/>
    </dgm:pt>
    <dgm:pt modelId="{9DAC46C5-814F-459C-9F8C-AACF11CB44C4}" type="pres">
      <dgm:prSet presAssocID="{9E16D231-71E5-4B01-851D-B1B27654EC8C}" presName="parentText" presStyleLbl="node1" presStyleIdx="1" presStyleCnt="4">
        <dgm:presLayoutVars>
          <dgm:chMax val="0"/>
          <dgm:bulletEnabled val="1"/>
        </dgm:presLayoutVars>
      </dgm:prSet>
      <dgm:spPr/>
    </dgm:pt>
    <dgm:pt modelId="{9A9048BC-5C83-4D30-9A2D-1AE00B4EAE81}" type="pres">
      <dgm:prSet presAssocID="{946163A2-965F-4DE9-BDF8-25F60DF8436C}" presName="spacer" presStyleCnt="0"/>
      <dgm:spPr/>
    </dgm:pt>
    <dgm:pt modelId="{358E65EA-C49B-40DE-BF09-9B96001F4CE0}" type="pres">
      <dgm:prSet presAssocID="{4F9BBC9A-151D-4E01-B2AB-B2C3D0675F2C}" presName="parentText" presStyleLbl="node1" presStyleIdx="2" presStyleCnt="4">
        <dgm:presLayoutVars>
          <dgm:chMax val="0"/>
          <dgm:bulletEnabled val="1"/>
        </dgm:presLayoutVars>
      </dgm:prSet>
      <dgm:spPr/>
    </dgm:pt>
    <dgm:pt modelId="{17084D73-38A0-4528-BADA-DF277DC650FE}" type="pres">
      <dgm:prSet presAssocID="{1B0BBBF4-F1E8-4039-BEF3-BF0864F06FBF}" presName="spacer" presStyleCnt="0"/>
      <dgm:spPr/>
    </dgm:pt>
    <dgm:pt modelId="{46810C0A-25D5-4370-A9E2-713BB74834D9}" type="pres">
      <dgm:prSet presAssocID="{C4D7D3FE-5DE8-42FA-961A-3975E390D56B}" presName="parentText" presStyleLbl="node1" presStyleIdx="3" presStyleCnt="4">
        <dgm:presLayoutVars>
          <dgm:chMax val="0"/>
          <dgm:bulletEnabled val="1"/>
        </dgm:presLayoutVars>
      </dgm:prSet>
      <dgm:spPr/>
    </dgm:pt>
    <dgm:pt modelId="{13723E87-3416-4208-9DA1-54625101F137}" type="pres">
      <dgm:prSet presAssocID="{C4D7D3FE-5DE8-42FA-961A-3975E390D56B}" presName="childText" presStyleLbl="revTx" presStyleIdx="0" presStyleCnt="1">
        <dgm:presLayoutVars>
          <dgm:bulletEnabled val="1"/>
        </dgm:presLayoutVars>
      </dgm:prSet>
      <dgm:spPr/>
    </dgm:pt>
  </dgm:ptLst>
  <dgm:cxnLst>
    <dgm:cxn modelId="{FDB8180B-F85E-408D-9413-CC66D3774151}" type="presOf" srcId="{76DF7ECB-BC81-4890-9781-0705F4EAB797}" destId="{13723E87-3416-4208-9DA1-54625101F137}" srcOrd="0" destOrd="3" presId="urn:microsoft.com/office/officeart/2005/8/layout/vList2"/>
    <dgm:cxn modelId="{69650313-EB9D-44B2-B121-7ACF102BE894}" srcId="{C4D7D3FE-5DE8-42FA-961A-3975E390D56B}" destId="{CBA74A96-EFCF-488C-B9DF-A729FBA020EB}" srcOrd="2" destOrd="0" parTransId="{C58AE1B9-978B-4A05-ACB0-6BFF0C5CF3C4}" sibTransId="{358592CA-560E-4C78-A9EA-A4A38DB7D83B}"/>
    <dgm:cxn modelId="{D2A58D28-C630-4C5D-9F06-FCB4A9CA5393}" srcId="{C4D7D3FE-5DE8-42FA-961A-3975E390D56B}" destId="{76DF7ECB-BC81-4890-9781-0705F4EAB797}" srcOrd="3" destOrd="0" parTransId="{AB69E11E-BE87-405E-AC61-5C0985D7FB9A}" sibTransId="{1D3865AA-24C6-4CFE-848E-E288A9AD74EA}"/>
    <dgm:cxn modelId="{4DA2E028-628F-4520-A974-D14EB7926043}" type="presOf" srcId="{C4D7D3FE-5DE8-42FA-961A-3975E390D56B}" destId="{46810C0A-25D5-4370-A9E2-713BB74834D9}" srcOrd="0" destOrd="0" presId="urn:microsoft.com/office/officeart/2005/8/layout/vList2"/>
    <dgm:cxn modelId="{8F7F3F2E-C6D2-4EA9-963A-9FBCBCA479DA}" type="presOf" srcId="{4F9BBC9A-151D-4E01-B2AB-B2C3D0675F2C}" destId="{358E65EA-C49B-40DE-BF09-9B96001F4CE0}" srcOrd="0" destOrd="0" presId="urn:microsoft.com/office/officeart/2005/8/layout/vList2"/>
    <dgm:cxn modelId="{065CC261-EC05-4013-9DB5-633821143E48}" srcId="{C4D7D3FE-5DE8-42FA-961A-3975E390D56B}" destId="{00637AA2-80E5-4B20-B9F3-BB5386A7C958}" srcOrd="1" destOrd="0" parTransId="{CAFAC959-4319-4B52-9D97-40A6BD6B180E}" sibTransId="{9AB3C3D5-EE3D-43B2-B01B-5A9001189CDE}"/>
    <dgm:cxn modelId="{64941865-8381-46CC-A0BB-1EE49F3AC816}" srcId="{C4D7D3FE-5DE8-42FA-961A-3975E390D56B}" destId="{E16A7DC3-EF54-47F4-8549-E2B97BD41152}" srcOrd="4" destOrd="0" parTransId="{89BE1A81-55E7-462D-9C37-135EC4D97523}" sibTransId="{586F0683-873B-40FB-9CBE-68DB494033F8}"/>
    <dgm:cxn modelId="{4937956D-7BE2-427C-B432-400DBB860D42}" type="presOf" srcId="{9E16D231-71E5-4B01-851D-B1B27654EC8C}" destId="{9DAC46C5-814F-459C-9F8C-AACF11CB44C4}" srcOrd="0" destOrd="0" presId="urn:microsoft.com/office/officeart/2005/8/layout/vList2"/>
    <dgm:cxn modelId="{FB96D44E-BB7D-4B84-810E-BEB93A4CC3D7}" srcId="{C4D7D3FE-5DE8-42FA-961A-3975E390D56B}" destId="{B0DEA341-6564-442E-B679-4A98E284CBD3}" srcOrd="5" destOrd="0" parTransId="{5C123893-A9B4-4EAF-9B08-7C9883692605}" sibTransId="{FB16093C-B51F-4D67-92A2-C9E3EA99F3ED}"/>
    <dgm:cxn modelId="{517BD957-0034-459D-A682-2E59FCEBA8B4}" srcId="{C4D7D3FE-5DE8-42FA-961A-3975E390D56B}" destId="{F81F636B-6312-4405-AB31-C8B7468C2E19}" srcOrd="0" destOrd="0" parTransId="{37C48D43-A92F-4C50-96A7-1797116E498E}" sibTransId="{660D4240-9DB1-4B72-B61B-6E5230890ECA}"/>
    <dgm:cxn modelId="{FE5D978E-30B1-4524-A8E5-74A7902E99CF}" srcId="{BF8B20FD-CB06-488C-A323-84947FC61F67}" destId="{6670602D-6CD1-40EE-B93D-7320B9AFB378}" srcOrd="0" destOrd="0" parTransId="{C48F8572-5A7C-46A9-8E0A-723FE307B787}" sibTransId="{1E9F4356-7BBE-422D-9B5C-7C73B022B8EA}"/>
    <dgm:cxn modelId="{79155C96-0833-4AF7-816B-291F75E3513F}" type="presOf" srcId="{F81F636B-6312-4405-AB31-C8B7468C2E19}" destId="{13723E87-3416-4208-9DA1-54625101F137}" srcOrd="0" destOrd="0" presId="urn:microsoft.com/office/officeart/2005/8/layout/vList2"/>
    <dgm:cxn modelId="{A6FC2F99-48D4-4E7E-B79A-0D5C77E498ED}" srcId="{BF8B20FD-CB06-488C-A323-84947FC61F67}" destId="{4F9BBC9A-151D-4E01-B2AB-B2C3D0675F2C}" srcOrd="2" destOrd="0" parTransId="{6C193846-AF8F-4D7D-8EBD-8F02D684D8A8}" sibTransId="{1B0BBBF4-F1E8-4039-BEF3-BF0864F06FBF}"/>
    <dgm:cxn modelId="{181A71A1-9DEC-4B11-96CB-4E86353D0B0D}" srcId="{BF8B20FD-CB06-488C-A323-84947FC61F67}" destId="{9E16D231-71E5-4B01-851D-B1B27654EC8C}" srcOrd="1" destOrd="0" parTransId="{A68321A0-960A-4E98-B4EB-8A1E90C9F81F}" sibTransId="{946163A2-965F-4DE9-BDF8-25F60DF8436C}"/>
    <dgm:cxn modelId="{956C13AF-EDB9-4313-BCC0-AF59AF9E9A4B}" type="presOf" srcId="{BF8B20FD-CB06-488C-A323-84947FC61F67}" destId="{6FB7C69D-A101-4E0D-A604-6F79882BDA08}" srcOrd="0" destOrd="0" presId="urn:microsoft.com/office/officeart/2005/8/layout/vList2"/>
    <dgm:cxn modelId="{ED792AB6-5AD5-4C6D-8A8D-CB5143CAED0E}" type="presOf" srcId="{B0DEA341-6564-442E-B679-4A98E284CBD3}" destId="{13723E87-3416-4208-9DA1-54625101F137}" srcOrd="0" destOrd="5" presId="urn:microsoft.com/office/officeart/2005/8/layout/vList2"/>
    <dgm:cxn modelId="{02FA91C5-B3C1-45B5-9BD0-50D8683EA642}" type="presOf" srcId="{00637AA2-80E5-4B20-B9F3-BB5386A7C958}" destId="{13723E87-3416-4208-9DA1-54625101F137}" srcOrd="0" destOrd="1" presId="urn:microsoft.com/office/officeart/2005/8/layout/vList2"/>
    <dgm:cxn modelId="{5CB2B2C7-3816-4E6E-A079-C5249F917DA3}" srcId="{BF8B20FD-CB06-488C-A323-84947FC61F67}" destId="{C4D7D3FE-5DE8-42FA-961A-3975E390D56B}" srcOrd="3" destOrd="0" parTransId="{CD8CB4F8-5C91-49A8-A1F1-F62FC0363CED}" sibTransId="{B30EE024-3345-4955-8B1F-41D2BF99A2AB}"/>
    <dgm:cxn modelId="{C29F06EF-1BA4-40E7-A390-F87512CFF3E7}" type="presOf" srcId="{E16A7DC3-EF54-47F4-8549-E2B97BD41152}" destId="{13723E87-3416-4208-9DA1-54625101F137}" srcOrd="0" destOrd="4" presId="urn:microsoft.com/office/officeart/2005/8/layout/vList2"/>
    <dgm:cxn modelId="{A080BEF9-2902-4899-908D-041813BFBDF5}" type="presOf" srcId="{6670602D-6CD1-40EE-B93D-7320B9AFB378}" destId="{752E6D79-9D1B-4372-A3FA-618F528CB336}" srcOrd="0" destOrd="0" presId="urn:microsoft.com/office/officeart/2005/8/layout/vList2"/>
    <dgm:cxn modelId="{1F6E08FD-6F2C-4148-8297-0EA09FB86840}" type="presOf" srcId="{CBA74A96-EFCF-488C-B9DF-A729FBA020EB}" destId="{13723E87-3416-4208-9DA1-54625101F137}" srcOrd="0" destOrd="2" presId="urn:microsoft.com/office/officeart/2005/8/layout/vList2"/>
    <dgm:cxn modelId="{511A241C-1C07-43BE-BDA8-B553336BDF5C}" type="presParOf" srcId="{6FB7C69D-A101-4E0D-A604-6F79882BDA08}" destId="{752E6D79-9D1B-4372-A3FA-618F528CB336}" srcOrd="0" destOrd="0" presId="urn:microsoft.com/office/officeart/2005/8/layout/vList2"/>
    <dgm:cxn modelId="{D3C1D7AF-D1F2-4FE1-B805-68D1E24C62F4}" type="presParOf" srcId="{6FB7C69D-A101-4E0D-A604-6F79882BDA08}" destId="{7A3556BE-462D-4DF0-B2B2-B31A63DFC1A6}" srcOrd="1" destOrd="0" presId="urn:microsoft.com/office/officeart/2005/8/layout/vList2"/>
    <dgm:cxn modelId="{78877FFE-41E4-4D73-85EF-B1F8BBAEC6D4}" type="presParOf" srcId="{6FB7C69D-A101-4E0D-A604-6F79882BDA08}" destId="{9DAC46C5-814F-459C-9F8C-AACF11CB44C4}" srcOrd="2" destOrd="0" presId="urn:microsoft.com/office/officeart/2005/8/layout/vList2"/>
    <dgm:cxn modelId="{CE51418F-C8CB-48B7-8E90-BF8C15A5BB55}" type="presParOf" srcId="{6FB7C69D-A101-4E0D-A604-6F79882BDA08}" destId="{9A9048BC-5C83-4D30-9A2D-1AE00B4EAE81}" srcOrd="3" destOrd="0" presId="urn:microsoft.com/office/officeart/2005/8/layout/vList2"/>
    <dgm:cxn modelId="{5E1F64FE-6834-49D4-9FBD-E8EA55A290C5}" type="presParOf" srcId="{6FB7C69D-A101-4E0D-A604-6F79882BDA08}" destId="{358E65EA-C49B-40DE-BF09-9B96001F4CE0}" srcOrd="4" destOrd="0" presId="urn:microsoft.com/office/officeart/2005/8/layout/vList2"/>
    <dgm:cxn modelId="{1647260F-E0EA-4BC4-9E31-4E1845803498}" type="presParOf" srcId="{6FB7C69D-A101-4E0D-A604-6F79882BDA08}" destId="{17084D73-38A0-4528-BADA-DF277DC650FE}" srcOrd="5" destOrd="0" presId="urn:microsoft.com/office/officeart/2005/8/layout/vList2"/>
    <dgm:cxn modelId="{5EF99A4A-3E1A-45F9-8330-01DDB68B77A5}" type="presParOf" srcId="{6FB7C69D-A101-4E0D-A604-6F79882BDA08}" destId="{46810C0A-25D5-4370-A9E2-713BB74834D9}" srcOrd="6" destOrd="0" presId="urn:microsoft.com/office/officeart/2005/8/layout/vList2"/>
    <dgm:cxn modelId="{685F58E3-98F6-4B02-9FDE-551CD1DDAE5A}" type="presParOf" srcId="{6FB7C69D-A101-4E0D-A604-6F79882BDA08}" destId="{13723E87-3416-4208-9DA1-54625101F13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9847D-948A-8E4C-93B7-2A42DC49623F}">
      <dsp:nvSpPr>
        <dsp:cNvPr id="0" name=""/>
        <dsp:cNvSpPr/>
      </dsp:nvSpPr>
      <dsp:spPr>
        <a:xfrm>
          <a:off x="2999545" y="608442"/>
          <a:ext cx="4181307" cy="4181307"/>
        </a:xfrm>
        <a:prstGeom prst="blockArc">
          <a:avLst>
            <a:gd name="adj1" fmla="val 12543037"/>
            <a:gd name="adj2" fmla="val 16438303"/>
            <a:gd name="adj3" fmla="val 4532"/>
          </a:avLst>
        </a:prstGeom>
        <a:solidFill>
          <a:srgbClr val="94BAFA"/>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36BFC71-38D0-9A4C-9C08-719D092F0B62}">
      <dsp:nvSpPr>
        <dsp:cNvPr id="0" name=""/>
        <dsp:cNvSpPr/>
      </dsp:nvSpPr>
      <dsp:spPr>
        <a:xfrm>
          <a:off x="3007144" y="594638"/>
          <a:ext cx="4181307" cy="4181307"/>
        </a:xfrm>
        <a:prstGeom prst="blockArc">
          <a:avLst>
            <a:gd name="adj1" fmla="val 9563176"/>
            <a:gd name="adj2" fmla="val 12516526"/>
            <a:gd name="adj3" fmla="val 4532"/>
          </a:avLst>
        </a:prstGeom>
        <a:solidFill>
          <a:srgbClr val="94BAFA"/>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0A1B53B-13AB-DF47-AD58-43FC82FCD0A4}">
      <dsp:nvSpPr>
        <dsp:cNvPr id="0" name=""/>
        <dsp:cNvSpPr/>
      </dsp:nvSpPr>
      <dsp:spPr>
        <a:xfrm>
          <a:off x="2964682" y="490538"/>
          <a:ext cx="4181307" cy="4181307"/>
        </a:xfrm>
        <a:prstGeom prst="blockArc">
          <a:avLst>
            <a:gd name="adj1" fmla="val 5084191"/>
            <a:gd name="adj2" fmla="val 9373997"/>
            <a:gd name="adj3" fmla="val 4532"/>
          </a:avLst>
        </a:prstGeom>
        <a:solidFill>
          <a:srgbClr val="94BAFA"/>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9D02D0-B867-1340-BB31-1AAA0EC941D5}">
      <dsp:nvSpPr>
        <dsp:cNvPr id="0" name=""/>
        <dsp:cNvSpPr/>
      </dsp:nvSpPr>
      <dsp:spPr>
        <a:xfrm>
          <a:off x="3327739" y="489483"/>
          <a:ext cx="4181307" cy="4181307"/>
        </a:xfrm>
        <a:prstGeom prst="blockArc">
          <a:avLst>
            <a:gd name="adj1" fmla="val 1427722"/>
            <a:gd name="adj2" fmla="val 5695832"/>
            <a:gd name="adj3" fmla="val 4532"/>
          </a:avLst>
        </a:prstGeom>
        <a:solidFill>
          <a:srgbClr val="94BAFA"/>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8BA3A72-F887-864D-AD02-4747400AD005}">
      <dsp:nvSpPr>
        <dsp:cNvPr id="0" name=""/>
        <dsp:cNvSpPr/>
      </dsp:nvSpPr>
      <dsp:spPr>
        <a:xfrm>
          <a:off x="3360094" y="419697"/>
          <a:ext cx="4181307" cy="4181307"/>
        </a:xfrm>
        <a:prstGeom prst="blockArc">
          <a:avLst>
            <a:gd name="adj1" fmla="val 20200839"/>
            <a:gd name="adj2" fmla="val 1557148"/>
            <a:gd name="adj3" fmla="val 4532"/>
          </a:avLst>
        </a:prstGeom>
        <a:solidFill>
          <a:srgbClr val="94BAFA"/>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EA34698-A5D9-BA4D-95ED-69801F8882BD}">
      <dsp:nvSpPr>
        <dsp:cNvPr id="0" name=""/>
        <dsp:cNvSpPr/>
      </dsp:nvSpPr>
      <dsp:spPr>
        <a:xfrm>
          <a:off x="3443528" y="590840"/>
          <a:ext cx="4181307" cy="4181307"/>
        </a:xfrm>
        <a:prstGeom prst="blockArc">
          <a:avLst>
            <a:gd name="adj1" fmla="val 15689248"/>
            <a:gd name="adj2" fmla="val 19880386"/>
            <a:gd name="adj3" fmla="val 4532"/>
          </a:avLst>
        </a:prstGeom>
        <a:solidFill>
          <a:srgbClr val="94BAFA"/>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D4EB908-9322-6E40-BB9D-0D87E93053E0}">
      <dsp:nvSpPr>
        <dsp:cNvPr id="0" name=""/>
        <dsp:cNvSpPr/>
      </dsp:nvSpPr>
      <dsp:spPr>
        <a:xfrm>
          <a:off x="4151288" y="1822500"/>
          <a:ext cx="2205084" cy="1621546"/>
        </a:xfrm>
        <a:prstGeom prst="ellipse">
          <a:avLst/>
        </a:prstGeom>
        <a:solidFill>
          <a:srgbClr val="0A016C">
            <a:alpha val="90000"/>
          </a:srgb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70000"/>
            </a:lnSpc>
            <a:spcBef>
              <a:spcPct val="0"/>
            </a:spcBef>
            <a:spcAft>
              <a:spcPct val="35000"/>
            </a:spcAft>
            <a:buNone/>
          </a:pPr>
          <a:r>
            <a:rPr lang="en-US" sz="2800" b="0" i="0" kern="1200" dirty="0">
              <a:latin typeface="Calibri Regular"/>
              <a:cs typeface="Abadi MT Condensed Light"/>
            </a:rPr>
            <a:t>Property</a:t>
          </a:r>
        </a:p>
      </dsp:txBody>
      <dsp:txXfrm>
        <a:off x="4474215" y="2059970"/>
        <a:ext cx="1559230" cy="1146606"/>
      </dsp:txXfrm>
    </dsp:sp>
    <dsp:sp modelId="{49F51A6A-6BAB-6E4E-ADE6-553106EB10E8}">
      <dsp:nvSpPr>
        <dsp:cNvPr id="0" name=""/>
        <dsp:cNvSpPr/>
      </dsp:nvSpPr>
      <dsp:spPr>
        <a:xfrm>
          <a:off x="3835879" y="2701"/>
          <a:ext cx="2791690" cy="1316052"/>
        </a:xfrm>
        <a:prstGeom prst="ellipse">
          <a:avLst/>
        </a:prstGeom>
        <a:solidFill>
          <a:srgbClr val="0A016C">
            <a:alpha val="90000"/>
          </a:srgb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70000"/>
            </a:lnSpc>
            <a:spcBef>
              <a:spcPct val="0"/>
            </a:spcBef>
            <a:spcAft>
              <a:spcPct val="35000"/>
            </a:spcAft>
            <a:buNone/>
          </a:pPr>
          <a:r>
            <a:rPr lang="en-US" sz="2800" b="0" i="0" kern="1200" dirty="0">
              <a:latin typeface="Calibri Regular"/>
              <a:cs typeface="Abadi MT Condensed Light"/>
            </a:rPr>
            <a:t>Acquisition Fees</a:t>
          </a:r>
        </a:p>
      </dsp:txBody>
      <dsp:txXfrm>
        <a:off x="4244713" y="195432"/>
        <a:ext cx="1974022" cy="930590"/>
      </dsp:txXfrm>
    </dsp:sp>
    <dsp:sp modelId="{20200768-E2D9-AA4F-A902-98C9E704E6A7}">
      <dsp:nvSpPr>
        <dsp:cNvPr id="0" name=""/>
        <dsp:cNvSpPr/>
      </dsp:nvSpPr>
      <dsp:spPr>
        <a:xfrm>
          <a:off x="5882332" y="1043482"/>
          <a:ext cx="2889565" cy="1316052"/>
        </a:xfrm>
        <a:prstGeom prst="ellipse">
          <a:avLst/>
        </a:prstGeom>
        <a:solidFill>
          <a:srgbClr val="0A016C">
            <a:alpha val="90000"/>
          </a:srgb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70000"/>
            </a:lnSpc>
            <a:spcBef>
              <a:spcPct val="0"/>
            </a:spcBef>
            <a:spcAft>
              <a:spcPct val="35000"/>
            </a:spcAft>
            <a:buNone/>
          </a:pPr>
          <a:r>
            <a:rPr lang="en-US" sz="2800" b="0" i="0" kern="1200" dirty="0">
              <a:latin typeface="Calibri Regular"/>
              <a:cs typeface="Abadi MT Condensed Light"/>
            </a:rPr>
            <a:t>Financing Costs</a:t>
          </a:r>
        </a:p>
      </dsp:txBody>
      <dsp:txXfrm>
        <a:off x="6305499" y="1236213"/>
        <a:ext cx="2043231" cy="930590"/>
      </dsp:txXfrm>
    </dsp:sp>
    <dsp:sp modelId="{AC466418-1A13-0243-BCE1-E91B808AF903}">
      <dsp:nvSpPr>
        <dsp:cNvPr id="0" name=""/>
        <dsp:cNvSpPr/>
      </dsp:nvSpPr>
      <dsp:spPr>
        <a:xfrm>
          <a:off x="5913068" y="2746514"/>
          <a:ext cx="2749813" cy="1316052"/>
        </a:xfrm>
        <a:prstGeom prst="ellipse">
          <a:avLst/>
        </a:prstGeom>
        <a:solidFill>
          <a:srgbClr val="0A016C">
            <a:alpha val="90000"/>
          </a:srgb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70000"/>
            </a:lnSpc>
            <a:spcBef>
              <a:spcPct val="0"/>
            </a:spcBef>
            <a:spcAft>
              <a:spcPct val="35000"/>
            </a:spcAft>
            <a:buNone/>
          </a:pPr>
          <a:r>
            <a:rPr lang="en-US" sz="2800" b="0" i="0" kern="1200" dirty="0">
              <a:latin typeface="Calibri Regular"/>
              <a:cs typeface="Abadi MT Condensed Light"/>
            </a:rPr>
            <a:t>Capital Improvements</a:t>
          </a:r>
        </a:p>
      </dsp:txBody>
      <dsp:txXfrm>
        <a:off x="6315769" y="2939245"/>
        <a:ext cx="1944411" cy="930590"/>
      </dsp:txXfrm>
    </dsp:sp>
    <dsp:sp modelId="{39943541-1BF2-034F-97F7-09482073084F}">
      <dsp:nvSpPr>
        <dsp:cNvPr id="0" name=""/>
        <dsp:cNvSpPr/>
      </dsp:nvSpPr>
      <dsp:spPr>
        <a:xfrm>
          <a:off x="3588749" y="3957826"/>
          <a:ext cx="3308056" cy="1316052"/>
        </a:xfrm>
        <a:prstGeom prst="ellipse">
          <a:avLst/>
        </a:prstGeom>
        <a:solidFill>
          <a:srgbClr val="0A016C">
            <a:alpha val="90000"/>
          </a:srgb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70000"/>
            </a:lnSpc>
            <a:spcBef>
              <a:spcPct val="0"/>
            </a:spcBef>
            <a:spcAft>
              <a:spcPct val="35000"/>
            </a:spcAft>
            <a:buNone/>
          </a:pPr>
          <a:r>
            <a:rPr lang="en-US" sz="2800" b="0" i="0" kern="1200" dirty="0">
              <a:latin typeface="Calibri Regular"/>
              <a:cs typeface="Abadi MT Condensed Light"/>
            </a:rPr>
            <a:t>Operating Capital and Reserves</a:t>
          </a:r>
        </a:p>
      </dsp:txBody>
      <dsp:txXfrm>
        <a:off x="4073203" y="4150557"/>
        <a:ext cx="2339148" cy="930590"/>
      </dsp:txXfrm>
    </dsp:sp>
    <dsp:sp modelId="{505E217D-2B07-0746-9D6A-CC2EC7315DB3}">
      <dsp:nvSpPr>
        <dsp:cNvPr id="0" name=""/>
        <dsp:cNvSpPr/>
      </dsp:nvSpPr>
      <dsp:spPr>
        <a:xfrm>
          <a:off x="1882009" y="2746634"/>
          <a:ext cx="2606666" cy="1316052"/>
        </a:xfrm>
        <a:prstGeom prst="ellipse">
          <a:avLst/>
        </a:prstGeom>
        <a:solidFill>
          <a:srgbClr val="0A016C">
            <a:alpha val="90000"/>
          </a:srgb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70000"/>
            </a:lnSpc>
            <a:spcBef>
              <a:spcPct val="0"/>
            </a:spcBef>
            <a:spcAft>
              <a:spcPct val="35000"/>
            </a:spcAft>
            <a:buNone/>
          </a:pPr>
          <a:r>
            <a:rPr lang="en-US" sz="2800" b="0" i="0" kern="1200" dirty="0">
              <a:latin typeface="Calibri Regular"/>
              <a:cs typeface="Abadi MT Condensed Light"/>
            </a:rPr>
            <a:t>Closing Costs</a:t>
          </a:r>
        </a:p>
      </dsp:txBody>
      <dsp:txXfrm>
        <a:off x="2263746" y="2939365"/>
        <a:ext cx="1843192" cy="930590"/>
      </dsp:txXfrm>
    </dsp:sp>
    <dsp:sp modelId="{214F7D95-FBD6-2147-9D5A-F32BCE10D49F}">
      <dsp:nvSpPr>
        <dsp:cNvPr id="0" name=""/>
        <dsp:cNvSpPr/>
      </dsp:nvSpPr>
      <dsp:spPr>
        <a:xfrm>
          <a:off x="1882510" y="1108838"/>
          <a:ext cx="2842950" cy="1196160"/>
        </a:xfrm>
        <a:prstGeom prst="ellipse">
          <a:avLst/>
        </a:prstGeom>
        <a:solidFill>
          <a:srgbClr val="0A016C">
            <a:alpha val="90000"/>
          </a:srgb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70000"/>
            </a:lnSpc>
            <a:spcBef>
              <a:spcPct val="0"/>
            </a:spcBef>
            <a:spcAft>
              <a:spcPct val="35000"/>
            </a:spcAft>
            <a:buNone/>
          </a:pPr>
          <a:r>
            <a:rPr lang="en-US" sz="2800" b="0" i="0" kern="1200" dirty="0">
              <a:latin typeface="Calibri Regular"/>
              <a:cs typeface="Abadi MT Condensed Light"/>
            </a:rPr>
            <a:t>Down Payment</a:t>
          </a:r>
        </a:p>
      </dsp:txBody>
      <dsp:txXfrm>
        <a:off x="2298850" y="1284012"/>
        <a:ext cx="2010270" cy="845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62990-5280-4035-8077-81340A4E54E3}">
      <dsp:nvSpPr>
        <dsp:cNvPr id="0" name=""/>
        <dsp:cNvSpPr/>
      </dsp:nvSpPr>
      <dsp:spPr>
        <a:xfrm>
          <a:off x="5715343" y="45052"/>
          <a:ext cx="1509048" cy="1486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518401-AC69-4336-A0E4-5C73FB078DC7}">
      <dsp:nvSpPr>
        <dsp:cNvPr id="0" name=""/>
        <dsp:cNvSpPr/>
      </dsp:nvSpPr>
      <dsp:spPr>
        <a:xfrm>
          <a:off x="539338" y="1705017"/>
          <a:ext cx="4311566" cy="63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dirty="0"/>
            <a:t>Class B Member(s)</a:t>
          </a:r>
        </a:p>
      </dsp:txBody>
      <dsp:txXfrm>
        <a:off x="539338" y="1705017"/>
        <a:ext cx="4311566" cy="637028"/>
      </dsp:txXfrm>
    </dsp:sp>
    <dsp:sp modelId="{56513E70-0F9B-4DF1-84E9-6B430BFED864}">
      <dsp:nvSpPr>
        <dsp:cNvPr id="0" name=""/>
        <dsp:cNvSpPr/>
      </dsp:nvSpPr>
      <dsp:spPr>
        <a:xfrm>
          <a:off x="539338" y="2443728"/>
          <a:ext cx="4311566" cy="2722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Individual Sponsors or sponsor entities </a:t>
          </a:r>
        </a:p>
        <a:p>
          <a:pPr marL="0" lvl="0" indent="0" algn="l" defTabSz="889000">
            <a:lnSpc>
              <a:spcPct val="90000"/>
            </a:lnSpc>
            <a:spcBef>
              <a:spcPct val="0"/>
            </a:spcBef>
            <a:spcAft>
              <a:spcPct val="35000"/>
            </a:spcAft>
            <a:buNone/>
          </a:pPr>
          <a:r>
            <a:rPr lang="en-US" sz="2000" kern="1200" dirty="0"/>
            <a:t>Actual voting interest and management responsibilities </a:t>
          </a:r>
        </a:p>
        <a:p>
          <a:pPr marL="0" lvl="0" indent="0" algn="l" defTabSz="889000">
            <a:lnSpc>
              <a:spcPct val="90000"/>
            </a:lnSpc>
            <a:spcBef>
              <a:spcPct val="0"/>
            </a:spcBef>
            <a:spcAft>
              <a:spcPct val="35000"/>
            </a:spcAft>
            <a:buNone/>
          </a:pPr>
          <a:r>
            <a:rPr lang="en-US" sz="2000" kern="1200" dirty="0"/>
            <a:t>Own a percentage of the equity in the company (typically 25% - 40%)</a:t>
          </a:r>
        </a:p>
        <a:p>
          <a:pPr marL="0" lvl="0" indent="0" algn="l" defTabSz="889000">
            <a:lnSpc>
              <a:spcPct val="90000"/>
            </a:lnSpc>
            <a:spcBef>
              <a:spcPct val="0"/>
            </a:spcBef>
            <a:spcAft>
              <a:spcPct val="35000"/>
            </a:spcAft>
            <a:buNone/>
          </a:pPr>
          <a:r>
            <a:rPr lang="en-US" sz="2000" kern="1200" dirty="0"/>
            <a:t>Class B membership interest is typically held by another entity (“</a:t>
          </a:r>
          <a:r>
            <a:rPr lang="en-US" sz="2000" kern="1200" dirty="0" err="1"/>
            <a:t>ManagerCo</a:t>
          </a:r>
          <a:r>
            <a:rPr lang="en-US" sz="2000" kern="1200" dirty="0"/>
            <a:t>”)</a:t>
          </a:r>
        </a:p>
      </dsp:txBody>
      <dsp:txXfrm>
        <a:off x="539338" y="2443728"/>
        <a:ext cx="4311566" cy="2722903"/>
      </dsp:txXfrm>
    </dsp:sp>
    <dsp:sp modelId="{C0FC82B9-0286-4169-8D05-7E8D0FD69B59}">
      <dsp:nvSpPr>
        <dsp:cNvPr id="0" name=""/>
        <dsp:cNvSpPr/>
      </dsp:nvSpPr>
      <dsp:spPr>
        <a:xfrm>
          <a:off x="903536" y="45052"/>
          <a:ext cx="1509048" cy="1486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5E3539-6D2F-486F-AA82-327872E278CD}">
      <dsp:nvSpPr>
        <dsp:cNvPr id="0" name=""/>
        <dsp:cNvSpPr/>
      </dsp:nvSpPr>
      <dsp:spPr>
        <a:xfrm>
          <a:off x="5605429" y="1705017"/>
          <a:ext cx="4311566" cy="63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Class A Member(s)</a:t>
          </a:r>
        </a:p>
      </dsp:txBody>
      <dsp:txXfrm>
        <a:off x="5605429" y="1705017"/>
        <a:ext cx="4311566" cy="637028"/>
      </dsp:txXfrm>
    </dsp:sp>
    <dsp:sp modelId="{F66B421B-1827-4864-8365-ADA4706DF7D3}">
      <dsp:nvSpPr>
        <dsp:cNvPr id="0" name=""/>
        <dsp:cNvSpPr/>
      </dsp:nvSpPr>
      <dsp:spPr>
        <a:xfrm>
          <a:off x="5605429" y="2443728"/>
          <a:ext cx="4311566" cy="2722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All limited investors that subscribe to membership interests</a:t>
          </a:r>
        </a:p>
        <a:p>
          <a:pPr marL="0" lvl="0" indent="0" algn="l" defTabSz="889000">
            <a:lnSpc>
              <a:spcPct val="90000"/>
            </a:lnSpc>
            <a:spcBef>
              <a:spcPct val="0"/>
            </a:spcBef>
            <a:spcAft>
              <a:spcPct val="35000"/>
            </a:spcAft>
            <a:buNone/>
          </a:pPr>
          <a:r>
            <a:rPr lang="en-US" sz="2000" kern="1200" dirty="0"/>
            <a:t>Purchase actual interest in the company through subscription agreements</a:t>
          </a:r>
        </a:p>
        <a:p>
          <a:pPr marL="0" lvl="0" indent="0" algn="l" defTabSz="889000">
            <a:lnSpc>
              <a:spcPct val="90000"/>
            </a:lnSpc>
            <a:spcBef>
              <a:spcPct val="0"/>
            </a:spcBef>
            <a:spcAft>
              <a:spcPct val="35000"/>
            </a:spcAft>
            <a:buNone/>
          </a:pPr>
          <a:r>
            <a:rPr lang="en-US" sz="2000" kern="1200" dirty="0"/>
            <a:t>No voting or manager control</a:t>
          </a:r>
        </a:p>
        <a:p>
          <a:pPr marL="0" lvl="0" indent="0" algn="l" defTabSz="889000">
            <a:lnSpc>
              <a:spcPct val="90000"/>
            </a:lnSpc>
            <a:spcBef>
              <a:spcPct val="0"/>
            </a:spcBef>
            <a:spcAft>
              <a:spcPct val="35000"/>
            </a:spcAft>
            <a:buNone/>
          </a:pPr>
          <a:r>
            <a:rPr lang="en-US" sz="2000" kern="1200" dirty="0"/>
            <a:t>Own a larger proportionate share of the equity in the company</a:t>
          </a:r>
        </a:p>
        <a:p>
          <a:pPr marL="0" lvl="0" indent="0" algn="l" defTabSz="889000">
            <a:lnSpc>
              <a:spcPct val="90000"/>
            </a:lnSpc>
            <a:spcBef>
              <a:spcPct val="0"/>
            </a:spcBef>
            <a:spcAft>
              <a:spcPct val="35000"/>
            </a:spcAft>
            <a:buNone/>
          </a:pPr>
          <a:r>
            <a:rPr lang="en-US" sz="2000" kern="1200" dirty="0"/>
            <a:t>Typically offered a preferred return (we will talk about this)</a:t>
          </a:r>
        </a:p>
      </dsp:txBody>
      <dsp:txXfrm>
        <a:off x="5605429" y="2443728"/>
        <a:ext cx="4311566" cy="2722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94855-1990-44A1-B369-885D81411140}">
      <dsp:nvSpPr>
        <dsp:cNvPr id="0" name=""/>
        <dsp:cNvSpPr/>
      </dsp:nvSpPr>
      <dsp:spPr>
        <a:xfrm>
          <a:off x="0" y="2625851"/>
          <a:ext cx="10197494" cy="172284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Remaining Cash Flow is Split Between Sponsor and Investors</a:t>
          </a:r>
        </a:p>
      </dsp:txBody>
      <dsp:txXfrm>
        <a:off x="0" y="2625851"/>
        <a:ext cx="10197494" cy="930335"/>
      </dsp:txXfrm>
    </dsp:sp>
    <dsp:sp modelId="{26C65755-4B4E-4433-A01D-7A51553F93F0}">
      <dsp:nvSpPr>
        <dsp:cNvPr id="0" name=""/>
        <dsp:cNvSpPr/>
      </dsp:nvSpPr>
      <dsp:spPr>
        <a:xfrm>
          <a:off x="0" y="3521730"/>
          <a:ext cx="5098746" cy="79250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Typically 70% to Investors, and 30% to Sponsor</a:t>
          </a:r>
        </a:p>
      </dsp:txBody>
      <dsp:txXfrm>
        <a:off x="0" y="3521730"/>
        <a:ext cx="5098746" cy="792507"/>
      </dsp:txXfrm>
    </dsp:sp>
    <dsp:sp modelId="{E540E56C-40B6-48C1-9562-043FFA41746F}">
      <dsp:nvSpPr>
        <dsp:cNvPr id="0" name=""/>
        <dsp:cNvSpPr/>
      </dsp:nvSpPr>
      <dsp:spPr>
        <a:xfrm>
          <a:off x="5098747" y="3521730"/>
          <a:ext cx="5098746" cy="792507"/>
        </a:xfrm>
        <a:prstGeom prst="rect">
          <a:avLst/>
        </a:prstGeom>
        <a:solidFill>
          <a:schemeClr val="accent2">
            <a:tint val="40000"/>
            <a:alpha val="90000"/>
            <a:hueOff val="-1363946"/>
            <a:satOff val="15036"/>
            <a:lumOff val="1432"/>
            <a:alphaOff val="0"/>
          </a:schemeClr>
        </a:solidFill>
        <a:ln w="19050" cap="rnd" cmpd="sng" algn="ctr">
          <a:solidFill>
            <a:schemeClr val="accent2">
              <a:tint val="40000"/>
              <a:alpha val="90000"/>
              <a:hueOff val="-1363946"/>
              <a:satOff val="15036"/>
              <a:lumOff val="14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Can be structured as a waterfall with IRR hurdles based on investment performance</a:t>
          </a:r>
        </a:p>
      </dsp:txBody>
      <dsp:txXfrm>
        <a:off x="5098747" y="3521730"/>
        <a:ext cx="5098746" cy="792507"/>
      </dsp:txXfrm>
    </dsp:sp>
    <dsp:sp modelId="{00622351-BB56-487E-ABF2-84EAFD260A1C}">
      <dsp:nvSpPr>
        <dsp:cNvPr id="0" name=""/>
        <dsp:cNvSpPr/>
      </dsp:nvSpPr>
      <dsp:spPr>
        <a:xfrm rot="10800000">
          <a:off x="0" y="0"/>
          <a:ext cx="10197494" cy="2649732"/>
        </a:xfrm>
        <a:prstGeom prst="upArrowCallou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Offering of a preferred return on investor’s capital</a:t>
          </a:r>
        </a:p>
      </dsp:txBody>
      <dsp:txXfrm rot="-10800000">
        <a:off x="0" y="0"/>
        <a:ext cx="10197494" cy="930056"/>
      </dsp:txXfrm>
    </dsp:sp>
    <dsp:sp modelId="{A7D8DF09-7624-4262-80BE-4A74784BC9FD}">
      <dsp:nvSpPr>
        <dsp:cNvPr id="0" name=""/>
        <dsp:cNvSpPr/>
      </dsp:nvSpPr>
      <dsp:spPr>
        <a:xfrm>
          <a:off x="0" y="932018"/>
          <a:ext cx="5098746" cy="792270"/>
        </a:xfrm>
        <a:prstGeom prst="rect">
          <a:avLst/>
        </a:prstGeom>
        <a:solidFill>
          <a:schemeClr val="accent2">
            <a:tint val="40000"/>
            <a:alpha val="90000"/>
            <a:hueOff val="-2727893"/>
            <a:satOff val="30071"/>
            <a:lumOff val="2864"/>
            <a:alphaOff val="0"/>
          </a:schemeClr>
        </a:solidFill>
        <a:ln w="19050" cap="rnd" cmpd="sng" algn="ctr">
          <a:solidFill>
            <a:schemeClr val="accent2">
              <a:tint val="40000"/>
              <a:alpha val="90000"/>
              <a:hueOff val="-2727893"/>
              <a:satOff val="30071"/>
              <a:lumOff val="2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Typically 6% to 10%</a:t>
          </a:r>
        </a:p>
      </dsp:txBody>
      <dsp:txXfrm>
        <a:off x="0" y="932018"/>
        <a:ext cx="5098746" cy="792270"/>
      </dsp:txXfrm>
    </dsp:sp>
    <dsp:sp modelId="{D960EBFF-4802-4FB0-B5C2-BFF3D1A79D01}">
      <dsp:nvSpPr>
        <dsp:cNvPr id="0" name=""/>
        <dsp:cNvSpPr/>
      </dsp:nvSpPr>
      <dsp:spPr>
        <a:xfrm>
          <a:off x="5098747" y="932018"/>
          <a:ext cx="5098746" cy="792270"/>
        </a:xfrm>
        <a:prstGeom prst="rect">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Typically paid quarterly but can be paid monthly if the property supports it</a:t>
          </a:r>
        </a:p>
      </dsp:txBody>
      <dsp:txXfrm>
        <a:off x="5098747" y="932018"/>
        <a:ext cx="5098746" cy="792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AE52D-104B-4779-8506-14B589E5ED09}">
      <dsp:nvSpPr>
        <dsp:cNvPr id="0" name=""/>
        <dsp:cNvSpPr/>
      </dsp:nvSpPr>
      <dsp:spPr>
        <a:xfrm>
          <a:off x="0" y="199940"/>
          <a:ext cx="10093113" cy="33264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3338" tIns="249936" rIns="78333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1. Investment of money </a:t>
          </a:r>
        </a:p>
        <a:p>
          <a:pPr marL="228600" lvl="1" indent="-228600" algn="l" defTabSz="889000">
            <a:lnSpc>
              <a:spcPct val="90000"/>
            </a:lnSpc>
            <a:spcBef>
              <a:spcPct val="0"/>
            </a:spcBef>
            <a:spcAft>
              <a:spcPct val="15000"/>
            </a:spcAft>
            <a:buChar char="•"/>
          </a:pPr>
          <a:r>
            <a:rPr lang="en-US" sz="2000" kern="1200" dirty="0"/>
            <a:t>2. a common enterprise </a:t>
          </a:r>
        </a:p>
        <a:p>
          <a:pPr marL="228600" lvl="1" indent="-228600" algn="l" defTabSz="889000">
            <a:lnSpc>
              <a:spcPct val="90000"/>
            </a:lnSpc>
            <a:spcBef>
              <a:spcPct val="0"/>
            </a:spcBef>
            <a:spcAft>
              <a:spcPct val="15000"/>
            </a:spcAft>
            <a:buChar char="•"/>
          </a:pPr>
          <a:r>
            <a:rPr lang="en-US" sz="2000" kern="1200" dirty="0"/>
            <a:t>3. an expectation from the investor of a share of the profits</a:t>
          </a:r>
        </a:p>
        <a:p>
          <a:pPr marL="228600" lvl="1" indent="-228600" algn="l" defTabSz="889000">
            <a:lnSpc>
              <a:spcPct val="90000"/>
            </a:lnSpc>
            <a:spcBef>
              <a:spcPct val="0"/>
            </a:spcBef>
            <a:spcAft>
              <a:spcPct val="15000"/>
            </a:spcAft>
            <a:buChar char="•"/>
          </a:pPr>
          <a:r>
            <a:rPr lang="en-US" sz="2000" kern="1200" dirty="0"/>
            <a:t>4. solely from the efforts of the promoter. </a:t>
          </a:r>
          <a:br>
            <a:rPr lang="en-US" sz="2000" kern="1200" dirty="0"/>
          </a:br>
          <a:r>
            <a:rPr lang="en-US" sz="2000" kern="1200" dirty="0"/>
            <a:t> </a:t>
          </a:r>
        </a:p>
        <a:p>
          <a:pPr marL="228600" lvl="1" indent="-228600" algn="l" defTabSz="889000">
            <a:lnSpc>
              <a:spcPct val="90000"/>
            </a:lnSpc>
            <a:spcBef>
              <a:spcPct val="0"/>
            </a:spcBef>
            <a:spcAft>
              <a:spcPct val="15000"/>
            </a:spcAft>
            <a:buChar char="•"/>
          </a:pPr>
          <a:r>
            <a:rPr lang="en-US" sz="2000" b="1" kern="1200" dirty="0"/>
            <a:t>If an Investment contract exist, you must register the offering with the SEC or it must fall under an exemption from registering. </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Note: ALL real estate syndications are considered Investment Contracts and are typically exempt from public filings</a:t>
          </a:r>
        </a:p>
      </dsp:txBody>
      <dsp:txXfrm>
        <a:off x="0" y="199940"/>
        <a:ext cx="10093113" cy="3326400"/>
      </dsp:txXfrm>
    </dsp:sp>
    <dsp:sp modelId="{71B4EFD2-58B5-453D-B4B2-91C6C2101AE2}">
      <dsp:nvSpPr>
        <dsp:cNvPr id="0" name=""/>
        <dsp:cNvSpPr/>
      </dsp:nvSpPr>
      <dsp:spPr>
        <a:xfrm>
          <a:off x="504655" y="22820"/>
          <a:ext cx="7065179" cy="3542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047" tIns="0" rIns="267047" bIns="0" numCol="1" spcCol="1270" anchor="ctr" anchorCtr="0">
          <a:noAutofit/>
        </a:bodyPr>
        <a:lstStyle/>
        <a:p>
          <a:pPr marL="0" lvl="0" indent="0" algn="l" defTabSz="1066800">
            <a:lnSpc>
              <a:spcPct val="90000"/>
            </a:lnSpc>
            <a:spcBef>
              <a:spcPct val="0"/>
            </a:spcBef>
            <a:spcAft>
              <a:spcPct val="35000"/>
            </a:spcAft>
            <a:buNone/>
          </a:pPr>
          <a:r>
            <a:rPr lang="en-US" sz="2400" kern="1200" dirty="0"/>
            <a:t>The following elements must be present </a:t>
          </a:r>
        </a:p>
      </dsp:txBody>
      <dsp:txXfrm>
        <a:off x="521948" y="40113"/>
        <a:ext cx="7030593" cy="319654"/>
      </dsp:txXfrm>
    </dsp:sp>
    <dsp:sp modelId="{FDFB7F04-1CCE-4683-A209-5FF7089D2128}">
      <dsp:nvSpPr>
        <dsp:cNvPr id="0" name=""/>
        <dsp:cNvSpPr/>
      </dsp:nvSpPr>
      <dsp:spPr>
        <a:xfrm>
          <a:off x="0" y="3768261"/>
          <a:ext cx="10093113" cy="3024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5C2582-67E5-4793-9ED5-3F9FEBBB89E7}">
      <dsp:nvSpPr>
        <dsp:cNvPr id="0" name=""/>
        <dsp:cNvSpPr/>
      </dsp:nvSpPr>
      <dsp:spPr>
        <a:xfrm>
          <a:off x="504655" y="3591141"/>
          <a:ext cx="7065179" cy="3542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047" tIns="0" rIns="267047" bIns="0" numCol="1" spcCol="1270" anchor="ctr" anchorCtr="0">
          <a:noAutofit/>
        </a:bodyPr>
        <a:lstStyle/>
        <a:p>
          <a:pPr marL="0" lvl="0" indent="0" algn="l" defTabSz="1066800">
            <a:lnSpc>
              <a:spcPct val="90000"/>
            </a:lnSpc>
            <a:spcBef>
              <a:spcPct val="0"/>
            </a:spcBef>
            <a:spcAft>
              <a:spcPct val="35000"/>
            </a:spcAft>
            <a:buNone/>
          </a:pPr>
          <a:r>
            <a:rPr lang="en-US" sz="2400" b="0" i="0" kern="1200" dirty="0"/>
            <a:t>SEC v. W.J. Howey Co., 328 U.S. 293 (1946)</a:t>
          </a:r>
          <a:endParaRPr lang="en-US" sz="2400" kern="1200" dirty="0"/>
        </a:p>
      </dsp:txBody>
      <dsp:txXfrm>
        <a:off x="521948" y="3608434"/>
        <a:ext cx="7030593"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2848A-9013-4B3F-885B-2CBAD164683E}">
      <dsp:nvSpPr>
        <dsp:cNvPr id="0" name=""/>
        <dsp:cNvSpPr/>
      </dsp:nvSpPr>
      <dsp:spPr>
        <a:xfrm>
          <a:off x="5796" y="446325"/>
          <a:ext cx="4834255" cy="3324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4D550-515F-4847-9340-1D4AD5B89ECA}">
      <dsp:nvSpPr>
        <dsp:cNvPr id="0" name=""/>
        <dsp:cNvSpPr/>
      </dsp:nvSpPr>
      <dsp:spPr>
        <a:xfrm>
          <a:off x="433095" y="852258"/>
          <a:ext cx="4834255" cy="332413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Defined by the SEC as those who “have sufficient knowledge and experience in financial and business matters to make them capable of evaluating the merits and risks of the prospective investment.</a:t>
          </a:r>
        </a:p>
      </dsp:txBody>
      <dsp:txXfrm>
        <a:off x="530456" y="949619"/>
        <a:ext cx="4639533" cy="3129414"/>
      </dsp:txXfrm>
    </dsp:sp>
    <dsp:sp modelId="{3D89055F-B5D1-437E-AE08-9983EDCEE224}">
      <dsp:nvSpPr>
        <dsp:cNvPr id="0" name=""/>
        <dsp:cNvSpPr/>
      </dsp:nvSpPr>
      <dsp:spPr>
        <a:xfrm>
          <a:off x="5694648" y="446325"/>
          <a:ext cx="4866059" cy="33777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146E5-4675-4B25-B78C-73D50601F766}">
      <dsp:nvSpPr>
        <dsp:cNvPr id="0" name=""/>
        <dsp:cNvSpPr/>
      </dsp:nvSpPr>
      <dsp:spPr>
        <a:xfrm>
          <a:off x="6121946" y="852258"/>
          <a:ext cx="4866059" cy="33777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Typically, not your rich neighbor down the street who recently inherited a large sum of money and spent her life as a teacher (for example)</a:t>
          </a:r>
        </a:p>
      </dsp:txBody>
      <dsp:txXfrm>
        <a:off x="6220877" y="951189"/>
        <a:ext cx="4668197" cy="3179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DC7DA-A166-4CBC-90A5-2CE70CA9BE77}">
      <dsp:nvSpPr>
        <dsp:cNvPr id="0" name=""/>
        <dsp:cNvSpPr/>
      </dsp:nvSpPr>
      <dsp:spPr>
        <a:xfrm>
          <a:off x="3097524" y="1612241"/>
          <a:ext cx="3238511" cy="1551787"/>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chemeClr val="tx1"/>
              </a:solidFill>
            </a:rPr>
            <a:t>PPM</a:t>
          </a:r>
        </a:p>
      </dsp:txBody>
      <dsp:txXfrm>
        <a:off x="3571793" y="1839495"/>
        <a:ext cx="2289973" cy="1097279"/>
      </dsp:txXfrm>
    </dsp:sp>
    <dsp:sp modelId="{D4DC7696-F46F-4690-ABE2-23AF24DE0974}">
      <dsp:nvSpPr>
        <dsp:cNvPr id="0" name=""/>
        <dsp:cNvSpPr/>
      </dsp:nvSpPr>
      <dsp:spPr>
        <a:xfrm rot="16200000">
          <a:off x="4440836" y="1328252"/>
          <a:ext cx="551888" cy="16089"/>
        </a:xfrm>
        <a:custGeom>
          <a:avLst/>
          <a:gdLst/>
          <a:ahLst/>
          <a:cxnLst/>
          <a:rect l="0" t="0" r="0" b="0"/>
          <a:pathLst>
            <a:path>
              <a:moveTo>
                <a:pt x="0" y="8044"/>
              </a:moveTo>
              <a:lnTo>
                <a:pt x="551888"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4702983" y="1322500"/>
        <a:ext cx="27594" cy="27594"/>
      </dsp:txXfrm>
    </dsp:sp>
    <dsp:sp modelId="{9818215E-B456-47C9-8679-6087AF80D045}">
      <dsp:nvSpPr>
        <dsp:cNvPr id="0" name=""/>
        <dsp:cNvSpPr/>
      </dsp:nvSpPr>
      <dsp:spPr>
        <a:xfrm>
          <a:off x="3662870" y="-187094"/>
          <a:ext cx="2107819" cy="1247447"/>
        </a:xfrm>
        <a:prstGeom prst="ellipse">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panose="020F0502020204030204" pitchFamily="34" charset="0"/>
            </a:rPr>
            <a:t>Description of Business</a:t>
          </a:r>
          <a:endParaRPr lang="en-US" sz="1800" b="1" kern="1200" dirty="0">
            <a:solidFill>
              <a:schemeClr val="bg1"/>
            </a:solidFill>
            <a:latin typeface="Calibri" panose="020F0502020204030204" pitchFamily="34" charset="0"/>
          </a:endParaRPr>
        </a:p>
      </dsp:txBody>
      <dsp:txXfrm>
        <a:off x="3971553" y="-4410"/>
        <a:ext cx="1490453" cy="882079"/>
      </dsp:txXfrm>
    </dsp:sp>
    <dsp:sp modelId="{D7756F7F-0E58-412B-A4C1-7BAC448CBB97}">
      <dsp:nvSpPr>
        <dsp:cNvPr id="0" name=""/>
        <dsp:cNvSpPr/>
      </dsp:nvSpPr>
      <dsp:spPr>
        <a:xfrm rot="19378754">
          <a:off x="5501969" y="1476677"/>
          <a:ext cx="825555" cy="16089"/>
        </a:xfrm>
        <a:custGeom>
          <a:avLst/>
          <a:gdLst/>
          <a:ahLst/>
          <a:cxnLst/>
          <a:rect l="0" t="0" r="0" b="0"/>
          <a:pathLst>
            <a:path>
              <a:moveTo>
                <a:pt x="0" y="8044"/>
              </a:moveTo>
              <a:lnTo>
                <a:pt x="825555"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5894108" y="1464082"/>
        <a:ext cx="41277" cy="41277"/>
      </dsp:txXfrm>
    </dsp:sp>
    <dsp:sp modelId="{A0502A13-1E24-4B9F-9DE0-BB9AB64F96FD}">
      <dsp:nvSpPr>
        <dsp:cNvPr id="0" name=""/>
        <dsp:cNvSpPr/>
      </dsp:nvSpPr>
      <dsp:spPr>
        <a:xfrm>
          <a:off x="5841054" y="121794"/>
          <a:ext cx="2107819" cy="1247447"/>
        </a:xfrm>
        <a:prstGeom prst="ellipse">
          <a:avLst/>
        </a:prstGeom>
        <a:solidFill>
          <a:schemeClr val="accent2">
            <a:hueOff val="-296429"/>
            <a:satOff val="1420"/>
            <a:lumOff val="131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panose="020F0502020204030204" pitchFamily="34" charset="0"/>
            </a:rPr>
            <a:t>Offering Terms</a:t>
          </a:r>
          <a:endParaRPr lang="en-US" sz="1800" b="1" kern="1200" dirty="0">
            <a:solidFill>
              <a:schemeClr val="bg1"/>
            </a:solidFill>
            <a:latin typeface="Calibri" panose="020F0502020204030204" pitchFamily="34" charset="0"/>
          </a:endParaRPr>
        </a:p>
      </dsp:txBody>
      <dsp:txXfrm>
        <a:off x="6149737" y="304478"/>
        <a:ext cx="1490453" cy="882079"/>
      </dsp:txXfrm>
    </dsp:sp>
    <dsp:sp modelId="{BB6B8B02-797D-44A8-857F-FA93F67E5695}">
      <dsp:nvSpPr>
        <dsp:cNvPr id="0" name=""/>
        <dsp:cNvSpPr/>
      </dsp:nvSpPr>
      <dsp:spPr>
        <a:xfrm rot="20743793">
          <a:off x="6126622" y="1853229"/>
          <a:ext cx="1323261" cy="16089"/>
        </a:xfrm>
        <a:custGeom>
          <a:avLst/>
          <a:gdLst/>
          <a:ahLst/>
          <a:cxnLst/>
          <a:rect l="0" t="0" r="0" b="0"/>
          <a:pathLst>
            <a:path>
              <a:moveTo>
                <a:pt x="0" y="8044"/>
              </a:moveTo>
              <a:lnTo>
                <a:pt x="1323261"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6755171" y="1828192"/>
        <a:ext cx="66163" cy="66163"/>
      </dsp:txXfrm>
    </dsp:sp>
    <dsp:sp modelId="{E022B859-4D3B-4CCB-AF3D-5185868F26F7}">
      <dsp:nvSpPr>
        <dsp:cNvPr id="0" name=""/>
        <dsp:cNvSpPr/>
      </dsp:nvSpPr>
      <dsp:spPr>
        <a:xfrm>
          <a:off x="7343837" y="828189"/>
          <a:ext cx="2107819" cy="1247447"/>
        </a:xfrm>
        <a:prstGeom prst="ellipse">
          <a:avLst/>
        </a:prstGeom>
        <a:solidFill>
          <a:schemeClr val="accent2">
            <a:hueOff val="-592857"/>
            <a:satOff val="2840"/>
            <a:lumOff val="262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panose="020F0502020204030204" pitchFamily="34" charset="0"/>
            </a:rPr>
            <a:t>Risks</a:t>
          </a:r>
          <a:endParaRPr lang="en-US" sz="1800" b="1" kern="1200" dirty="0">
            <a:solidFill>
              <a:schemeClr val="bg1"/>
            </a:solidFill>
            <a:latin typeface="Calibri" panose="020F0502020204030204" pitchFamily="34" charset="0"/>
          </a:endParaRPr>
        </a:p>
      </dsp:txBody>
      <dsp:txXfrm>
        <a:off x="7652520" y="1010873"/>
        <a:ext cx="1490453" cy="882079"/>
      </dsp:txXfrm>
    </dsp:sp>
    <dsp:sp modelId="{C496CCD2-DB28-4042-A59E-CDFC1906DD39}">
      <dsp:nvSpPr>
        <dsp:cNvPr id="0" name=""/>
        <dsp:cNvSpPr/>
      </dsp:nvSpPr>
      <dsp:spPr>
        <a:xfrm rot="357555">
          <a:off x="6296142" y="2598770"/>
          <a:ext cx="1031135" cy="16089"/>
        </a:xfrm>
        <a:custGeom>
          <a:avLst/>
          <a:gdLst/>
          <a:ahLst/>
          <a:cxnLst/>
          <a:rect l="0" t="0" r="0" b="0"/>
          <a:pathLst>
            <a:path>
              <a:moveTo>
                <a:pt x="0" y="8044"/>
              </a:moveTo>
              <a:lnTo>
                <a:pt x="1031135"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6785932" y="2581037"/>
        <a:ext cx="51556" cy="51556"/>
      </dsp:txXfrm>
    </dsp:sp>
    <dsp:sp modelId="{4E1E3768-2A01-4C49-940E-82EE4E5451D1}">
      <dsp:nvSpPr>
        <dsp:cNvPr id="0" name=""/>
        <dsp:cNvSpPr/>
      </dsp:nvSpPr>
      <dsp:spPr>
        <a:xfrm>
          <a:off x="7307644" y="2146761"/>
          <a:ext cx="2144012" cy="1247447"/>
        </a:xfrm>
        <a:prstGeom prst="ellipse">
          <a:avLst/>
        </a:prstGeom>
        <a:solidFill>
          <a:schemeClr val="accent2">
            <a:hueOff val="-889286"/>
            <a:satOff val="4260"/>
            <a:lumOff val="394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panose="020F0502020204030204" pitchFamily="34" charset="0"/>
            </a:rPr>
            <a:t>Conflicts of Interest</a:t>
          </a:r>
          <a:endParaRPr lang="en-US" sz="1800" b="1" kern="1200" dirty="0">
            <a:solidFill>
              <a:schemeClr val="bg1"/>
            </a:solidFill>
            <a:latin typeface="Calibri" panose="020F0502020204030204" pitchFamily="34" charset="0"/>
          </a:endParaRPr>
        </a:p>
      </dsp:txBody>
      <dsp:txXfrm>
        <a:off x="7621627" y="2329445"/>
        <a:ext cx="1516046" cy="882079"/>
      </dsp:txXfrm>
    </dsp:sp>
    <dsp:sp modelId="{AEEB9C18-3BEF-4DAB-93F4-96EF9B81C73D}">
      <dsp:nvSpPr>
        <dsp:cNvPr id="0" name=""/>
        <dsp:cNvSpPr/>
      </dsp:nvSpPr>
      <dsp:spPr>
        <a:xfrm rot="1522663">
          <a:off x="5791801" y="3262283"/>
          <a:ext cx="1569478" cy="16089"/>
        </a:xfrm>
        <a:custGeom>
          <a:avLst/>
          <a:gdLst/>
          <a:ahLst/>
          <a:cxnLst/>
          <a:rect l="0" t="0" r="0" b="0"/>
          <a:pathLst>
            <a:path>
              <a:moveTo>
                <a:pt x="0" y="8044"/>
              </a:moveTo>
              <a:lnTo>
                <a:pt x="1569478"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6537303" y="3231091"/>
        <a:ext cx="78473" cy="78473"/>
      </dsp:txXfrm>
    </dsp:sp>
    <dsp:sp modelId="{D8F701D7-378E-4336-AA9D-C739AF113A1E}">
      <dsp:nvSpPr>
        <dsp:cNvPr id="0" name=""/>
        <dsp:cNvSpPr/>
      </dsp:nvSpPr>
      <dsp:spPr>
        <a:xfrm>
          <a:off x="7044183" y="3377152"/>
          <a:ext cx="2144865" cy="1247447"/>
        </a:xfrm>
        <a:prstGeom prst="ellipse">
          <a:avLst/>
        </a:prstGeom>
        <a:solidFill>
          <a:schemeClr val="accent2">
            <a:hueOff val="-1185714"/>
            <a:satOff val="5680"/>
            <a:lumOff val="525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panose="020F0502020204030204" pitchFamily="34" charset="0"/>
            </a:rPr>
            <a:t>Suitability Standards</a:t>
          </a:r>
          <a:endParaRPr lang="en-US" sz="1800" b="1" kern="1200" dirty="0">
            <a:solidFill>
              <a:schemeClr val="bg1"/>
            </a:solidFill>
            <a:latin typeface="Calibri" panose="020F0502020204030204" pitchFamily="34" charset="0"/>
          </a:endParaRPr>
        </a:p>
      </dsp:txBody>
      <dsp:txXfrm>
        <a:off x="7358291" y="3559836"/>
        <a:ext cx="1516649" cy="882079"/>
      </dsp:txXfrm>
    </dsp:sp>
    <dsp:sp modelId="{8EE76C01-1487-414F-8F15-01A926AFA23E}">
      <dsp:nvSpPr>
        <dsp:cNvPr id="0" name=""/>
        <dsp:cNvSpPr/>
      </dsp:nvSpPr>
      <dsp:spPr>
        <a:xfrm rot="3415643">
          <a:off x="5040978" y="3412453"/>
          <a:ext cx="696175" cy="16089"/>
        </a:xfrm>
        <a:custGeom>
          <a:avLst/>
          <a:gdLst/>
          <a:ahLst/>
          <a:cxnLst/>
          <a:rect l="0" t="0" r="0" b="0"/>
          <a:pathLst>
            <a:path>
              <a:moveTo>
                <a:pt x="0" y="8044"/>
              </a:moveTo>
              <a:lnTo>
                <a:pt x="696175"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5371662" y="3403093"/>
        <a:ext cx="34808" cy="34808"/>
      </dsp:txXfrm>
    </dsp:sp>
    <dsp:sp modelId="{1968984C-D976-4381-8DD3-B6239B91E67F}">
      <dsp:nvSpPr>
        <dsp:cNvPr id="0" name=""/>
        <dsp:cNvSpPr/>
      </dsp:nvSpPr>
      <dsp:spPr>
        <a:xfrm>
          <a:off x="4882235" y="3677703"/>
          <a:ext cx="2107819" cy="1165777"/>
        </a:xfrm>
        <a:prstGeom prst="ellipse">
          <a:avLst/>
        </a:prstGeom>
        <a:solidFill>
          <a:schemeClr val="accent2">
            <a:hueOff val="-1482143"/>
            <a:satOff val="7100"/>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panose="020F0502020204030204" pitchFamily="34" charset="0"/>
            </a:rPr>
            <a:t>Sources and Uses of $$</a:t>
          </a:r>
          <a:endParaRPr lang="en-US" sz="1800" b="1" kern="1200" dirty="0">
            <a:solidFill>
              <a:schemeClr val="bg1"/>
            </a:solidFill>
            <a:latin typeface="Calibri" panose="020F0502020204030204" pitchFamily="34" charset="0"/>
          </a:endParaRPr>
        </a:p>
      </dsp:txBody>
      <dsp:txXfrm>
        <a:off x="5190918" y="3848427"/>
        <a:ext cx="1490453" cy="824329"/>
      </dsp:txXfrm>
    </dsp:sp>
    <dsp:sp modelId="{57709A93-503B-4E5A-92E4-8A07D30221A8}">
      <dsp:nvSpPr>
        <dsp:cNvPr id="0" name=""/>
        <dsp:cNvSpPr/>
      </dsp:nvSpPr>
      <dsp:spPr>
        <a:xfrm rot="7161335">
          <a:off x="3846738" y="3391672"/>
          <a:ext cx="602155" cy="16089"/>
        </a:xfrm>
        <a:custGeom>
          <a:avLst/>
          <a:gdLst/>
          <a:ahLst/>
          <a:cxnLst/>
          <a:rect l="0" t="0" r="0" b="0"/>
          <a:pathLst>
            <a:path>
              <a:moveTo>
                <a:pt x="0" y="8044"/>
              </a:moveTo>
              <a:lnTo>
                <a:pt x="602155"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rot="10800000">
        <a:off x="4132762" y="3384662"/>
        <a:ext cx="30107" cy="30107"/>
      </dsp:txXfrm>
    </dsp:sp>
    <dsp:sp modelId="{654110F0-9344-451F-8EDD-CF928CBF1FC9}">
      <dsp:nvSpPr>
        <dsp:cNvPr id="0" name=""/>
        <dsp:cNvSpPr/>
      </dsp:nvSpPr>
      <dsp:spPr>
        <a:xfrm>
          <a:off x="2609706" y="3629058"/>
          <a:ext cx="2107819" cy="1263068"/>
        </a:xfrm>
        <a:prstGeom prst="ellipse">
          <a:avLst/>
        </a:prstGeom>
        <a:solidFill>
          <a:schemeClr val="accent2">
            <a:hueOff val="-1778572"/>
            <a:satOff val="8520"/>
            <a:lumOff val="788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rPr>
            <a:t>Distribution and Fees</a:t>
          </a:r>
        </a:p>
      </dsp:txBody>
      <dsp:txXfrm>
        <a:off x="2918389" y="3814030"/>
        <a:ext cx="1490453" cy="893124"/>
      </dsp:txXfrm>
    </dsp:sp>
    <dsp:sp modelId="{5A9F15FD-71E8-448A-80BA-56628F2C3109}">
      <dsp:nvSpPr>
        <dsp:cNvPr id="0" name=""/>
        <dsp:cNvSpPr/>
      </dsp:nvSpPr>
      <dsp:spPr>
        <a:xfrm rot="9178724">
          <a:off x="2245908" y="3272834"/>
          <a:ext cx="1440743" cy="16089"/>
        </a:xfrm>
        <a:custGeom>
          <a:avLst/>
          <a:gdLst/>
          <a:ahLst/>
          <a:cxnLst/>
          <a:rect l="0" t="0" r="0" b="0"/>
          <a:pathLst>
            <a:path>
              <a:moveTo>
                <a:pt x="0" y="8044"/>
              </a:moveTo>
              <a:lnTo>
                <a:pt x="1440743"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rot="10800000">
        <a:off x="2930261" y="3244860"/>
        <a:ext cx="72037" cy="72037"/>
      </dsp:txXfrm>
    </dsp:sp>
    <dsp:sp modelId="{F02EE603-489C-4C52-ADE5-885410AB126C}">
      <dsp:nvSpPr>
        <dsp:cNvPr id="0" name=""/>
        <dsp:cNvSpPr/>
      </dsp:nvSpPr>
      <dsp:spPr>
        <a:xfrm>
          <a:off x="472263" y="3391599"/>
          <a:ext cx="2107819" cy="1247447"/>
        </a:xfrm>
        <a:prstGeom prst="ellipse">
          <a:avLst/>
        </a:prstGeom>
        <a:solidFill>
          <a:schemeClr val="accent2">
            <a:hueOff val="-2075000"/>
            <a:satOff val="9940"/>
            <a:lumOff val="919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panose="020F0502020204030204" pitchFamily="34" charset="0"/>
            </a:rPr>
            <a:t>Property Information</a:t>
          </a:r>
          <a:endParaRPr lang="en-US" sz="1800" b="1" kern="1200" dirty="0">
            <a:solidFill>
              <a:schemeClr val="bg1"/>
            </a:solidFill>
            <a:latin typeface="Calibri" panose="020F0502020204030204" pitchFamily="34" charset="0"/>
          </a:endParaRPr>
        </a:p>
      </dsp:txBody>
      <dsp:txXfrm>
        <a:off x="780946" y="3574283"/>
        <a:ext cx="1490453" cy="882079"/>
      </dsp:txXfrm>
    </dsp:sp>
    <dsp:sp modelId="{EE66B9C2-7B92-45DC-B80F-FE8D22EDF09F}">
      <dsp:nvSpPr>
        <dsp:cNvPr id="0" name=""/>
        <dsp:cNvSpPr/>
      </dsp:nvSpPr>
      <dsp:spPr>
        <a:xfrm rot="10364937">
          <a:off x="2076621" y="2647339"/>
          <a:ext cx="1079452" cy="16089"/>
        </a:xfrm>
        <a:custGeom>
          <a:avLst/>
          <a:gdLst/>
          <a:ahLst/>
          <a:cxnLst/>
          <a:rect l="0" t="0" r="0" b="0"/>
          <a:pathLst>
            <a:path>
              <a:moveTo>
                <a:pt x="0" y="8044"/>
              </a:moveTo>
              <a:lnTo>
                <a:pt x="1079452"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rot="10800000">
        <a:off x="2589361" y="2628397"/>
        <a:ext cx="53972" cy="53972"/>
      </dsp:txXfrm>
    </dsp:sp>
    <dsp:sp modelId="{67947576-C176-404C-A526-5632AB79302F}">
      <dsp:nvSpPr>
        <dsp:cNvPr id="0" name=""/>
        <dsp:cNvSpPr/>
      </dsp:nvSpPr>
      <dsp:spPr>
        <a:xfrm>
          <a:off x="0" y="2271895"/>
          <a:ext cx="2107819" cy="1164569"/>
        </a:xfrm>
        <a:prstGeom prst="ellipse">
          <a:avLst/>
        </a:prstGeom>
        <a:solidFill>
          <a:schemeClr val="accent2">
            <a:hueOff val="-2371429"/>
            <a:satOff val="11360"/>
            <a:lumOff val="1051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panose="020F0502020204030204" pitchFamily="34" charset="0"/>
            </a:rPr>
            <a:t>Voting Rights</a:t>
          </a:r>
          <a:endParaRPr lang="en-US" sz="1800" b="1" kern="1200" dirty="0">
            <a:solidFill>
              <a:schemeClr val="bg1"/>
            </a:solidFill>
            <a:latin typeface="Calibri" panose="020F0502020204030204" pitchFamily="34" charset="0"/>
          </a:endParaRPr>
        </a:p>
      </dsp:txBody>
      <dsp:txXfrm>
        <a:off x="308683" y="2442442"/>
        <a:ext cx="1490453" cy="823475"/>
      </dsp:txXfrm>
    </dsp:sp>
    <dsp:sp modelId="{B3039428-0BF9-4E2B-95F8-E1604C885CBC}">
      <dsp:nvSpPr>
        <dsp:cNvPr id="0" name=""/>
        <dsp:cNvSpPr/>
      </dsp:nvSpPr>
      <dsp:spPr>
        <a:xfrm rot="11623299">
          <a:off x="2009854" y="1875705"/>
          <a:ext cx="1282491" cy="16089"/>
        </a:xfrm>
        <a:custGeom>
          <a:avLst/>
          <a:gdLst/>
          <a:ahLst/>
          <a:cxnLst/>
          <a:rect l="0" t="0" r="0" b="0"/>
          <a:pathLst>
            <a:path>
              <a:moveTo>
                <a:pt x="0" y="8044"/>
              </a:moveTo>
              <a:lnTo>
                <a:pt x="1282491"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rot="10800000">
        <a:off x="2619038" y="1851687"/>
        <a:ext cx="64124" cy="64124"/>
      </dsp:txXfrm>
    </dsp:sp>
    <dsp:sp modelId="{62FA09A3-EB5F-487A-BE6F-EF5BC147D977}">
      <dsp:nvSpPr>
        <dsp:cNvPr id="0" name=""/>
        <dsp:cNvSpPr/>
      </dsp:nvSpPr>
      <dsp:spPr>
        <a:xfrm>
          <a:off x="0" y="870034"/>
          <a:ext cx="2107819" cy="1247447"/>
        </a:xfrm>
        <a:prstGeom prst="ellipse">
          <a:avLst/>
        </a:prstGeom>
        <a:solidFill>
          <a:schemeClr val="accent2">
            <a:hueOff val="-2667857"/>
            <a:satOff val="12780"/>
            <a:lumOff val="1182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panose="020F0502020204030204" pitchFamily="34" charset="0"/>
            </a:rPr>
            <a:t>Liquidity</a:t>
          </a:r>
          <a:endParaRPr lang="en-US" sz="900" b="1" kern="1200" dirty="0">
            <a:solidFill>
              <a:schemeClr val="bg1"/>
            </a:solidFill>
            <a:latin typeface="Calibri" panose="020F0502020204030204" pitchFamily="34" charset="0"/>
          </a:endParaRPr>
        </a:p>
      </dsp:txBody>
      <dsp:txXfrm>
        <a:off x="308683" y="1052718"/>
        <a:ext cx="1490453" cy="882079"/>
      </dsp:txXfrm>
    </dsp:sp>
    <dsp:sp modelId="{356DB9F3-0A91-41D3-B9C2-051B36FF72F4}">
      <dsp:nvSpPr>
        <dsp:cNvPr id="0" name=""/>
        <dsp:cNvSpPr/>
      </dsp:nvSpPr>
      <dsp:spPr>
        <a:xfrm rot="12983315">
          <a:off x="2879355" y="1415802"/>
          <a:ext cx="1057899" cy="16089"/>
        </a:xfrm>
        <a:custGeom>
          <a:avLst/>
          <a:gdLst/>
          <a:ahLst/>
          <a:cxnLst/>
          <a:rect l="0" t="0" r="0" b="0"/>
          <a:pathLst>
            <a:path>
              <a:moveTo>
                <a:pt x="0" y="8044"/>
              </a:moveTo>
              <a:lnTo>
                <a:pt x="1057899" y="8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rot="10800000">
        <a:off x="3381857" y="1397399"/>
        <a:ext cx="52894" cy="52894"/>
      </dsp:txXfrm>
    </dsp:sp>
    <dsp:sp modelId="{E7FA6D60-DDCF-4487-AF48-A6D084F900D5}">
      <dsp:nvSpPr>
        <dsp:cNvPr id="0" name=""/>
        <dsp:cNvSpPr/>
      </dsp:nvSpPr>
      <dsp:spPr>
        <a:xfrm>
          <a:off x="1268681" y="0"/>
          <a:ext cx="2107819" cy="1247447"/>
        </a:xfrm>
        <a:prstGeom prst="ellipse">
          <a:avLst/>
        </a:prstGeom>
        <a:solidFill>
          <a:schemeClr val="accent2">
            <a:hueOff val="-2964286"/>
            <a:satOff val="14200"/>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panose="020F0502020204030204" pitchFamily="34" charset="0"/>
            </a:rPr>
            <a:t>Dispute Resolution</a:t>
          </a:r>
          <a:endParaRPr lang="en-US" sz="1800" b="1" kern="1200" dirty="0">
            <a:solidFill>
              <a:schemeClr val="bg1"/>
            </a:solidFill>
            <a:latin typeface="Calibri" panose="020F0502020204030204" pitchFamily="34" charset="0"/>
          </a:endParaRPr>
        </a:p>
      </dsp:txBody>
      <dsp:txXfrm>
        <a:off x="1577364" y="182684"/>
        <a:ext cx="1490453" cy="8820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EFFF5-D3C9-44F9-8C73-0D5EFB77AA5C}">
      <dsp:nvSpPr>
        <dsp:cNvPr id="0" name=""/>
        <dsp:cNvSpPr/>
      </dsp:nvSpPr>
      <dsp:spPr>
        <a:xfrm>
          <a:off x="333420" y="495331"/>
          <a:ext cx="1028302" cy="102830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4C81E-52AF-448B-95BC-02FECA01B030}">
      <dsp:nvSpPr>
        <dsp:cNvPr id="0" name=""/>
        <dsp:cNvSpPr/>
      </dsp:nvSpPr>
      <dsp:spPr>
        <a:xfrm>
          <a:off x="552567" y="714477"/>
          <a:ext cx="590009" cy="5900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A6BE38-2D98-4FF1-BFD6-51CBCB360429}">
      <dsp:nvSpPr>
        <dsp:cNvPr id="0" name=""/>
        <dsp:cNvSpPr/>
      </dsp:nvSpPr>
      <dsp:spPr>
        <a:xfrm>
          <a:off x="4701" y="1843925"/>
          <a:ext cx="1685742" cy="175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Offering Memorandum for your Investors</a:t>
          </a:r>
        </a:p>
      </dsp:txBody>
      <dsp:txXfrm>
        <a:off x="4701" y="1843925"/>
        <a:ext cx="1685742" cy="1754225"/>
      </dsp:txXfrm>
    </dsp:sp>
    <dsp:sp modelId="{3F16E4FF-EE7D-469E-8026-7411EB5D5EF8}">
      <dsp:nvSpPr>
        <dsp:cNvPr id="0" name=""/>
        <dsp:cNvSpPr/>
      </dsp:nvSpPr>
      <dsp:spPr>
        <a:xfrm>
          <a:off x="2314168" y="495331"/>
          <a:ext cx="1028302" cy="10283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8C369-8FD7-499B-A42E-3C73D49C62C8}">
      <dsp:nvSpPr>
        <dsp:cNvPr id="0" name=""/>
        <dsp:cNvSpPr/>
      </dsp:nvSpPr>
      <dsp:spPr>
        <a:xfrm>
          <a:off x="2533314" y="714477"/>
          <a:ext cx="590009" cy="5900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901388-7FDB-4A03-8535-CC1F46E2DAB4}">
      <dsp:nvSpPr>
        <dsp:cNvPr id="0" name=""/>
        <dsp:cNvSpPr/>
      </dsp:nvSpPr>
      <dsp:spPr>
        <a:xfrm>
          <a:off x="1985448" y="1843925"/>
          <a:ext cx="1685742" cy="175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Solid Business Plan with Financial Proforma identifying exit strategy</a:t>
          </a:r>
        </a:p>
      </dsp:txBody>
      <dsp:txXfrm>
        <a:off x="1985448" y="1843925"/>
        <a:ext cx="1685742" cy="1754225"/>
      </dsp:txXfrm>
    </dsp:sp>
    <dsp:sp modelId="{E0A68D99-9E2C-48A2-B555-B5B33D6B1677}">
      <dsp:nvSpPr>
        <dsp:cNvPr id="0" name=""/>
        <dsp:cNvSpPr/>
      </dsp:nvSpPr>
      <dsp:spPr>
        <a:xfrm>
          <a:off x="4294915" y="495331"/>
          <a:ext cx="1028302" cy="102830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8464B-59F6-447B-9C86-5241161257B8}">
      <dsp:nvSpPr>
        <dsp:cNvPr id="0" name=""/>
        <dsp:cNvSpPr/>
      </dsp:nvSpPr>
      <dsp:spPr>
        <a:xfrm>
          <a:off x="4514061" y="714477"/>
          <a:ext cx="590009" cy="5900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CD0D14-6FCF-4A50-BA44-049586085917}">
      <dsp:nvSpPr>
        <dsp:cNvPr id="0" name=""/>
        <dsp:cNvSpPr/>
      </dsp:nvSpPr>
      <dsp:spPr>
        <a:xfrm>
          <a:off x="3966195" y="1843925"/>
          <a:ext cx="1685742" cy="175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Operating Agreement for Investment Entity where Investors will sign</a:t>
          </a:r>
        </a:p>
      </dsp:txBody>
      <dsp:txXfrm>
        <a:off x="3966195" y="1843925"/>
        <a:ext cx="1685742" cy="1754225"/>
      </dsp:txXfrm>
    </dsp:sp>
    <dsp:sp modelId="{07E4674C-860D-47B6-BE0C-F77CA05A64E9}">
      <dsp:nvSpPr>
        <dsp:cNvPr id="0" name=""/>
        <dsp:cNvSpPr/>
      </dsp:nvSpPr>
      <dsp:spPr>
        <a:xfrm>
          <a:off x="6275662" y="495331"/>
          <a:ext cx="1028302" cy="102830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A3F1A-6674-4067-A824-C68EF4F7629A}">
      <dsp:nvSpPr>
        <dsp:cNvPr id="0" name=""/>
        <dsp:cNvSpPr/>
      </dsp:nvSpPr>
      <dsp:spPr>
        <a:xfrm>
          <a:off x="6494808" y="714477"/>
          <a:ext cx="590009" cy="5900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5A9724-279F-41C5-88B7-6F3EBC601B60}">
      <dsp:nvSpPr>
        <dsp:cNvPr id="0" name=""/>
        <dsp:cNvSpPr/>
      </dsp:nvSpPr>
      <dsp:spPr>
        <a:xfrm>
          <a:off x="5946942" y="1843925"/>
          <a:ext cx="1685742" cy="175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Subscription Agreement</a:t>
          </a:r>
        </a:p>
      </dsp:txBody>
      <dsp:txXfrm>
        <a:off x="5946942" y="1843925"/>
        <a:ext cx="1685742" cy="1754225"/>
      </dsp:txXfrm>
    </dsp:sp>
    <dsp:sp modelId="{7D9A821B-68D4-44A1-9E73-E44EE156D28C}">
      <dsp:nvSpPr>
        <dsp:cNvPr id="0" name=""/>
        <dsp:cNvSpPr/>
      </dsp:nvSpPr>
      <dsp:spPr>
        <a:xfrm>
          <a:off x="8256409" y="495331"/>
          <a:ext cx="1028302" cy="102830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C0C9B-2E16-4CF0-BCB8-9AD4348B6A90}">
      <dsp:nvSpPr>
        <dsp:cNvPr id="0" name=""/>
        <dsp:cNvSpPr/>
      </dsp:nvSpPr>
      <dsp:spPr>
        <a:xfrm>
          <a:off x="8475555" y="714477"/>
          <a:ext cx="590009" cy="5900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E21101-D9ED-4ED0-8D9A-E900831768EB}">
      <dsp:nvSpPr>
        <dsp:cNvPr id="0" name=""/>
        <dsp:cNvSpPr/>
      </dsp:nvSpPr>
      <dsp:spPr>
        <a:xfrm>
          <a:off x="7927689" y="1843925"/>
          <a:ext cx="1685742" cy="175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PPM </a:t>
          </a:r>
        </a:p>
      </dsp:txBody>
      <dsp:txXfrm>
        <a:off x="7927689" y="1843925"/>
        <a:ext cx="1685742" cy="17542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E6D79-9D1B-4372-A3FA-618F528CB336}">
      <dsp:nvSpPr>
        <dsp:cNvPr id="0" name=""/>
        <dsp:cNvSpPr/>
      </dsp:nvSpPr>
      <dsp:spPr>
        <a:xfrm>
          <a:off x="0" y="0"/>
          <a:ext cx="6821343" cy="915381"/>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Building investor database and network</a:t>
          </a:r>
        </a:p>
      </dsp:txBody>
      <dsp:txXfrm>
        <a:off x="44685" y="44685"/>
        <a:ext cx="6731973" cy="826011"/>
      </dsp:txXfrm>
    </dsp:sp>
    <dsp:sp modelId="{9DAC46C5-814F-459C-9F8C-AACF11CB44C4}">
      <dsp:nvSpPr>
        <dsp:cNvPr id="0" name=""/>
        <dsp:cNvSpPr/>
      </dsp:nvSpPr>
      <dsp:spPr>
        <a:xfrm>
          <a:off x="0" y="934424"/>
          <a:ext cx="6821343" cy="915381"/>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Attending monthly investor meet-ups</a:t>
          </a:r>
        </a:p>
      </dsp:txBody>
      <dsp:txXfrm>
        <a:off x="44685" y="979109"/>
        <a:ext cx="6731973" cy="826011"/>
      </dsp:txXfrm>
    </dsp:sp>
    <dsp:sp modelId="{358E65EA-C49B-40DE-BF09-9B96001F4CE0}">
      <dsp:nvSpPr>
        <dsp:cNvPr id="0" name=""/>
        <dsp:cNvSpPr/>
      </dsp:nvSpPr>
      <dsp:spPr>
        <a:xfrm>
          <a:off x="0" y="1863671"/>
          <a:ext cx="6821343" cy="915381"/>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Invest in other deals as a LP to build credibility and net worth </a:t>
          </a:r>
        </a:p>
      </dsp:txBody>
      <dsp:txXfrm>
        <a:off x="44685" y="1908356"/>
        <a:ext cx="6731973" cy="826011"/>
      </dsp:txXfrm>
    </dsp:sp>
    <dsp:sp modelId="{46810C0A-25D5-4370-A9E2-713BB74834D9}">
      <dsp:nvSpPr>
        <dsp:cNvPr id="0" name=""/>
        <dsp:cNvSpPr/>
      </dsp:nvSpPr>
      <dsp:spPr>
        <a:xfrm>
          <a:off x="0" y="2792919"/>
          <a:ext cx="6821343" cy="915381"/>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Build you team based on skill set</a:t>
          </a:r>
        </a:p>
      </dsp:txBody>
      <dsp:txXfrm>
        <a:off x="44685" y="2837604"/>
        <a:ext cx="6731973" cy="826011"/>
      </dsp:txXfrm>
    </dsp:sp>
    <dsp:sp modelId="{13723E87-3416-4208-9DA1-54625101F137}">
      <dsp:nvSpPr>
        <dsp:cNvPr id="0" name=""/>
        <dsp:cNvSpPr/>
      </dsp:nvSpPr>
      <dsp:spPr>
        <a:xfrm>
          <a:off x="0" y="3708300"/>
          <a:ext cx="6821343" cy="2352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578"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b="1" kern="1200" dirty="0"/>
            <a:t>Underwriter</a:t>
          </a:r>
        </a:p>
        <a:p>
          <a:pPr marL="228600" lvl="1" indent="-228600" algn="l" defTabSz="1111250">
            <a:lnSpc>
              <a:spcPct val="90000"/>
            </a:lnSpc>
            <a:spcBef>
              <a:spcPct val="0"/>
            </a:spcBef>
            <a:spcAft>
              <a:spcPct val="20000"/>
            </a:spcAft>
            <a:buChar char="•"/>
          </a:pPr>
          <a:r>
            <a:rPr lang="en-US" sz="2500" b="1" kern="1200" dirty="0"/>
            <a:t>Asset manager</a:t>
          </a:r>
        </a:p>
        <a:p>
          <a:pPr marL="228600" lvl="1" indent="-228600" algn="l" defTabSz="1111250">
            <a:lnSpc>
              <a:spcPct val="90000"/>
            </a:lnSpc>
            <a:spcBef>
              <a:spcPct val="0"/>
            </a:spcBef>
            <a:spcAft>
              <a:spcPct val="20000"/>
            </a:spcAft>
            <a:buChar char="•"/>
          </a:pPr>
          <a:r>
            <a:rPr lang="en-US" sz="2500" b="1" kern="1200" dirty="0"/>
            <a:t>Investor relations</a:t>
          </a:r>
        </a:p>
        <a:p>
          <a:pPr marL="228600" lvl="1" indent="-228600" algn="l" defTabSz="1111250">
            <a:lnSpc>
              <a:spcPct val="90000"/>
            </a:lnSpc>
            <a:spcBef>
              <a:spcPct val="0"/>
            </a:spcBef>
            <a:spcAft>
              <a:spcPct val="20000"/>
            </a:spcAft>
            <a:buChar char="•"/>
          </a:pPr>
          <a:r>
            <a:rPr lang="en-US" sz="2500" b="1" kern="1200" dirty="0"/>
            <a:t>Attorney </a:t>
          </a:r>
        </a:p>
        <a:p>
          <a:pPr marL="228600" lvl="1" indent="-228600" algn="l" defTabSz="1111250">
            <a:lnSpc>
              <a:spcPct val="90000"/>
            </a:lnSpc>
            <a:spcBef>
              <a:spcPct val="0"/>
            </a:spcBef>
            <a:spcAft>
              <a:spcPct val="20000"/>
            </a:spcAft>
            <a:buChar char="•"/>
          </a:pPr>
          <a:r>
            <a:rPr lang="en-US" sz="2500" b="1" kern="1200" dirty="0"/>
            <a:t>Broker </a:t>
          </a:r>
        </a:p>
        <a:p>
          <a:pPr marL="228600" lvl="1" indent="-228600" algn="l" defTabSz="1111250">
            <a:lnSpc>
              <a:spcPct val="90000"/>
            </a:lnSpc>
            <a:spcBef>
              <a:spcPct val="0"/>
            </a:spcBef>
            <a:spcAft>
              <a:spcPct val="20000"/>
            </a:spcAft>
            <a:buChar char="•"/>
          </a:pPr>
          <a:r>
            <a:rPr lang="en-US" sz="2500" b="1" kern="1200" dirty="0"/>
            <a:t>lender</a:t>
          </a:r>
        </a:p>
      </dsp:txBody>
      <dsp:txXfrm>
        <a:off x="0" y="3708300"/>
        <a:ext cx="6821343" cy="23520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A5C256-E485-4E6A-A9FF-A97C52FED09A}"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172259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5C256-E485-4E6A-A9FF-A97C52FED09A}"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261357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5C256-E485-4E6A-A9FF-A97C52FED09A}"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5B106-D1C5-4289-8BEF-C74BCADE099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7380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5C256-E485-4E6A-A9FF-A97C52FED09A}"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301076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5C256-E485-4E6A-A9FF-A97C52FED09A}"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5B106-D1C5-4289-8BEF-C74BCADE099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41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5C256-E485-4E6A-A9FF-A97C52FED09A}"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77379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A5C256-E485-4E6A-A9FF-A97C52FED09A}"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31966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A5C256-E485-4E6A-A9FF-A97C52FED09A}"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71963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A5C256-E485-4E6A-A9FF-A97C52FED09A}"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138792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5C256-E485-4E6A-A9FF-A97C52FED09A}"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395127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A5C256-E485-4E6A-A9FF-A97C52FED09A}"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296572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A5C256-E485-4E6A-A9FF-A97C52FED09A}"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398019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A5C256-E485-4E6A-A9FF-A97C52FED09A}"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323201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5C256-E485-4E6A-A9FF-A97C52FED09A}"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149052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A5C256-E485-4E6A-A9FF-A97C52FED09A}"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241930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5C256-E485-4E6A-A9FF-A97C52FED09A}"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5B106-D1C5-4289-8BEF-C74BCADE0993}" type="slidenum">
              <a:rPr lang="en-US" smtClean="0"/>
              <a:t>‹#›</a:t>
            </a:fld>
            <a:endParaRPr lang="en-US"/>
          </a:p>
        </p:txBody>
      </p:sp>
    </p:spTree>
    <p:extLst>
      <p:ext uri="{BB962C8B-B14F-4D97-AF65-F5344CB8AC3E}">
        <p14:creationId xmlns:p14="http://schemas.microsoft.com/office/powerpoint/2010/main" val="196918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A5C256-E485-4E6A-A9FF-A97C52FED09A}" type="datetimeFigureOut">
              <a:rPr lang="en-US" smtClean="0"/>
              <a:t>11/24/2021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555B106-D1C5-4289-8BEF-C74BCADE0993}" type="slidenum">
              <a:rPr lang="en-US" smtClean="0"/>
              <a:t>‹#›</a:t>
            </a:fld>
            <a:endParaRPr lang="en-US"/>
          </a:p>
        </p:txBody>
      </p:sp>
    </p:spTree>
    <p:extLst>
      <p:ext uri="{BB962C8B-B14F-4D97-AF65-F5344CB8AC3E}">
        <p14:creationId xmlns:p14="http://schemas.microsoft.com/office/powerpoint/2010/main" val="1666415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0F94-E889-4197-8A5B-194DDA8278FB}"/>
              </a:ext>
            </a:extLst>
          </p:cNvPr>
          <p:cNvSpPr>
            <a:spLocks noGrp="1"/>
          </p:cNvSpPr>
          <p:nvPr>
            <p:ph type="ctrTitle"/>
          </p:nvPr>
        </p:nvSpPr>
        <p:spPr>
          <a:xfrm>
            <a:off x="1507067" y="719426"/>
            <a:ext cx="7766936" cy="1646302"/>
          </a:xfrm>
        </p:spPr>
        <p:txBody>
          <a:bodyPr/>
          <a:lstStyle/>
          <a:p>
            <a:pPr algn="ctr"/>
            <a:r>
              <a:rPr lang="en-US" dirty="0"/>
              <a:t>Raising Capital for Deals Through Syndication</a:t>
            </a:r>
            <a:br>
              <a:rPr lang="en-US" dirty="0"/>
            </a:br>
            <a:r>
              <a:rPr lang="en-US" sz="2800" dirty="0"/>
              <a:t>(and other deal structuring considerations)</a:t>
            </a:r>
          </a:p>
        </p:txBody>
      </p:sp>
      <p:sp>
        <p:nvSpPr>
          <p:cNvPr id="3" name="Subtitle 2">
            <a:extLst>
              <a:ext uri="{FF2B5EF4-FFF2-40B4-BE49-F238E27FC236}">
                <a16:creationId xmlns:a16="http://schemas.microsoft.com/office/drawing/2014/main" id="{A296984A-184B-4EB0-882C-59D22A3F0F70}"/>
              </a:ext>
            </a:extLst>
          </p:cNvPr>
          <p:cNvSpPr>
            <a:spLocks noGrp="1"/>
          </p:cNvSpPr>
          <p:nvPr>
            <p:ph type="subTitle" idx="1"/>
          </p:nvPr>
        </p:nvSpPr>
        <p:spPr>
          <a:xfrm>
            <a:off x="3939612" y="5147874"/>
            <a:ext cx="3048682" cy="1646302"/>
          </a:xfrm>
        </p:spPr>
        <p:txBody>
          <a:bodyPr>
            <a:normAutofit fontScale="3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a:ln>
                  <a:noFill/>
                </a:ln>
                <a:solidFill>
                  <a:prstClr val="black"/>
                </a:solidFill>
                <a:effectLst/>
                <a:uLnTx/>
                <a:uFillTx/>
                <a:latin typeface="Trebuchet MS" panose="020B0603020202020204"/>
                <a:ea typeface="+mn-ea"/>
                <a:cs typeface="+mn-cs"/>
              </a:rPr>
              <a:t>Todd N. Robinson, Esq.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a:ln>
                  <a:noFill/>
                </a:ln>
                <a:solidFill>
                  <a:prstClr val="black"/>
                </a:solidFill>
                <a:effectLst/>
                <a:uLnTx/>
                <a:uFillTx/>
                <a:latin typeface="Trebuchet MS" panose="020B0603020202020204"/>
                <a:ea typeface="+mn-ea"/>
                <a:cs typeface="+mn-cs"/>
              </a:rPr>
              <a:t>Robinson </a:t>
            </a:r>
            <a:r>
              <a:rPr kumimoji="0" lang="en-US" sz="5500" b="0" i="0" u="none" strike="noStrike" kern="1200" cap="none" spc="0" normalizeH="0" baseline="0" noProof="0" dirty="0" err="1">
                <a:ln>
                  <a:noFill/>
                </a:ln>
                <a:solidFill>
                  <a:prstClr val="black"/>
                </a:solidFill>
                <a:effectLst/>
                <a:uLnTx/>
                <a:uFillTx/>
                <a:latin typeface="Trebuchet MS" panose="020B0603020202020204"/>
                <a:ea typeface="+mn-ea"/>
                <a:cs typeface="+mn-cs"/>
              </a:rPr>
              <a:t>Franzman</a:t>
            </a:r>
            <a:r>
              <a:rPr kumimoji="0" lang="en-US" sz="5500" b="0" i="0" u="none" strike="noStrike" kern="1200" cap="none" spc="0" normalizeH="0" baseline="0" noProof="0" dirty="0">
                <a:ln>
                  <a:noFill/>
                </a:ln>
                <a:solidFill>
                  <a:prstClr val="black"/>
                </a:solidFill>
                <a:effectLst/>
                <a:uLnTx/>
                <a:uFillTx/>
                <a:latin typeface="Trebuchet MS" panose="020B0603020202020204"/>
                <a:ea typeface="+mn-ea"/>
                <a:cs typeface="+mn-cs"/>
              </a:rPr>
              <a:t> LLP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a:ln>
                  <a:noFill/>
                </a:ln>
                <a:solidFill>
                  <a:prstClr val="black"/>
                </a:solidFill>
                <a:effectLst/>
                <a:uLnTx/>
                <a:uFillTx/>
                <a:latin typeface="Trebuchet MS" panose="020B0603020202020204"/>
                <a:ea typeface="+mn-ea"/>
                <a:cs typeface="+mn-cs"/>
              </a:rPr>
              <a:t>191 Peachtree Street, 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a:ln>
                  <a:noFill/>
                </a:ln>
                <a:solidFill>
                  <a:prstClr val="black"/>
                </a:solidFill>
                <a:effectLst/>
                <a:uLnTx/>
                <a:uFillTx/>
                <a:latin typeface="Trebuchet MS" panose="020B0603020202020204"/>
                <a:ea typeface="+mn-ea"/>
                <a:cs typeface="+mn-cs"/>
              </a:rPr>
              <a:t>Suite 2510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a:ln>
                  <a:noFill/>
                </a:ln>
                <a:solidFill>
                  <a:prstClr val="black"/>
                </a:solidFill>
                <a:effectLst/>
                <a:uLnTx/>
                <a:uFillTx/>
                <a:latin typeface="Trebuchet MS" panose="020B0603020202020204"/>
                <a:ea typeface="+mn-ea"/>
                <a:cs typeface="+mn-cs"/>
              </a:rPr>
              <a:t>Atlanta, Georgia 30303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a:ln>
                  <a:noFill/>
                </a:ln>
                <a:solidFill>
                  <a:prstClr val="black"/>
                </a:solidFill>
                <a:effectLst/>
                <a:uLnTx/>
                <a:uFillTx/>
                <a:latin typeface="Trebuchet MS" panose="020B0603020202020204"/>
                <a:ea typeface="+mn-ea"/>
                <a:cs typeface="+mn-cs"/>
              </a:rPr>
              <a:t>Email: todd@rfllplaw.com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a:ln>
                  <a:noFill/>
                </a:ln>
                <a:solidFill>
                  <a:prstClr val="black"/>
                </a:solidFill>
                <a:effectLst/>
                <a:uLnTx/>
                <a:uFillTx/>
                <a:latin typeface="Trebuchet MS" panose="020B0603020202020204"/>
                <a:ea typeface="+mn-ea"/>
                <a:cs typeface="+mn-cs"/>
              </a:rPr>
              <a:t>Phone: (404) 255-2503</a:t>
            </a:r>
          </a:p>
          <a:p>
            <a:endParaRPr lang="en-US" dirty="0"/>
          </a:p>
        </p:txBody>
      </p:sp>
      <p:pic>
        <p:nvPicPr>
          <p:cNvPr id="4" name="Picture 3" descr="Diagram, text&#10;&#10;Description automatically generated">
            <a:extLst>
              <a:ext uri="{FF2B5EF4-FFF2-40B4-BE49-F238E27FC236}">
                <a16:creationId xmlns:a16="http://schemas.microsoft.com/office/drawing/2014/main" id="{F15D6D11-DD07-405B-ACDB-B697E0AE5DA1}"/>
              </a:ext>
            </a:extLst>
          </p:cNvPr>
          <p:cNvPicPr>
            <a:picLocks noChangeAspect="1"/>
          </p:cNvPicPr>
          <p:nvPr/>
        </p:nvPicPr>
        <p:blipFill>
          <a:blip r:embed="rId2"/>
          <a:stretch>
            <a:fillRect/>
          </a:stretch>
        </p:blipFill>
        <p:spPr>
          <a:xfrm>
            <a:off x="2462777" y="2265028"/>
            <a:ext cx="5624209" cy="2882846"/>
          </a:xfrm>
          <a:prstGeom prst="rect">
            <a:avLst/>
          </a:prstGeom>
        </p:spPr>
      </p:pic>
    </p:spTree>
    <p:extLst>
      <p:ext uri="{BB962C8B-B14F-4D97-AF65-F5344CB8AC3E}">
        <p14:creationId xmlns:p14="http://schemas.microsoft.com/office/powerpoint/2010/main" val="420162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5209C-6C4E-4F0C-95B3-897832AF7504}"/>
              </a:ext>
            </a:extLst>
          </p:cNvPr>
          <p:cNvSpPr>
            <a:spLocks noGrp="1"/>
          </p:cNvSpPr>
          <p:nvPr>
            <p:ph type="title"/>
          </p:nvPr>
        </p:nvSpPr>
        <p:spPr>
          <a:xfrm>
            <a:off x="842597" y="33111"/>
            <a:ext cx="11349403" cy="1099457"/>
          </a:xfrm>
        </p:spPr>
        <p:txBody>
          <a:bodyPr>
            <a:noAutofit/>
          </a:bodyPr>
          <a:lstStyle/>
          <a:p>
            <a:r>
              <a:rPr lang="en-US" sz="5000" dirty="0"/>
              <a:t>Who are the Members of the Company?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93E4E39-D291-4BD0-819A-9C697C19529A}"/>
              </a:ext>
            </a:extLst>
          </p:cNvPr>
          <p:cNvGraphicFramePr>
            <a:graphicFrameLocks noGrp="1"/>
          </p:cNvGraphicFramePr>
          <p:nvPr>
            <p:ph idx="1"/>
            <p:extLst>
              <p:ext uri="{D42A27DB-BD31-4B8C-83A1-F6EECF244321}">
                <p14:modId xmlns:p14="http://schemas.microsoft.com/office/powerpoint/2010/main" val="3908572371"/>
              </p:ext>
            </p:extLst>
          </p:nvPr>
        </p:nvGraphicFramePr>
        <p:xfrm>
          <a:off x="982133" y="1051288"/>
          <a:ext cx="10456334" cy="5166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04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1FDA3-192E-434D-ACA5-BC7215D6BB31}"/>
              </a:ext>
            </a:extLst>
          </p:cNvPr>
          <p:cNvSpPr>
            <a:spLocks noGrp="1"/>
          </p:cNvSpPr>
          <p:nvPr>
            <p:ph type="title"/>
          </p:nvPr>
        </p:nvSpPr>
        <p:spPr>
          <a:xfrm>
            <a:off x="1286933" y="266246"/>
            <a:ext cx="10197494" cy="1099457"/>
          </a:xfrm>
        </p:spPr>
        <p:txBody>
          <a:bodyPr>
            <a:normAutofit/>
          </a:bodyPr>
          <a:lstStyle/>
          <a:p>
            <a:pPr algn="ctr"/>
            <a:r>
              <a:rPr lang="en-US" sz="5000" dirty="0"/>
              <a:t>How Does the Cash Flow?</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91431D5-BE2E-4578-999C-035CE8C18399}"/>
              </a:ext>
            </a:extLst>
          </p:cNvPr>
          <p:cNvGraphicFramePr>
            <a:graphicFrameLocks noGrp="1"/>
          </p:cNvGraphicFramePr>
          <p:nvPr>
            <p:ph idx="1"/>
            <p:extLst>
              <p:ext uri="{D42A27DB-BD31-4B8C-83A1-F6EECF244321}">
                <p14:modId xmlns:p14="http://schemas.microsoft.com/office/powerpoint/2010/main" val="1479573102"/>
              </p:ext>
            </p:extLst>
          </p:nvPr>
        </p:nvGraphicFramePr>
        <p:xfrm>
          <a:off x="1194185" y="1450702"/>
          <a:ext cx="10197494" cy="4350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23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1B886B-D986-4BB2-B4E9-2D8968A9729C}"/>
              </a:ext>
            </a:extLst>
          </p:cNvPr>
          <p:cNvSpPr/>
          <p:nvPr/>
        </p:nvSpPr>
        <p:spPr>
          <a:xfrm>
            <a:off x="1564640" y="834480"/>
            <a:ext cx="1913723" cy="14410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Sponsor Member 82%</a:t>
            </a:r>
          </a:p>
          <a:p>
            <a:pPr algn="ctr"/>
            <a:r>
              <a:rPr lang="en-US" sz="2000" b="1" dirty="0"/>
              <a:t>Manager</a:t>
            </a:r>
          </a:p>
          <a:p>
            <a:pPr algn="ctr"/>
            <a:r>
              <a:rPr lang="en-US" sz="2000" b="1" dirty="0"/>
              <a:t>Guarantor</a:t>
            </a:r>
          </a:p>
        </p:txBody>
      </p:sp>
      <p:sp>
        <p:nvSpPr>
          <p:cNvPr id="5" name="Rectangle 4">
            <a:extLst>
              <a:ext uri="{FF2B5EF4-FFF2-40B4-BE49-F238E27FC236}">
                <a16:creationId xmlns:a16="http://schemas.microsoft.com/office/drawing/2014/main" id="{6045E721-D0F0-4A79-98BD-7486AD622638}"/>
              </a:ext>
            </a:extLst>
          </p:cNvPr>
          <p:cNvSpPr/>
          <p:nvPr/>
        </p:nvSpPr>
        <p:spPr>
          <a:xfrm>
            <a:off x="4048264" y="834480"/>
            <a:ext cx="2047732" cy="14410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Sponsor Member</a:t>
            </a:r>
          </a:p>
          <a:p>
            <a:pPr algn="ctr"/>
            <a:r>
              <a:rPr lang="en-US" sz="2000" b="1" dirty="0"/>
              <a:t>9%</a:t>
            </a:r>
          </a:p>
        </p:txBody>
      </p:sp>
      <p:sp>
        <p:nvSpPr>
          <p:cNvPr id="6" name="Rectangle 5">
            <a:extLst>
              <a:ext uri="{FF2B5EF4-FFF2-40B4-BE49-F238E27FC236}">
                <a16:creationId xmlns:a16="http://schemas.microsoft.com/office/drawing/2014/main" id="{12B45F16-72AA-4225-AD58-D35AD12A8F47}"/>
              </a:ext>
            </a:extLst>
          </p:cNvPr>
          <p:cNvSpPr/>
          <p:nvPr/>
        </p:nvSpPr>
        <p:spPr>
          <a:xfrm>
            <a:off x="6427984" y="834480"/>
            <a:ext cx="2002837" cy="13694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Sponsor Member</a:t>
            </a:r>
          </a:p>
          <a:p>
            <a:pPr algn="ctr"/>
            <a:r>
              <a:rPr lang="en-US" sz="2000" b="1" dirty="0"/>
              <a:t>Guarantor</a:t>
            </a:r>
          </a:p>
          <a:p>
            <a:pPr algn="ctr"/>
            <a:r>
              <a:rPr lang="en-US" sz="2000" b="1" dirty="0"/>
              <a:t>9%</a:t>
            </a:r>
          </a:p>
        </p:txBody>
      </p:sp>
      <p:cxnSp>
        <p:nvCxnSpPr>
          <p:cNvPr id="7" name="Straight Arrow Connector 6">
            <a:extLst>
              <a:ext uri="{FF2B5EF4-FFF2-40B4-BE49-F238E27FC236}">
                <a16:creationId xmlns:a16="http://schemas.microsoft.com/office/drawing/2014/main" id="{0D5ADF0C-663D-4584-B30E-9A84668E7F06}"/>
              </a:ext>
            </a:extLst>
          </p:cNvPr>
          <p:cNvCxnSpPr>
            <a:cxnSpLocks/>
          </p:cNvCxnSpPr>
          <p:nvPr/>
        </p:nvCxnSpPr>
        <p:spPr>
          <a:xfrm>
            <a:off x="3215116" y="2311389"/>
            <a:ext cx="861036" cy="467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5B49300-9F13-49B4-A36D-864997C1377E}"/>
              </a:ext>
            </a:extLst>
          </p:cNvPr>
          <p:cNvCxnSpPr>
            <a:cxnSpLocks/>
          </p:cNvCxnSpPr>
          <p:nvPr/>
        </p:nvCxnSpPr>
        <p:spPr>
          <a:xfrm flipH="1">
            <a:off x="5622965" y="2203933"/>
            <a:ext cx="1054226" cy="704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37945F0-6E94-441C-B9A2-27F84276CD2E}"/>
              </a:ext>
            </a:extLst>
          </p:cNvPr>
          <p:cNvSpPr/>
          <p:nvPr/>
        </p:nvSpPr>
        <p:spPr>
          <a:xfrm>
            <a:off x="3551499" y="2519347"/>
            <a:ext cx="2747694" cy="13257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Manager Entity (GA)</a:t>
            </a:r>
          </a:p>
          <a:p>
            <a:pPr algn="ctr"/>
            <a:r>
              <a:rPr lang="en-US" sz="2000" b="1" dirty="0"/>
              <a:t>35%</a:t>
            </a:r>
          </a:p>
          <a:p>
            <a:pPr algn="ctr"/>
            <a:r>
              <a:rPr lang="en-US" sz="2000" b="1" dirty="0"/>
              <a:t>Newly Formed </a:t>
            </a:r>
          </a:p>
          <a:p>
            <a:pPr algn="ctr"/>
            <a:r>
              <a:rPr lang="en-US" sz="2000" b="1" dirty="0"/>
              <a:t>Manager</a:t>
            </a:r>
          </a:p>
        </p:txBody>
      </p:sp>
      <p:sp>
        <p:nvSpPr>
          <p:cNvPr id="10" name="Rectangle 9">
            <a:extLst>
              <a:ext uri="{FF2B5EF4-FFF2-40B4-BE49-F238E27FC236}">
                <a16:creationId xmlns:a16="http://schemas.microsoft.com/office/drawing/2014/main" id="{61ADD46D-021D-43AC-9A6E-D04B1AD6F595}"/>
              </a:ext>
            </a:extLst>
          </p:cNvPr>
          <p:cNvSpPr/>
          <p:nvPr/>
        </p:nvSpPr>
        <p:spPr>
          <a:xfrm>
            <a:off x="3769361" y="4128683"/>
            <a:ext cx="2451383" cy="11184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Investment LLC</a:t>
            </a:r>
          </a:p>
          <a:p>
            <a:pPr algn="ctr"/>
            <a:r>
              <a:rPr lang="en-US" sz="2000" b="1" dirty="0"/>
              <a:t>100%</a:t>
            </a:r>
          </a:p>
          <a:p>
            <a:pPr algn="ctr"/>
            <a:r>
              <a:rPr lang="en-US" sz="2000" b="1" dirty="0"/>
              <a:t>Newly Formed</a:t>
            </a:r>
          </a:p>
        </p:txBody>
      </p:sp>
      <p:sp>
        <p:nvSpPr>
          <p:cNvPr id="11" name="Rectangle 10">
            <a:extLst>
              <a:ext uri="{FF2B5EF4-FFF2-40B4-BE49-F238E27FC236}">
                <a16:creationId xmlns:a16="http://schemas.microsoft.com/office/drawing/2014/main" id="{70C87C28-8FD0-47C5-A9A7-EA56268EE25B}"/>
              </a:ext>
            </a:extLst>
          </p:cNvPr>
          <p:cNvSpPr/>
          <p:nvPr/>
        </p:nvSpPr>
        <p:spPr>
          <a:xfrm>
            <a:off x="3769360" y="5602291"/>
            <a:ext cx="2451384" cy="4923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i="0" u="none" strike="noStrike" dirty="0">
                <a:solidFill>
                  <a:srgbClr val="0000FF"/>
                </a:solidFill>
                <a:effectLst/>
                <a:latin typeface="Calibri" panose="020F0502020204030204" pitchFamily="34" charset="0"/>
              </a:rPr>
              <a:t>Property Address</a:t>
            </a:r>
            <a:endParaRPr lang="en-US" sz="2000" b="1" dirty="0"/>
          </a:p>
        </p:txBody>
      </p:sp>
      <p:cxnSp>
        <p:nvCxnSpPr>
          <p:cNvPr id="12" name="Straight Arrow Connector 11">
            <a:extLst>
              <a:ext uri="{FF2B5EF4-FFF2-40B4-BE49-F238E27FC236}">
                <a16:creationId xmlns:a16="http://schemas.microsoft.com/office/drawing/2014/main" id="{A2374337-F02A-423A-B4F3-1CF360CB2FE0}"/>
              </a:ext>
            </a:extLst>
          </p:cNvPr>
          <p:cNvCxnSpPr>
            <a:cxnSpLocks/>
          </p:cNvCxnSpPr>
          <p:nvPr/>
        </p:nvCxnSpPr>
        <p:spPr>
          <a:xfrm>
            <a:off x="4771794" y="5247096"/>
            <a:ext cx="0" cy="355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E0413DA-06ED-4FAA-8C67-808FB3417B7E}"/>
              </a:ext>
            </a:extLst>
          </p:cNvPr>
          <p:cNvCxnSpPr>
            <a:cxnSpLocks/>
            <a:stCxn id="9" idx="2"/>
            <a:endCxn id="10" idx="0"/>
          </p:cNvCxnSpPr>
          <p:nvPr/>
        </p:nvCxnSpPr>
        <p:spPr>
          <a:xfrm>
            <a:off x="4925346" y="3845059"/>
            <a:ext cx="69707" cy="283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4C40BF-6775-46D2-8472-43D3BB1E18DC}"/>
              </a:ext>
            </a:extLst>
          </p:cNvPr>
          <p:cNvCxnSpPr>
            <a:cxnSpLocks/>
          </p:cNvCxnSpPr>
          <p:nvPr/>
        </p:nvCxnSpPr>
        <p:spPr>
          <a:xfrm>
            <a:off x="4912067" y="2200679"/>
            <a:ext cx="13277" cy="320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6A5DD4D-FEBE-470D-B946-1970D6E9259C}"/>
              </a:ext>
            </a:extLst>
          </p:cNvPr>
          <p:cNvSpPr/>
          <p:nvPr/>
        </p:nvSpPr>
        <p:spPr>
          <a:xfrm>
            <a:off x="6918314" y="3452077"/>
            <a:ext cx="2002837" cy="13694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LP Investors*</a:t>
            </a:r>
          </a:p>
          <a:p>
            <a:pPr algn="ctr"/>
            <a:r>
              <a:rPr lang="en-US" sz="2000" b="1" dirty="0"/>
              <a:t>65%</a:t>
            </a:r>
          </a:p>
        </p:txBody>
      </p:sp>
      <p:cxnSp>
        <p:nvCxnSpPr>
          <p:cNvPr id="17" name="Straight Arrow Connector 16">
            <a:extLst>
              <a:ext uri="{FF2B5EF4-FFF2-40B4-BE49-F238E27FC236}">
                <a16:creationId xmlns:a16="http://schemas.microsoft.com/office/drawing/2014/main" id="{1C722CD5-B4B7-49B0-B5DF-3DACE89B47ED}"/>
              </a:ext>
            </a:extLst>
          </p:cNvPr>
          <p:cNvCxnSpPr>
            <a:cxnSpLocks/>
          </p:cNvCxnSpPr>
          <p:nvPr/>
        </p:nvCxnSpPr>
        <p:spPr>
          <a:xfrm flipH="1">
            <a:off x="5953518" y="4336630"/>
            <a:ext cx="948461" cy="351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583EFEA-C101-4C71-84F7-1C8FB64ED4FF}"/>
              </a:ext>
            </a:extLst>
          </p:cNvPr>
          <p:cNvSpPr/>
          <p:nvPr/>
        </p:nvSpPr>
        <p:spPr>
          <a:xfrm>
            <a:off x="789617" y="5602290"/>
            <a:ext cx="1771483" cy="7158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Property Manager</a:t>
            </a:r>
          </a:p>
        </p:txBody>
      </p:sp>
      <p:cxnSp>
        <p:nvCxnSpPr>
          <p:cNvPr id="19" name="Straight Arrow Connector 18">
            <a:extLst>
              <a:ext uri="{FF2B5EF4-FFF2-40B4-BE49-F238E27FC236}">
                <a16:creationId xmlns:a16="http://schemas.microsoft.com/office/drawing/2014/main" id="{0DC71601-BEE6-40DE-86E1-83608B234608}"/>
              </a:ext>
            </a:extLst>
          </p:cNvPr>
          <p:cNvCxnSpPr>
            <a:cxnSpLocks/>
          </p:cNvCxnSpPr>
          <p:nvPr/>
        </p:nvCxnSpPr>
        <p:spPr>
          <a:xfrm>
            <a:off x="2521501" y="5760720"/>
            <a:ext cx="1144945" cy="76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55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80F9E-D7A8-4B9F-BBDD-B98ED4FC69E2}"/>
              </a:ext>
            </a:extLst>
          </p:cNvPr>
          <p:cNvSpPr>
            <a:spLocks noGrp="1"/>
          </p:cNvSpPr>
          <p:nvPr>
            <p:ph type="title"/>
          </p:nvPr>
        </p:nvSpPr>
        <p:spPr>
          <a:xfrm>
            <a:off x="842597" y="92389"/>
            <a:ext cx="11104880" cy="1099457"/>
          </a:xfrm>
        </p:spPr>
        <p:txBody>
          <a:bodyPr>
            <a:noAutofit/>
          </a:bodyPr>
          <a:lstStyle/>
          <a:p>
            <a:pPr>
              <a:lnSpc>
                <a:spcPct val="90000"/>
              </a:lnSpc>
            </a:pPr>
            <a:r>
              <a:rPr lang="en-US" sz="5000" dirty="0"/>
              <a:t>Complying with Securities Regulations</a:t>
            </a:r>
            <a:br>
              <a:rPr lang="en-US" sz="5000" dirty="0"/>
            </a:br>
            <a:r>
              <a:rPr lang="en-US" sz="5000" dirty="0"/>
              <a:t>Is it a Security?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0CB6A3A-3BB8-4C8F-A07E-43D68C1CC897}"/>
              </a:ext>
            </a:extLst>
          </p:cNvPr>
          <p:cNvGraphicFramePr>
            <a:graphicFrameLocks noGrp="1"/>
          </p:cNvGraphicFramePr>
          <p:nvPr>
            <p:ph idx="1"/>
            <p:extLst>
              <p:ext uri="{D42A27DB-BD31-4B8C-83A1-F6EECF244321}">
                <p14:modId xmlns:p14="http://schemas.microsoft.com/office/powerpoint/2010/main" val="2770045402"/>
              </p:ext>
            </p:extLst>
          </p:nvPr>
        </p:nvGraphicFramePr>
        <p:xfrm>
          <a:off x="1062567" y="1704703"/>
          <a:ext cx="1009311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69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F63B251-0DB5-47C3-853F-9D46CE4F814A}"/>
              </a:ext>
            </a:extLst>
          </p:cNvPr>
          <p:cNvGrpSpPr/>
          <p:nvPr/>
        </p:nvGrpSpPr>
        <p:grpSpPr>
          <a:xfrm>
            <a:off x="1014937" y="129499"/>
            <a:ext cx="8687862" cy="6280948"/>
            <a:chOff x="679987" y="414817"/>
            <a:chExt cx="9061860" cy="7017897"/>
          </a:xfrm>
        </p:grpSpPr>
        <p:sp>
          <p:nvSpPr>
            <p:cNvPr id="4" name="TextBox 3">
              <a:extLst>
                <a:ext uri="{FF2B5EF4-FFF2-40B4-BE49-F238E27FC236}">
                  <a16:creationId xmlns:a16="http://schemas.microsoft.com/office/drawing/2014/main" id="{CCDAE24D-991D-4DFA-997E-6AA2AB925986}"/>
                </a:ext>
              </a:extLst>
            </p:cNvPr>
            <p:cNvSpPr txBox="1"/>
            <p:nvPr/>
          </p:nvSpPr>
          <p:spPr>
            <a:xfrm>
              <a:off x="3411192" y="414817"/>
              <a:ext cx="2700473" cy="400109"/>
            </a:xfrm>
            <a:prstGeom prst="rect">
              <a:avLst/>
            </a:prstGeom>
            <a:noFill/>
            <a:ln>
              <a:solidFill>
                <a:schemeClr val="accent1">
                  <a:lumMod val="20000"/>
                  <a:lumOff val="80000"/>
                </a:schemeClr>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dirty="0"/>
                <a:t>Is it a </a:t>
              </a:r>
              <a:r>
                <a:rPr lang="en-US" sz="2000" dirty="0">
                  <a:ln w="0"/>
                  <a:solidFill>
                    <a:srgbClr val="699841"/>
                  </a:solidFill>
                  <a:effectLst/>
                </a:rPr>
                <a:t>Security</a:t>
              </a:r>
              <a:r>
                <a:rPr lang="en-US" sz="2000" dirty="0"/>
                <a:t>? </a:t>
              </a:r>
            </a:p>
          </p:txBody>
        </p:sp>
        <p:cxnSp>
          <p:nvCxnSpPr>
            <p:cNvPr id="6" name="Straight Connector 5">
              <a:extLst>
                <a:ext uri="{FF2B5EF4-FFF2-40B4-BE49-F238E27FC236}">
                  <a16:creationId xmlns:a16="http://schemas.microsoft.com/office/drawing/2014/main" id="{472353A8-AA80-4FDB-AC71-0D7ED617C235}"/>
                </a:ext>
              </a:extLst>
            </p:cNvPr>
            <p:cNvCxnSpPr>
              <a:cxnSpLocks/>
            </p:cNvCxnSpPr>
            <p:nvPr/>
          </p:nvCxnSpPr>
          <p:spPr>
            <a:xfrm>
              <a:off x="4748609" y="793344"/>
              <a:ext cx="0" cy="299093"/>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DEC624-2E61-4F20-8CA5-C87A095A47E7}"/>
                </a:ext>
              </a:extLst>
            </p:cNvPr>
            <p:cNvCxnSpPr>
              <a:cxnSpLocks/>
            </p:cNvCxnSpPr>
            <p:nvPr/>
          </p:nvCxnSpPr>
          <p:spPr>
            <a:xfrm>
              <a:off x="3690358" y="1092436"/>
              <a:ext cx="1071072" cy="0"/>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14EACA-3A62-42A6-B14E-5566EEF20E95}"/>
                </a:ext>
              </a:extLst>
            </p:cNvPr>
            <p:cNvCxnSpPr>
              <a:cxnSpLocks/>
            </p:cNvCxnSpPr>
            <p:nvPr/>
          </p:nvCxnSpPr>
          <p:spPr>
            <a:xfrm>
              <a:off x="4761429" y="1092436"/>
              <a:ext cx="1071073" cy="0"/>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F80CB8-D5F6-4CA6-8B9D-CA234D53F424}"/>
                </a:ext>
              </a:extLst>
            </p:cNvPr>
            <p:cNvSpPr txBox="1"/>
            <p:nvPr/>
          </p:nvSpPr>
          <p:spPr>
            <a:xfrm>
              <a:off x="2900933" y="1396801"/>
              <a:ext cx="1597355" cy="584775"/>
            </a:xfrm>
            <a:prstGeom prst="rect">
              <a:avLst/>
            </a:prstGeom>
            <a:noFill/>
            <a:ln>
              <a:solidFill>
                <a:schemeClr val="accent1">
                  <a:lumMod val="20000"/>
                  <a:lumOff val="80000"/>
                </a:schemeClr>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600" dirty="0"/>
                <a:t>No? Member Managed LLC</a:t>
              </a:r>
            </a:p>
          </p:txBody>
        </p:sp>
        <p:sp>
          <p:nvSpPr>
            <p:cNvPr id="14" name="TextBox 13">
              <a:extLst>
                <a:ext uri="{FF2B5EF4-FFF2-40B4-BE49-F238E27FC236}">
                  <a16:creationId xmlns:a16="http://schemas.microsoft.com/office/drawing/2014/main" id="{B8FA60B2-16B6-46B7-A5C1-865AB7A5B92D}"/>
                </a:ext>
              </a:extLst>
            </p:cNvPr>
            <p:cNvSpPr txBox="1"/>
            <p:nvPr/>
          </p:nvSpPr>
          <p:spPr>
            <a:xfrm>
              <a:off x="5125334" y="1391527"/>
              <a:ext cx="2258227" cy="653387"/>
            </a:xfrm>
            <a:prstGeom prst="rect">
              <a:avLst/>
            </a:prstGeom>
            <a:noFill/>
            <a:ln>
              <a:solidFill>
                <a:schemeClr val="accent1">
                  <a:lumMod val="20000"/>
                  <a:lumOff val="80000"/>
                </a:schemeClr>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600" dirty="0"/>
                <a:t>Yes? Manager Managed LLC</a:t>
              </a:r>
            </a:p>
          </p:txBody>
        </p:sp>
        <p:cxnSp>
          <p:nvCxnSpPr>
            <p:cNvPr id="15" name="Straight Connector 14">
              <a:extLst>
                <a:ext uri="{FF2B5EF4-FFF2-40B4-BE49-F238E27FC236}">
                  <a16:creationId xmlns:a16="http://schemas.microsoft.com/office/drawing/2014/main" id="{8AB035BA-39DC-4FB5-87A7-A4BB63E7445A}"/>
                </a:ext>
              </a:extLst>
            </p:cNvPr>
            <p:cNvCxnSpPr>
              <a:cxnSpLocks/>
            </p:cNvCxnSpPr>
            <p:nvPr/>
          </p:nvCxnSpPr>
          <p:spPr>
            <a:xfrm>
              <a:off x="3690357" y="1092435"/>
              <a:ext cx="0" cy="299093"/>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E75A78-0398-495C-AA24-1255613E944A}"/>
                </a:ext>
              </a:extLst>
            </p:cNvPr>
            <p:cNvCxnSpPr>
              <a:cxnSpLocks/>
            </p:cNvCxnSpPr>
            <p:nvPr/>
          </p:nvCxnSpPr>
          <p:spPr>
            <a:xfrm>
              <a:off x="5832501" y="1092436"/>
              <a:ext cx="12821" cy="299092"/>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A79996-C829-484B-B78E-62070421F854}"/>
                </a:ext>
              </a:extLst>
            </p:cNvPr>
            <p:cNvCxnSpPr>
              <a:cxnSpLocks/>
              <a:stCxn id="13" idx="2"/>
            </p:cNvCxnSpPr>
            <p:nvPr/>
          </p:nvCxnSpPr>
          <p:spPr>
            <a:xfrm flipH="1">
              <a:off x="3694625" y="1981576"/>
              <a:ext cx="4986" cy="255036"/>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5DE8ED9-49EA-4854-8800-080CFBCCBF53}"/>
                </a:ext>
              </a:extLst>
            </p:cNvPr>
            <p:cNvSpPr txBox="1"/>
            <p:nvPr/>
          </p:nvSpPr>
          <p:spPr>
            <a:xfrm>
              <a:off x="679987" y="2225904"/>
              <a:ext cx="3818301" cy="928499"/>
            </a:xfrm>
            <a:prstGeom prst="rect">
              <a:avLst/>
            </a:prstGeom>
            <a:noFill/>
            <a:ln>
              <a:solidFill>
                <a:schemeClr val="accent1">
                  <a:lumMod val="20000"/>
                  <a:lumOff val="80000"/>
                </a:schemeClr>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t>Non-Security World </a:t>
              </a:r>
            </a:p>
            <a:p>
              <a:pPr marL="285750" indent="-285750" algn="ctr">
                <a:buFontTx/>
                <a:buChar char="-"/>
              </a:pPr>
              <a:r>
                <a:rPr lang="en-US" sz="1600" dirty="0"/>
                <a:t>Joint Ventures</a:t>
              </a:r>
            </a:p>
            <a:p>
              <a:pPr marL="285750" indent="-285750" algn="ctr">
                <a:buFontTx/>
                <a:buChar char="-"/>
              </a:pPr>
              <a:r>
                <a:rPr lang="en-US" sz="1600" dirty="0"/>
                <a:t>All investors take active role</a:t>
              </a:r>
            </a:p>
          </p:txBody>
        </p:sp>
        <p:sp>
          <p:nvSpPr>
            <p:cNvPr id="19" name="TextBox 18">
              <a:extLst>
                <a:ext uri="{FF2B5EF4-FFF2-40B4-BE49-F238E27FC236}">
                  <a16:creationId xmlns:a16="http://schemas.microsoft.com/office/drawing/2014/main" id="{013F56EE-947C-4A4F-A308-C7D6550732DD}"/>
                </a:ext>
              </a:extLst>
            </p:cNvPr>
            <p:cNvSpPr txBox="1"/>
            <p:nvPr/>
          </p:nvSpPr>
          <p:spPr>
            <a:xfrm>
              <a:off x="4986820" y="2236612"/>
              <a:ext cx="2137477" cy="653387"/>
            </a:xfrm>
            <a:prstGeom prst="rect">
              <a:avLst/>
            </a:prstGeom>
            <a:noFill/>
            <a:ln>
              <a:solidFill>
                <a:schemeClr val="accent1">
                  <a:lumMod val="20000"/>
                  <a:lumOff val="80000"/>
                </a:schemeClr>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t>Compliance with SEC Regs required</a:t>
              </a:r>
            </a:p>
          </p:txBody>
        </p:sp>
        <p:cxnSp>
          <p:nvCxnSpPr>
            <p:cNvPr id="20" name="Straight Connector 19">
              <a:extLst>
                <a:ext uri="{FF2B5EF4-FFF2-40B4-BE49-F238E27FC236}">
                  <a16:creationId xmlns:a16="http://schemas.microsoft.com/office/drawing/2014/main" id="{14969C69-9C74-4643-B625-77F2C9D2A17F}"/>
                </a:ext>
              </a:extLst>
            </p:cNvPr>
            <p:cNvCxnSpPr>
              <a:cxnSpLocks/>
            </p:cNvCxnSpPr>
            <p:nvPr/>
          </p:nvCxnSpPr>
          <p:spPr>
            <a:xfrm>
              <a:off x="5832501" y="1946545"/>
              <a:ext cx="0" cy="299093"/>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995026-2703-426D-B843-D701724BA84A}"/>
                </a:ext>
              </a:extLst>
            </p:cNvPr>
            <p:cNvCxnSpPr>
              <a:cxnSpLocks/>
            </p:cNvCxnSpPr>
            <p:nvPr/>
          </p:nvCxnSpPr>
          <p:spPr>
            <a:xfrm>
              <a:off x="5832501" y="2768858"/>
              <a:ext cx="0" cy="299093"/>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58FEE4-7E89-461E-9E27-F799FBFF4894}"/>
                </a:ext>
              </a:extLst>
            </p:cNvPr>
            <p:cNvCxnSpPr>
              <a:cxnSpLocks/>
            </p:cNvCxnSpPr>
            <p:nvPr/>
          </p:nvCxnSpPr>
          <p:spPr>
            <a:xfrm>
              <a:off x="5832501" y="3062251"/>
              <a:ext cx="1576703" cy="0"/>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3459FF-A4B0-4EB5-A19D-6AEBAF3AC016}"/>
                </a:ext>
              </a:extLst>
            </p:cNvPr>
            <p:cNvCxnSpPr>
              <a:cxnSpLocks/>
            </p:cNvCxnSpPr>
            <p:nvPr/>
          </p:nvCxnSpPr>
          <p:spPr>
            <a:xfrm>
              <a:off x="4435268" y="3062251"/>
              <a:ext cx="1397234" cy="0"/>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CF2A4C-B465-4F89-8D76-3CEE7862AB81}"/>
                </a:ext>
              </a:extLst>
            </p:cNvPr>
            <p:cNvSpPr txBox="1"/>
            <p:nvPr/>
          </p:nvSpPr>
          <p:spPr>
            <a:xfrm>
              <a:off x="6210478" y="3371808"/>
              <a:ext cx="3531369" cy="928499"/>
            </a:xfrm>
            <a:prstGeom prst="rect">
              <a:avLst/>
            </a:prstGeom>
            <a:noFill/>
            <a:ln>
              <a:solidFill>
                <a:schemeClr val="accent1">
                  <a:lumMod val="20000"/>
                  <a:lumOff val="80000"/>
                </a:schemeClr>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t>Large Public Offering </a:t>
              </a:r>
            </a:p>
            <a:p>
              <a:pPr algn="ctr"/>
              <a:r>
                <a:rPr lang="en-US" sz="1600" dirty="0"/>
                <a:t>Small Public Offerings </a:t>
              </a:r>
            </a:p>
            <a:p>
              <a:pPr algn="ctr"/>
              <a:r>
                <a:rPr lang="en-US" sz="1600" dirty="0"/>
                <a:t>Regulation A Public Registration </a:t>
              </a:r>
            </a:p>
          </p:txBody>
        </p:sp>
        <p:cxnSp>
          <p:nvCxnSpPr>
            <p:cNvPr id="26" name="Straight Connector 25">
              <a:extLst>
                <a:ext uri="{FF2B5EF4-FFF2-40B4-BE49-F238E27FC236}">
                  <a16:creationId xmlns:a16="http://schemas.microsoft.com/office/drawing/2014/main" id="{7AC295B0-043B-41D3-AB03-2D1BA6175AF6}"/>
                </a:ext>
              </a:extLst>
            </p:cNvPr>
            <p:cNvCxnSpPr>
              <a:cxnSpLocks/>
            </p:cNvCxnSpPr>
            <p:nvPr/>
          </p:nvCxnSpPr>
          <p:spPr>
            <a:xfrm>
              <a:off x="7409203" y="3067483"/>
              <a:ext cx="1" cy="299093"/>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096CFCC-235B-47EA-A46F-02B6EE6E29C0}"/>
                </a:ext>
              </a:extLst>
            </p:cNvPr>
            <p:cNvSpPr txBox="1"/>
            <p:nvPr/>
          </p:nvSpPr>
          <p:spPr>
            <a:xfrm>
              <a:off x="3236542" y="3389813"/>
              <a:ext cx="2397452" cy="830997"/>
            </a:xfrm>
            <a:prstGeom prst="rect">
              <a:avLst/>
            </a:prstGeom>
            <a:noFill/>
            <a:ln>
              <a:solidFill>
                <a:schemeClr val="accent1">
                  <a:lumMod val="20000"/>
                  <a:lumOff val="80000"/>
                </a:schemeClr>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t>Regulation D Offerings Exempt From SEC Registration</a:t>
              </a:r>
            </a:p>
          </p:txBody>
        </p:sp>
        <p:cxnSp>
          <p:nvCxnSpPr>
            <p:cNvPr id="28" name="Straight Connector 27">
              <a:extLst>
                <a:ext uri="{FF2B5EF4-FFF2-40B4-BE49-F238E27FC236}">
                  <a16:creationId xmlns:a16="http://schemas.microsoft.com/office/drawing/2014/main" id="{8472F969-C695-4833-AB57-B1DFADA3472B}"/>
                </a:ext>
              </a:extLst>
            </p:cNvPr>
            <p:cNvCxnSpPr>
              <a:cxnSpLocks/>
            </p:cNvCxnSpPr>
            <p:nvPr/>
          </p:nvCxnSpPr>
          <p:spPr>
            <a:xfrm>
              <a:off x="4436689" y="3065578"/>
              <a:ext cx="1" cy="299093"/>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09B964F-65F8-4D63-AC14-32B7CCE5A0B6}"/>
                </a:ext>
              </a:extLst>
            </p:cNvPr>
            <p:cNvSpPr txBox="1"/>
            <p:nvPr/>
          </p:nvSpPr>
          <p:spPr>
            <a:xfrm>
              <a:off x="4761429" y="4578442"/>
              <a:ext cx="4058448" cy="2854272"/>
            </a:xfrm>
            <a:prstGeom prst="rect">
              <a:avLst/>
            </a:prstGeom>
            <a:noFill/>
            <a:ln>
              <a:solidFill>
                <a:schemeClr val="accent1">
                  <a:lumMod val="20000"/>
                  <a:lumOff val="80000"/>
                </a:schemeClr>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t>Reg D. 506 (c) </a:t>
              </a:r>
            </a:p>
            <a:p>
              <a:r>
                <a:rPr lang="en-US" sz="1600" dirty="0"/>
                <a:t>-    No limit on $$ raised</a:t>
              </a:r>
            </a:p>
            <a:p>
              <a:pPr marL="285750" indent="-285750">
                <a:buFontTx/>
                <a:buChar char="-"/>
              </a:pPr>
              <a:r>
                <a:rPr lang="en-US" sz="1600" dirty="0"/>
                <a:t>Only accredited Investors (unlimited) </a:t>
              </a:r>
            </a:p>
            <a:p>
              <a:pPr marL="285750" indent="-285750">
                <a:buFontTx/>
                <a:buChar char="-"/>
              </a:pPr>
              <a:r>
                <a:rPr lang="en-US" sz="1600" dirty="0"/>
                <a:t>Accredited Investors required to provide accreditation proof</a:t>
              </a:r>
            </a:p>
            <a:p>
              <a:pPr marL="285750" indent="-285750">
                <a:buFontTx/>
                <a:buChar char="-"/>
              </a:pPr>
              <a:r>
                <a:rPr lang="en-US" sz="1600" dirty="0">
                  <a:solidFill>
                    <a:srgbClr val="FF0000"/>
                  </a:solidFill>
                </a:rPr>
                <a:t>No Sophisticated Investors </a:t>
              </a:r>
            </a:p>
            <a:p>
              <a:pPr marL="285750" indent="-285750">
                <a:buFontTx/>
                <a:buChar char="-"/>
              </a:pPr>
              <a:r>
                <a:rPr lang="en-US" sz="1600" dirty="0"/>
                <a:t>PPM Recommended </a:t>
              </a:r>
            </a:p>
            <a:p>
              <a:pPr marL="285750" indent="-285750">
                <a:buFontTx/>
                <a:buChar char="-"/>
              </a:pPr>
              <a:r>
                <a:rPr lang="en-US" sz="1600" dirty="0">
                  <a:solidFill>
                    <a:srgbClr val="FF0000"/>
                  </a:solidFill>
                </a:rPr>
                <a:t>Advertising and solicitation allowed</a:t>
              </a:r>
            </a:p>
            <a:p>
              <a:pPr marL="285750" indent="-285750">
                <a:buFontTx/>
                <a:buChar char="-"/>
              </a:pPr>
              <a:r>
                <a:rPr lang="en-US" sz="1600" dirty="0"/>
                <a:t>Does not need pre-existing relationship </a:t>
              </a:r>
            </a:p>
          </p:txBody>
        </p:sp>
        <p:sp>
          <p:nvSpPr>
            <p:cNvPr id="32" name="TextBox 31">
              <a:extLst>
                <a:ext uri="{FF2B5EF4-FFF2-40B4-BE49-F238E27FC236}">
                  <a16:creationId xmlns:a16="http://schemas.microsoft.com/office/drawing/2014/main" id="{21BB1069-EA9F-4B7D-B7B8-012CF83DACF3}"/>
                </a:ext>
              </a:extLst>
            </p:cNvPr>
            <p:cNvSpPr txBox="1"/>
            <p:nvPr/>
          </p:nvSpPr>
          <p:spPr>
            <a:xfrm>
              <a:off x="773214" y="4578443"/>
              <a:ext cx="3818302" cy="2854271"/>
            </a:xfrm>
            <a:prstGeom prst="rect">
              <a:avLst/>
            </a:prstGeom>
            <a:noFill/>
            <a:ln>
              <a:solidFill>
                <a:schemeClr val="accent1">
                  <a:lumMod val="20000"/>
                  <a:lumOff val="80000"/>
                </a:schemeClr>
              </a:solid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dirty="0"/>
                <a:t>Reg D. 506 (b) </a:t>
              </a:r>
            </a:p>
            <a:p>
              <a:r>
                <a:rPr lang="en-US" sz="1600" dirty="0"/>
                <a:t>-    No limit on $$ raised</a:t>
              </a:r>
            </a:p>
            <a:p>
              <a:pPr marL="285750" indent="-285750">
                <a:buFontTx/>
                <a:buChar char="-"/>
              </a:pPr>
              <a:r>
                <a:rPr lang="en-US" sz="1600" dirty="0"/>
                <a:t>Only accredited Investors (unlimited) </a:t>
              </a:r>
            </a:p>
            <a:p>
              <a:pPr marL="285750" indent="-285750">
                <a:buFontTx/>
                <a:buChar char="-"/>
              </a:pPr>
              <a:r>
                <a:rPr lang="en-US" sz="1600" dirty="0"/>
                <a:t>Accredited may “self certify”</a:t>
              </a:r>
            </a:p>
            <a:p>
              <a:pPr marL="285750" indent="-285750">
                <a:buFontTx/>
                <a:buChar char="-"/>
              </a:pPr>
              <a:r>
                <a:rPr lang="en-US" sz="1600" dirty="0">
                  <a:solidFill>
                    <a:srgbClr val="FF0000"/>
                  </a:solidFill>
                </a:rPr>
                <a:t>Max. 35 Sophisticated Investors </a:t>
              </a:r>
            </a:p>
            <a:p>
              <a:pPr marL="285750" indent="-285750">
                <a:buFontTx/>
                <a:buChar char="-"/>
              </a:pPr>
              <a:r>
                <a:rPr lang="en-US" sz="1600" dirty="0"/>
                <a:t>PPM Recommended/Required </a:t>
              </a:r>
            </a:p>
            <a:p>
              <a:pPr marL="285750" indent="-285750">
                <a:buFontTx/>
                <a:buChar char="-"/>
              </a:pPr>
              <a:r>
                <a:rPr lang="en-US" sz="1600" dirty="0">
                  <a:solidFill>
                    <a:srgbClr val="FF0000"/>
                  </a:solidFill>
                </a:rPr>
                <a:t>No Advertising and solicitation </a:t>
              </a:r>
            </a:p>
            <a:p>
              <a:pPr marL="285750" indent="-285750">
                <a:buFontTx/>
                <a:buChar char="-"/>
              </a:pPr>
              <a:r>
                <a:rPr lang="en-US" sz="1600" dirty="0"/>
                <a:t>Needs pre-existing, substantive relationship</a:t>
              </a:r>
            </a:p>
          </p:txBody>
        </p:sp>
        <p:cxnSp>
          <p:nvCxnSpPr>
            <p:cNvPr id="33" name="Straight Connector 32">
              <a:extLst>
                <a:ext uri="{FF2B5EF4-FFF2-40B4-BE49-F238E27FC236}">
                  <a16:creationId xmlns:a16="http://schemas.microsoft.com/office/drawing/2014/main" id="{6C96417B-8587-48B3-894C-38ACFA3EDCE2}"/>
                </a:ext>
              </a:extLst>
            </p:cNvPr>
            <p:cNvCxnSpPr>
              <a:cxnSpLocks/>
            </p:cNvCxnSpPr>
            <p:nvPr/>
          </p:nvCxnSpPr>
          <p:spPr>
            <a:xfrm flipH="1">
              <a:off x="4435268" y="4159709"/>
              <a:ext cx="2844" cy="232830"/>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0C504A-5290-4D44-80E8-C7DA1034B392}"/>
                </a:ext>
              </a:extLst>
            </p:cNvPr>
            <p:cNvCxnSpPr>
              <a:cxnSpLocks/>
            </p:cNvCxnSpPr>
            <p:nvPr/>
          </p:nvCxnSpPr>
          <p:spPr>
            <a:xfrm>
              <a:off x="3038034" y="4392539"/>
              <a:ext cx="1397234" cy="0"/>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09A9AB-0EF1-47F4-82BC-51058F75EA6F}"/>
                </a:ext>
              </a:extLst>
            </p:cNvPr>
            <p:cNvCxnSpPr>
              <a:cxnSpLocks/>
            </p:cNvCxnSpPr>
            <p:nvPr/>
          </p:nvCxnSpPr>
          <p:spPr>
            <a:xfrm>
              <a:off x="4435268" y="4392539"/>
              <a:ext cx="1397234" cy="0"/>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929EFE-F928-463C-ADE0-A9B20C197C22}"/>
                </a:ext>
              </a:extLst>
            </p:cNvPr>
            <p:cNvCxnSpPr>
              <a:cxnSpLocks/>
            </p:cNvCxnSpPr>
            <p:nvPr/>
          </p:nvCxnSpPr>
          <p:spPr>
            <a:xfrm>
              <a:off x="3035190" y="4392539"/>
              <a:ext cx="1" cy="185904"/>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D054B54-8A9B-4D39-BBB4-B3D83E12D334}"/>
                </a:ext>
              </a:extLst>
            </p:cNvPr>
            <p:cNvCxnSpPr>
              <a:cxnSpLocks/>
            </p:cNvCxnSpPr>
            <p:nvPr/>
          </p:nvCxnSpPr>
          <p:spPr>
            <a:xfrm>
              <a:off x="5835345" y="4392539"/>
              <a:ext cx="0" cy="180205"/>
            </a:xfrm>
            <a:prstGeom prst="line">
              <a:avLst/>
            </a:prstGeom>
            <a:ln>
              <a:solidFill>
                <a:srgbClr val="7BB54D"/>
              </a:solidFill>
            </a:ln>
            <a:effectLst>
              <a:outerShdw blurRad="107950" dist="12700" dir="5400000" algn="ctr">
                <a:srgbClr val="000000"/>
              </a:outerShdw>
            </a:effectLst>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B74B5D89-A48A-43D7-A5F5-6BEACFD76856}"/>
              </a:ext>
            </a:extLst>
          </p:cNvPr>
          <p:cNvSpPr txBox="1"/>
          <p:nvPr/>
        </p:nvSpPr>
        <p:spPr>
          <a:xfrm>
            <a:off x="8383424" y="593506"/>
            <a:ext cx="1862984"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146717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EACDB3-7CBA-4D54-A713-DED5D6B093D0}"/>
              </a:ext>
            </a:extLst>
          </p:cNvPr>
          <p:cNvSpPr>
            <a:spLocks noGrp="1"/>
          </p:cNvSpPr>
          <p:nvPr>
            <p:ph type="title"/>
          </p:nvPr>
        </p:nvSpPr>
        <p:spPr>
          <a:xfrm>
            <a:off x="230978" y="511838"/>
            <a:ext cx="4010826" cy="5224724"/>
          </a:xfrm>
        </p:spPr>
        <p:txBody>
          <a:bodyPr anchor="ctr">
            <a:noAutofit/>
          </a:bodyPr>
          <a:lstStyle/>
          <a:p>
            <a:r>
              <a:rPr lang="en-US" sz="5000" dirty="0"/>
              <a:t>Main Difference Between Reg. D 506 (b) and Reg. D 506 (c)</a:t>
            </a:r>
          </a:p>
        </p:txBody>
      </p:sp>
      <p:sp>
        <p:nvSpPr>
          <p:cNvPr id="3" name="Content Placeholder 2">
            <a:extLst>
              <a:ext uri="{FF2B5EF4-FFF2-40B4-BE49-F238E27FC236}">
                <a16:creationId xmlns:a16="http://schemas.microsoft.com/office/drawing/2014/main" id="{C4ABCBE3-1A9C-4E0C-A158-233F9C384EB4}"/>
              </a:ext>
            </a:extLst>
          </p:cNvPr>
          <p:cNvSpPr>
            <a:spLocks noGrp="1"/>
          </p:cNvSpPr>
          <p:nvPr>
            <p:ph idx="1"/>
          </p:nvPr>
        </p:nvSpPr>
        <p:spPr>
          <a:xfrm>
            <a:off x="4593335" y="1304318"/>
            <a:ext cx="4619706" cy="5224724"/>
          </a:xfrm>
        </p:spPr>
        <p:txBody>
          <a:bodyPr anchor="ctr">
            <a:noAutofit/>
          </a:bodyPr>
          <a:lstStyle/>
          <a:p>
            <a:r>
              <a:rPr lang="en-US" sz="2000" b="1" dirty="0"/>
              <a:t>506 (b)</a:t>
            </a:r>
          </a:p>
          <a:p>
            <a:pPr lvl="1"/>
            <a:r>
              <a:rPr lang="en-US" sz="2000" dirty="0"/>
              <a:t>Limited to 35 sophisticated but non-accredited investors</a:t>
            </a:r>
          </a:p>
          <a:p>
            <a:pPr lvl="1"/>
            <a:r>
              <a:rPr lang="en-US" sz="2000" dirty="0"/>
              <a:t>Unlimited Accredited Investors</a:t>
            </a:r>
          </a:p>
          <a:p>
            <a:pPr lvl="2"/>
            <a:r>
              <a:rPr lang="en-US" sz="2000" dirty="0"/>
              <a:t>Must be Pre-Existing Relationship</a:t>
            </a:r>
          </a:p>
          <a:p>
            <a:pPr lvl="1"/>
            <a:r>
              <a:rPr lang="en-US" sz="2000" dirty="0"/>
              <a:t>NO Advertising or general solicitation </a:t>
            </a:r>
          </a:p>
          <a:p>
            <a:pPr lvl="2"/>
            <a:r>
              <a:rPr lang="en-US" sz="2000" dirty="0"/>
              <a:t>No public webinars or Facebook/Instagram posts</a:t>
            </a:r>
          </a:p>
          <a:p>
            <a:r>
              <a:rPr lang="en-US" sz="2000" b="1" dirty="0"/>
              <a:t>506 (c)</a:t>
            </a:r>
          </a:p>
          <a:p>
            <a:pPr lvl="1"/>
            <a:r>
              <a:rPr lang="en-US" sz="2000" dirty="0"/>
              <a:t>ONLY Accredited Investors</a:t>
            </a:r>
          </a:p>
          <a:p>
            <a:pPr lvl="1"/>
            <a:r>
              <a:rPr lang="en-US" sz="2000" dirty="0"/>
              <a:t>NO sophisticated investors</a:t>
            </a:r>
          </a:p>
          <a:p>
            <a:pPr lvl="1"/>
            <a:r>
              <a:rPr lang="en-US" sz="2000" dirty="0"/>
              <a:t>YES allowed to advertise and solicit investors outside of your existing network</a:t>
            </a:r>
          </a:p>
          <a:p>
            <a:pPr marL="457200" lvl="1" indent="0">
              <a:buNone/>
            </a:pPr>
            <a:endParaRPr lang="en-US" sz="2000" dirty="0"/>
          </a:p>
          <a:p>
            <a:pPr lvl="1"/>
            <a:endParaRPr lang="en-US" sz="2000" dirty="0"/>
          </a:p>
        </p:txBody>
      </p:sp>
    </p:spTree>
    <p:extLst>
      <p:ext uri="{BB962C8B-B14F-4D97-AF65-F5344CB8AC3E}">
        <p14:creationId xmlns:p14="http://schemas.microsoft.com/office/powerpoint/2010/main" val="1821805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9F0C-C472-4FDB-AF15-D39DCFFDAE81}"/>
              </a:ext>
            </a:extLst>
          </p:cNvPr>
          <p:cNvSpPr>
            <a:spLocks noGrp="1"/>
          </p:cNvSpPr>
          <p:nvPr>
            <p:ph type="title"/>
          </p:nvPr>
        </p:nvSpPr>
        <p:spPr>
          <a:xfrm>
            <a:off x="199814" y="111826"/>
            <a:ext cx="9167706" cy="1320800"/>
          </a:xfrm>
        </p:spPr>
        <p:txBody>
          <a:bodyPr>
            <a:noAutofit/>
          </a:bodyPr>
          <a:lstStyle/>
          <a:p>
            <a:r>
              <a:rPr lang="en-US" sz="5000" dirty="0"/>
              <a:t>What is an Accredited Investor? </a:t>
            </a:r>
          </a:p>
        </p:txBody>
      </p:sp>
      <p:grpSp>
        <p:nvGrpSpPr>
          <p:cNvPr id="31" name="Group 30">
            <a:extLst>
              <a:ext uri="{FF2B5EF4-FFF2-40B4-BE49-F238E27FC236}">
                <a16:creationId xmlns:a16="http://schemas.microsoft.com/office/drawing/2014/main" id="{A8A6F304-6EAE-4FFB-8245-7DADB14012E3}"/>
              </a:ext>
            </a:extLst>
          </p:cNvPr>
          <p:cNvGrpSpPr/>
          <p:nvPr/>
        </p:nvGrpSpPr>
        <p:grpSpPr>
          <a:xfrm>
            <a:off x="2879508" y="1278302"/>
            <a:ext cx="9112678" cy="2658792"/>
            <a:chOff x="376014" y="1468735"/>
            <a:chExt cx="6478587" cy="2760557"/>
          </a:xfrm>
        </p:grpSpPr>
        <p:sp>
          <p:nvSpPr>
            <p:cNvPr id="9" name="TextBox 8">
              <a:extLst>
                <a:ext uri="{FF2B5EF4-FFF2-40B4-BE49-F238E27FC236}">
                  <a16:creationId xmlns:a16="http://schemas.microsoft.com/office/drawing/2014/main" id="{3FC22B3B-9742-4850-8282-48F7FE433CDF}"/>
                </a:ext>
              </a:extLst>
            </p:cNvPr>
            <p:cNvSpPr txBox="1"/>
            <p:nvPr/>
          </p:nvSpPr>
          <p:spPr>
            <a:xfrm>
              <a:off x="376014" y="2621285"/>
              <a:ext cx="1897167" cy="415424"/>
            </a:xfrm>
            <a:prstGeom prst="rect">
              <a:avLst/>
            </a:prstGeom>
            <a:solidFill>
              <a:schemeClr val="accent1">
                <a:lumMod val="75000"/>
              </a:schemeClr>
            </a:solidFill>
          </p:spPr>
          <p:txBody>
            <a:bodyPr wrap="square" rtlCol="0">
              <a:spAutoFit/>
            </a:bodyPr>
            <a:lstStyle/>
            <a:p>
              <a:pPr algn="ctr"/>
              <a:r>
                <a:rPr lang="en-US" sz="2000" dirty="0">
                  <a:solidFill>
                    <a:schemeClr val="bg1"/>
                  </a:solidFill>
                </a:rPr>
                <a:t>Individual</a:t>
              </a:r>
              <a:r>
                <a:rPr lang="en-US" sz="2000" dirty="0"/>
                <a:t> </a:t>
              </a:r>
            </a:p>
          </p:txBody>
        </p:sp>
        <p:sp>
          <p:nvSpPr>
            <p:cNvPr id="10" name="TextBox 9">
              <a:extLst>
                <a:ext uri="{FF2B5EF4-FFF2-40B4-BE49-F238E27FC236}">
                  <a16:creationId xmlns:a16="http://schemas.microsoft.com/office/drawing/2014/main" id="{9CC64EC5-C856-48F5-BE58-471C68B11BBA}"/>
                </a:ext>
              </a:extLst>
            </p:cNvPr>
            <p:cNvSpPr txBox="1"/>
            <p:nvPr/>
          </p:nvSpPr>
          <p:spPr>
            <a:xfrm>
              <a:off x="3093578" y="1468735"/>
              <a:ext cx="3761023" cy="734980"/>
            </a:xfrm>
            <a:prstGeom prst="rect">
              <a:avLst/>
            </a:prstGeom>
            <a:solidFill>
              <a:schemeClr val="accent1">
                <a:lumMod val="60000"/>
                <a:lumOff val="40000"/>
              </a:schemeClr>
            </a:solidFill>
          </p:spPr>
          <p:txBody>
            <a:bodyPr wrap="square" rtlCol="0">
              <a:spAutoFit/>
            </a:bodyPr>
            <a:lstStyle/>
            <a:p>
              <a:r>
                <a:rPr lang="en-US" sz="2000" dirty="0"/>
                <a:t>Net Worth &gt; $1,000,000 </a:t>
              </a:r>
            </a:p>
            <a:p>
              <a:r>
                <a:rPr lang="en-US" sz="2000" dirty="0"/>
                <a:t>(which excludes the primary residence) </a:t>
              </a:r>
            </a:p>
          </p:txBody>
        </p:sp>
        <p:sp>
          <p:nvSpPr>
            <p:cNvPr id="11" name="TextBox 10">
              <a:extLst>
                <a:ext uri="{FF2B5EF4-FFF2-40B4-BE49-F238E27FC236}">
                  <a16:creationId xmlns:a16="http://schemas.microsoft.com/office/drawing/2014/main" id="{9C9F8664-DF14-4C49-9AC5-2427FDF7641D}"/>
                </a:ext>
              </a:extLst>
            </p:cNvPr>
            <p:cNvSpPr txBox="1"/>
            <p:nvPr/>
          </p:nvSpPr>
          <p:spPr>
            <a:xfrm>
              <a:off x="3093578" y="2588433"/>
              <a:ext cx="3761023" cy="415424"/>
            </a:xfrm>
            <a:prstGeom prst="rect">
              <a:avLst/>
            </a:prstGeom>
            <a:solidFill>
              <a:schemeClr val="accent1">
                <a:lumMod val="60000"/>
                <a:lumOff val="40000"/>
              </a:schemeClr>
            </a:solidFill>
          </p:spPr>
          <p:txBody>
            <a:bodyPr wrap="square" rtlCol="0">
              <a:spAutoFit/>
            </a:bodyPr>
            <a:lstStyle/>
            <a:p>
              <a:r>
                <a:rPr lang="en-US" sz="2000" dirty="0"/>
                <a:t>$200,000 Annual Income</a:t>
              </a:r>
            </a:p>
          </p:txBody>
        </p:sp>
        <p:sp>
          <p:nvSpPr>
            <p:cNvPr id="12" name="TextBox 11">
              <a:extLst>
                <a:ext uri="{FF2B5EF4-FFF2-40B4-BE49-F238E27FC236}">
                  <a16:creationId xmlns:a16="http://schemas.microsoft.com/office/drawing/2014/main" id="{69DD1235-3784-42D9-B301-8E58653391EF}"/>
                </a:ext>
              </a:extLst>
            </p:cNvPr>
            <p:cNvSpPr txBox="1"/>
            <p:nvPr/>
          </p:nvSpPr>
          <p:spPr>
            <a:xfrm>
              <a:off x="3093578" y="3476482"/>
              <a:ext cx="3761022" cy="752810"/>
            </a:xfrm>
            <a:prstGeom prst="rect">
              <a:avLst/>
            </a:prstGeom>
            <a:solidFill>
              <a:schemeClr val="accent1">
                <a:lumMod val="60000"/>
                <a:lumOff val="40000"/>
              </a:schemeClr>
            </a:solidFill>
          </p:spPr>
          <p:txBody>
            <a:bodyPr wrap="square" rtlCol="0">
              <a:spAutoFit/>
            </a:bodyPr>
            <a:lstStyle/>
            <a:p>
              <a:r>
                <a:rPr lang="en-US" sz="2000" dirty="0"/>
                <a:t>$300,000 Annual Income if married filing joint </a:t>
              </a:r>
            </a:p>
          </p:txBody>
        </p:sp>
        <p:cxnSp>
          <p:nvCxnSpPr>
            <p:cNvPr id="14" name="Straight Connector 13">
              <a:extLst>
                <a:ext uri="{FF2B5EF4-FFF2-40B4-BE49-F238E27FC236}">
                  <a16:creationId xmlns:a16="http://schemas.microsoft.com/office/drawing/2014/main" id="{2326D100-60F1-41F1-95FE-51783B1253F9}"/>
                </a:ext>
              </a:extLst>
            </p:cNvPr>
            <p:cNvCxnSpPr>
              <a:cxnSpLocks/>
              <a:endCxn id="10" idx="1"/>
            </p:cNvCxnSpPr>
            <p:nvPr/>
          </p:nvCxnSpPr>
          <p:spPr>
            <a:xfrm flipV="1">
              <a:off x="2273181" y="1836225"/>
              <a:ext cx="820397" cy="862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1480A7-0A83-4E31-923F-D1EEE33D307B}"/>
                </a:ext>
              </a:extLst>
            </p:cNvPr>
            <p:cNvCxnSpPr>
              <a:cxnSpLocks/>
              <a:stCxn id="9" idx="3"/>
              <a:endCxn id="11" idx="1"/>
            </p:cNvCxnSpPr>
            <p:nvPr/>
          </p:nvCxnSpPr>
          <p:spPr>
            <a:xfrm flipV="1">
              <a:off x="2273181" y="2796146"/>
              <a:ext cx="820397" cy="32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A2E9CE-E9DC-441B-B111-260D0E7C67F1}"/>
                </a:ext>
              </a:extLst>
            </p:cNvPr>
            <p:cNvCxnSpPr>
              <a:cxnSpLocks/>
              <a:endCxn id="12" idx="1"/>
            </p:cNvCxnSpPr>
            <p:nvPr/>
          </p:nvCxnSpPr>
          <p:spPr>
            <a:xfrm>
              <a:off x="2273181" y="3082950"/>
              <a:ext cx="820397" cy="76993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A0CEC2A-57CB-4D72-A3E8-8008B00CC66C}"/>
                </a:ext>
              </a:extLst>
            </p:cNvPr>
            <p:cNvSpPr txBox="1"/>
            <p:nvPr/>
          </p:nvSpPr>
          <p:spPr>
            <a:xfrm>
              <a:off x="3434892" y="2981966"/>
              <a:ext cx="649482" cy="400110"/>
            </a:xfrm>
            <a:prstGeom prst="rect">
              <a:avLst/>
            </a:prstGeom>
            <a:noFill/>
          </p:spPr>
          <p:txBody>
            <a:bodyPr wrap="square" rtlCol="0">
              <a:spAutoFit/>
            </a:bodyPr>
            <a:lstStyle/>
            <a:p>
              <a:r>
                <a:rPr lang="en-US" sz="2000" dirty="0"/>
                <a:t>or</a:t>
              </a:r>
            </a:p>
          </p:txBody>
        </p:sp>
        <p:sp>
          <p:nvSpPr>
            <p:cNvPr id="24" name="TextBox 23">
              <a:extLst>
                <a:ext uri="{FF2B5EF4-FFF2-40B4-BE49-F238E27FC236}">
                  <a16:creationId xmlns:a16="http://schemas.microsoft.com/office/drawing/2014/main" id="{2353B486-9442-4298-ABAC-8EA9814CA24F}"/>
                </a:ext>
              </a:extLst>
            </p:cNvPr>
            <p:cNvSpPr txBox="1"/>
            <p:nvPr/>
          </p:nvSpPr>
          <p:spPr>
            <a:xfrm>
              <a:off x="3434892" y="2170688"/>
              <a:ext cx="649482" cy="400110"/>
            </a:xfrm>
            <a:prstGeom prst="rect">
              <a:avLst/>
            </a:prstGeom>
            <a:noFill/>
          </p:spPr>
          <p:txBody>
            <a:bodyPr wrap="square" rtlCol="0">
              <a:spAutoFit/>
            </a:bodyPr>
            <a:lstStyle/>
            <a:p>
              <a:r>
                <a:rPr lang="en-US" sz="2000" dirty="0"/>
                <a:t>or</a:t>
              </a:r>
            </a:p>
          </p:txBody>
        </p:sp>
      </p:grpSp>
      <p:grpSp>
        <p:nvGrpSpPr>
          <p:cNvPr id="32" name="Group 31">
            <a:extLst>
              <a:ext uri="{FF2B5EF4-FFF2-40B4-BE49-F238E27FC236}">
                <a16:creationId xmlns:a16="http://schemas.microsoft.com/office/drawing/2014/main" id="{792B0D7A-F189-4BC3-A9C2-CB78B74A197E}"/>
              </a:ext>
            </a:extLst>
          </p:cNvPr>
          <p:cNvGrpSpPr/>
          <p:nvPr/>
        </p:nvGrpSpPr>
        <p:grpSpPr>
          <a:xfrm>
            <a:off x="3760334" y="3967867"/>
            <a:ext cx="5922146" cy="597572"/>
            <a:chOff x="717133" y="4636668"/>
            <a:chExt cx="5125433" cy="389788"/>
          </a:xfrm>
        </p:grpSpPr>
        <p:sp>
          <p:nvSpPr>
            <p:cNvPr id="27" name="TextBox 26">
              <a:extLst>
                <a:ext uri="{FF2B5EF4-FFF2-40B4-BE49-F238E27FC236}">
                  <a16:creationId xmlns:a16="http://schemas.microsoft.com/office/drawing/2014/main" id="{7E872A52-08A9-474B-84FD-D78A73D866C2}"/>
                </a:ext>
              </a:extLst>
            </p:cNvPr>
            <p:cNvSpPr txBox="1"/>
            <p:nvPr/>
          </p:nvSpPr>
          <p:spPr>
            <a:xfrm>
              <a:off x="717133" y="4636668"/>
              <a:ext cx="1214928" cy="301137"/>
            </a:xfrm>
            <a:prstGeom prst="rect">
              <a:avLst/>
            </a:prstGeom>
            <a:solidFill>
              <a:schemeClr val="accent1">
                <a:lumMod val="75000"/>
              </a:schemeClr>
            </a:solidFill>
          </p:spPr>
          <p:txBody>
            <a:bodyPr wrap="square" rtlCol="0">
              <a:spAutoFit/>
            </a:bodyPr>
            <a:lstStyle/>
            <a:p>
              <a:pPr algn="ctr"/>
              <a:r>
                <a:rPr lang="en-US" sz="2400" dirty="0">
                  <a:solidFill>
                    <a:schemeClr val="bg1"/>
                  </a:solidFill>
                </a:rPr>
                <a:t>Entity</a:t>
              </a:r>
              <a:r>
                <a:rPr lang="en-US" dirty="0"/>
                <a:t> </a:t>
              </a:r>
            </a:p>
          </p:txBody>
        </p:sp>
        <p:sp>
          <p:nvSpPr>
            <p:cNvPr id="28" name="TextBox 27">
              <a:extLst>
                <a:ext uri="{FF2B5EF4-FFF2-40B4-BE49-F238E27FC236}">
                  <a16:creationId xmlns:a16="http://schemas.microsoft.com/office/drawing/2014/main" id="{1165EA5C-13C8-4620-84B8-2C36F40EBDF9}"/>
                </a:ext>
              </a:extLst>
            </p:cNvPr>
            <p:cNvSpPr txBox="1"/>
            <p:nvPr/>
          </p:nvSpPr>
          <p:spPr>
            <a:xfrm>
              <a:off x="3052799" y="4785546"/>
              <a:ext cx="2789767" cy="240910"/>
            </a:xfrm>
            <a:prstGeom prst="rect">
              <a:avLst/>
            </a:prstGeom>
            <a:solidFill>
              <a:schemeClr val="accent1">
                <a:lumMod val="60000"/>
                <a:lumOff val="40000"/>
              </a:schemeClr>
            </a:solidFill>
          </p:spPr>
          <p:txBody>
            <a:bodyPr wrap="square" rtlCol="0">
              <a:spAutoFit/>
            </a:bodyPr>
            <a:lstStyle/>
            <a:p>
              <a:r>
                <a:rPr lang="en-US" dirty="0"/>
                <a:t>Net Worth of $5,000,000</a:t>
              </a:r>
            </a:p>
          </p:txBody>
        </p:sp>
        <p:cxnSp>
          <p:nvCxnSpPr>
            <p:cNvPr id="30" name="Straight Connector 29">
              <a:extLst>
                <a:ext uri="{FF2B5EF4-FFF2-40B4-BE49-F238E27FC236}">
                  <a16:creationId xmlns:a16="http://schemas.microsoft.com/office/drawing/2014/main" id="{0BD6E9BB-176E-475D-B8DD-551C3FAC43CC}"/>
                </a:ext>
              </a:extLst>
            </p:cNvPr>
            <p:cNvCxnSpPr>
              <a:cxnSpLocks/>
              <a:stCxn id="27" idx="3"/>
              <a:endCxn id="28" idx="1"/>
            </p:cNvCxnSpPr>
            <p:nvPr/>
          </p:nvCxnSpPr>
          <p:spPr>
            <a:xfrm>
              <a:off x="1932061" y="4787237"/>
              <a:ext cx="1120738" cy="118764"/>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B96AAEC5-E67D-4A63-B15C-4D98DEC3A4C4}"/>
              </a:ext>
            </a:extLst>
          </p:cNvPr>
          <p:cNvSpPr txBox="1"/>
          <p:nvPr/>
        </p:nvSpPr>
        <p:spPr>
          <a:xfrm>
            <a:off x="199815" y="3108092"/>
            <a:ext cx="2411306" cy="523220"/>
          </a:xfrm>
          <a:prstGeom prst="rect">
            <a:avLst/>
          </a:prstGeom>
          <a:solidFill>
            <a:schemeClr val="accent1">
              <a:lumMod val="50000"/>
            </a:schemeClr>
          </a:solidFill>
        </p:spPr>
        <p:txBody>
          <a:bodyPr wrap="square" rtlCol="0">
            <a:spAutoFit/>
          </a:bodyPr>
          <a:lstStyle/>
          <a:p>
            <a:r>
              <a:rPr lang="en-US" sz="2800" dirty="0">
                <a:solidFill>
                  <a:schemeClr val="bg1"/>
                </a:solidFill>
              </a:rPr>
              <a:t>Accredited</a:t>
            </a:r>
            <a:r>
              <a:rPr lang="en-US" sz="2800" dirty="0"/>
              <a:t> </a:t>
            </a:r>
          </a:p>
        </p:txBody>
      </p:sp>
      <p:cxnSp>
        <p:nvCxnSpPr>
          <p:cNvPr id="34" name="Straight Connector 33">
            <a:extLst>
              <a:ext uri="{FF2B5EF4-FFF2-40B4-BE49-F238E27FC236}">
                <a16:creationId xmlns:a16="http://schemas.microsoft.com/office/drawing/2014/main" id="{9F41689F-6B93-42CD-BCEA-13924201F0C4}"/>
              </a:ext>
            </a:extLst>
          </p:cNvPr>
          <p:cNvCxnSpPr>
            <a:cxnSpLocks/>
            <a:endCxn id="9" idx="1"/>
          </p:cNvCxnSpPr>
          <p:nvPr/>
        </p:nvCxnSpPr>
        <p:spPr>
          <a:xfrm flipV="1">
            <a:off x="2623941" y="2588419"/>
            <a:ext cx="255567" cy="607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48B07C6-A2DD-40DD-93F7-E3C1A0B70D9A}"/>
              </a:ext>
            </a:extLst>
          </p:cNvPr>
          <p:cNvCxnSpPr>
            <a:cxnSpLocks/>
            <a:endCxn id="27" idx="1"/>
          </p:cNvCxnSpPr>
          <p:nvPr/>
        </p:nvCxnSpPr>
        <p:spPr>
          <a:xfrm>
            <a:off x="2611121" y="3473646"/>
            <a:ext cx="1149213" cy="725053"/>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E205C91-F18B-4983-B4D8-B8F077778A73}"/>
              </a:ext>
            </a:extLst>
          </p:cNvPr>
          <p:cNvSpPr txBox="1"/>
          <p:nvPr/>
        </p:nvSpPr>
        <p:spPr>
          <a:xfrm>
            <a:off x="792977" y="5379849"/>
            <a:ext cx="2699761" cy="523220"/>
          </a:xfrm>
          <a:prstGeom prst="rect">
            <a:avLst/>
          </a:prstGeom>
          <a:solidFill>
            <a:schemeClr val="accent1">
              <a:lumMod val="50000"/>
            </a:schemeClr>
          </a:solidFill>
        </p:spPr>
        <p:txBody>
          <a:bodyPr wrap="square" rtlCol="0">
            <a:spAutoFit/>
          </a:bodyPr>
          <a:lstStyle/>
          <a:p>
            <a:r>
              <a:rPr lang="en-US" sz="2800" dirty="0">
                <a:solidFill>
                  <a:schemeClr val="bg1"/>
                </a:solidFill>
              </a:rPr>
              <a:t>Non-Accredited</a:t>
            </a:r>
            <a:r>
              <a:rPr lang="en-US" sz="2800" dirty="0"/>
              <a:t> </a:t>
            </a:r>
          </a:p>
        </p:txBody>
      </p:sp>
      <p:sp>
        <p:nvSpPr>
          <p:cNvPr id="39" name="TextBox 38">
            <a:extLst>
              <a:ext uri="{FF2B5EF4-FFF2-40B4-BE49-F238E27FC236}">
                <a16:creationId xmlns:a16="http://schemas.microsoft.com/office/drawing/2014/main" id="{277E1055-F240-4635-814E-389761BA8825}"/>
              </a:ext>
            </a:extLst>
          </p:cNvPr>
          <p:cNvSpPr txBox="1"/>
          <p:nvPr/>
        </p:nvSpPr>
        <p:spPr>
          <a:xfrm>
            <a:off x="4457145" y="5225960"/>
            <a:ext cx="3366725" cy="830997"/>
          </a:xfrm>
          <a:prstGeom prst="rect">
            <a:avLst/>
          </a:prstGeom>
          <a:solidFill>
            <a:schemeClr val="accent1">
              <a:lumMod val="75000"/>
            </a:schemeClr>
          </a:solidFill>
        </p:spPr>
        <p:txBody>
          <a:bodyPr wrap="square" rtlCol="0">
            <a:spAutoFit/>
          </a:bodyPr>
          <a:lstStyle/>
          <a:p>
            <a:r>
              <a:rPr lang="en-US" sz="2400" dirty="0">
                <a:solidFill>
                  <a:schemeClr val="bg1"/>
                </a:solidFill>
              </a:rPr>
              <a:t>All Other Sophisticated Investors </a:t>
            </a:r>
            <a:r>
              <a:rPr lang="en-US" dirty="0"/>
              <a:t> </a:t>
            </a:r>
          </a:p>
        </p:txBody>
      </p:sp>
      <p:cxnSp>
        <p:nvCxnSpPr>
          <p:cNvPr id="40" name="Straight Connector 39">
            <a:extLst>
              <a:ext uri="{FF2B5EF4-FFF2-40B4-BE49-F238E27FC236}">
                <a16:creationId xmlns:a16="http://schemas.microsoft.com/office/drawing/2014/main" id="{ABECA453-5C95-4DB0-B6A1-A12311C2F0C5}"/>
              </a:ext>
            </a:extLst>
          </p:cNvPr>
          <p:cNvCxnSpPr>
            <a:cxnSpLocks/>
            <a:endCxn id="39" idx="1"/>
          </p:cNvCxnSpPr>
          <p:nvPr/>
        </p:nvCxnSpPr>
        <p:spPr>
          <a:xfrm>
            <a:off x="3492738" y="5610681"/>
            <a:ext cx="964407" cy="30778"/>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68B4C61-AB29-43DB-9C2D-10DA2AD4B5A4}"/>
              </a:ext>
            </a:extLst>
          </p:cNvPr>
          <p:cNvSpPr txBox="1"/>
          <p:nvPr/>
        </p:nvSpPr>
        <p:spPr>
          <a:xfrm>
            <a:off x="352159" y="905081"/>
            <a:ext cx="6281158" cy="369332"/>
          </a:xfrm>
          <a:prstGeom prst="rect">
            <a:avLst/>
          </a:prstGeom>
          <a:noFill/>
        </p:spPr>
        <p:txBody>
          <a:bodyPr wrap="square" rtlCol="0">
            <a:spAutoFit/>
          </a:bodyPr>
          <a:lstStyle/>
          <a:p>
            <a:r>
              <a:rPr lang="en-US" dirty="0"/>
              <a:t>ALL INVESTORS MUST BE SOPHISTICAED </a:t>
            </a:r>
          </a:p>
        </p:txBody>
      </p:sp>
    </p:spTree>
    <p:extLst>
      <p:ext uri="{BB962C8B-B14F-4D97-AF65-F5344CB8AC3E}">
        <p14:creationId xmlns:p14="http://schemas.microsoft.com/office/powerpoint/2010/main" val="202759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0204-232F-4D24-8874-558DF77F67A1}"/>
              </a:ext>
            </a:extLst>
          </p:cNvPr>
          <p:cNvSpPr>
            <a:spLocks noGrp="1"/>
          </p:cNvSpPr>
          <p:nvPr>
            <p:ph type="title"/>
          </p:nvPr>
        </p:nvSpPr>
        <p:spPr>
          <a:xfrm>
            <a:off x="476655" y="81280"/>
            <a:ext cx="11488882" cy="1320800"/>
          </a:xfrm>
        </p:spPr>
        <p:txBody>
          <a:bodyPr>
            <a:noAutofit/>
          </a:bodyPr>
          <a:lstStyle/>
          <a:p>
            <a:r>
              <a:rPr lang="en-US" sz="5000" dirty="0"/>
              <a:t>Pre-Existing Substantive </a:t>
            </a:r>
            <a:br>
              <a:rPr lang="en-US" sz="5000" dirty="0"/>
            </a:br>
            <a:r>
              <a:rPr lang="en-US" sz="5000" dirty="0"/>
              <a:t>Relationship </a:t>
            </a:r>
          </a:p>
        </p:txBody>
      </p:sp>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2">
            <a:extLst>
              <a:ext uri="{FF2B5EF4-FFF2-40B4-BE49-F238E27FC236}">
                <a16:creationId xmlns:a16="http://schemas.microsoft.com/office/drawing/2014/main" id="{04AAB182-F568-4289-9338-31256D70C8CA}"/>
              </a:ext>
            </a:extLst>
          </p:cNvPr>
          <p:cNvSpPr>
            <a:spLocks noGrp="1"/>
          </p:cNvSpPr>
          <p:nvPr>
            <p:ph idx="1"/>
          </p:nvPr>
        </p:nvSpPr>
        <p:spPr>
          <a:xfrm>
            <a:off x="476655" y="1967549"/>
            <a:ext cx="9215120" cy="3880773"/>
          </a:xfrm>
        </p:spPr>
        <p:txBody>
          <a:bodyPr>
            <a:noAutofit/>
          </a:bodyPr>
          <a:lstStyle/>
          <a:p>
            <a:pPr>
              <a:lnSpc>
                <a:spcPct val="90000"/>
              </a:lnSpc>
            </a:pPr>
            <a:r>
              <a:rPr lang="en-US" sz="2000" dirty="0"/>
              <a:t>If the relationship is pre-existing, offering securities to that investor is not considered a general solicitation under Regulation D</a:t>
            </a:r>
          </a:p>
          <a:p>
            <a:pPr>
              <a:lnSpc>
                <a:spcPct val="90000"/>
              </a:lnSpc>
            </a:pPr>
            <a:r>
              <a:rPr lang="en-US" sz="2000" dirty="0"/>
              <a:t>Relationship must be existing prior to commencement of offering</a:t>
            </a:r>
          </a:p>
          <a:p>
            <a:pPr>
              <a:lnSpc>
                <a:spcPct val="90000"/>
              </a:lnSpc>
            </a:pPr>
            <a:r>
              <a:rPr lang="en-US" sz="2000" dirty="0"/>
              <a:t>No set minimum amount of time that a relationship must exist to be considered pre-existing</a:t>
            </a:r>
          </a:p>
          <a:p>
            <a:pPr>
              <a:lnSpc>
                <a:spcPct val="90000"/>
              </a:lnSpc>
            </a:pPr>
            <a:r>
              <a:rPr lang="en-US" sz="2000" dirty="0"/>
              <a:t>But must be sufficient time between establishment of the relationship and the offer so that the offer is not considered made by general solicitation or advertising</a:t>
            </a:r>
          </a:p>
          <a:p>
            <a:pPr>
              <a:lnSpc>
                <a:spcPct val="90000"/>
              </a:lnSpc>
            </a:pPr>
            <a:r>
              <a:rPr lang="en-US" sz="2000" dirty="0"/>
              <a:t>“Substantive” relationship is one where the issuer “has sufficient information to evaluate, and does, in fact, evaluate, a prospective offeree’s financial circumstances and sophistication, in determining his or her status as an accredited or sophisticated investor.”10 Self-certification by a person regarding his or her status as an accredited or sophisticated investor, alone, is not sufficient to establish a substantive relationship.”</a:t>
            </a:r>
          </a:p>
        </p:txBody>
      </p:sp>
    </p:spTree>
    <p:extLst>
      <p:ext uri="{BB962C8B-B14F-4D97-AF65-F5344CB8AC3E}">
        <p14:creationId xmlns:p14="http://schemas.microsoft.com/office/powerpoint/2010/main" val="88924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C07F463-78A4-400C-927D-01C547E2EC6B}"/>
              </a:ext>
            </a:extLst>
          </p:cNvPr>
          <p:cNvPicPr>
            <a:picLocks noGrp="1" noChangeAspect="1"/>
          </p:cNvPicPr>
          <p:nvPr>
            <p:ph idx="1"/>
          </p:nvPr>
        </p:nvPicPr>
        <p:blipFill>
          <a:blip r:embed="rId2"/>
          <a:stretch>
            <a:fillRect/>
          </a:stretch>
        </p:blipFill>
        <p:spPr>
          <a:xfrm>
            <a:off x="458589" y="292430"/>
            <a:ext cx="10554851" cy="6264672"/>
          </a:xfrm>
          <a:prstGeom prst="rect">
            <a:avLst/>
          </a:prstGeom>
        </p:spPr>
      </p:pic>
    </p:spTree>
    <p:extLst>
      <p:ext uri="{BB962C8B-B14F-4D97-AF65-F5344CB8AC3E}">
        <p14:creationId xmlns:p14="http://schemas.microsoft.com/office/powerpoint/2010/main" val="375930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1429243-923A-48B9-9787-8F42F8C301F7}"/>
              </a:ext>
            </a:extLst>
          </p:cNvPr>
          <p:cNvPicPr>
            <a:picLocks noGrp="1" noChangeAspect="1"/>
          </p:cNvPicPr>
          <p:nvPr>
            <p:ph idx="1"/>
          </p:nvPr>
        </p:nvPicPr>
        <p:blipFill>
          <a:blip r:embed="rId2"/>
          <a:stretch>
            <a:fillRect/>
          </a:stretch>
        </p:blipFill>
        <p:spPr>
          <a:xfrm>
            <a:off x="477012" y="206824"/>
            <a:ext cx="10686603" cy="6435884"/>
          </a:xfrm>
          <a:prstGeom prst="rect">
            <a:avLst/>
          </a:prstGeom>
        </p:spPr>
      </p:pic>
    </p:spTree>
    <p:extLst>
      <p:ext uri="{BB962C8B-B14F-4D97-AF65-F5344CB8AC3E}">
        <p14:creationId xmlns:p14="http://schemas.microsoft.com/office/powerpoint/2010/main" val="473957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A0D261-F416-4299-8739-D7CD99DC27D3}"/>
              </a:ext>
            </a:extLst>
          </p:cNvPr>
          <p:cNvSpPr>
            <a:spLocks noGrp="1"/>
          </p:cNvSpPr>
          <p:nvPr>
            <p:ph type="title"/>
          </p:nvPr>
        </p:nvSpPr>
        <p:spPr>
          <a:xfrm>
            <a:off x="6956277" y="99063"/>
            <a:ext cx="5183758" cy="2227730"/>
          </a:xfrm>
        </p:spPr>
        <p:txBody>
          <a:bodyPr anchor="ctr">
            <a:normAutofit/>
          </a:bodyPr>
          <a:lstStyle/>
          <a:p>
            <a:r>
              <a:rPr lang="en-US" dirty="0">
                <a:solidFill>
                  <a:srgbClr val="FFFFFF"/>
                </a:solidFill>
              </a:rPr>
              <a:t>Todd N. Robinson, Esq. </a:t>
            </a:r>
          </a:p>
        </p:txBody>
      </p:sp>
      <p:pic>
        <p:nvPicPr>
          <p:cNvPr id="4" name="Picture 1" descr="page2image3802880">
            <a:extLst>
              <a:ext uri="{FF2B5EF4-FFF2-40B4-BE49-F238E27FC236}">
                <a16:creationId xmlns:a16="http://schemas.microsoft.com/office/drawing/2014/main" id="{7C3E8A93-8DFE-4E1C-87F2-4407E663AB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3738" y="730507"/>
            <a:ext cx="3381867" cy="50664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3652F14-F0FF-48CC-A242-0AE9558822B0}"/>
              </a:ext>
            </a:extLst>
          </p:cNvPr>
          <p:cNvSpPr>
            <a:spLocks noGrp="1"/>
          </p:cNvSpPr>
          <p:nvPr>
            <p:ph idx="1"/>
          </p:nvPr>
        </p:nvSpPr>
        <p:spPr>
          <a:xfrm>
            <a:off x="6956277" y="1760434"/>
            <a:ext cx="4738436" cy="4640366"/>
          </a:xfrm>
        </p:spPr>
        <p:txBody>
          <a:bodyPr anchor="t">
            <a:normAutofit lnSpcReduction="10000"/>
          </a:bodyPr>
          <a:lstStyle/>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US" sz="1200" b="0" i="0" u="none" strike="noStrike" kern="1200" cap="none" spc="0" normalizeH="0" baseline="0" noProof="0" dirty="0">
                <a:ln>
                  <a:noFill/>
                </a:ln>
                <a:solidFill>
                  <a:schemeClr val="bg1"/>
                </a:solidFill>
                <a:effectLst/>
                <a:uLnTx/>
                <a:uFillTx/>
                <a:latin typeface="Trebuchet MS" panose="020B0603020202020204"/>
                <a:ea typeface="+mn-ea"/>
                <a:cs typeface="+mn-cs"/>
              </a:rPr>
              <a:t>Todd Robinson is the co-founder of Robinson Franzman, LLP (“Robinson”), a boutique corporate and commercial real estate law firm serving clients across the United States as counsel for multifamily syndicators and developers, private equity funds, financial services institutions, middle-market companies and commercial landlords. Robinson is based in Atlanta</a:t>
            </a:r>
            <a:r>
              <a:rPr lang="en-US" sz="1200" dirty="0">
                <a:solidFill>
                  <a:schemeClr val="bg1"/>
                </a:solidFill>
                <a:latin typeface="Trebuchet MS" panose="020B0603020202020204"/>
              </a:rPr>
              <a:t>, Georgia but has a national client-base</a:t>
            </a:r>
            <a:r>
              <a:rPr kumimoji="0" lang="en-US" sz="1200" b="0" i="0" u="none" strike="noStrike" kern="1200" cap="none" spc="0" normalizeH="0" baseline="0" noProof="0" dirty="0">
                <a:ln>
                  <a:noFill/>
                </a:ln>
                <a:solidFill>
                  <a:schemeClr val="bg1"/>
                </a:solidFill>
                <a:effectLst/>
                <a:uLnTx/>
                <a:uFillTx/>
                <a:latin typeface="Trebuchet MS" panose="020B0603020202020204"/>
                <a:ea typeface="+mn-ea"/>
                <a:cs typeface="+mn-cs"/>
              </a:rPr>
              <a:t>. Robinson is committed to providing the highest quality work product in the industry and immediate responsiveness to its clients’ needs. </a:t>
            </a: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US" sz="1200" b="0" i="0" u="none" strike="noStrike" kern="1200" cap="none" spc="0" normalizeH="0" baseline="0" noProof="0" dirty="0">
                <a:ln>
                  <a:noFill/>
                </a:ln>
                <a:solidFill>
                  <a:schemeClr val="bg1"/>
                </a:solidFill>
                <a:effectLst/>
                <a:uLnTx/>
                <a:uFillTx/>
                <a:latin typeface="Trebuchet MS" panose="020B0603020202020204"/>
                <a:ea typeface="+mn-ea"/>
                <a:cs typeface="+mn-cs"/>
              </a:rPr>
              <a:t>With a focus on practice areas such as commercial real estate finance transactions and syndications, commercial real estate development, commercial lending, and general corporate and business law, Mr. Robinson provides a full suite of legal services to clients from all sides of the deal – whether buying, selling, or financing. Todd also specializes in structuring and negotiating private equity real estate investment deals on behalf of investment sponsors and investors, which includes negotiating and structuring waterfalls and preferred returns with investors, advising on securities regulations relating to private placements, and counseling clients on capital market issues. </a:t>
            </a: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US" sz="1200" b="0" i="0" u="none" strike="noStrike" kern="1200" cap="none" spc="0" normalizeH="0" baseline="0" noProof="0" dirty="0">
                <a:ln>
                  <a:noFill/>
                </a:ln>
                <a:solidFill>
                  <a:schemeClr val="bg1"/>
                </a:solidFill>
                <a:effectLst/>
                <a:uLnTx/>
                <a:uFillTx/>
                <a:latin typeface="Trebuchet MS" panose="020B0603020202020204"/>
                <a:ea typeface="+mn-ea"/>
                <a:cs typeface="+mn-cs"/>
              </a:rPr>
              <a:t>Mr. Robinson’s clients include multifamily investment firms, family offices, commercial real estate developers, community and regional banks, institutional non-bank lenders, investment and asset managers, national REITs, commercial real estate investors, and small business owners. Outside of work, Todd enjoys spending time with his wife and three boys under seven and the occasional golf outing.</a:t>
            </a:r>
            <a:endParaRPr lang="en-US" dirty="0">
              <a:solidFill>
                <a:schemeClr val="bg1"/>
              </a:solidFill>
            </a:endParaRPr>
          </a:p>
        </p:txBody>
      </p:sp>
    </p:spTree>
    <p:extLst>
      <p:ext uri="{BB962C8B-B14F-4D97-AF65-F5344CB8AC3E}">
        <p14:creationId xmlns:p14="http://schemas.microsoft.com/office/powerpoint/2010/main" val="3723223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A3096-6E9B-4A22-9EB6-361095C2C9F7}"/>
              </a:ext>
            </a:extLst>
          </p:cNvPr>
          <p:cNvSpPr>
            <a:spLocks noGrp="1"/>
          </p:cNvSpPr>
          <p:nvPr>
            <p:ph type="title"/>
          </p:nvPr>
        </p:nvSpPr>
        <p:spPr>
          <a:xfrm>
            <a:off x="842597" y="266246"/>
            <a:ext cx="10197494" cy="1099457"/>
          </a:xfrm>
        </p:spPr>
        <p:txBody>
          <a:bodyPr>
            <a:normAutofit/>
          </a:bodyPr>
          <a:lstStyle/>
          <a:p>
            <a:r>
              <a:rPr lang="en-US" sz="5000" dirty="0"/>
              <a:t>What is a Sophisticated Investor</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2D0686E-F6E6-4763-B347-305D7FC575E9}"/>
              </a:ext>
            </a:extLst>
          </p:cNvPr>
          <p:cNvGraphicFramePr>
            <a:graphicFrameLocks noGrp="1"/>
          </p:cNvGraphicFramePr>
          <p:nvPr>
            <p:ph idx="1"/>
            <p:extLst>
              <p:ext uri="{D42A27DB-BD31-4B8C-83A1-F6EECF244321}">
                <p14:modId xmlns:p14="http://schemas.microsoft.com/office/powerpoint/2010/main" val="1232518821"/>
              </p:ext>
            </p:extLst>
          </p:nvPr>
        </p:nvGraphicFramePr>
        <p:xfrm>
          <a:off x="842597" y="1365703"/>
          <a:ext cx="10993803" cy="4676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443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175F-99B4-4684-94E4-8E094DCBD7FF}"/>
              </a:ext>
            </a:extLst>
          </p:cNvPr>
          <p:cNvSpPr>
            <a:spLocks noGrp="1"/>
          </p:cNvSpPr>
          <p:nvPr>
            <p:ph type="title"/>
          </p:nvPr>
        </p:nvSpPr>
        <p:spPr>
          <a:xfrm>
            <a:off x="108374" y="132080"/>
            <a:ext cx="10559626" cy="1320800"/>
          </a:xfrm>
        </p:spPr>
        <p:txBody>
          <a:bodyPr>
            <a:noAutofit/>
          </a:bodyPr>
          <a:lstStyle/>
          <a:p>
            <a:r>
              <a:rPr lang="en-US" sz="5000" dirty="0"/>
              <a:t>Disclosure Requirements – </a:t>
            </a:r>
            <a:br>
              <a:rPr lang="en-US" sz="5000" dirty="0"/>
            </a:br>
            <a:r>
              <a:rPr lang="en-US" sz="5000" dirty="0"/>
              <a:t>The PPM</a:t>
            </a:r>
          </a:p>
        </p:txBody>
      </p:sp>
      <p:graphicFrame>
        <p:nvGraphicFramePr>
          <p:cNvPr id="4" name="Content Placeholder 3">
            <a:extLst>
              <a:ext uri="{FF2B5EF4-FFF2-40B4-BE49-F238E27FC236}">
                <a16:creationId xmlns:a16="http://schemas.microsoft.com/office/drawing/2014/main" id="{45434606-B942-4B3E-BF57-BCF4F27FFE1E}"/>
              </a:ext>
            </a:extLst>
          </p:cNvPr>
          <p:cNvGraphicFramePr>
            <a:graphicFrameLocks noGrp="1"/>
          </p:cNvGraphicFramePr>
          <p:nvPr>
            <p:ph idx="1"/>
            <p:extLst>
              <p:ext uri="{D42A27DB-BD31-4B8C-83A1-F6EECF244321}">
                <p14:modId xmlns:p14="http://schemas.microsoft.com/office/powerpoint/2010/main" val="876309839"/>
              </p:ext>
            </p:extLst>
          </p:nvPr>
        </p:nvGraphicFramePr>
        <p:xfrm>
          <a:off x="373062" y="1797368"/>
          <a:ext cx="9451657" cy="4705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195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2C511-BBD8-4DC0-8390-25EA1B6FF0EE}"/>
              </a:ext>
            </a:extLst>
          </p:cNvPr>
          <p:cNvSpPr>
            <a:spLocks noGrp="1"/>
          </p:cNvSpPr>
          <p:nvPr>
            <p:ph type="title"/>
          </p:nvPr>
        </p:nvSpPr>
        <p:spPr>
          <a:xfrm>
            <a:off x="1043950" y="1179151"/>
            <a:ext cx="3300646" cy="4463889"/>
          </a:xfrm>
        </p:spPr>
        <p:txBody>
          <a:bodyPr anchor="ctr">
            <a:normAutofit/>
          </a:bodyPr>
          <a:lstStyle/>
          <a:p>
            <a:r>
              <a:rPr lang="en-US" sz="5000" dirty="0"/>
              <a:t>How Does the Sponsor Make Money?</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4C6340-381A-4E37-BDEE-F5D800688963}"/>
              </a:ext>
            </a:extLst>
          </p:cNvPr>
          <p:cNvSpPr>
            <a:spLocks noGrp="1"/>
          </p:cNvSpPr>
          <p:nvPr>
            <p:ph idx="1"/>
          </p:nvPr>
        </p:nvSpPr>
        <p:spPr>
          <a:xfrm>
            <a:off x="4595885" y="944880"/>
            <a:ext cx="6768254" cy="5516879"/>
          </a:xfrm>
        </p:spPr>
        <p:txBody>
          <a:bodyPr anchor="ctr">
            <a:normAutofit fontScale="85000" lnSpcReduction="10000"/>
          </a:bodyPr>
          <a:lstStyle/>
          <a:p>
            <a:r>
              <a:rPr lang="en-US" sz="3000" dirty="0"/>
              <a:t>1. Fees Paid by Investors at Closing and During Ownership</a:t>
            </a:r>
          </a:p>
          <a:p>
            <a:pPr lvl="1"/>
            <a:r>
              <a:rPr lang="en-US" sz="3000" dirty="0"/>
              <a:t>Acquisition Fee (typically 2% - 3%</a:t>
            </a:r>
          </a:p>
          <a:p>
            <a:pPr lvl="1"/>
            <a:r>
              <a:rPr lang="en-US" sz="3000" dirty="0"/>
              <a:t>Asset Management Fees (typically 1% - 2%) </a:t>
            </a:r>
          </a:p>
          <a:p>
            <a:pPr lvl="1"/>
            <a:r>
              <a:rPr lang="en-US" sz="3000" dirty="0"/>
              <a:t>Refinance Fee</a:t>
            </a:r>
          </a:p>
          <a:p>
            <a:pPr lvl="1"/>
            <a:r>
              <a:rPr lang="en-US" sz="3000" dirty="0"/>
              <a:t>Disposition Fee</a:t>
            </a:r>
          </a:p>
          <a:p>
            <a:pPr marL="457200" lvl="1" indent="0">
              <a:buNone/>
            </a:pPr>
            <a:endParaRPr lang="en-US" sz="3000" dirty="0"/>
          </a:p>
          <a:p>
            <a:pPr marL="346075" lvl="1" indent="-346075"/>
            <a:r>
              <a:rPr lang="en-US" sz="3000" dirty="0"/>
              <a:t>2. Distributions of Cash Flow and Profits </a:t>
            </a:r>
          </a:p>
          <a:p>
            <a:pPr marL="746125" lvl="2" indent="-346075"/>
            <a:r>
              <a:rPr lang="en-US" sz="3000" dirty="0"/>
              <a:t>Share of cash flow and sales proceeds</a:t>
            </a:r>
          </a:p>
          <a:p>
            <a:pPr marL="746125" lvl="2" indent="-346075"/>
            <a:r>
              <a:rPr lang="en-US" sz="3000" dirty="0"/>
              <a:t>Anywhere from 30% to 50%</a:t>
            </a:r>
          </a:p>
          <a:p>
            <a:pPr lvl="1"/>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08247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A84E4-1B68-48FB-9CF9-38AFA63FE837}"/>
              </a:ext>
            </a:extLst>
          </p:cNvPr>
          <p:cNvSpPr>
            <a:spLocks noGrp="1"/>
          </p:cNvSpPr>
          <p:nvPr>
            <p:ph type="title"/>
          </p:nvPr>
        </p:nvSpPr>
        <p:spPr>
          <a:xfrm>
            <a:off x="842597" y="357415"/>
            <a:ext cx="11227483" cy="1099457"/>
          </a:xfrm>
        </p:spPr>
        <p:txBody>
          <a:bodyPr>
            <a:noAutofit/>
          </a:bodyPr>
          <a:lstStyle/>
          <a:p>
            <a:r>
              <a:rPr lang="en-US" sz="5000" dirty="0"/>
              <a:t>Ready to Make an Offering?  What do you Need</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AB2265A-B9D9-4852-BA8A-0693086569AD}"/>
              </a:ext>
            </a:extLst>
          </p:cNvPr>
          <p:cNvGraphicFramePr>
            <a:graphicFrameLocks noGrp="1"/>
          </p:cNvGraphicFramePr>
          <p:nvPr>
            <p:ph idx="1"/>
            <p:extLst>
              <p:ext uri="{D42A27DB-BD31-4B8C-83A1-F6EECF244321}">
                <p14:modId xmlns:p14="http://schemas.microsoft.com/office/powerpoint/2010/main" val="2190220722"/>
              </p:ext>
            </p:extLst>
          </p:nvPr>
        </p:nvGraphicFramePr>
        <p:xfrm>
          <a:off x="1286933" y="2110695"/>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902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B1FF0-A78A-4358-8397-30A674C2BD17}"/>
              </a:ext>
            </a:extLst>
          </p:cNvPr>
          <p:cNvSpPr>
            <a:spLocks noGrp="1"/>
          </p:cNvSpPr>
          <p:nvPr>
            <p:ph type="title"/>
          </p:nvPr>
        </p:nvSpPr>
        <p:spPr>
          <a:xfrm>
            <a:off x="276538" y="1176678"/>
            <a:ext cx="3547581" cy="4093028"/>
          </a:xfrm>
        </p:spPr>
        <p:txBody>
          <a:bodyPr anchor="ctr">
            <a:normAutofit/>
          </a:bodyPr>
          <a:lstStyle/>
          <a:p>
            <a:r>
              <a:rPr lang="en-US" sz="5000" dirty="0"/>
              <a:t>What’s your Plan?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A4EDC3B-554C-4AB1-B938-428FE757B94A}"/>
              </a:ext>
            </a:extLst>
          </p:cNvPr>
          <p:cNvGraphicFramePr>
            <a:graphicFrameLocks noGrp="1"/>
          </p:cNvGraphicFramePr>
          <p:nvPr>
            <p:ph idx="1"/>
            <p:extLst>
              <p:ext uri="{D42A27DB-BD31-4B8C-83A1-F6EECF244321}">
                <p14:modId xmlns:p14="http://schemas.microsoft.com/office/powerpoint/2010/main" val="1754302119"/>
              </p:ext>
            </p:extLst>
          </p:nvPr>
        </p:nvGraphicFramePr>
        <p:xfrm>
          <a:off x="5094119" y="467361"/>
          <a:ext cx="6821343" cy="606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153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513C-5C39-403A-B9E6-474B7BE6C50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8C37DB0-21D7-4F8C-98D6-60F6D39C01D1}"/>
              </a:ext>
            </a:extLst>
          </p:cNvPr>
          <p:cNvSpPr>
            <a:spLocks noGrp="1"/>
          </p:cNvSpPr>
          <p:nvPr>
            <p:ph idx="1"/>
          </p:nvPr>
        </p:nvSpPr>
        <p:spPr>
          <a:xfrm>
            <a:off x="677334" y="1647841"/>
            <a:ext cx="8596668" cy="4394036"/>
          </a:xfrm>
        </p:spPr>
        <p:txBody>
          <a:bodyPr/>
          <a:lstStyle/>
          <a:p>
            <a:pPr lvl="2"/>
            <a:endParaRPr lang="en-US" dirty="0"/>
          </a:p>
          <a:p>
            <a:pPr marL="914400" lvl="2" indent="0">
              <a:buNone/>
            </a:pPr>
            <a:endParaRPr lang="en-US" dirty="0"/>
          </a:p>
          <a:p>
            <a:pPr lvl="2"/>
            <a:endParaRPr lang="en-US" dirty="0"/>
          </a:p>
          <a:p>
            <a:pPr marL="914400" lvl="2" indent="0">
              <a:buNone/>
            </a:pPr>
            <a:endParaRPr lang="en-US" dirty="0"/>
          </a:p>
          <a:p>
            <a:pPr lvl="2"/>
            <a:endParaRPr lang="en-US" dirty="0"/>
          </a:p>
        </p:txBody>
      </p:sp>
      <p:pic>
        <p:nvPicPr>
          <p:cNvPr id="5" name="Picture 4">
            <a:extLst>
              <a:ext uri="{FF2B5EF4-FFF2-40B4-BE49-F238E27FC236}">
                <a16:creationId xmlns:a16="http://schemas.microsoft.com/office/drawing/2014/main" id="{4729F143-0732-4C58-95E1-604A9D574B1F}"/>
              </a:ext>
            </a:extLst>
          </p:cNvPr>
          <p:cNvPicPr>
            <a:picLocks noChangeAspect="1"/>
          </p:cNvPicPr>
          <p:nvPr/>
        </p:nvPicPr>
        <p:blipFill>
          <a:blip r:embed="rId2"/>
          <a:stretch>
            <a:fillRect/>
          </a:stretch>
        </p:blipFill>
        <p:spPr>
          <a:xfrm>
            <a:off x="0" y="0"/>
            <a:ext cx="12192000" cy="6996418"/>
          </a:xfrm>
          <a:prstGeom prst="rect">
            <a:avLst/>
          </a:prstGeom>
        </p:spPr>
      </p:pic>
    </p:spTree>
    <p:extLst>
      <p:ext uri="{BB962C8B-B14F-4D97-AF65-F5344CB8AC3E}">
        <p14:creationId xmlns:p14="http://schemas.microsoft.com/office/powerpoint/2010/main" val="2073973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38E1-5197-458F-83DD-CDFC67E74BCA}"/>
              </a:ext>
            </a:extLst>
          </p:cNvPr>
          <p:cNvSpPr>
            <a:spLocks noGrp="1"/>
          </p:cNvSpPr>
          <p:nvPr>
            <p:ph type="title"/>
          </p:nvPr>
        </p:nvSpPr>
        <p:spPr/>
        <p:txBody>
          <a:bodyPr>
            <a:normAutofit/>
          </a:bodyPr>
          <a:lstStyle/>
          <a:p>
            <a:pPr algn="ctr"/>
            <a:r>
              <a:rPr lang="en-US" sz="5000" dirty="0"/>
              <a:t>Questions/Comments</a:t>
            </a:r>
          </a:p>
        </p:txBody>
      </p:sp>
      <p:sp>
        <p:nvSpPr>
          <p:cNvPr id="3" name="Content Placeholder 2">
            <a:extLst>
              <a:ext uri="{FF2B5EF4-FFF2-40B4-BE49-F238E27FC236}">
                <a16:creationId xmlns:a16="http://schemas.microsoft.com/office/drawing/2014/main" id="{79C96E29-10C2-49B5-8299-A93ABF53D836}"/>
              </a:ext>
            </a:extLst>
          </p:cNvPr>
          <p:cNvSpPr>
            <a:spLocks noGrp="1"/>
          </p:cNvSpPr>
          <p:nvPr>
            <p:ph idx="1"/>
          </p:nvPr>
        </p:nvSpPr>
        <p:spPr/>
        <p:txBody>
          <a:bodyPr>
            <a:normAutofit/>
          </a:bodyPr>
          <a:lstStyle/>
          <a:p>
            <a:r>
              <a:rPr lang="en-US" sz="3000" dirty="0"/>
              <a:t>Ask me anything! </a:t>
            </a:r>
          </a:p>
        </p:txBody>
      </p:sp>
    </p:spTree>
    <p:extLst>
      <p:ext uri="{BB962C8B-B14F-4D97-AF65-F5344CB8AC3E}">
        <p14:creationId xmlns:p14="http://schemas.microsoft.com/office/powerpoint/2010/main" val="192546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DC2545-D168-47DE-8D1C-AA8E07CEDB5E}"/>
              </a:ext>
            </a:extLst>
          </p:cNvPr>
          <p:cNvSpPr>
            <a:spLocks noGrp="1"/>
          </p:cNvSpPr>
          <p:nvPr>
            <p:ph type="title"/>
          </p:nvPr>
        </p:nvSpPr>
        <p:spPr>
          <a:xfrm>
            <a:off x="7181723" y="609600"/>
            <a:ext cx="4512989" cy="2227730"/>
          </a:xfrm>
        </p:spPr>
        <p:txBody>
          <a:bodyPr anchor="ctr">
            <a:normAutofit/>
          </a:bodyPr>
          <a:lstStyle/>
          <a:p>
            <a:r>
              <a:rPr lang="en-US" dirty="0">
                <a:solidFill>
                  <a:srgbClr val="FFFFFF"/>
                </a:solidFill>
              </a:rPr>
              <a:t>Questions and Comments?</a:t>
            </a:r>
          </a:p>
        </p:txBody>
      </p:sp>
      <p:pic>
        <p:nvPicPr>
          <p:cNvPr id="4" name="Picture 3" descr="Diagram, text&#10;&#10;Description automatically generated">
            <a:extLst>
              <a:ext uri="{FF2B5EF4-FFF2-40B4-BE49-F238E27FC236}">
                <a16:creationId xmlns:a16="http://schemas.microsoft.com/office/drawing/2014/main" id="{8FFD0E4A-8DA4-4795-BD67-083A21A49EE4}"/>
              </a:ext>
            </a:extLst>
          </p:cNvPr>
          <p:cNvPicPr>
            <a:picLocks noChangeAspect="1"/>
          </p:cNvPicPr>
          <p:nvPr/>
        </p:nvPicPr>
        <p:blipFill>
          <a:blip r:embed="rId2"/>
          <a:stretch>
            <a:fillRect/>
          </a:stretch>
        </p:blipFill>
        <p:spPr>
          <a:xfrm>
            <a:off x="381380" y="2096655"/>
            <a:ext cx="4232645" cy="2529005"/>
          </a:xfrm>
          <a:prstGeom prst="rect">
            <a:avLst/>
          </a:prstGeom>
        </p:spPr>
      </p:pic>
      <p:sp>
        <p:nvSpPr>
          <p:cNvPr id="3" name="Content Placeholder 2">
            <a:extLst>
              <a:ext uri="{FF2B5EF4-FFF2-40B4-BE49-F238E27FC236}">
                <a16:creationId xmlns:a16="http://schemas.microsoft.com/office/drawing/2014/main" id="{6248A7B7-9DF7-4D46-96BF-7A2664669A54}"/>
              </a:ext>
            </a:extLst>
          </p:cNvPr>
          <p:cNvSpPr>
            <a:spLocks noGrp="1"/>
          </p:cNvSpPr>
          <p:nvPr>
            <p:ph idx="1"/>
          </p:nvPr>
        </p:nvSpPr>
        <p:spPr>
          <a:xfrm>
            <a:off x="7181725" y="2837329"/>
            <a:ext cx="4512988" cy="3317938"/>
          </a:xfrm>
        </p:spPr>
        <p:txBody>
          <a:bodyPr anchor="t">
            <a:normAutofit/>
          </a:bodyPr>
          <a:lstStyle/>
          <a:p>
            <a:r>
              <a:rPr lang="en-US" dirty="0">
                <a:solidFill>
                  <a:srgbClr val="FFFFFF"/>
                </a:solidFill>
              </a:rPr>
              <a:t>Todd N. Robinson, Esq. </a:t>
            </a:r>
          </a:p>
          <a:p>
            <a:r>
              <a:rPr lang="en-US" dirty="0">
                <a:solidFill>
                  <a:srgbClr val="FFFFFF"/>
                </a:solidFill>
              </a:rPr>
              <a:t>Robinson </a:t>
            </a:r>
            <a:r>
              <a:rPr lang="en-US" dirty="0" err="1">
                <a:solidFill>
                  <a:srgbClr val="FFFFFF"/>
                </a:solidFill>
              </a:rPr>
              <a:t>Franzman</a:t>
            </a:r>
            <a:r>
              <a:rPr lang="en-US" dirty="0">
                <a:solidFill>
                  <a:srgbClr val="FFFFFF"/>
                </a:solidFill>
              </a:rPr>
              <a:t> LLP</a:t>
            </a:r>
          </a:p>
          <a:p>
            <a:r>
              <a:rPr lang="en-US" dirty="0">
                <a:solidFill>
                  <a:srgbClr val="FFFFFF"/>
                </a:solidFill>
              </a:rPr>
              <a:t>191 Peachtree Street, NE</a:t>
            </a:r>
          </a:p>
          <a:p>
            <a:r>
              <a:rPr lang="en-US" dirty="0">
                <a:solidFill>
                  <a:srgbClr val="FFFFFF"/>
                </a:solidFill>
              </a:rPr>
              <a:t>Suite 2510</a:t>
            </a:r>
          </a:p>
          <a:p>
            <a:r>
              <a:rPr lang="en-US" dirty="0">
                <a:solidFill>
                  <a:srgbClr val="FFFFFF"/>
                </a:solidFill>
              </a:rPr>
              <a:t>Atlanta, Georgia 30303</a:t>
            </a:r>
          </a:p>
          <a:p>
            <a:r>
              <a:rPr lang="en-US" dirty="0">
                <a:solidFill>
                  <a:srgbClr val="FFFFFF"/>
                </a:solidFill>
              </a:rPr>
              <a:t>Email: todd@rfllplaw.com</a:t>
            </a:r>
          </a:p>
          <a:p>
            <a:r>
              <a:rPr lang="en-US" dirty="0">
                <a:solidFill>
                  <a:srgbClr val="FFFFFF"/>
                </a:solidFill>
              </a:rPr>
              <a:t>Phone: 404-255-5203</a:t>
            </a:r>
          </a:p>
          <a:p>
            <a:endParaRPr lang="en-US" dirty="0">
              <a:solidFill>
                <a:srgbClr val="FFFFFF"/>
              </a:solidFill>
            </a:endParaRPr>
          </a:p>
        </p:txBody>
      </p:sp>
    </p:spTree>
    <p:extLst>
      <p:ext uri="{BB962C8B-B14F-4D97-AF65-F5344CB8AC3E}">
        <p14:creationId xmlns:p14="http://schemas.microsoft.com/office/powerpoint/2010/main" val="42966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A897-54EB-4497-B504-A5E94AE1B21F}"/>
              </a:ext>
            </a:extLst>
          </p:cNvPr>
          <p:cNvSpPr>
            <a:spLocks noGrp="1"/>
          </p:cNvSpPr>
          <p:nvPr>
            <p:ph type="title"/>
          </p:nvPr>
        </p:nvSpPr>
        <p:spPr>
          <a:xfrm>
            <a:off x="130629" y="29828"/>
            <a:ext cx="9213042" cy="1320800"/>
          </a:xfrm>
        </p:spPr>
        <p:txBody>
          <a:bodyPr>
            <a:noAutofit/>
          </a:bodyPr>
          <a:lstStyle/>
          <a:p>
            <a:pPr algn="ctr"/>
            <a:r>
              <a:rPr lang="en-US" sz="5000" dirty="0"/>
              <a:t>Legal Services We Provides</a:t>
            </a:r>
          </a:p>
        </p:txBody>
      </p:sp>
      <p:sp>
        <p:nvSpPr>
          <p:cNvPr id="3" name="Content Placeholder 2">
            <a:extLst>
              <a:ext uri="{FF2B5EF4-FFF2-40B4-BE49-F238E27FC236}">
                <a16:creationId xmlns:a16="http://schemas.microsoft.com/office/drawing/2014/main" id="{916C8980-D574-42EE-9991-0082838E9837}"/>
              </a:ext>
            </a:extLst>
          </p:cNvPr>
          <p:cNvSpPr>
            <a:spLocks noGrp="1"/>
          </p:cNvSpPr>
          <p:nvPr>
            <p:ph idx="1"/>
          </p:nvPr>
        </p:nvSpPr>
        <p:spPr>
          <a:xfrm>
            <a:off x="642500" y="1088572"/>
            <a:ext cx="11488540" cy="6021977"/>
          </a:xfrm>
        </p:spPr>
        <p:txBody>
          <a:bodyPr>
            <a:normAutofit fontScale="55000" lnSpcReduction="20000"/>
          </a:bodyPr>
          <a:lstStyle/>
          <a:p>
            <a:r>
              <a:rPr lang="en-US" sz="2900" b="1" dirty="0"/>
              <a:t>Securities Services (nationwide)</a:t>
            </a:r>
          </a:p>
          <a:p>
            <a:pPr lvl="1"/>
            <a:r>
              <a:rPr lang="en-US" sz="2900" dirty="0"/>
              <a:t>Private Placement Memorandums</a:t>
            </a:r>
          </a:p>
          <a:p>
            <a:pPr lvl="1"/>
            <a:r>
              <a:rPr lang="en-US" sz="2900" dirty="0"/>
              <a:t>Formation of Investment Entities</a:t>
            </a:r>
          </a:p>
          <a:p>
            <a:pPr lvl="1"/>
            <a:r>
              <a:rPr lang="en-US" sz="2900" dirty="0"/>
              <a:t>Formation of Management Entities</a:t>
            </a:r>
          </a:p>
          <a:p>
            <a:pPr lvl="1"/>
            <a:r>
              <a:rPr lang="en-US" sz="2900" dirty="0"/>
              <a:t>Subscription Agreements</a:t>
            </a:r>
          </a:p>
          <a:p>
            <a:pPr lvl="1"/>
            <a:r>
              <a:rPr lang="en-US" sz="2900" dirty="0"/>
              <a:t>Investor Questionnaires</a:t>
            </a:r>
          </a:p>
          <a:p>
            <a:pPr lvl="1"/>
            <a:r>
              <a:rPr lang="en-US" sz="2900" dirty="0"/>
              <a:t>Compliance with and Filing SEC Form D and state blue sky filings</a:t>
            </a:r>
          </a:p>
          <a:p>
            <a:r>
              <a:rPr lang="en-US" sz="2900" b="1" dirty="0"/>
              <a:t>Real Estate Services (nationwide)</a:t>
            </a:r>
          </a:p>
          <a:p>
            <a:pPr lvl="1"/>
            <a:r>
              <a:rPr lang="en-US" sz="2900" dirty="0"/>
              <a:t>Analyzing and negotiating the purchase agreement</a:t>
            </a:r>
          </a:p>
          <a:p>
            <a:pPr lvl="1"/>
            <a:r>
              <a:rPr lang="en-US" sz="2900" dirty="0"/>
              <a:t>Analyze and reviewing title and survey matters</a:t>
            </a:r>
          </a:p>
          <a:p>
            <a:pPr lvl="1"/>
            <a:r>
              <a:rPr lang="en-US" sz="2900" dirty="0"/>
              <a:t>Escrow and closing services</a:t>
            </a:r>
          </a:p>
          <a:p>
            <a:r>
              <a:rPr lang="en-US" sz="2900" b="1" dirty="0"/>
              <a:t>Debt and Equity Services (nationwide)</a:t>
            </a:r>
          </a:p>
          <a:p>
            <a:pPr lvl="1"/>
            <a:r>
              <a:rPr lang="en-US" sz="2900" dirty="0"/>
              <a:t>Negotiating loan documents</a:t>
            </a:r>
          </a:p>
          <a:p>
            <a:pPr lvl="1"/>
            <a:r>
              <a:rPr lang="en-US" sz="2900" dirty="0"/>
              <a:t>Fannie and Freddie loans</a:t>
            </a:r>
          </a:p>
          <a:p>
            <a:pPr lvl="1"/>
            <a:r>
              <a:rPr lang="en-US" sz="2900" dirty="0"/>
              <a:t>HUD loans</a:t>
            </a:r>
          </a:p>
          <a:p>
            <a:pPr lvl="1"/>
            <a:r>
              <a:rPr lang="en-US" sz="2900" dirty="0"/>
              <a:t>Seller financing</a:t>
            </a:r>
          </a:p>
          <a:p>
            <a:pPr lvl="1"/>
            <a:r>
              <a:rPr lang="en-US" sz="2900" dirty="0"/>
              <a:t>Structuring and negotiating JV deals with institutional capital </a:t>
            </a:r>
          </a:p>
          <a:p>
            <a:pPr marL="457200" lvl="1" indent="0">
              <a:buNone/>
            </a:pPr>
            <a:r>
              <a:rPr lang="en-US" dirty="0"/>
              <a:t> </a:t>
            </a:r>
          </a:p>
          <a:p>
            <a:pPr lvl="1"/>
            <a:endParaRPr lang="en-US" dirty="0"/>
          </a:p>
        </p:txBody>
      </p:sp>
    </p:spTree>
    <p:extLst>
      <p:ext uri="{BB962C8B-B14F-4D97-AF65-F5344CB8AC3E}">
        <p14:creationId xmlns:p14="http://schemas.microsoft.com/office/powerpoint/2010/main" val="334225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CB7C-F4EF-466C-BB67-CADB4BB08596}"/>
              </a:ext>
            </a:extLst>
          </p:cNvPr>
          <p:cNvSpPr>
            <a:spLocks noGrp="1"/>
          </p:cNvSpPr>
          <p:nvPr>
            <p:ph type="title"/>
          </p:nvPr>
        </p:nvSpPr>
        <p:spPr>
          <a:xfrm>
            <a:off x="677334" y="156238"/>
            <a:ext cx="8596668" cy="1320800"/>
          </a:xfrm>
        </p:spPr>
        <p:txBody>
          <a:bodyPr/>
          <a:lstStyle/>
          <a:p>
            <a:pPr algn="ctr"/>
            <a:r>
              <a:rPr lang="en-US" sz="6000" dirty="0"/>
              <a:t>DISCLAIMER</a:t>
            </a:r>
            <a:r>
              <a:rPr lang="en-US" dirty="0"/>
              <a:t> </a:t>
            </a:r>
          </a:p>
        </p:txBody>
      </p:sp>
      <p:sp>
        <p:nvSpPr>
          <p:cNvPr id="3" name="Content Placeholder 2">
            <a:extLst>
              <a:ext uri="{FF2B5EF4-FFF2-40B4-BE49-F238E27FC236}">
                <a16:creationId xmlns:a16="http://schemas.microsoft.com/office/drawing/2014/main" id="{AE3BED3D-D4FD-4B87-A126-9B119F4C9D57}"/>
              </a:ext>
            </a:extLst>
          </p:cNvPr>
          <p:cNvSpPr>
            <a:spLocks noGrp="1"/>
          </p:cNvSpPr>
          <p:nvPr>
            <p:ph idx="1"/>
          </p:nvPr>
        </p:nvSpPr>
        <p:spPr>
          <a:xfrm>
            <a:off x="677334" y="1477038"/>
            <a:ext cx="8596668" cy="3880773"/>
          </a:xfrm>
        </p:spPr>
        <p:txBody>
          <a:bodyPr>
            <a:normAutofit/>
          </a:bodyPr>
          <a:lstStyle/>
          <a:p>
            <a:r>
              <a:rPr lang="en-US" sz="3000" dirty="0"/>
              <a:t>This is information ONLY and should not be construed as legal advice. </a:t>
            </a:r>
          </a:p>
          <a:p>
            <a:r>
              <a:rPr lang="en-US" sz="3000" dirty="0"/>
              <a:t>There are no guarantees</a:t>
            </a:r>
          </a:p>
          <a:p>
            <a:r>
              <a:rPr lang="en-US" sz="3000" dirty="0"/>
              <a:t>The results depend on you</a:t>
            </a:r>
          </a:p>
          <a:p>
            <a:r>
              <a:rPr lang="en-US" sz="3000" dirty="0"/>
              <a:t>There is no attorney-client relationship </a:t>
            </a:r>
          </a:p>
        </p:txBody>
      </p:sp>
    </p:spTree>
    <p:extLst>
      <p:ext uri="{BB962C8B-B14F-4D97-AF65-F5344CB8AC3E}">
        <p14:creationId xmlns:p14="http://schemas.microsoft.com/office/powerpoint/2010/main" val="109772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3665-6EF5-4C9F-B424-332C67B3F268}"/>
              </a:ext>
            </a:extLst>
          </p:cNvPr>
          <p:cNvSpPr>
            <a:spLocks noGrp="1"/>
          </p:cNvSpPr>
          <p:nvPr>
            <p:ph type="title"/>
          </p:nvPr>
        </p:nvSpPr>
        <p:spPr>
          <a:xfrm>
            <a:off x="677334" y="0"/>
            <a:ext cx="8596668" cy="1320800"/>
          </a:xfrm>
        </p:spPr>
        <p:txBody>
          <a:bodyPr>
            <a:noAutofit/>
          </a:bodyPr>
          <a:lstStyle/>
          <a:p>
            <a:pPr algn="ctr"/>
            <a:r>
              <a:rPr lang="en-US" sz="5400" dirty="0"/>
              <a:t>What’s the First Rule of Real Estate Investing?</a:t>
            </a:r>
          </a:p>
        </p:txBody>
      </p:sp>
      <p:sp>
        <p:nvSpPr>
          <p:cNvPr id="3" name="Content Placeholder 2">
            <a:extLst>
              <a:ext uri="{FF2B5EF4-FFF2-40B4-BE49-F238E27FC236}">
                <a16:creationId xmlns:a16="http://schemas.microsoft.com/office/drawing/2014/main" id="{9F07F086-A9BF-47FA-8F2C-5B8332328E7C}"/>
              </a:ext>
            </a:extLst>
          </p:cNvPr>
          <p:cNvSpPr>
            <a:spLocks noGrp="1"/>
          </p:cNvSpPr>
          <p:nvPr>
            <p:ph idx="1"/>
          </p:nvPr>
        </p:nvSpPr>
        <p:spPr/>
        <p:txBody>
          <a:bodyPr>
            <a:normAutofit/>
          </a:bodyPr>
          <a:lstStyle/>
          <a:p>
            <a:r>
              <a:rPr lang="en-US" sz="3000" dirty="0"/>
              <a:t>Use other people’s money! </a:t>
            </a:r>
          </a:p>
          <a:p>
            <a:pPr lvl="1"/>
            <a:r>
              <a:rPr lang="en-US" sz="3000" dirty="0"/>
              <a:t>Banks</a:t>
            </a:r>
          </a:p>
          <a:p>
            <a:pPr lvl="1"/>
            <a:r>
              <a:rPr lang="en-US" sz="3000" dirty="0"/>
              <a:t>Sellers</a:t>
            </a:r>
          </a:p>
          <a:p>
            <a:pPr lvl="1"/>
            <a:r>
              <a:rPr lang="en-US" sz="3000" dirty="0"/>
              <a:t>Friends and family</a:t>
            </a:r>
          </a:p>
          <a:p>
            <a:pPr lvl="1"/>
            <a:r>
              <a:rPr lang="en-US" sz="3000" dirty="0"/>
              <a:t>Institutional investors</a:t>
            </a:r>
          </a:p>
          <a:p>
            <a:pPr lvl="1"/>
            <a:r>
              <a:rPr lang="en-US" sz="3000" dirty="0"/>
              <a:t>Strangers (in certain circumstances)</a:t>
            </a:r>
          </a:p>
        </p:txBody>
      </p:sp>
    </p:spTree>
    <p:extLst>
      <p:ext uri="{BB962C8B-B14F-4D97-AF65-F5344CB8AC3E}">
        <p14:creationId xmlns:p14="http://schemas.microsoft.com/office/powerpoint/2010/main" val="417121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1D71-8B74-498C-9A30-6CDF6A231513}"/>
              </a:ext>
            </a:extLst>
          </p:cNvPr>
          <p:cNvSpPr>
            <a:spLocks noGrp="1"/>
          </p:cNvSpPr>
          <p:nvPr>
            <p:ph type="title"/>
          </p:nvPr>
        </p:nvSpPr>
        <p:spPr>
          <a:xfrm>
            <a:off x="182880" y="0"/>
            <a:ext cx="9082413" cy="1320800"/>
          </a:xfrm>
        </p:spPr>
        <p:txBody>
          <a:bodyPr>
            <a:noAutofit/>
          </a:bodyPr>
          <a:lstStyle/>
          <a:p>
            <a:pPr algn="ctr"/>
            <a:r>
              <a:rPr lang="en-US" sz="5000" dirty="0"/>
              <a:t>What Do You Need Money For</a:t>
            </a:r>
            <a:r>
              <a:rPr lang="en-US" sz="6500" dirty="0"/>
              <a:t>?</a:t>
            </a:r>
          </a:p>
        </p:txBody>
      </p:sp>
      <p:graphicFrame>
        <p:nvGraphicFramePr>
          <p:cNvPr id="4" name="Content Placeholder 3">
            <a:extLst>
              <a:ext uri="{FF2B5EF4-FFF2-40B4-BE49-F238E27FC236}">
                <a16:creationId xmlns:a16="http://schemas.microsoft.com/office/drawing/2014/main" id="{246F05E0-F28D-495A-AA41-123755ED1D5C}"/>
              </a:ext>
            </a:extLst>
          </p:cNvPr>
          <p:cNvGraphicFramePr>
            <a:graphicFrameLocks noGrp="1"/>
          </p:cNvGraphicFramePr>
          <p:nvPr>
            <p:ph idx="1"/>
            <p:extLst>
              <p:ext uri="{D42A27DB-BD31-4B8C-83A1-F6EECF244321}">
                <p14:modId xmlns:p14="http://schemas.microsoft.com/office/powerpoint/2010/main" val="936091405"/>
              </p:ext>
            </p:extLst>
          </p:nvPr>
        </p:nvGraphicFramePr>
        <p:xfrm>
          <a:off x="-104502" y="1245326"/>
          <a:ext cx="10563497" cy="5408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81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8763-1964-4AEE-84BA-F0EDB19E3B02}"/>
              </a:ext>
            </a:extLst>
          </p:cNvPr>
          <p:cNvSpPr>
            <a:spLocks noGrp="1"/>
          </p:cNvSpPr>
          <p:nvPr>
            <p:ph type="title"/>
          </p:nvPr>
        </p:nvSpPr>
        <p:spPr>
          <a:xfrm>
            <a:off x="677334" y="0"/>
            <a:ext cx="8596668" cy="1320800"/>
          </a:xfrm>
        </p:spPr>
        <p:txBody>
          <a:bodyPr>
            <a:normAutofit/>
          </a:bodyPr>
          <a:lstStyle/>
          <a:p>
            <a:pPr algn="ctr"/>
            <a:r>
              <a:rPr lang="en-US" sz="6000" dirty="0"/>
              <a:t>Syndication Defined</a:t>
            </a:r>
          </a:p>
        </p:txBody>
      </p:sp>
      <p:sp>
        <p:nvSpPr>
          <p:cNvPr id="3" name="Content Placeholder 2">
            <a:extLst>
              <a:ext uri="{FF2B5EF4-FFF2-40B4-BE49-F238E27FC236}">
                <a16:creationId xmlns:a16="http://schemas.microsoft.com/office/drawing/2014/main" id="{19BD6374-46C0-4C5C-98AA-E504A8215BA9}"/>
              </a:ext>
            </a:extLst>
          </p:cNvPr>
          <p:cNvSpPr>
            <a:spLocks noGrp="1"/>
          </p:cNvSpPr>
          <p:nvPr>
            <p:ph idx="1"/>
          </p:nvPr>
        </p:nvSpPr>
        <p:spPr>
          <a:xfrm>
            <a:off x="677333" y="1320800"/>
            <a:ext cx="8910803" cy="5367383"/>
          </a:xfrm>
        </p:spPr>
        <p:txBody>
          <a:bodyPr>
            <a:normAutofit fontScale="25000" lnSpcReduction="20000"/>
          </a:bodyPr>
          <a:lstStyle/>
          <a:p>
            <a:r>
              <a:rPr lang="en-US" sz="11200" dirty="0"/>
              <a:t>Organizing a group for a common purpose… to promote a commons interest or to carry out a particular business</a:t>
            </a:r>
          </a:p>
          <a:p>
            <a:r>
              <a:rPr lang="en-US" sz="11200" dirty="0"/>
              <a:t>Essentially a partnership between investors and a manager who combine their skill, resources, and capital to purchase and manage a property they otherwise could not afford</a:t>
            </a:r>
          </a:p>
          <a:p>
            <a:r>
              <a:rPr lang="en-US" sz="11200" dirty="0"/>
              <a:t>Syndicator is typically the “Sponsor” of the deal who is responsible for finding the deal, underwriting, coordinating financing efforts, and developing the business plan</a:t>
            </a:r>
          </a:p>
          <a:p>
            <a:r>
              <a:rPr lang="en-US" sz="11200" dirty="0"/>
              <a:t>The Investors invest the capital required to purchase the property</a:t>
            </a:r>
          </a:p>
          <a:p>
            <a:pPr marL="0" indent="0">
              <a:buNone/>
            </a:pPr>
            <a:endParaRPr lang="en-US" dirty="0"/>
          </a:p>
          <a:p>
            <a:endParaRPr lang="en-US" dirty="0"/>
          </a:p>
        </p:txBody>
      </p:sp>
    </p:spTree>
    <p:extLst>
      <p:ext uri="{BB962C8B-B14F-4D97-AF65-F5344CB8AC3E}">
        <p14:creationId xmlns:p14="http://schemas.microsoft.com/office/powerpoint/2010/main" val="57143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E88A-E6A1-4EF3-93AA-55AAD0BC9F30}"/>
              </a:ext>
            </a:extLst>
          </p:cNvPr>
          <p:cNvSpPr>
            <a:spLocks noGrp="1"/>
          </p:cNvSpPr>
          <p:nvPr>
            <p:ph type="title"/>
          </p:nvPr>
        </p:nvSpPr>
        <p:spPr>
          <a:xfrm>
            <a:off x="418011" y="23097"/>
            <a:ext cx="9025415" cy="689361"/>
          </a:xfrm>
        </p:spPr>
        <p:txBody>
          <a:bodyPr>
            <a:noAutofit/>
          </a:bodyPr>
          <a:lstStyle/>
          <a:p>
            <a:pPr algn="ctr"/>
            <a:r>
              <a:rPr lang="en-US" sz="5000" dirty="0"/>
              <a:t>How a Deal is Structured</a:t>
            </a:r>
            <a:br>
              <a:rPr lang="en-US" sz="5000" dirty="0"/>
            </a:br>
            <a:r>
              <a:rPr lang="en-US" sz="5000" dirty="0"/>
              <a:t>Simple</a:t>
            </a:r>
          </a:p>
        </p:txBody>
      </p:sp>
      <p:grpSp>
        <p:nvGrpSpPr>
          <p:cNvPr id="25" name="Group 24">
            <a:extLst>
              <a:ext uri="{FF2B5EF4-FFF2-40B4-BE49-F238E27FC236}">
                <a16:creationId xmlns:a16="http://schemas.microsoft.com/office/drawing/2014/main" id="{BFA1BF48-8B35-41C2-B347-DB98C7D51209}"/>
              </a:ext>
            </a:extLst>
          </p:cNvPr>
          <p:cNvGrpSpPr/>
          <p:nvPr/>
        </p:nvGrpSpPr>
        <p:grpSpPr>
          <a:xfrm>
            <a:off x="17417" y="1663337"/>
            <a:ext cx="9421699" cy="4879978"/>
            <a:chOff x="709299" y="1383648"/>
            <a:chExt cx="8562886" cy="3670219"/>
          </a:xfrm>
        </p:grpSpPr>
        <p:sp>
          <p:nvSpPr>
            <p:cNvPr id="4" name="TextBox 3">
              <a:extLst>
                <a:ext uri="{FF2B5EF4-FFF2-40B4-BE49-F238E27FC236}">
                  <a16:creationId xmlns:a16="http://schemas.microsoft.com/office/drawing/2014/main" id="{42283C7D-37D2-4A8C-B703-79EEB02FF3B0}"/>
                </a:ext>
              </a:extLst>
            </p:cNvPr>
            <p:cNvSpPr txBox="1"/>
            <p:nvPr/>
          </p:nvSpPr>
          <p:spPr>
            <a:xfrm>
              <a:off x="2439284" y="4289989"/>
              <a:ext cx="3416101" cy="763878"/>
            </a:xfrm>
            <a:prstGeom prst="rect">
              <a:avLst/>
            </a:prstGeom>
            <a:solidFill>
              <a:srgbClr val="9FC95D"/>
            </a:solidFill>
          </p:spPr>
          <p:txBody>
            <a:bodyPr wrap="square" rtlCol="0">
              <a:spAutoFit/>
            </a:bodyPr>
            <a:lstStyle/>
            <a:p>
              <a:pPr algn="ctr"/>
              <a:r>
                <a:rPr lang="en-US" sz="2000" b="1" u="sng" dirty="0"/>
                <a:t>Investment, LLC </a:t>
              </a:r>
            </a:p>
            <a:p>
              <a:pPr algn="ctr"/>
              <a:r>
                <a:rPr lang="en-US" sz="2000" dirty="0"/>
                <a:t>This is an LLC formed to own the property</a:t>
              </a:r>
            </a:p>
          </p:txBody>
        </p:sp>
        <p:sp>
          <p:nvSpPr>
            <p:cNvPr id="5" name="TextBox 4">
              <a:extLst>
                <a:ext uri="{FF2B5EF4-FFF2-40B4-BE49-F238E27FC236}">
                  <a16:creationId xmlns:a16="http://schemas.microsoft.com/office/drawing/2014/main" id="{AEC7303A-70F3-459B-8AB3-6E9F662E8934}"/>
                </a:ext>
              </a:extLst>
            </p:cNvPr>
            <p:cNvSpPr txBox="1"/>
            <p:nvPr/>
          </p:nvSpPr>
          <p:spPr>
            <a:xfrm>
              <a:off x="2104480" y="2788875"/>
              <a:ext cx="3416101" cy="763878"/>
            </a:xfrm>
            <a:prstGeom prst="rect">
              <a:avLst/>
            </a:prstGeom>
            <a:solidFill>
              <a:srgbClr val="CDE49F"/>
            </a:solidFill>
          </p:spPr>
          <p:txBody>
            <a:bodyPr wrap="square" rtlCol="0">
              <a:spAutoFit/>
            </a:bodyPr>
            <a:lstStyle/>
            <a:p>
              <a:pPr algn="ctr"/>
              <a:r>
                <a:rPr lang="en-US" sz="2000" b="1" u="sng" dirty="0"/>
                <a:t>Manager, LLC </a:t>
              </a:r>
            </a:p>
            <a:p>
              <a:pPr algn="ctr"/>
              <a:r>
                <a:rPr lang="en-US" sz="2000" dirty="0"/>
                <a:t>This entity receives the cash distribution and fees from </a:t>
              </a:r>
            </a:p>
          </p:txBody>
        </p:sp>
        <p:cxnSp>
          <p:nvCxnSpPr>
            <p:cNvPr id="7" name="Straight Arrow Connector 6">
              <a:extLst>
                <a:ext uri="{FF2B5EF4-FFF2-40B4-BE49-F238E27FC236}">
                  <a16:creationId xmlns:a16="http://schemas.microsoft.com/office/drawing/2014/main" id="{B4A7853E-5FE6-4295-A6AA-71F9D86E9DEC}"/>
                </a:ext>
              </a:extLst>
            </p:cNvPr>
            <p:cNvCxnSpPr>
              <a:cxnSpLocks/>
            </p:cNvCxnSpPr>
            <p:nvPr/>
          </p:nvCxnSpPr>
          <p:spPr>
            <a:xfrm flipH="1">
              <a:off x="4277925" y="3619260"/>
              <a:ext cx="1108" cy="6050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A1FC85-6597-41F9-84C0-1B6FAB9C4298}"/>
                </a:ext>
              </a:extLst>
            </p:cNvPr>
            <p:cNvSpPr txBox="1"/>
            <p:nvPr/>
          </p:nvSpPr>
          <p:spPr>
            <a:xfrm>
              <a:off x="5990600" y="2804827"/>
              <a:ext cx="3281585" cy="995355"/>
            </a:xfrm>
            <a:prstGeom prst="rect">
              <a:avLst/>
            </a:prstGeom>
            <a:solidFill>
              <a:srgbClr val="DDEDBD"/>
            </a:solidFill>
          </p:spPr>
          <p:txBody>
            <a:bodyPr wrap="square" rtlCol="0">
              <a:spAutoFit/>
            </a:bodyPr>
            <a:lstStyle/>
            <a:p>
              <a:pPr algn="ctr"/>
              <a:r>
                <a:rPr lang="en-US" sz="2000" b="1" u="sng" dirty="0"/>
                <a:t>Investors</a:t>
              </a:r>
            </a:p>
            <a:p>
              <a:pPr algn="ctr"/>
              <a:r>
                <a:rPr lang="en-US" sz="2000" dirty="0"/>
                <a:t>Purchase interest into the LLC</a:t>
              </a:r>
            </a:p>
            <a:p>
              <a:pPr algn="ctr"/>
              <a:r>
                <a:rPr lang="en-US" sz="2000" dirty="0"/>
                <a:t>Receive the cash Distributions </a:t>
              </a:r>
            </a:p>
          </p:txBody>
        </p:sp>
        <p:cxnSp>
          <p:nvCxnSpPr>
            <p:cNvPr id="11" name="Straight Arrow Connector 10">
              <a:extLst>
                <a:ext uri="{FF2B5EF4-FFF2-40B4-BE49-F238E27FC236}">
                  <a16:creationId xmlns:a16="http://schemas.microsoft.com/office/drawing/2014/main" id="{885841E6-F272-4149-B35E-88A1A7E90114}"/>
                </a:ext>
              </a:extLst>
            </p:cNvPr>
            <p:cNvCxnSpPr>
              <a:cxnSpLocks/>
            </p:cNvCxnSpPr>
            <p:nvPr/>
          </p:nvCxnSpPr>
          <p:spPr>
            <a:xfrm flipH="1">
              <a:off x="6078146" y="3810678"/>
              <a:ext cx="854581" cy="6032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F8D4ED7-52F0-4F6F-B863-95E974DB4D5A}"/>
                </a:ext>
              </a:extLst>
            </p:cNvPr>
            <p:cNvSpPr txBox="1"/>
            <p:nvPr/>
          </p:nvSpPr>
          <p:spPr>
            <a:xfrm>
              <a:off x="1768978" y="1383648"/>
              <a:ext cx="3281585" cy="995355"/>
            </a:xfrm>
            <a:prstGeom prst="rect">
              <a:avLst/>
            </a:prstGeom>
            <a:solidFill>
              <a:srgbClr val="DDEDBD"/>
            </a:solidFill>
          </p:spPr>
          <p:txBody>
            <a:bodyPr wrap="square" rtlCol="0">
              <a:spAutoFit/>
            </a:bodyPr>
            <a:lstStyle/>
            <a:p>
              <a:pPr algn="ctr"/>
              <a:r>
                <a:rPr lang="en-US" sz="2000" b="1" u="sng" dirty="0"/>
                <a:t>Sponsors (individual roles)</a:t>
              </a:r>
            </a:p>
            <a:p>
              <a:pPr algn="ctr"/>
              <a:r>
                <a:rPr lang="en-US" sz="2000" dirty="0"/>
                <a:t>For credit liquidity, money raising or property management purposes</a:t>
              </a:r>
            </a:p>
          </p:txBody>
        </p:sp>
        <p:cxnSp>
          <p:nvCxnSpPr>
            <p:cNvPr id="13" name="Straight Arrow Connector 12">
              <a:extLst>
                <a:ext uri="{FF2B5EF4-FFF2-40B4-BE49-F238E27FC236}">
                  <a16:creationId xmlns:a16="http://schemas.microsoft.com/office/drawing/2014/main" id="{533189E8-F546-40D0-AA05-BE3D77DBB268}"/>
                </a:ext>
              </a:extLst>
            </p:cNvPr>
            <p:cNvCxnSpPr>
              <a:cxnSpLocks/>
            </p:cNvCxnSpPr>
            <p:nvPr/>
          </p:nvCxnSpPr>
          <p:spPr>
            <a:xfrm>
              <a:off x="2322236" y="2422868"/>
              <a:ext cx="546931" cy="5912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0D2DEF7-4F21-46C0-B5F0-FF41DEE1876F}"/>
                </a:ext>
              </a:extLst>
            </p:cNvPr>
            <p:cNvSpPr txBox="1"/>
            <p:nvPr/>
          </p:nvSpPr>
          <p:spPr>
            <a:xfrm>
              <a:off x="709299" y="4430750"/>
              <a:ext cx="1612937" cy="400110"/>
            </a:xfrm>
            <a:prstGeom prst="rect">
              <a:avLst/>
            </a:prstGeom>
            <a:noFill/>
          </p:spPr>
          <p:txBody>
            <a:bodyPr wrap="square" rtlCol="0">
              <a:spAutoFit/>
            </a:bodyPr>
            <a:lstStyle/>
            <a:p>
              <a:pPr algn="ctr"/>
              <a:r>
                <a:rPr lang="en-US" sz="2000" dirty="0"/>
                <a:t>$$ Flow</a:t>
              </a:r>
            </a:p>
          </p:txBody>
        </p:sp>
        <p:cxnSp>
          <p:nvCxnSpPr>
            <p:cNvPr id="16" name="Straight Arrow Connector 15">
              <a:extLst>
                <a:ext uri="{FF2B5EF4-FFF2-40B4-BE49-F238E27FC236}">
                  <a16:creationId xmlns:a16="http://schemas.microsoft.com/office/drawing/2014/main" id="{3407C63F-D15B-4DDB-A1FA-7900D62EC34D}"/>
                </a:ext>
              </a:extLst>
            </p:cNvPr>
            <p:cNvCxnSpPr>
              <a:cxnSpLocks/>
            </p:cNvCxnSpPr>
            <p:nvPr/>
          </p:nvCxnSpPr>
          <p:spPr>
            <a:xfrm flipV="1">
              <a:off x="1361942" y="1487805"/>
              <a:ext cx="0" cy="2802184"/>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36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E88A-E6A1-4EF3-93AA-55AAD0BC9F30}"/>
              </a:ext>
            </a:extLst>
          </p:cNvPr>
          <p:cNvSpPr>
            <a:spLocks noGrp="1"/>
          </p:cNvSpPr>
          <p:nvPr>
            <p:ph type="title"/>
          </p:nvPr>
        </p:nvSpPr>
        <p:spPr>
          <a:xfrm>
            <a:off x="3186569" y="-34295"/>
            <a:ext cx="5753182" cy="689361"/>
          </a:xfrm>
        </p:spPr>
        <p:txBody>
          <a:bodyPr>
            <a:noAutofit/>
          </a:bodyPr>
          <a:lstStyle/>
          <a:p>
            <a:pPr algn="ctr"/>
            <a:r>
              <a:rPr lang="en-US" sz="2700" b="1" dirty="0"/>
              <a:t>How a Deal is </a:t>
            </a:r>
            <a:br>
              <a:rPr lang="en-US" sz="2700" b="1" dirty="0"/>
            </a:br>
            <a:r>
              <a:rPr lang="en-US" sz="2700" b="1" dirty="0"/>
              <a:t>Structured</a:t>
            </a:r>
            <a:br>
              <a:rPr lang="en-US" sz="2700" b="1" dirty="0"/>
            </a:br>
            <a:r>
              <a:rPr lang="en-US" sz="2700" b="1" dirty="0"/>
              <a:t>Complicated</a:t>
            </a:r>
          </a:p>
        </p:txBody>
      </p:sp>
      <p:sp>
        <p:nvSpPr>
          <p:cNvPr id="14" name="Rectangle 13">
            <a:extLst>
              <a:ext uri="{FF2B5EF4-FFF2-40B4-BE49-F238E27FC236}">
                <a16:creationId xmlns:a16="http://schemas.microsoft.com/office/drawing/2014/main" id="{ED7E98FE-9713-40C9-9A4A-C60CDB250A4C}"/>
              </a:ext>
            </a:extLst>
          </p:cNvPr>
          <p:cNvSpPr/>
          <p:nvPr/>
        </p:nvSpPr>
        <p:spPr>
          <a:xfrm>
            <a:off x="2929631" y="1100830"/>
            <a:ext cx="1429305" cy="12575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a:t>EntityVA</a:t>
            </a:r>
            <a:r>
              <a:rPr lang="en-US" sz="1400" dirty="0"/>
              <a:t> </a:t>
            </a:r>
          </a:p>
          <a:p>
            <a:pPr algn="ctr"/>
            <a:r>
              <a:rPr lang="en-US" sz="1400" dirty="0"/>
              <a:t>50%</a:t>
            </a:r>
          </a:p>
          <a:p>
            <a:pPr algn="ctr"/>
            <a:r>
              <a:rPr lang="en-US" sz="1400" dirty="0"/>
              <a:t>Newly Formed as of 8/21</a:t>
            </a:r>
          </a:p>
          <a:p>
            <a:pPr algn="ctr"/>
            <a:endParaRPr lang="en-US" sz="1400" dirty="0"/>
          </a:p>
        </p:txBody>
      </p:sp>
      <p:sp>
        <p:nvSpPr>
          <p:cNvPr id="17" name="Rectangle 16">
            <a:extLst>
              <a:ext uri="{FF2B5EF4-FFF2-40B4-BE49-F238E27FC236}">
                <a16:creationId xmlns:a16="http://schemas.microsoft.com/office/drawing/2014/main" id="{17ACFEEE-F7C3-497F-8571-F72276E4A411}"/>
              </a:ext>
            </a:extLst>
          </p:cNvPr>
          <p:cNvSpPr/>
          <p:nvPr/>
        </p:nvSpPr>
        <p:spPr>
          <a:xfrm>
            <a:off x="5339630" y="1302530"/>
            <a:ext cx="1447061" cy="1375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 75%</a:t>
            </a:r>
          </a:p>
          <a:p>
            <a:pPr algn="ctr"/>
            <a:r>
              <a:rPr lang="en-US" sz="1400" b="1" dirty="0"/>
              <a:t>Managers</a:t>
            </a:r>
            <a:r>
              <a:rPr lang="en-US" sz="1400" dirty="0"/>
              <a:t>: Entities</a:t>
            </a:r>
          </a:p>
          <a:p>
            <a:pPr algn="ctr"/>
            <a:r>
              <a:rPr lang="en-US" sz="1400" dirty="0"/>
              <a:t>Newly Formed as of 8/21</a:t>
            </a:r>
          </a:p>
          <a:p>
            <a:pPr algn="ctr"/>
            <a:endParaRPr lang="en-US" sz="1400" dirty="0"/>
          </a:p>
        </p:txBody>
      </p:sp>
      <p:sp>
        <p:nvSpPr>
          <p:cNvPr id="18" name="Rectangle 17">
            <a:extLst>
              <a:ext uri="{FF2B5EF4-FFF2-40B4-BE49-F238E27FC236}">
                <a16:creationId xmlns:a16="http://schemas.microsoft.com/office/drawing/2014/main" id="{F6E48421-5F37-4D54-ADA3-2AEA0A81AB1D}"/>
              </a:ext>
            </a:extLst>
          </p:cNvPr>
          <p:cNvSpPr/>
          <p:nvPr/>
        </p:nvSpPr>
        <p:spPr>
          <a:xfrm>
            <a:off x="7867077" y="1118191"/>
            <a:ext cx="1429305" cy="11450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 VA</a:t>
            </a:r>
          </a:p>
          <a:p>
            <a:pPr algn="ctr"/>
            <a:r>
              <a:rPr lang="en-US" sz="1400" dirty="0"/>
              <a:t>50%</a:t>
            </a:r>
          </a:p>
          <a:p>
            <a:pPr algn="ctr"/>
            <a:r>
              <a:rPr lang="en-US" sz="1400" dirty="0"/>
              <a:t>Newly Formed as of 8/21</a:t>
            </a:r>
          </a:p>
          <a:p>
            <a:pPr algn="ctr"/>
            <a:endParaRPr lang="en-US" sz="1400" dirty="0"/>
          </a:p>
        </p:txBody>
      </p:sp>
      <p:sp>
        <p:nvSpPr>
          <p:cNvPr id="19" name="Rectangle 18">
            <a:extLst>
              <a:ext uri="{FF2B5EF4-FFF2-40B4-BE49-F238E27FC236}">
                <a16:creationId xmlns:a16="http://schemas.microsoft.com/office/drawing/2014/main" id="{A843B46B-2922-4A54-B0EE-421A9B416ABA}"/>
              </a:ext>
            </a:extLst>
          </p:cNvPr>
          <p:cNvSpPr/>
          <p:nvPr/>
        </p:nvSpPr>
        <p:spPr>
          <a:xfrm>
            <a:off x="2984376" y="121324"/>
            <a:ext cx="1249531" cy="7030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Limited Members</a:t>
            </a:r>
          </a:p>
          <a:p>
            <a:pPr algn="ctr"/>
            <a:r>
              <a:rPr lang="en-US" sz="1400" dirty="0"/>
              <a:t>100%</a:t>
            </a:r>
          </a:p>
        </p:txBody>
      </p:sp>
      <p:sp>
        <p:nvSpPr>
          <p:cNvPr id="20" name="Rectangle 19">
            <a:extLst>
              <a:ext uri="{FF2B5EF4-FFF2-40B4-BE49-F238E27FC236}">
                <a16:creationId xmlns:a16="http://schemas.microsoft.com/office/drawing/2014/main" id="{03864426-4E9A-4A28-9B85-F4F25F41FCA1}"/>
              </a:ext>
            </a:extLst>
          </p:cNvPr>
          <p:cNvSpPr/>
          <p:nvPr/>
        </p:nvSpPr>
        <p:spPr>
          <a:xfrm>
            <a:off x="7921104" y="195843"/>
            <a:ext cx="1145219" cy="6428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Limited Members</a:t>
            </a:r>
          </a:p>
          <a:p>
            <a:pPr algn="ctr"/>
            <a:r>
              <a:rPr lang="en-US" sz="1400" dirty="0"/>
              <a:t>100%</a:t>
            </a:r>
          </a:p>
        </p:txBody>
      </p:sp>
      <p:sp>
        <p:nvSpPr>
          <p:cNvPr id="21" name="Rectangle 20">
            <a:extLst>
              <a:ext uri="{FF2B5EF4-FFF2-40B4-BE49-F238E27FC236}">
                <a16:creationId xmlns:a16="http://schemas.microsoft.com/office/drawing/2014/main" id="{0F7967E2-F2E4-4780-BCFC-BCC824360824}"/>
              </a:ext>
            </a:extLst>
          </p:cNvPr>
          <p:cNvSpPr/>
          <p:nvPr/>
        </p:nvSpPr>
        <p:spPr>
          <a:xfrm>
            <a:off x="3107184" y="2662308"/>
            <a:ext cx="1429305" cy="16781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a:t>
            </a:r>
          </a:p>
          <a:p>
            <a:pPr algn="ctr"/>
            <a:r>
              <a:rPr lang="en-US" sz="1400" dirty="0"/>
              <a:t>Class B Member</a:t>
            </a:r>
          </a:p>
          <a:p>
            <a:pPr algn="ctr"/>
            <a:r>
              <a:rPr lang="en-US" sz="1400" b="1" dirty="0"/>
              <a:t>Manager</a:t>
            </a:r>
          </a:p>
          <a:p>
            <a:pPr algn="ctr"/>
            <a:r>
              <a:rPr lang="en-US" sz="1400" dirty="0"/>
              <a:t>Newly Formed as of 8/21</a:t>
            </a:r>
          </a:p>
          <a:p>
            <a:pPr algn="ctr"/>
            <a:r>
              <a:rPr lang="en-US" sz="1400" dirty="0"/>
              <a:t>99%</a:t>
            </a:r>
          </a:p>
        </p:txBody>
      </p:sp>
      <p:sp>
        <p:nvSpPr>
          <p:cNvPr id="22" name="Rectangle 21">
            <a:extLst>
              <a:ext uri="{FF2B5EF4-FFF2-40B4-BE49-F238E27FC236}">
                <a16:creationId xmlns:a16="http://schemas.microsoft.com/office/drawing/2014/main" id="{F6EA0E48-A87F-4C97-A7A6-654CF879DA3D}"/>
              </a:ext>
            </a:extLst>
          </p:cNvPr>
          <p:cNvSpPr/>
          <p:nvPr/>
        </p:nvSpPr>
        <p:spPr>
          <a:xfrm>
            <a:off x="5412003" y="3851303"/>
            <a:ext cx="1401191" cy="12668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err="1"/>
              <a:t>Entiy</a:t>
            </a:r>
            <a:r>
              <a:rPr lang="en-US" sz="1400" dirty="0"/>
              <a:t> DE</a:t>
            </a:r>
          </a:p>
          <a:p>
            <a:pPr algn="ctr"/>
            <a:r>
              <a:rPr lang="en-US" sz="1400" dirty="0"/>
              <a:t>100%</a:t>
            </a:r>
          </a:p>
          <a:p>
            <a:pPr algn="ctr"/>
            <a:r>
              <a:rPr lang="en-US" sz="1400" dirty="0"/>
              <a:t>Newly Formed as of 8/21</a:t>
            </a:r>
          </a:p>
          <a:p>
            <a:pPr algn="ctr"/>
            <a:r>
              <a:rPr lang="en-US" sz="1400" dirty="0"/>
              <a:t>Manager</a:t>
            </a:r>
          </a:p>
        </p:txBody>
      </p:sp>
      <p:sp>
        <p:nvSpPr>
          <p:cNvPr id="23" name="Rectangle 22">
            <a:extLst>
              <a:ext uri="{FF2B5EF4-FFF2-40B4-BE49-F238E27FC236}">
                <a16:creationId xmlns:a16="http://schemas.microsoft.com/office/drawing/2014/main" id="{0763040C-A8F4-4340-8213-123C3A4CF9D3}"/>
              </a:ext>
            </a:extLst>
          </p:cNvPr>
          <p:cNvSpPr/>
          <p:nvPr/>
        </p:nvSpPr>
        <p:spPr>
          <a:xfrm>
            <a:off x="3947516" y="4753667"/>
            <a:ext cx="1429305" cy="15011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p>
          <a:p>
            <a:pPr algn="ctr"/>
            <a:r>
              <a:rPr lang="en-US" sz="1400" dirty="0"/>
              <a:t>Property Sole Member</a:t>
            </a:r>
          </a:p>
          <a:p>
            <a:pPr algn="ctr"/>
            <a:r>
              <a:rPr lang="en-US" sz="1400" dirty="0"/>
              <a:t>DE</a:t>
            </a:r>
          </a:p>
          <a:p>
            <a:pPr algn="ctr"/>
            <a:r>
              <a:rPr lang="en-US" sz="1400" dirty="0"/>
              <a:t>100%</a:t>
            </a:r>
          </a:p>
          <a:p>
            <a:pPr algn="ctr"/>
            <a:r>
              <a:rPr lang="en-US" sz="1400" dirty="0"/>
              <a:t>Newly Formed as of 8/21</a:t>
            </a:r>
          </a:p>
          <a:p>
            <a:pPr algn="ctr"/>
            <a:endParaRPr lang="en-US" sz="1400" dirty="0"/>
          </a:p>
        </p:txBody>
      </p:sp>
      <p:sp>
        <p:nvSpPr>
          <p:cNvPr id="24" name="Rectangle 23">
            <a:extLst>
              <a:ext uri="{FF2B5EF4-FFF2-40B4-BE49-F238E27FC236}">
                <a16:creationId xmlns:a16="http://schemas.microsoft.com/office/drawing/2014/main" id="{2D7E7EEB-01C2-4870-83E0-DE1D65CC2CAA}"/>
              </a:ext>
            </a:extLst>
          </p:cNvPr>
          <p:cNvSpPr/>
          <p:nvPr/>
        </p:nvSpPr>
        <p:spPr>
          <a:xfrm>
            <a:off x="2830321" y="6531319"/>
            <a:ext cx="2366638" cy="2764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0" i="0" u="none" strike="noStrike" dirty="0">
                <a:solidFill>
                  <a:srgbClr val="0000FF"/>
                </a:solidFill>
                <a:effectLst/>
                <a:latin typeface="Calibri" panose="020F0502020204030204" pitchFamily="34" charset="0"/>
              </a:rPr>
              <a:t>Property Address</a:t>
            </a:r>
            <a:endParaRPr lang="en-US" sz="1400" dirty="0"/>
          </a:p>
        </p:txBody>
      </p:sp>
      <p:cxnSp>
        <p:nvCxnSpPr>
          <p:cNvPr id="26" name="Straight Arrow Connector 25">
            <a:extLst>
              <a:ext uri="{FF2B5EF4-FFF2-40B4-BE49-F238E27FC236}">
                <a16:creationId xmlns:a16="http://schemas.microsoft.com/office/drawing/2014/main" id="{96B60963-AC73-4CD4-9059-0F65A93ADDD8}"/>
              </a:ext>
            </a:extLst>
          </p:cNvPr>
          <p:cNvCxnSpPr>
            <a:cxnSpLocks/>
            <a:endCxn id="23" idx="0"/>
          </p:cNvCxnSpPr>
          <p:nvPr/>
        </p:nvCxnSpPr>
        <p:spPr>
          <a:xfrm flipH="1" flipV="1">
            <a:off x="4662169" y="4753667"/>
            <a:ext cx="735356" cy="164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D805C52-DF4D-4890-918A-B90E71C362BB}"/>
              </a:ext>
            </a:extLst>
          </p:cNvPr>
          <p:cNvCxnSpPr>
            <a:cxnSpLocks/>
            <a:endCxn id="24" idx="0"/>
          </p:cNvCxnSpPr>
          <p:nvPr/>
        </p:nvCxnSpPr>
        <p:spPr>
          <a:xfrm>
            <a:off x="4013640" y="6175347"/>
            <a:ext cx="0" cy="355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B98D87C-EF0B-4FF4-B18C-EDD74328BBBE}"/>
              </a:ext>
            </a:extLst>
          </p:cNvPr>
          <p:cNvCxnSpPr>
            <a:cxnSpLocks/>
          </p:cNvCxnSpPr>
          <p:nvPr/>
        </p:nvCxnSpPr>
        <p:spPr>
          <a:xfrm flipH="1" flipV="1">
            <a:off x="6786691" y="3781033"/>
            <a:ext cx="1904804" cy="1121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3881B4-29D6-42F4-A0DB-5EAFA73F1879}"/>
              </a:ext>
            </a:extLst>
          </p:cNvPr>
          <p:cNvCxnSpPr>
            <a:cxnSpLocks/>
            <a:endCxn id="14" idx="0"/>
          </p:cNvCxnSpPr>
          <p:nvPr/>
        </p:nvCxnSpPr>
        <p:spPr>
          <a:xfrm flipH="1">
            <a:off x="3644284" y="640049"/>
            <a:ext cx="2" cy="460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1E03A12-2C34-4ABA-8034-2B468F69510D}"/>
              </a:ext>
            </a:extLst>
          </p:cNvPr>
          <p:cNvCxnSpPr>
            <a:cxnSpLocks/>
            <a:endCxn id="17" idx="1"/>
          </p:cNvCxnSpPr>
          <p:nvPr/>
        </p:nvCxnSpPr>
        <p:spPr>
          <a:xfrm>
            <a:off x="4364567" y="1536772"/>
            <a:ext cx="975063" cy="453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61126B7-011E-4D30-B081-4C7D9DF79AA5}"/>
              </a:ext>
            </a:extLst>
          </p:cNvPr>
          <p:cNvCxnSpPr>
            <a:cxnSpLocks/>
            <a:endCxn id="17" idx="3"/>
          </p:cNvCxnSpPr>
          <p:nvPr/>
        </p:nvCxnSpPr>
        <p:spPr>
          <a:xfrm flipH="1">
            <a:off x="6786691" y="1562182"/>
            <a:ext cx="1054226" cy="42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65CF5BF-8860-4363-9A0E-D47D9E1F9238}"/>
              </a:ext>
            </a:extLst>
          </p:cNvPr>
          <p:cNvCxnSpPr>
            <a:cxnSpLocks/>
            <a:endCxn id="18" idx="0"/>
          </p:cNvCxnSpPr>
          <p:nvPr/>
        </p:nvCxnSpPr>
        <p:spPr>
          <a:xfrm>
            <a:off x="8541776" y="727440"/>
            <a:ext cx="39954" cy="390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EED7823-0F10-46AB-ACE4-CE361F82254D}"/>
              </a:ext>
            </a:extLst>
          </p:cNvPr>
          <p:cNvCxnSpPr>
            <a:cxnSpLocks/>
          </p:cNvCxnSpPr>
          <p:nvPr/>
        </p:nvCxnSpPr>
        <p:spPr>
          <a:xfrm flipH="1">
            <a:off x="4536489" y="2551320"/>
            <a:ext cx="791964" cy="436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78D40AF-7A78-4759-8846-F7E75C50FE92}"/>
              </a:ext>
            </a:extLst>
          </p:cNvPr>
          <p:cNvSpPr/>
          <p:nvPr/>
        </p:nvSpPr>
        <p:spPr>
          <a:xfrm>
            <a:off x="1889277" y="4474515"/>
            <a:ext cx="1429305" cy="138640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a:t>
            </a:r>
          </a:p>
          <a:p>
            <a:pPr algn="ctr"/>
            <a:r>
              <a:rPr lang="en-US" sz="1400" dirty="0"/>
              <a:t>25%</a:t>
            </a:r>
          </a:p>
          <a:p>
            <a:pPr algn="ctr"/>
            <a:r>
              <a:rPr lang="en-US" sz="1400" b="1" dirty="0"/>
              <a:t>Manager</a:t>
            </a:r>
          </a:p>
          <a:p>
            <a:pPr algn="ctr"/>
            <a:r>
              <a:rPr lang="en-US" sz="1400" dirty="0"/>
              <a:t>Newly Formed as of 8/21</a:t>
            </a:r>
          </a:p>
        </p:txBody>
      </p:sp>
      <p:cxnSp>
        <p:nvCxnSpPr>
          <p:cNvPr id="36" name="Straight Arrow Connector 35">
            <a:extLst>
              <a:ext uri="{FF2B5EF4-FFF2-40B4-BE49-F238E27FC236}">
                <a16:creationId xmlns:a16="http://schemas.microsoft.com/office/drawing/2014/main" id="{F7A6760B-3326-4B26-8CA7-15871C999193}"/>
              </a:ext>
            </a:extLst>
          </p:cNvPr>
          <p:cNvCxnSpPr>
            <a:cxnSpLocks/>
          </p:cNvCxnSpPr>
          <p:nvPr/>
        </p:nvCxnSpPr>
        <p:spPr>
          <a:xfrm flipV="1">
            <a:off x="2476870" y="3744764"/>
            <a:ext cx="630314" cy="729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9D5C9593-8720-44F6-B655-CD89F43B54A4}"/>
              </a:ext>
            </a:extLst>
          </p:cNvPr>
          <p:cNvSpPr/>
          <p:nvPr/>
        </p:nvSpPr>
        <p:spPr>
          <a:xfrm>
            <a:off x="23674" y="4696563"/>
            <a:ext cx="1287262" cy="930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a:t>
            </a:r>
          </a:p>
          <a:p>
            <a:pPr algn="ctr"/>
            <a:r>
              <a:rPr lang="en-US" sz="1400" dirty="0"/>
              <a:t>43%</a:t>
            </a:r>
          </a:p>
          <a:p>
            <a:pPr algn="ctr"/>
            <a:r>
              <a:rPr lang="en-US" sz="1400" b="1" dirty="0"/>
              <a:t>Manager</a:t>
            </a:r>
          </a:p>
          <a:p>
            <a:pPr algn="ctr"/>
            <a:r>
              <a:rPr lang="en-US" sz="1400" dirty="0"/>
              <a:t>VA </a:t>
            </a:r>
          </a:p>
        </p:txBody>
      </p:sp>
      <p:cxnSp>
        <p:nvCxnSpPr>
          <p:cNvPr id="38" name="Straight Arrow Connector 37">
            <a:extLst>
              <a:ext uri="{FF2B5EF4-FFF2-40B4-BE49-F238E27FC236}">
                <a16:creationId xmlns:a16="http://schemas.microsoft.com/office/drawing/2014/main" id="{36428EAD-7B06-4064-82CE-A40086F70963}"/>
              </a:ext>
            </a:extLst>
          </p:cNvPr>
          <p:cNvCxnSpPr>
            <a:cxnSpLocks/>
            <a:endCxn id="35" idx="1"/>
          </p:cNvCxnSpPr>
          <p:nvPr/>
        </p:nvCxnSpPr>
        <p:spPr>
          <a:xfrm>
            <a:off x="1327955" y="4970132"/>
            <a:ext cx="561322" cy="197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9C79321-EA35-49C0-98FE-CEFA4DC50326}"/>
              </a:ext>
            </a:extLst>
          </p:cNvPr>
          <p:cNvSpPr/>
          <p:nvPr/>
        </p:nvSpPr>
        <p:spPr>
          <a:xfrm>
            <a:off x="40693" y="5800856"/>
            <a:ext cx="1287262" cy="8795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a:t>
            </a:r>
          </a:p>
          <a:p>
            <a:pPr algn="ctr"/>
            <a:r>
              <a:rPr lang="en-US" sz="1400" dirty="0"/>
              <a:t>43%</a:t>
            </a:r>
          </a:p>
          <a:p>
            <a:pPr algn="ctr"/>
            <a:r>
              <a:rPr lang="en-US" sz="1400" b="1" dirty="0"/>
              <a:t>Manager</a:t>
            </a:r>
          </a:p>
          <a:p>
            <a:pPr algn="ctr"/>
            <a:r>
              <a:rPr lang="en-US" sz="1400" dirty="0"/>
              <a:t>VA </a:t>
            </a:r>
          </a:p>
        </p:txBody>
      </p:sp>
      <p:cxnSp>
        <p:nvCxnSpPr>
          <p:cNvPr id="40" name="Straight Arrow Connector 39">
            <a:extLst>
              <a:ext uri="{FF2B5EF4-FFF2-40B4-BE49-F238E27FC236}">
                <a16:creationId xmlns:a16="http://schemas.microsoft.com/office/drawing/2014/main" id="{DF8FA25F-CF2D-429E-8894-E96C652D2312}"/>
              </a:ext>
            </a:extLst>
          </p:cNvPr>
          <p:cNvCxnSpPr>
            <a:cxnSpLocks/>
          </p:cNvCxnSpPr>
          <p:nvPr/>
        </p:nvCxnSpPr>
        <p:spPr>
          <a:xfrm flipV="1">
            <a:off x="1349782" y="5414224"/>
            <a:ext cx="692082" cy="704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3D97584-0475-41C0-A0C3-EC41D8B245A9}"/>
              </a:ext>
            </a:extLst>
          </p:cNvPr>
          <p:cNvSpPr/>
          <p:nvPr/>
        </p:nvSpPr>
        <p:spPr>
          <a:xfrm>
            <a:off x="17754" y="3685449"/>
            <a:ext cx="1287262" cy="8795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a:t>
            </a:r>
          </a:p>
          <a:p>
            <a:pPr algn="ctr"/>
            <a:r>
              <a:rPr lang="en-US" sz="1400" dirty="0"/>
              <a:t>10%</a:t>
            </a:r>
          </a:p>
          <a:p>
            <a:pPr algn="ctr"/>
            <a:r>
              <a:rPr lang="en-US" sz="1400" dirty="0"/>
              <a:t>TX </a:t>
            </a:r>
          </a:p>
        </p:txBody>
      </p:sp>
      <p:cxnSp>
        <p:nvCxnSpPr>
          <p:cNvPr id="42" name="Straight Arrow Connector 41">
            <a:extLst>
              <a:ext uri="{FF2B5EF4-FFF2-40B4-BE49-F238E27FC236}">
                <a16:creationId xmlns:a16="http://schemas.microsoft.com/office/drawing/2014/main" id="{E0E45775-2259-4EBB-BBE2-60D6E338A506}"/>
              </a:ext>
            </a:extLst>
          </p:cNvPr>
          <p:cNvCxnSpPr>
            <a:cxnSpLocks/>
          </p:cNvCxnSpPr>
          <p:nvPr/>
        </p:nvCxnSpPr>
        <p:spPr>
          <a:xfrm>
            <a:off x="1310936" y="3948913"/>
            <a:ext cx="619040" cy="509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8A70AED-A9AC-4443-BBB8-D38519C152AE}"/>
              </a:ext>
            </a:extLst>
          </p:cNvPr>
          <p:cNvSpPr/>
          <p:nvPr/>
        </p:nvSpPr>
        <p:spPr>
          <a:xfrm>
            <a:off x="8507" y="2769643"/>
            <a:ext cx="1287262" cy="7809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a:t>
            </a:r>
          </a:p>
          <a:p>
            <a:pPr algn="ctr"/>
            <a:r>
              <a:rPr lang="en-US" sz="1400" dirty="0"/>
              <a:t>4%</a:t>
            </a:r>
          </a:p>
          <a:p>
            <a:pPr algn="ctr"/>
            <a:r>
              <a:rPr lang="en-US" sz="1400" dirty="0"/>
              <a:t>FL</a:t>
            </a:r>
          </a:p>
        </p:txBody>
      </p:sp>
      <p:cxnSp>
        <p:nvCxnSpPr>
          <p:cNvPr id="44" name="Straight Arrow Connector 43">
            <a:extLst>
              <a:ext uri="{FF2B5EF4-FFF2-40B4-BE49-F238E27FC236}">
                <a16:creationId xmlns:a16="http://schemas.microsoft.com/office/drawing/2014/main" id="{CFD31DF3-A52B-42F7-A41F-98B8E86B53BA}"/>
              </a:ext>
            </a:extLst>
          </p:cNvPr>
          <p:cNvCxnSpPr>
            <a:cxnSpLocks/>
          </p:cNvCxnSpPr>
          <p:nvPr/>
        </p:nvCxnSpPr>
        <p:spPr>
          <a:xfrm>
            <a:off x="1299096" y="2810117"/>
            <a:ext cx="742768" cy="167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D4730CCA-501A-4BF9-B361-23E7BCDE04A4}"/>
              </a:ext>
            </a:extLst>
          </p:cNvPr>
          <p:cNvSpPr/>
          <p:nvPr/>
        </p:nvSpPr>
        <p:spPr>
          <a:xfrm>
            <a:off x="1446692" y="586577"/>
            <a:ext cx="1287262" cy="7486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a:t>
            </a:r>
          </a:p>
          <a:p>
            <a:pPr algn="ctr"/>
            <a:r>
              <a:rPr lang="en-US" sz="1400" b="1" dirty="0"/>
              <a:t>Manager</a:t>
            </a:r>
          </a:p>
          <a:p>
            <a:pPr algn="ctr"/>
            <a:r>
              <a:rPr lang="en-US" sz="1400" dirty="0"/>
              <a:t>VA </a:t>
            </a:r>
          </a:p>
        </p:txBody>
      </p:sp>
      <p:cxnSp>
        <p:nvCxnSpPr>
          <p:cNvPr id="46" name="Straight Connector 45">
            <a:extLst>
              <a:ext uri="{FF2B5EF4-FFF2-40B4-BE49-F238E27FC236}">
                <a16:creationId xmlns:a16="http://schemas.microsoft.com/office/drawing/2014/main" id="{F244520B-744F-44D1-89A8-AF74084AEFF8}"/>
              </a:ext>
            </a:extLst>
          </p:cNvPr>
          <p:cNvCxnSpPr>
            <a:cxnSpLocks/>
          </p:cNvCxnSpPr>
          <p:nvPr/>
        </p:nvCxnSpPr>
        <p:spPr>
          <a:xfrm>
            <a:off x="2733954" y="1046078"/>
            <a:ext cx="195677" cy="54753"/>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1FD2E3F-21C7-4475-9193-0B4191792D46}"/>
              </a:ext>
            </a:extLst>
          </p:cNvPr>
          <p:cNvSpPr/>
          <p:nvPr/>
        </p:nvSpPr>
        <p:spPr>
          <a:xfrm>
            <a:off x="9209546" y="387453"/>
            <a:ext cx="1502542" cy="6756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a:t>
            </a:r>
          </a:p>
          <a:p>
            <a:pPr algn="ctr"/>
            <a:r>
              <a:rPr lang="en-US" sz="1400" b="1" dirty="0"/>
              <a:t>Manager</a:t>
            </a:r>
          </a:p>
          <a:p>
            <a:pPr algn="ctr"/>
            <a:r>
              <a:rPr lang="en-US" sz="1400" dirty="0"/>
              <a:t>VA </a:t>
            </a:r>
          </a:p>
        </p:txBody>
      </p:sp>
      <p:cxnSp>
        <p:nvCxnSpPr>
          <p:cNvPr id="48" name="Straight Connector 47">
            <a:extLst>
              <a:ext uri="{FF2B5EF4-FFF2-40B4-BE49-F238E27FC236}">
                <a16:creationId xmlns:a16="http://schemas.microsoft.com/office/drawing/2014/main" id="{59686A75-4433-49F7-AF00-F0ECCBF465C9}"/>
              </a:ext>
            </a:extLst>
          </p:cNvPr>
          <p:cNvCxnSpPr>
            <a:cxnSpLocks/>
          </p:cNvCxnSpPr>
          <p:nvPr/>
        </p:nvCxnSpPr>
        <p:spPr>
          <a:xfrm flipH="1">
            <a:off x="9282595" y="1067725"/>
            <a:ext cx="183471" cy="154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89F3ECA-F186-4A44-A3A5-552345C32381}"/>
              </a:ext>
            </a:extLst>
          </p:cNvPr>
          <p:cNvCxnSpPr>
            <a:cxnSpLocks/>
          </p:cNvCxnSpPr>
          <p:nvPr/>
        </p:nvCxnSpPr>
        <p:spPr>
          <a:xfrm flipV="1">
            <a:off x="1274543" y="1121768"/>
            <a:ext cx="198738" cy="129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8503EB-45C4-4C62-A7BD-AEA0CF20BF26}"/>
              </a:ext>
            </a:extLst>
          </p:cNvPr>
          <p:cNvCxnSpPr>
            <a:cxnSpLocks/>
          </p:cNvCxnSpPr>
          <p:nvPr/>
        </p:nvCxnSpPr>
        <p:spPr>
          <a:xfrm>
            <a:off x="1196270" y="553920"/>
            <a:ext cx="250422" cy="51524"/>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6EB1CF30-B1BC-44DC-9705-18B3E091444B}"/>
              </a:ext>
            </a:extLst>
          </p:cNvPr>
          <p:cNvSpPr/>
          <p:nvPr/>
        </p:nvSpPr>
        <p:spPr>
          <a:xfrm>
            <a:off x="18865" y="30759"/>
            <a:ext cx="1249531" cy="9561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Co-Manager and Guarantor (50%)</a:t>
            </a:r>
          </a:p>
        </p:txBody>
      </p:sp>
      <p:sp>
        <p:nvSpPr>
          <p:cNvPr id="52" name="Rectangle 51">
            <a:extLst>
              <a:ext uri="{FF2B5EF4-FFF2-40B4-BE49-F238E27FC236}">
                <a16:creationId xmlns:a16="http://schemas.microsoft.com/office/drawing/2014/main" id="{CB657956-4CE3-4A4E-AFF2-2C31386369DC}"/>
              </a:ext>
            </a:extLst>
          </p:cNvPr>
          <p:cNvSpPr/>
          <p:nvPr/>
        </p:nvSpPr>
        <p:spPr>
          <a:xfrm>
            <a:off x="8346" y="1207953"/>
            <a:ext cx="1249531" cy="10915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Co-Manager and Guarantor (50%)</a:t>
            </a:r>
          </a:p>
        </p:txBody>
      </p:sp>
      <p:sp>
        <p:nvSpPr>
          <p:cNvPr id="53" name="Rectangle 52">
            <a:extLst>
              <a:ext uri="{FF2B5EF4-FFF2-40B4-BE49-F238E27FC236}">
                <a16:creationId xmlns:a16="http://schemas.microsoft.com/office/drawing/2014/main" id="{6BE2CB21-DA3C-4027-844C-9CC1972EC235}"/>
              </a:ext>
            </a:extLst>
          </p:cNvPr>
          <p:cNvSpPr/>
          <p:nvPr/>
        </p:nvSpPr>
        <p:spPr>
          <a:xfrm>
            <a:off x="10923604" y="-2816"/>
            <a:ext cx="1249531" cy="8414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Co-Manager and Guarantor (20%)</a:t>
            </a:r>
          </a:p>
        </p:txBody>
      </p:sp>
      <p:sp>
        <p:nvSpPr>
          <p:cNvPr id="54" name="Rectangle 53">
            <a:extLst>
              <a:ext uri="{FF2B5EF4-FFF2-40B4-BE49-F238E27FC236}">
                <a16:creationId xmlns:a16="http://schemas.microsoft.com/office/drawing/2014/main" id="{243EA248-7AEE-4673-A14C-BA44830FFCCF}"/>
              </a:ext>
            </a:extLst>
          </p:cNvPr>
          <p:cNvSpPr/>
          <p:nvPr/>
        </p:nvSpPr>
        <p:spPr>
          <a:xfrm>
            <a:off x="10942469" y="2223683"/>
            <a:ext cx="1249531" cy="10919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Individual</a:t>
            </a:r>
          </a:p>
          <a:p>
            <a:pPr algn="ctr"/>
            <a:r>
              <a:rPr lang="en-US" sz="1400" dirty="0"/>
              <a:t>Co-Manager and Guarantor (20%)</a:t>
            </a:r>
          </a:p>
        </p:txBody>
      </p:sp>
      <p:sp>
        <p:nvSpPr>
          <p:cNvPr id="55" name="Rectangle 54">
            <a:extLst>
              <a:ext uri="{FF2B5EF4-FFF2-40B4-BE49-F238E27FC236}">
                <a16:creationId xmlns:a16="http://schemas.microsoft.com/office/drawing/2014/main" id="{FFA25618-A770-477B-B135-7E0EE10DA35D}"/>
              </a:ext>
            </a:extLst>
          </p:cNvPr>
          <p:cNvSpPr/>
          <p:nvPr/>
        </p:nvSpPr>
        <p:spPr>
          <a:xfrm>
            <a:off x="10942469" y="1571751"/>
            <a:ext cx="1249531" cy="523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Individual</a:t>
            </a:r>
          </a:p>
          <a:p>
            <a:pPr algn="ctr"/>
            <a:r>
              <a:rPr lang="en-US" sz="1400" dirty="0"/>
              <a:t>(20%)</a:t>
            </a:r>
          </a:p>
        </p:txBody>
      </p:sp>
      <p:sp>
        <p:nvSpPr>
          <p:cNvPr id="56" name="Rectangle 55">
            <a:extLst>
              <a:ext uri="{FF2B5EF4-FFF2-40B4-BE49-F238E27FC236}">
                <a16:creationId xmlns:a16="http://schemas.microsoft.com/office/drawing/2014/main" id="{37F6BE39-CDD2-4501-B823-D9B01B6D5F8D}"/>
              </a:ext>
            </a:extLst>
          </p:cNvPr>
          <p:cNvSpPr/>
          <p:nvPr/>
        </p:nvSpPr>
        <p:spPr>
          <a:xfrm>
            <a:off x="10942469" y="925753"/>
            <a:ext cx="1249531" cy="523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Individual</a:t>
            </a:r>
          </a:p>
          <a:p>
            <a:pPr algn="ctr"/>
            <a:r>
              <a:rPr lang="en-US" sz="1400" dirty="0"/>
              <a:t>(20%)</a:t>
            </a:r>
          </a:p>
        </p:txBody>
      </p:sp>
      <p:cxnSp>
        <p:nvCxnSpPr>
          <p:cNvPr id="57" name="Straight Connector 56">
            <a:extLst>
              <a:ext uri="{FF2B5EF4-FFF2-40B4-BE49-F238E27FC236}">
                <a16:creationId xmlns:a16="http://schemas.microsoft.com/office/drawing/2014/main" id="{72A0C439-E221-46E8-82A0-B3D0DCC3FBBC}"/>
              </a:ext>
            </a:extLst>
          </p:cNvPr>
          <p:cNvCxnSpPr>
            <a:cxnSpLocks/>
          </p:cNvCxnSpPr>
          <p:nvPr/>
        </p:nvCxnSpPr>
        <p:spPr>
          <a:xfrm flipH="1">
            <a:off x="10743460" y="258765"/>
            <a:ext cx="183471" cy="154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18B8F59-EC69-4BAA-9216-D1E85E626842}"/>
              </a:ext>
            </a:extLst>
          </p:cNvPr>
          <p:cNvCxnSpPr>
            <a:cxnSpLocks/>
          </p:cNvCxnSpPr>
          <p:nvPr/>
        </p:nvCxnSpPr>
        <p:spPr>
          <a:xfrm flipH="1" flipV="1">
            <a:off x="10740132" y="838664"/>
            <a:ext cx="186799" cy="105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43D9716-CFA3-4D7D-9A0D-A827C1E791AD}"/>
              </a:ext>
            </a:extLst>
          </p:cNvPr>
          <p:cNvCxnSpPr>
            <a:cxnSpLocks/>
          </p:cNvCxnSpPr>
          <p:nvPr/>
        </p:nvCxnSpPr>
        <p:spPr>
          <a:xfrm flipH="1" flipV="1">
            <a:off x="10444294" y="1048624"/>
            <a:ext cx="482637" cy="502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93B9C6A-EDC2-4292-B806-B29BE45ED2F3}"/>
              </a:ext>
            </a:extLst>
          </p:cNvPr>
          <p:cNvCxnSpPr>
            <a:cxnSpLocks/>
          </p:cNvCxnSpPr>
          <p:nvPr/>
        </p:nvCxnSpPr>
        <p:spPr>
          <a:xfrm flipH="1" flipV="1">
            <a:off x="10343626" y="1046078"/>
            <a:ext cx="594762" cy="1217179"/>
          </a:xfrm>
          <a:prstGeom prst="line">
            <a:avLst/>
          </a:prstGeom>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04725DB-138F-4B22-8705-3AA31E411FA2}"/>
              </a:ext>
            </a:extLst>
          </p:cNvPr>
          <p:cNvSpPr/>
          <p:nvPr/>
        </p:nvSpPr>
        <p:spPr>
          <a:xfrm>
            <a:off x="10942469" y="3424227"/>
            <a:ext cx="1249531" cy="523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Individual</a:t>
            </a:r>
          </a:p>
          <a:p>
            <a:pPr algn="ctr"/>
            <a:r>
              <a:rPr lang="en-US" sz="1400" dirty="0"/>
              <a:t>(20%)</a:t>
            </a:r>
          </a:p>
        </p:txBody>
      </p:sp>
      <p:cxnSp>
        <p:nvCxnSpPr>
          <p:cNvPr id="62" name="Straight Connector 61">
            <a:extLst>
              <a:ext uri="{FF2B5EF4-FFF2-40B4-BE49-F238E27FC236}">
                <a16:creationId xmlns:a16="http://schemas.microsoft.com/office/drawing/2014/main" id="{6E414D97-440B-457D-8859-F6E40E70476D}"/>
              </a:ext>
            </a:extLst>
          </p:cNvPr>
          <p:cNvCxnSpPr>
            <a:cxnSpLocks/>
          </p:cNvCxnSpPr>
          <p:nvPr/>
        </p:nvCxnSpPr>
        <p:spPr>
          <a:xfrm flipH="1" flipV="1">
            <a:off x="10011426" y="1061908"/>
            <a:ext cx="958105" cy="2433385"/>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E46562A2-BECC-4D0C-8749-0A2987C39254}"/>
              </a:ext>
            </a:extLst>
          </p:cNvPr>
          <p:cNvSpPr/>
          <p:nvPr/>
        </p:nvSpPr>
        <p:spPr>
          <a:xfrm>
            <a:off x="5376821" y="2838866"/>
            <a:ext cx="1401191" cy="8509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Entity  100%</a:t>
            </a:r>
          </a:p>
          <a:p>
            <a:pPr algn="ctr"/>
            <a:r>
              <a:rPr lang="en-US" sz="1400" dirty="0"/>
              <a:t>Newly Formed as of 8/21</a:t>
            </a:r>
          </a:p>
          <a:p>
            <a:pPr algn="ctr"/>
            <a:r>
              <a:rPr lang="en-US" sz="1400" dirty="0"/>
              <a:t>Manager</a:t>
            </a:r>
          </a:p>
        </p:txBody>
      </p:sp>
      <p:sp>
        <p:nvSpPr>
          <p:cNvPr id="65" name="Rectangle 64">
            <a:extLst>
              <a:ext uri="{FF2B5EF4-FFF2-40B4-BE49-F238E27FC236}">
                <a16:creationId xmlns:a16="http://schemas.microsoft.com/office/drawing/2014/main" id="{09D44D62-2E5B-4351-9691-3CEEFDBC5D24}"/>
              </a:ext>
            </a:extLst>
          </p:cNvPr>
          <p:cNvSpPr/>
          <p:nvPr/>
        </p:nvSpPr>
        <p:spPr>
          <a:xfrm>
            <a:off x="5517656" y="5250428"/>
            <a:ext cx="1429305" cy="11310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p>
          <a:p>
            <a:pPr algn="ctr"/>
            <a:r>
              <a:rPr lang="en-US" sz="1400" dirty="0"/>
              <a:t>Property Sole Member</a:t>
            </a:r>
          </a:p>
          <a:p>
            <a:pPr algn="ctr"/>
            <a:r>
              <a:rPr lang="en-US" sz="1400" dirty="0"/>
              <a:t>DE 100%</a:t>
            </a:r>
          </a:p>
          <a:p>
            <a:pPr algn="ctr"/>
            <a:r>
              <a:rPr lang="en-US" sz="1400" dirty="0"/>
              <a:t>Newly Formed as of 8/21</a:t>
            </a:r>
          </a:p>
          <a:p>
            <a:pPr algn="ctr"/>
            <a:endParaRPr lang="en-US" sz="1400" dirty="0"/>
          </a:p>
        </p:txBody>
      </p:sp>
      <p:sp>
        <p:nvSpPr>
          <p:cNvPr id="66" name="Rectangle 65">
            <a:extLst>
              <a:ext uri="{FF2B5EF4-FFF2-40B4-BE49-F238E27FC236}">
                <a16:creationId xmlns:a16="http://schemas.microsoft.com/office/drawing/2014/main" id="{DAFF055A-0F36-491D-B395-68AF6903FDA3}"/>
              </a:ext>
            </a:extLst>
          </p:cNvPr>
          <p:cNvSpPr/>
          <p:nvPr/>
        </p:nvSpPr>
        <p:spPr>
          <a:xfrm>
            <a:off x="7173775" y="5260491"/>
            <a:ext cx="1429305" cy="11210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p>
          <a:p>
            <a:pPr algn="ctr"/>
            <a:r>
              <a:rPr lang="en-US" sz="1400" dirty="0"/>
              <a:t>Property Sole Member</a:t>
            </a:r>
          </a:p>
          <a:p>
            <a:pPr algn="ctr"/>
            <a:r>
              <a:rPr lang="en-US" sz="1400" dirty="0"/>
              <a:t>DE 100%</a:t>
            </a:r>
          </a:p>
          <a:p>
            <a:pPr algn="ctr"/>
            <a:r>
              <a:rPr lang="en-US" sz="1400" dirty="0"/>
              <a:t>Newly Formed as of 8/21</a:t>
            </a:r>
          </a:p>
          <a:p>
            <a:pPr algn="ctr"/>
            <a:endParaRPr lang="en-US" sz="1400" dirty="0"/>
          </a:p>
        </p:txBody>
      </p:sp>
      <p:cxnSp>
        <p:nvCxnSpPr>
          <p:cNvPr id="67" name="Straight Arrow Connector 66">
            <a:extLst>
              <a:ext uri="{FF2B5EF4-FFF2-40B4-BE49-F238E27FC236}">
                <a16:creationId xmlns:a16="http://schemas.microsoft.com/office/drawing/2014/main" id="{F9B74911-321F-4400-90B8-EC4037947E6E}"/>
              </a:ext>
            </a:extLst>
          </p:cNvPr>
          <p:cNvCxnSpPr>
            <a:cxnSpLocks/>
            <a:stCxn id="22" idx="2"/>
            <a:endCxn id="65" idx="0"/>
          </p:cNvCxnSpPr>
          <p:nvPr/>
        </p:nvCxnSpPr>
        <p:spPr>
          <a:xfrm>
            <a:off x="6112599" y="5118157"/>
            <a:ext cx="119710" cy="132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8B6E8E5-0627-4DAA-98B1-184684601DFD}"/>
              </a:ext>
            </a:extLst>
          </p:cNvPr>
          <p:cNvCxnSpPr>
            <a:cxnSpLocks/>
          </p:cNvCxnSpPr>
          <p:nvPr/>
        </p:nvCxnSpPr>
        <p:spPr>
          <a:xfrm>
            <a:off x="6813194" y="4935160"/>
            <a:ext cx="642304" cy="315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BEEFB523-F8CB-4D1E-B72B-19B909E70EAD}"/>
              </a:ext>
            </a:extLst>
          </p:cNvPr>
          <p:cNvSpPr/>
          <p:nvPr/>
        </p:nvSpPr>
        <p:spPr>
          <a:xfrm>
            <a:off x="5286439" y="6471773"/>
            <a:ext cx="1891737" cy="3360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0" i="0" u="none" strike="noStrike" dirty="0">
                <a:solidFill>
                  <a:srgbClr val="0000FF"/>
                </a:solidFill>
                <a:effectLst/>
                <a:latin typeface="Calibri" panose="020F0502020204030204" pitchFamily="34" charset="0"/>
              </a:rPr>
              <a:t>Property Address</a:t>
            </a:r>
            <a:endParaRPr lang="en-US" sz="1400" dirty="0"/>
          </a:p>
        </p:txBody>
      </p:sp>
      <p:sp>
        <p:nvSpPr>
          <p:cNvPr id="70" name="Rectangle 69">
            <a:extLst>
              <a:ext uri="{FF2B5EF4-FFF2-40B4-BE49-F238E27FC236}">
                <a16:creationId xmlns:a16="http://schemas.microsoft.com/office/drawing/2014/main" id="{182718E2-FB40-478E-AAAF-109FD92D44D4}"/>
              </a:ext>
            </a:extLst>
          </p:cNvPr>
          <p:cNvSpPr/>
          <p:nvPr/>
        </p:nvSpPr>
        <p:spPr>
          <a:xfrm>
            <a:off x="7288234" y="6471773"/>
            <a:ext cx="1778089" cy="3360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0" i="0" u="none" strike="noStrike" dirty="0">
                <a:solidFill>
                  <a:srgbClr val="0000FF"/>
                </a:solidFill>
                <a:effectLst/>
                <a:latin typeface="Calibri" panose="020F0502020204030204" pitchFamily="34" charset="0"/>
              </a:rPr>
              <a:t>Property Address</a:t>
            </a:r>
            <a:endParaRPr lang="en-US" sz="1400" dirty="0"/>
          </a:p>
        </p:txBody>
      </p:sp>
      <p:cxnSp>
        <p:nvCxnSpPr>
          <p:cNvPr id="71" name="Straight Arrow Connector 70">
            <a:extLst>
              <a:ext uri="{FF2B5EF4-FFF2-40B4-BE49-F238E27FC236}">
                <a16:creationId xmlns:a16="http://schemas.microsoft.com/office/drawing/2014/main" id="{C321EE9A-00EC-4816-A408-7AD595C6A86E}"/>
              </a:ext>
            </a:extLst>
          </p:cNvPr>
          <p:cNvCxnSpPr>
            <a:cxnSpLocks/>
          </p:cNvCxnSpPr>
          <p:nvPr/>
        </p:nvCxnSpPr>
        <p:spPr>
          <a:xfrm>
            <a:off x="5969673" y="6118497"/>
            <a:ext cx="0" cy="355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02E87A7-1FC4-40C6-A856-AACAA9B119E4}"/>
              </a:ext>
            </a:extLst>
          </p:cNvPr>
          <p:cNvCxnSpPr>
            <a:cxnSpLocks/>
          </p:cNvCxnSpPr>
          <p:nvPr/>
        </p:nvCxnSpPr>
        <p:spPr>
          <a:xfrm>
            <a:off x="7707593" y="6112081"/>
            <a:ext cx="0" cy="355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97D16E1A-4E29-40A5-AFDE-9F83673EC43E}"/>
              </a:ext>
            </a:extLst>
          </p:cNvPr>
          <p:cNvSpPr/>
          <p:nvPr/>
        </p:nvSpPr>
        <p:spPr>
          <a:xfrm>
            <a:off x="8709405" y="4460437"/>
            <a:ext cx="1250528" cy="924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Private Equity Investor</a:t>
            </a:r>
          </a:p>
        </p:txBody>
      </p:sp>
      <p:sp>
        <p:nvSpPr>
          <p:cNvPr id="76" name="Rectangle 75">
            <a:extLst>
              <a:ext uri="{FF2B5EF4-FFF2-40B4-BE49-F238E27FC236}">
                <a16:creationId xmlns:a16="http://schemas.microsoft.com/office/drawing/2014/main" id="{0A9FCC40-9025-4E84-A2B4-EC30BD423AED}"/>
              </a:ext>
            </a:extLst>
          </p:cNvPr>
          <p:cNvSpPr/>
          <p:nvPr/>
        </p:nvSpPr>
        <p:spPr>
          <a:xfrm>
            <a:off x="8691496" y="3501212"/>
            <a:ext cx="1268438" cy="8425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Private Equity Investor</a:t>
            </a:r>
          </a:p>
        </p:txBody>
      </p:sp>
      <p:cxnSp>
        <p:nvCxnSpPr>
          <p:cNvPr id="77" name="Straight Arrow Connector 76">
            <a:extLst>
              <a:ext uri="{FF2B5EF4-FFF2-40B4-BE49-F238E27FC236}">
                <a16:creationId xmlns:a16="http://schemas.microsoft.com/office/drawing/2014/main" id="{D0E8C0DA-EB3C-40A1-ADCC-D277C0D8B54F}"/>
              </a:ext>
            </a:extLst>
          </p:cNvPr>
          <p:cNvCxnSpPr>
            <a:cxnSpLocks/>
            <a:stCxn id="76" idx="1"/>
            <a:endCxn id="64" idx="3"/>
          </p:cNvCxnSpPr>
          <p:nvPr/>
        </p:nvCxnSpPr>
        <p:spPr>
          <a:xfrm flipH="1" flipV="1">
            <a:off x="6778012" y="3264323"/>
            <a:ext cx="1913484" cy="658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0BC01F5-314B-4526-B6A9-32DFFB6F690A}"/>
              </a:ext>
            </a:extLst>
          </p:cNvPr>
          <p:cNvCxnSpPr>
            <a:cxnSpLocks/>
          </p:cNvCxnSpPr>
          <p:nvPr/>
        </p:nvCxnSpPr>
        <p:spPr>
          <a:xfrm>
            <a:off x="4536489" y="3343976"/>
            <a:ext cx="904915" cy="151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6CA485C-1550-4714-B040-ADA003B01CA5}"/>
              </a:ext>
            </a:extLst>
          </p:cNvPr>
          <p:cNvCxnSpPr>
            <a:cxnSpLocks/>
          </p:cNvCxnSpPr>
          <p:nvPr/>
        </p:nvCxnSpPr>
        <p:spPr>
          <a:xfrm flipH="1" flipV="1">
            <a:off x="6082670" y="3726443"/>
            <a:ext cx="59855" cy="19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5766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552</TotalTime>
  <Words>1815</Words>
  <Application>Microsoft Office PowerPoint</Application>
  <PresentationFormat>Widescreen</PresentationFormat>
  <Paragraphs>308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Regular</vt:lpstr>
      <vt:lpstr>Trebuchet MS</vt:lpstr>
      <vt:lpstr>Wingdings 3</vt:lpstr>
      <vt:lpstr>Facet</vt:lpstr>
      <vt:lpstr>Raising Capital for Deals Through Syndication (and other deal structuring considerations)</vt:lpstr>
      <vt:lpstr>Todd N. Robinson, Esq. </vt:lpstr>
      <vt:lpstr>Legal Services We Provides</vt:lpstr>
      <vt:lpstr>DISCLAIMER </vt:lpstr>
      <vt:lpstr>What’s the First Rule of Real Estate Investing?</vt:lpstr>
      <vt:lpstr>What Do You Need Money For?</vt:lpstr>
      <vt:lpstr>Syndication Defined</vt:lpstr>
      <vt:lpstr>How a Deal is Structured Simple</vt:lpstr>
      <vt:lpstr>How a Deal is  Structured Complicated</vt:lpstr>
      <vt:lpstr>Who are the Members of the Company?</vt:lpstr>
      <vt:lpstr>How Does the Cash Flow?</vt:lpstr>
      <vt:lpstr>PowerPoint Presentation</vt:lpstr>
      <vt:lpstr>Complying with Securities Regulations Is it a Security?</vt:lpstr>
      <vt:lpstr>PowerPoint Presentation</vt:lpstr>
      <vt:lpstr>Main Difference Between Reg. D 506 (b) and Reg. D 506 (c)</vt:lpstr>
      <vt:lpstr>What is an Accredited Investor? </vt:lpstr>
      <vt:lpstr>Pre-Existing Substantive  Relationship </vt:lpstr>
      <vt:lpstr>PowerPoint Presentation</vt:lpstr>
      <vt:lpstr>PowerPoint Presentation</vt:lpstr>
      <vt:lpstr>What is a Sophisticated Investor</vt:lpstr>
      <vt:lpstr>Disclosure Requirements –  The PPM</vt:lpstr>
      <vt:lpstr>How Does the Sponsor Make Money?</vt:lpstr>
      <vt:lpstr>Ready to Make an Offering?  What do you Need</vt:lpstr>
      <vt:lpstr>What’s your Plan?</vt:lpstr>
      <vt:lpstr>PowerPoint Presentation</vt:lpstr>
      <vt:lpstr>Questions/Comments</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[Syndication]</dc:title>
  <dc:creator>Meghan Revell</dc:creator>
  <cp:lastModifiedBy>Tiffany Morelli</cp:lastModifiedBy>
  <cp:revision>22</cp:revision>
  <dcterms:created xsi:type="dcterms:W3CDTF">2021-11-19T15:36:26Z</dcterms:created>
  <dcterms:modified xsi:type="dcterms:W3CDTF">2021-11-24T21:01:54Z</dcterms:modified>
</cp:coreProperties>
</file>