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64" r:id="rId4"/>
    <p:sldId id="262" r:id="rId5"/>
    <p:sldId id="266" r:id="rId6"/>
    <p:sldId id="267" r:id="rId7"/>
    <p:sldId id="265" r:id="rId8"/>
    <p:sldId id="263" r:id="rId9"/>
    <p:sldId id="268" r:id="rId10"/>
    <p:sldId id="269" r:id="rId11"/>
    <p:sldId id="26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5155" autoAdjust="0"/>
  </p:normalViewPr>
  <p:slideViewPr>
    <p:cSldViewPr snapToGrid="0">
      <p:cViewPr varScale="1">
        <p:scale>
          <a:sx n="170" d="100"/>
          <a:sy n="170" d="100"/>
        </p:scale>
        <p:origin x="52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2C096C-B002-4F54-ACAA-FF0599A0DBD7}" type="datetimeFigureOut">
              <a:rPr lang="en-US" smtClean="0"/>
              <a:t>7/22/21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59A59B-66E1-407D-BE71-2D36936BA4B9}" type="slidenum">
              <a:rPr lang="en-US" smtClean="0"/>
              <a:t>‹#›</a:t>
            </a:fld>
            <a:endParaRPr lang="en-US"/>
          </a:p>
        </p:txBody>
      </p:sp>
    </p:spTree>
    <p:extLst>
      <p:ext uri="{BB962C8B-B14F-4D97-AF65-F5344CB8AC3E}">
        <p14:creationId xmlns:p14="http://schemas.microsoft.com/office/powerpoint/2010/main" val="3787639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reinhartlaw.com/knowledge/real-estate-closing-title-examination-and-title-insurance-policy-procedures-and-customs-in-the-united-states-by-region/#_ftn22"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www.reinhartlaw.com/knowledge/real-estate-closing-title-examination-and-title-insurance-policy-procedures-and-customs-in-the-united-states-by-region/#_ftn24" TargetMode="External"/><Relationship Id="rId4" Type="http://schemas.openxmlformats.org/officeDocument/2006/relationships/hyperlink" Target="https://www.reinhartlaw.com/knowledge/real-estate-closing-title-examination-and-title-insurance-policy-procedures-and-customs-in-the-united-states-by-region/#_ftn23"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DEED VS TITLE: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Unlike a deed, which is a document that shows proof of ownership, a title is the evidence that you have a right to possess and use the land. Compared to other types of insurance that protect against circumstances that can happen in the future (such as auto insurance), title insurance protects against situations that have happened in the past, like unpaid taxes or liens against the property.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HISTORY: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Real estate laws and customs are intensely local and vary significantly from state to state.  Each state began with the laws and customs of the nation or nations who first colonized it.  Thus, New York has many customs that emanate from Dutch law, while California has many Spanish customs, Louisiana follows French real estate law and much of the rest of the country follows English real estate customs.  Also, title insurance is regulated by the states and not the federal government, which multiplies the variances from state to state.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Title insurance has a very different history from that of other lines of insurance.  Title insurance is an American invention.  The first title insurance company was formed in Philadelphia in 1876, after an 1868 decision of the Pennsylvania Supreme Court refused to find a lawyer liable for having given an incorrect opinion about title to real estate in Philadelphia, leaving the owner with no recourse.  The improvement offered by the insurance policy was the promise to pay for a title defect without regard for whether or not an attorney might be excused from having recognized the defect in giving a title opinion.</a:t>
            </a:r>
          </a:p>
          <a:p>
            <a:r>
              <a:rPr lang="en-US" sz="1200" kern="1200" dirty="0">
                <a:solidFill>
                  <a:schemeClr val="tx1"/>
                </a:solidFill>
                <a:effectLst/>
                <a:latin typeface="+mn-lt"/>
                <a:ea typeface="+mn-ea"/>
                <a:cs typeface="+mn-cs"/>
              </a:rPr>
              <a:t>A title insurance policy indemnifies the insured in the event it suffers “actual monetary loss or damage” due to a defect in title.  The policy indemnifies the insured if title fails, or there is an encumbrance or lien on the title, and also if there is a lack of a right of access to the property or the title is unmarketable.</a:t>
            </a:r>
          </a:p>
          <a:p>
            <a:r>
              <a:rPr lang="en-US" sz="1200" kern="1200" dirty="0">
                <a:solidFill>
                  <a:schemeClr val="tx1"/>
                </a:solidFill>
                <a:effectLst/>
                <a:latin typeface="+mn-lt"/>
                <a:ea typeface="+mn-ea"/>
                <a:cs typeface="+mn-cs"/>
              </a:rPr>
              <a:t>The modern lender’s title insurance policy also provides coverages about the mortgage whose lien is insured.  That policy indemnifies the insured in the event the mortgage is not valid, does not have the priority as stated in the policy, or is not enforceable by foreclosure.  If Schedule A of the policy recites an assignment of the mortgage, the policy also insures that the assignment is valid.</a:t>
            </a:r>
          </a:p>
          <a:p>
            <a:r>
              <a:rPr lang="en-US" sz="1200" kern="1200" dirty="0">
                <a:solidFill>
                  <a:schemeClr val="tx1"/>
                </a:solidFill>
                <a:effectLst/>
                <a:latin typeface="+mn-lt"/>
                <a:ea typeface="+mn-ea"/>
                <a:cs typeface="+mn-cs"/>
              </a:rPr>
              <a:t>The most unusual aspect of title insurance is that the policy provides coverage only against matters that first affected title before to the date of policy</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some uniformity as to the form of a title insurance policy, which is due to the fact that policy forms promulgated by the American Land Title Association are used in almost every state.  Although Iowa officially bans the use of title insurance, policies are still issued in that state.  Texas promulgates policy forms, but they are very similar to ALTA policy forms.  However, non-standard title insurance products exist also. In most states, all title insurers issue policies drafted by the American Land Title Association Forms Committee, with active involvement of various customer groups.  ALTA policies are copyrighted by American Land Title Association and may be used only by its members.  Iowa law does not authorize the issuance of title insurance in that state.  In Iowa, the state Finance Authority issues guarantees that closely mimic ALTA policies.  An employee of the Iowa Finance Authority is permitted by ALTA to serve as a member of the ALTA Forms Committee.  Texas promulgates its own policy forms, although they are really ALTA policy forms with modifications.  The standard loan policy in Texas is the T-2 Mortgagee Title Insurance Policy.  The Florida Insurance Department has also ordered certain modifications to the ALTA policy forms.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TYPES:</a:t>
            </a:r>
          </a:p>
          <a:p>
            <a:r>
              <a:rPr lang="en-US" sz="1200" kern="1200" dirty="0">
                <a:solidFill>
                  <a:schemeClr val="tx1"/>
                </a:solidFill>
                <a:effectLst/>
                <a:latin typeface="+mn-lt"/>
                <a:ea typeface="+mn-ea"/>
                <a:cs typeface="+mn-cs"/>
              </a:rPr>
              <a:t>Like residential title insurance, commercial title insurance involves two different types of policies: loan policies and owner’s policies. Loan title insurance policies are designed to protect the investment of the bank or other lender should any problem with the title later surface. An owner’s title insurance policy protects the buyer or owner of the property should title issues arise.</a:t>
            </a:r>
          </a:p>
          <a:p>
            <a:r>
              <a:rPr lang="en-US" sz="1200" kern="1200" dirty="0">
                <a:solidFill>
                  <a:schemeClr val="tx1"/>
                </a:solidFill>
                <a:effectLst/>
                <a:latin typeface="+mn-lt"/>
                <a:ea typeface="+mn-ea"/>
                <a:cs typeface="+mn-cs"/>
              </a:rPr>
              <a:t>Because commercial real estate deals typically involve large amounts of money, complex transactions and complicated title histories, title insurance plays a vital role. It not only protects against title defects, but it also typically covers issues such as boundary mistakes, zoning conflicts and environmental concerns.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Most lines of insurance are designed to protect the insured against identified perils that might cause loss during a stated coverage period.  Insurance coverage is extended in time by the payment of renewal premiums.  Premiums are set based on the fundamental premise that risk is spread across the entire pool of insureds, with the insurer predicting that it will pay losses to a certain percentage of its insureds who suffer loss due to a covered peril.  For insurance other than title, premium amounts are based on empirical data about loss experience collected over many years, plus a prediction of the likelihood that a peril of large magnitude might occur during the future policy term.</a:t>
            </a:r>
          </a:p>
          <a:p>
            <a:r>
              <a:rPr lang="en-US" sz="1200" kern="1200" dirty="0">
                <a:solidFill>
                  <a:schemeClr val="tx1"/>
                </a:solidFill>
                <a:effectLst/>
                <a:latin typeface="+mn-lt"/>
                <a:ea typeface="+mn-ea"/>
                <a:cs typeface="+mn-cs"/>
              </a:rPr>
              <a:t>There are no insurance “perils” in the world of title.  There are no floods, fires, earthquakes, tornadoes or storms that sweep across the titles to many parcels.  The title insurance policy does not protect against perils that might occur in the future.  It does not protect against any future event.  With tiny exceptions, coverage is provided only for title defects, liens or encumbrances that already existed on the policy date.  There can be no spreading of risk amongst a pool of title insureds.  The risks assumed in each policy are based solely on the defects, liens and encumbrances that affect the insured parcel or parcels.  The title to every parcel of real estate is unique and different.</a:t>
            </a:r>
          </a:p>
          <a:p>
            <a:r>
              <a:rPr lang="en-US" sz="1200" kern="1200" dirty="0">
                <a:solidFill>
                  <a:schemeClr val="tx1"/>
                </a:solidFill>
                <a:effectLst/>
                <a:latin typeface="+mn-lt"/>
                <a:ea typeface="+mn-ea"/>
                <a:cs typeface="+mn-cs"/>
              </a:rPr>
              <a:t>As a result, the title insurance industry does not employ any actuaries, and there are no actuarial firms retained as consultants to the title insurance industry.  Title insurers report the types of losses they have suffered on the NAIC Form 9 using codes developed by the American Land Title Association.  The ALTA Claims Codes merely identify classes of losses, broken down by the type of title issue and the source of the loss (such as a searching, posting or typing error).  Statistical reports show that certain risks go up and down over time, such as mechanics’ liens, which tend to increase when real estate crashes as it did between 2006 and 2008.  However, the ALTA Claims Codes are not predictors of future claims experience.</a:t>
            </a:r>
          </a:p>
          <a:p>
            <a:r>
              <a:rPr lang="en-US" sz="1200" kern="1200" dirty="0">
                <a:solidFill>
                  <a:schemeClr val="tx1"/>
                </a:solidFill>
                <a:effectLst/>
                <a:latin typeface="+mn-lt"/>
                <a:ea typeface="+mn-ea"/>
                <a:cs typeface="+mn-cs"/>
              </a:rPr>
              <a:t>Further, title insurance is issued based on the premise that the insurer will not consciously assume any risk of a title defect, lien or encumbrance, but rather that it will spend the vast majority of the premium dollars to eliminate—that is, exclude—coverage for all known title defects, liens and encumbrances.  To accomplish this elimination of risk, the title insurer searches the public real estate, tax and lien records in order to determine which matters affect the title to the insured parcel.  Each encumbrance is recited as a numbered paragraph in Schedule B of the policy, in what is termed by the industry a “special exception.”  Special exceptions are really exclusions from coverage for encumbrances and liens that are specific to the insured parcel.  The insurer has no liability for the effect of an encumbrance on title if an exception for the instrument appears in Schedule B of the policy.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559A59B-66E1-407D-BE71-2D36936BA4B9}" type="slidenum">
              <a:rPr lang="en-US" smtClean="0"/>
              <a:t>3</a:t>
            </a:fld>
            <a:endParaRPr lang="en-US"/>
          </a:p>
        </p:txBody>
      </p:sp>
    </p:spTree>
    <p:extLst>
      <p:ext uri="{BB962C8B-B14F-4D97-AF65-F5344CB8AC3E}">
        <p14:creationId xmlns:p14="http://schemas.microsoft.com/office/powerpoint/2010/main" val="3176437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SEARCH: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Every title insurance policy begins with a title search. The search reveals the background story of what has been recorded on the property, such as deeds, mortgages and easements. It would also reveal potential problems that involve the title. For example, the search may show that part of a neighboring building extends on the subject property (encroachment), or that a contractor has filed a lien on the property because they weren’t  paid in full for work they completed there in the past. If issues do arise during the search, they can be addressed before the closing or sometimes remain on the title as an “exception.”</a:t>
            </a:r>
          </a:p>
          <a:p>
            <a:endParaRPr lang="en-US" b="1" dirty="0"/>
          </a:p>
          <a:p>
            <a:r>
              <a:rPr lang="en-US" sz="1200" kern="1200" dirty="0">
                <a:solidFill>
                  <a:schemeClr val="tx1"/>
                </a:solidFill>
                <a:effectLst/>
                <a:latin typeface="+mn-lt"/>
                <a:ea typeface="+mn-ea"/>
                <a:cs typeface="+mn-cs"/>
              </a:rPr>
              <a:t>The process of issuing such a policy includes a review of real estate records to determine the true owner of the property and the liens and encumbrances that affect the parcel.  Part of that process is known as a title examination.  However, there are a number of ways in which a title examination is performed, and there are many terms connected to that process.  People in the title insurance business break down the process into two functions: the title search and the title examination.  A title search is a review of the relevant public records that affect the title to the parcel.  A title examination is the review of the results of that title search to make the judgment call as to which people are the true owners of the parcel and which of the recorded instruments presently affect the title to the parcel.</a:t>
            </a:r>
          </a:p>
          <a:p>
            <a:r>
              <a:rPr lang="en-US" sz="1200" kern="1200" dirty="0">
                <a:solidFill>
                  <a:schemeClr val="tx1"/>
                </a:solidFill>
                <a:effectLst/>
                <a:latin typeface="+mn-lt"/>
                <a:ea typeface="+mn-ea"/>
                <a:cs typeface="+mn-cs"/>
              </a:rPr>
              <a:t>The searching and examination of title is a complicated and arcane science.  Many sets of records get searched other than real estate documents, from tax records to judgment lien indices to pending lawsuits to bankruptcy filings.  In one state that is fairly typical, there are 26 different sets of public records that are searched and examined as part of the title examination.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Not everything in a title report is a “title defect”. For example, municipal searches which often constitute a large portion of the pages of a title report (such as certificate of occupancy searches, open building permits, housing, building and fire violations) are not true title defects – they are not matters for which a title company will provide insurance. Those parts of a title report are provided “</a:t>
            </a:r>
            <a:r>
              <a:rPr lang="en-US" sz="1200" i="1" kern="1200" dirty="0">
                <a:solidFill>
                  <a:schemeClr val="tx1"/>
                </a:solidFill>
                <a:effectLst/>
                <a:latin typeface="+mn-lt"/>
                <a:ea typeface="+mn-ea"/>
                <a:cs typeface="+mn-cs"/>
              </a:rPr>
              <a:t>for information purposes only</a:t>
            </a:r>
            <a:r>
              <a:rPr lang="en-US" sz="1200" kern="1200" dirty="0">
                <a:solidFill>
                  <a:schemeClr val="tx1"/>
                </a:solidFill>
                <a:effectLst/>
                <a:latin typeface="+mn-lt"/>
                <a:ea typeface="+mn-ea"/>
                <a:cs typeface="+mn-cs"/>
              </a:rPr>
              <a:t>” – in other words, information that the buyer (and the buyer’s lender) should consider when purchasing the property. This means that a title company can issue a buyer a “clean” policy at a closing yet the property could be still subject to tens of thousands of dollars in violations or the property could have several open building permits that will involve significant time and costs to have closed. There are two driving forces behind what will be done with the results of these “for your information” searches: (1) the buyer’s lender; and (2) the contract between the parties. If there is a lender on the deal, the lender will require the non-title defect issues to be addressed, i.e. all open building permits to be closed, violations to be paid etc. Then the buyer should have appropriate language in the contract requiring the seller to address these issues (i.e. pay all violations, close open building permits, obtain the correct certificate of occupancy for the current use etc.). The key thing to understand here is that in an all-cash deal with no lender, as long as the title company is willing to deliver a title policy subject only to the permitted exceptions, if the buyer does not have appropriate protective language, the buyer could be forced to close and accept the property with all of the problems that, unfortunately, were listed as “</a:t>
            </a:r>
            <a:r>
              <a:rPr lang="en-US" sz="1200" i="1" kern="1200" dirty="0">
                <a:solidFill>
                  <a:schemeClr val="tx1"/>
                </a:solidFill>
                <a:effectLst/>
                <a:latin typeface="+mn-lt"/>
                <a:ea typeface="+mn-ea"/>
                <a:cs typeface="+mn-cs"/>
              </a:rPr>
              <a:t>for information purposes only</a:t>
            </a:r>
            <a:r>
              <a:rPr lang="en-US" sz="1200" kern="1200" dirty="0">
                <a:solidFill>
                  <a:schemeClr val="tx1"/>
                </a:solidFill>
                <a:effectLst/>
                <a:latin typeface="+mn-lt"/>
                <a:ea typeface="+mn-ea"/>
                <a:cs typeface="+mn-cs"/>
              </a:rPr>
              <a:t>.” It should be noted there are occasions when violations</a:t>
            </a:r>
            <a:r>
              <a:rPr lang="en-US" sz="1200" i="1" kern="1200" dirty="0">
                <a:solidFill>
                  <a:schemeClr val="tx1"/>
                </a:solidFill>
                <a:effectLst/>
                <a:latin typeface="+mn-lt"/>
                <a:ea typeface="+mn-ea"/>
                <a:cs typeface="+mn-cs"/>
              </a:rPr>
              <a:t> can</a:t>
            </a:r>
            <a:r>
              <a:rPr lang="en-US" sz="1200" kern="1200" dirty="0">
                <a:solidFill>
                  <a:schemeClr val="tx1"/>
                </a:solidFill>
                <a:effectLst/>
                <a:latin typeface="+mn-lt"/>
                <a:ea typeface="+mn-ea"/>
                <a:cs typeface="+mn-cs"/>
              </a:rPr>
              <a:t> become title </a:t>
            </a:r>
            <a:r>
              <a:rPr lang="en-US" sz="1200" i="1" kern="1200" dirty="0">
                <a:solidFill>
                  <a:schemeClr val="tx1"/>
                </a:solidFill>
                <a:effectLst/>
                <a:latin typeface="+mn-lt"/>
                <a:ea typeface="+mn-ea"/>
                <a:cs typeface="+mn-cs"/>
              </a:rPr>
              <a:t>defects</a:t>
            </a:r>
            <a:r>
              <a:rPr lang="en-US" sz="1200" kern="1200" dirty="0">
                <a:solidFill>
                  <a:schemeClr val="tx1"/>
                </a:solidFill>
                <a:effectLst/>
                <a:latin typeface="+mn-lt"/>
                <a:ea typeface="+mn-ea"/>
                <a:cs typeface="+mn-cs"/>
              </a:rPr>
              <a:t>– this happens when a violation has remained unpaid for long enough or is a large enough monetary violation that the municipality converts it into a judgment – at that point the violation becomes a lien and therefore a title defect. In this case in order for the seller to deliver “clean” title at the closing the seller must prove to the title company that the lien has been paid off or alternatively the seller must put up enough money in escrow.</a:t>
            </a:r>
          </a:p>
          <a:p>
            <a:endParaRPr lang="en-US" b="1" dirty="0"/>
          </a:p>
          <a:p>
            <a:r>
              <a:rPr lang="en-US" sz="1200" kern="1200" dirty="0">
                <a:solidFill>
                  <a:schemeClr val="tx1"/>
                </a:solidFill>
                <a:effectLst/>
                <a:latin typeface="+mn-lt"/>
                <a:ea typeface="+mn-ea"/>
                <a:cs typeface="+mn-cs"/>
              </a:rPr>
              <a:t>EXAMINATION:</a:t>
            </a:r>
          </a:p>
          <a:p>
            <a:r>
              <a:rPr lang="en-US" sz="1200" kern="1200" dirty="0">
                <a:solidFill>
                  <a:schemeClr val="tx1"/>
                </a:solidFill>
                <a:effectLst/>
                <a:latin typeface="+mn-lt"/>
                <a:ea typeface="+mn-ea"/>
                <a:cs typeface="+mn-cs"/>
              </a:rPr>
              <a:t>Assessing the risk of each item</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CLAIM:</a:t>
            </a:r>
          </a:p>
          <a:p>
            <a:r>
              <a:rPr lang="en-US" sz="1200" kern="1200" dirty="0">
                <a:solidFill>
                  <a:schemeClr val="tx1"/>
                </a:solidFill>
                <a:effectLst/>
                <a:latin typeface="+mn-lt"/>
                <a:ea typeface="+mn-ea"/>
                <a:cs typeface="+mn-cs"/>
              </a:rPr>
              <a:t>while an insured owner need establish only that there is a defect in title to present a policy claim, an insured lender must establish three facts, which the industry terms the Three D’s of loan policy coverage: that there is a defect in title, that the borrower has defaulted, and that there is some diminution in its security due to the existence of the defect in title.</a:t>
            </a:r>
            <a:r>
              <a:rPr lang="en-US" sz="1200" kern="1200" baseline="30000" dirty="0">
                <a:solidFill>
                  <a:schemeClr val="tx1"/>
                </a:solidFill>
                <a:effectLst/>
                <a:latin typeface="+mn-lt"/>
                <a:ea typeface="+mn-ea"/>
                <a:cs typeface="+mn-cs"/>
                <a:hlinkClick r:id="rId3"/>
              </a:rPr>
              <a:t>[22]</a:t>
            </a:r>
            <a:r>
              <a:rPr lang="en-US" sz="1200" kern="1200" dirty="0">
                <a:solidFill>
                  <a:schemeClr val="tx1"/>
                </a:solidFill>
                <a:effectLst/>
                <a:latin typeface="+mn-lt"/>
                <a:ea typeface="+mn-ea"/>
                <a:cs typeface="+mn-cs"/>
              </a:rPr>
              <a:t>  Because the lender’s interest in the property is as security for a loan, not every title defect or encumbrance causes a loss to the lender.  Loss is payable to a lender insured only to the extent that a covered title defect causes the lender to recoup from the real estate less than the amount of its loan.  The loss payable to an insured lender is the amount by which its security is impaired due to the defect in the title to the property that serves as security for its loan.</a:t>
            </a:r>
            <a:r>
              <a:rPr lang="en-US" sz="1200" kern="1200" baseline="30000" dirty="0">
                <a:solidFill>
                  <a:schemeClr val="tx1"/>
                </a:solidFill>
                <a:effectLst/>
                <a:latin typeface="+mn-lt"/>
                <a:ea typeface="+mn-ea"/>
                <a:cs typeface="+mn-cs"/>
                <a:hlinkClick r:id="rId4"/>
              </a:rPr>
              <a:t>[23]</a:t>
            </a:r>
            <a:r>
              <a:rPr lang="en-US" sz="1200" kern="1200" dirty="0">
                <a:solidFill>
                  <a:schemeClr val="tx1"/>
                </a:solidFill>
                <a:effectLst/>
                <a:latin typeface="+mn-lt"/>
                <a:ea typeface="+mn-ea"/>
                <a:cs typeface="+mn-cs"/>
              </a:rPr>
              <a:t>  The same loss formula applies even if the covered risk is not a defect in title, such as a loss under a zoning endorsement, which by its nature concerns the use of property but not its title.</a:t>
            </a:r>
            <a:r>
              <a:rPr lang="en-US" sz="1200" kern="1200" baseline="30000" dirty="0">
                <a:solidFill>
                  <a:schemeClr val="tx1"/>
                </a:solidFill>
                <a:effectLst/>
                <a:latin typeface="+mn-lt"/>
                <a:ea typeface="+mn-ea"/>
                <a:cs typeface="+mn-cs"/>
                <a:hlinkClick r:id="rId5"/>
              </a:rPr>
              <a:t>[24]</a:t>
            </a:r>
            <a:endParaRPr lang="en-US" b="1" dirty="0"/>
          </a:p>
        </p:txBody>
      </p:sp>
      <p:sp>
        <p:nvSpPr>
          <p:cNvPr id="4" name="Slide Number Placeholder 3"/>
          <p:cNvSpPr>
            <a:spLocks noGrp="1"/>
          </p:cNvSpPr>
          <p:nvPr>
            <p:ph type="sldNum" sz="quarter" idx="10"/>
          </p:nvPr>
        </p:nvSpPr>
        <p:spPr/>
        <p:txBody>
          <a:bodyPr/>
          <a:lstStyle/>
          <a:p>
            <a:fld id="{4559A59B-66E1-407D-BE71-2D36936BA4B9}" type="slidenum">
              <a:rPr lang="en-US" smtClean="0"/>
              <a:t>4</a:t>
            </a:fld>
            <a:endParaRPr lang="en-US"/>
          </a:p>
        </p:txBody>
      </p:sp>
    </p:spTree>
    <p:extLst>
      <p:ext uri="{BB962C8B-B14F-4D97-AF65-F5344CB8AC3E}">
        <p14:creationId xmlns:p14="http://schemas.microsoft.com/office/powerpoint/2010/main" val="999557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10"/>
          </p:nvPr>
        </p:nvSpPr>
        <p:spPr/>
        <p:txBody>
          <a:bodyPr/>
          <a:lstStyle/>
          <a:p>
            <a:fld id="{4559A59B-66E1-407D-BE71-2D36936BA4B9}" type="slidenum">
              <a:rPr lang="en-US" smtClean="0"/>
              <a:t>5</a:t>
            </a:fld>
            <a:endParaRPr lang="en-US"/>
          </a:p>
        </p:txBody>
      </p:sp>
    </p:spTree>
    <p:extLst>
      <p:ext uri="{BB962C8B-B14F-4D97-AF65-F5344CB8AC3E}">
        <p14:creationId xmlns:p14="http://schemas.microsoft.com/office/powerpoint/2010/main" val="4140853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10"/>
          </p:nvPr>
        </p:nvSpPr>
        <p:spPr/>
        <p:txBody>
          <a:bodyPr/>
          <a:lstStyle/>
          <a:p>
            <a:fld id="{4559A59B-66E1-407D-BE71-2D36936BA4B9}" type="slidenum">
              <a:rPr lang="en-US" smtClean="0"/>
              <a:t>6</a:t>
            </a:fld>
            <a:endParaRPr lang="en-US"/>
          </a:p>
        </p:txBody>
      </p:sp>
    </p:spTree>
    <p:extLst>
      <p:ext uri="{BB962C8B-B14F-4D97-AF65-F5344CB8AC3E}">
        <p14:creationId xmlns:p14="http://schemas.microsoft.com/office/powerpoint/2010/main" val="1577488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10"/>
          </p:nvPr>
        </p:nvSpPr>
        <p:spPr/>
        <p:txBody>
          <a:bodyPr/>
          <a:lstStyle/>
          <a:p>
            <a:fld id="{4559A59B-66E1-407D-BE71-2D36936BA4B9}" type="slidenum">
              <a:rPr lang="en-US" smtClean="0"/>
              <a:t>9</a:t>
            </a:fld>
            <a:endParaRPr lang="en-US"/>
          </a:p>
        </p:txBody>
      </p:sp>
    </p:spTree>
    <p:extLst>
      <p:ext uri="{BB962C8B-B14F-4D97-AF65-F5344CB8AC3E}">
        <p14:creationId xmlns:p14="http://schemas.microsoft.com/office/powerpoint/2010/main" val="2772322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Zoning: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Zoning letter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Code pages</a:t>
            </a:r>
          </a:p>
        </p:txBody>
      </p:sp>
      <p:sp>
        <p:nvSpPr>
          <p:cNvPr id="4" name="Slide Number Placeholder 3"/>
          <p:cNvSpPr>
            <a:spLocks noGrp="1"/>
          </p:cNvSpPr>
          <p:nvPr>
            <p:ph type="sldNum" sz="quarter" idx="10"/>
          </p:nvPr>
        </p:nvSpPr>
        <p:spPr/>
        <p:txBody>
          <a:bodyPr/>
          <a:lstStyle/>
          <a:p>
            <a:fld id="{4559A59B-66E1-407D-BE71-2D36936BA4B9}" type="slidenum">
              <a:rPr lang="en-US" smtClean="0"/>
              <a:t>10</a:t>
            </a:fld>
            <a:endParaRPr lang="en-US"/>
          </a:p>
        </p:txBody>
      </p:sp>
    </p:spTree>
    <p:extLst>
      <p:ext uri="{BB962C8B-B14F-4D97-AF65-F5344CB8AC3E}">
        <p14:creationId xmlns:p14="http://schemas.microsoft.com/office/powerpoint/2010/main" val="1638321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7/22/21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DCB64DE-FB3A-4D83-9241-A0D26824BE5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useBgFill="1">
        <p:nvSpPr>
          <p:cNvPr id="11" name="Snip Diagonal Corner Rectangle 6">
            <a:extLst>
              <a:ext uri="{FF2B5EF4-FFF2-40B4-BE49-F238E27FC236}">
                <a16:creationId xmlns:a16="http://schemas.microsoft.com/office/drawing/2014/main" id="{5E94C64B-831C-45FA-B484-591F4D577C6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5702" y="606367"/>
            <a:ext cx="10948124" cy="3546637"/>
          </a:xfrm>
          <a:prstGeom prst="snip2DiagRect">
            <a:avLst>
              <a:gd name="adj1" fmla="val 13628"/>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Users\rritzenthaler\Desktop\Real Estate\cashflowLOGO01new01.png">
            <a:extLst>
              <a:ext uri="{FF2B5EF4-FFF2-40B4-BE49-F238E27FC236}">
                <a16:creationId xmlns:a16="http://schemas.microsoft.com/office/drawing/2014/main" id="{FFCCB2D6-E4BA-4BD9-899F-67EBE65B4C3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91381" y="1338674"/>
            <a:ext cx="9977813" cy="2093081"/>
          </a:xfrm>
          <a:prstGeom prst="rect">
            <a:avLst/>
          </a:prstGeom>
          <a:noFill/>
        </p:spPr>
      </p:pic>
      <p:grpSp>
        <p:nvGrpSpPr>
          <p:cNvPr id="13" name="Group 12">
            <a:extLst>
              <a:ext uri="{FF2B5EF4-FFF2-40B4-BE49-F238E27FC236}">
                <a16:creationId xmlns:a16="http://schemas.microsoft.com/office/drawing/2014/main" id="{AC96E397-7705-43C9-AC81-FA8EF1951DD2}"/>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4" name="Straight Connector 13">
              <a:extLst>
                <a:ext uri="{FF2B5EF4-FFF2-40B4-BE49-F238E27FC236}">
                  <a16:creationId xmlns:a16="http://schemas.microsoft.com/office/drawing/2014/main" id="{F3610BCA-0EBE-4357-AAC0-13841E7C54F3}"/>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60E1E24-3D98-4A53-A3AD-CBD84D94FA29}"/>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67E51D9-454B-4095-9718-C6B1CDED9737}"/>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4A8E8BDB-294C-4025-A6C1-2FFDDA36F869}"/>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0D27BDE-F887-4341-B91A-3145A6142EC7}"/>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 name="Title 1">
            <a:extLst>
              <a:ext uri="{FF2B5EF4-FFF2-40B4-BE49-F238E27FC236}">
                <a16:creationId xmlns:a16="http://schemas.microsoft.com/office/drawing/2014/main" id="{5AFE2AC9-CD5A-44BE-AE77-F788E9950331}"/>
              </a:ext>
            </a:extLst>
          </p:cNvPr>
          <p:cNvSpPr>
            <a:spLocks noGrp="1"/>
          </p:cNvSpPr>
          <p:nvPr>
            <p:ph type="ctrTitle"/>
          </p:nvPr>
        </p:nvSpPr>
        <p:spPr>
          <a:xfrm>
            <a:off x="665640" y="4414687"/>
            <a:ext cx="10250013" cy="936247"/>
          </a:xfrm>
        </p:spPr>
        <p:txBody>
          <a:bodyPr>
            <a:normAutofit/>
          </a:bodyPr>
          <a:lstStyle/>
          <a:p>
            <a:r>
              <a:rPr lang="en-US" dirty="0">
                <a:solidFill>
                  <a:srgbClr val="FFFFFF"/>
                </a:solidFill>
              </a:rPr>
              <a:t>Title insurance</a:t>
            </a:r>
          </a:p>
        </p:txBody>
      </p:sp>
    </p:spTree>
    <p:extLst>
      <p:ext uri="{BB962C8B-B14F-4D97-AF65-F5344CB8AC3E}">
        <p14:creationId xmlns:p14="http://schemas.microsoft.com/office/powerpoint/2010/main" val="25527277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1332" y="396340"/>
            <a:ext cx="3185108" cy="668151"/>
          </a:xfrm>
          <a:prstGeom prst="rect">
            <a:avLst/>
          </a:prstGeom>
          <a:noFill/>
          <a:effectLst>
            <a:innerShdw blurRad="57150" dist="38100" dir="14460000">
              <a:prstClr val="black">
                <a:alpha val="70000"/>
              </a:prstClr>
            </a:innerShdw>
          </a:effectLst>
        </p:spPr>
      </p:pic>
      <p:sp>
        <p:nvSpPr>
          <p:cNvPr id="2" name="Title 1">
            <a:extLst>
              <a:ext uri="{FF2B5EF4-FFF2-40B4-BE49-F238E27FC236}">
                <a16:creationId xmlns:a16="http://schemas.microsoft.com/office/drawing/2014/main" id="{BF120BCF-21CC-450F-A25D-B4B19799B46C}"/>
              </a:ext>
            </a:extLst>
          </p:cNvPr>
          <p:cNvSpPr>
            <a:spLocks noGrp="1"/>
          </p:cNvSpPr>
          <p:nvPr>
            <p:ph type="title"/>
          </p:nvPr>
        </p:nvSpPr>
        <p:spPr>
          <a:xfrm>
            <a:off x="497946" y="5606528"/>
            <a:ext cx="8534400" cy="855132"/>
          </a:xfrm>
        </p:spPr>
        <p:txBody>
          <a:bodyPr>
            <a:normAutofit/>
          </a:bodyPr>
          <a:lstStyle/>
          <a:p>
            <a:r>
              <a:rPr lang="en-US" dirty="0"/>
              <a:t>Zoning report</a:t>
            </a:r>
          </a:p>
        </p:txBody>
      </p:sp>
      <p:sp>
        <p:nvSpPr>
          <p:cNvPr id="3" name="Content Placeholder 2">
            <a:extLst>
              <a:ext uri="{FF2B5EF4-FFF2-40B4-BE49-F238E27FC236}">
                <a16:creationId xmlns:a16="http://schemas.microsoft.com/office/drawing/2014/main" id="{0BE8CA69-DD8F-4BC7-8F67-988056AEFAB5}"/>
              </a:ext>
            </a:extLst>
          </p:cNvPr>
          <p:cNvSpPr>
            <a:spLocks noGrp="1"/>
          </p:cNvSpPr>
          <p:nvPr>
            <p:ph idx="1"/>
          </p:nvPr>
        </p:nvSpPr>
        <p:spPr>
          <a:xfrm>
            <a:off x="2725496" y="1159933"/>
            <a:ext cx="6593129" cy="4446595"/>
          </a:xfrm>
        </p:spPr>
        <p:txBody>
          <a:bodyPr>
            <a:normAutofit/>
          </a:bodyPr>
          <a:lstStyle/>
          <a:p>
            <a:pPr lvl="1"/>
            <a:r>
              <a:rPr lang="en-US" sz="2800" dirty="0"/>
              <a:t>What goes into it?</a:t>
            </a:r>
          </a:p>
          <a:p>
            <a:pPr lvl="2"/>
            <a:r>
              <a:rPr lang="en-US" sz="2200" dirty="0"/>
              <a:t>Zoning</a:t>
            </a:r>
          </a:p>
          <a:p>
            <a:pPr lvl="2"/>
            <a:r>
              <a:rPr lang="en-US" sz="2200" dirty="0"/>
              <a:t>CO</a:t>
            </a:r>
          </a:p>
          <a:p>
            <a:pPr lvl="2"/>
            <a:r>
              <a:rPr lang="en-US" sz="2200" dirty="0"/>
              <a:t>Setbacks</a:t>
            </a:r>
          </a:p>
          <a:p>
            <a:pPr lvl="2"/>
            <a:r>
              <a:rPr lang="en-US" sz="2200" dirty="0"/>
              <a:t>Height</a:t>
            </a:r>
          </a:p>
          <a:p>
            <a:pPr lvl="2"/>
            <a:r>
              <a:rPr lang="en-US" sz="2200" dirty="0"/>
              <a:t>Lot size</a:t>
            </a:r>
          </a:p>
          <a:p>
            <a:pPr lvl="2"/>
            <a:r>
              <a:rPr lang="en-US" sz="2200" dirty="0"/>
              <a:t>Coverage</a:t>
            </a:r>
          </a:p>
          <a:p>
            <a:pPr lvl="2"/>
            <a:r>
              <a:rPr lang="en-US" sz="2200" dirty="0"/>
              <a:t>Floor area ratio</a:t>
            </a:r>
          </a:p>
          <a:p>
            <a:pPr lvl="2"/>
            <a:r>
              <a:rPr lang="en-US" sz="2200" dirty="0"/>
              <a:t>Parking</a:t>
            </a:r>
          </a:p>
        </p:txBody>
      </p:sp>
    </p:spTree>
    <p:extLst>
      <p:ext uri="{BB962C8B-B14F-4D97-AF65-F5344CB8AC3E}">
        <p14:creationId xmlns:p14="http://schemas.microsoft.com/office/powerpoint/2010/main" val="197727251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rotWithShape="1">
          <a:blip r:embed="rId2">
            <a:extLst>
              <a:ext uri="{28A0092B-C50C-407E-A947-70E740481C1C}">
                <a14:useLocalDpi xmlns:a14="http://schemas.microsoft.com/office/drawing/2010/main" val="0"/>
              </a:ext>
            </a:extLst>
          </a:blip>
          <a:srcRect/>
          <a:stretch/>
        </p:blipFill>
        <p:spPr bwMode="auto">
          <a:xfrm>
            <a:off x="438598" y="307202"/>
            <a:ext cx="5304759" cy="1112798"/>
          </a:xfrm>
          <a:prstGeom prst="rect">
            <a:avLst/>
          </a:prstGeom>
          <a:noFill/>
          <a:effectLst>
            <a:innerShdw blurRad="57150" dist="38100" dir="14460000">
              <a:prstClr val="black">
                <a:alpha val="70000"/>
              </a:prstClr>
            </a:innerShdw>
          </a:effectLst>
        </p:spPr>
      </p:pic>
      <p:sp>
        <p:nvSpPr>
          <p:cNvPr id="2" name="Title 1">
            <a:extLst>
              <a:ext uri="{FF2B5EF4-FFF2-40B4-BE49-F238E27FC236}">
                <a16:creationId xmlns:a16="http://schemas.microsoft.com/office/drawing/2014/main" id="{BF120BCF-21CC-450F-A25D-B4B19799B46C}"/>
              </a:ext>
            </a:extLst>
          </p:cNvPr>
          <p:cNvSpPr>
            <a:spLocks noGrp="1"/>
          </p:cNvSpPr>
          <p:nvPr>
            <p:ph type="title"/>
          </p:nvPr>
        </p:nvSpPr>
        <p:spPr>
          <a:xfrm>
            <a:off x="532241" y="5769465"/>
            <a:ext cx="8534400" cy="668866"/>
          </a:xfrm>
        </p:spPr>
        <p:txBody>
          <a:bodyPr>
            <a:normAutofit/>
          </a:bodyPr>
          <a:lstStyle/>
          <a:p>
            <a:r>
              <a:rPr lang="en-US" dirty="0"/>
              <a:t>Title insurance &amp; Zoning report</a:t>
            </a:r>
          </a:p>
        </p:txBody>
      </p:sp>
      <p:sp>
        <p:nvSpPr>
          <p:cNvPr id="3" name="Content Placeholder 2">
            <a:extLst>
              <a:ext uri="{FF2B5EF4-FFF2-40B4-BE49-F238E27FC236}">
                <a16:creationId xmlns:a16="http://schemas.microsoft.com/office/drawing/2014/main" id="{0BE8CA69-DD8F-4BC7-8F67-988056AEFAB5}"/>
              </a:ext>
            </a:extLst>
          </p:cNvPr>
          <p:cNvSpPr>
            <a:spLocks noGrp="1"/>
          </p:cNvSpPr>
          <p:nvPr>
            <p:ph idx="1"/>
          </p:nvPr>
        </p:nvSpPr>
        <p:spPr>
          <a:xfrm>
            <a:off x="4460345" y="1641058"/>
            <a:ext cx="4419171" cy="3575884"/>
          </a:xfrm>
        </p:spPr>
        <p:txBody>
          <a:bodyPr>
            <a:normAutofit/>
          </a:bodyPr>
          <a:lstStyle/>
          <a:p>
            <a:r>
              <a:rPr lang="en-US" sz="3200" dirty="0"/>
              <a:t>Questions?</a:t>
            </a:r>
          </a:p>
          <a:p>
            <a:pPr lvl="1"/>
            <a:endParaRPr lang="en-US" dirty="0"/>
          </a:p>
        </p:txBody>
      </p:sp>
    </p:spTree>
    <p:extLst>
      <p:ext uri="{BB962C8B-B14F-4D97-AF65-F5344CB8AC3E}">
        <p14:creationId xmlns:p14="http://schemas.microsoft.com/office/powerpoint/2010/main" val="169920528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45245" y="5005683"/>
            <a:ext cx="7195828" cy="1509494"/>
          </a:xfrm>
          <a:prstGeom prst="rect">
            <a:avLst/>
          </a:prstGeom>
          <a:noFill/>
        </p:spPr>
      </p:pic>
      <p:sp>
        <p:nvSpPr>
          <p:cNvPr id="5" name="Content Placeholder 2">
            <a:extLst>
              <a:ext uri="{FF2B5EF4-FFF2-40B4-BE49-F238E27FC236}">
                <a16:creationId xmlns:a16="http://schemas.microsoft.com/office/drawing/2014/main" id="{B0BDE7F5-6611-4E48-95E6-835E37AF3B36}"/>
              </a:ext>
            </a:extLst>
          </p:cNvPr>
          <p:cNvSpPr>
            <a:spLocks noGrp="1"/>
          </p:cNvSpPr>
          <p:nvPr>
            <p:ph idx="1"/>
          </p:nvPr>
        </p:nvSpPr>
        <p:spPr>
          <a:xfrm>
            <a:off x="665379" y="711199"/>
            <a:ext cx="6593129" cy="3668906"/>
          </a:xfrm>
        </p:spPr>
        <p:txBody>
          <a:bodyPr>
            <a:normAutofit/>
          </a:bodyPr>
          <a:lstStyle/>
          <a:p>
            <a:pPr lvl="1"/>
            <a:r>
              <a:rPr lang="en-US" sz="2800" dirty="0"/>
              <a:t>How does it work?</a:t>
            </a:r>
          </a:p>
          <a:p>
            <a:pPr lvl="1"/>
            <a:r>
              <a:rPr lang="en-US" sz="2800" dirty="0"/>
              <a:t>What does it cover?</a:t>
            </a:r>
          </a:p>
          <a:p>
            <a:pPr lvl="1"/>
            <a:r>
              <a:rPr lang="en-US" sz="2800" dirty="0"/>
              <a:t>Things to look for!</a:t>
            </a:r>
            <a:endParaRPr lang="en-US" sz="2400" dirty="0"/>
          </a:p>
        </p:txBody>
      </p:sp>
      <p:sp>
        <p:nvSpPr>
          <p:cNvPr id="6" name="Title 1">
            <a:extLst>
              <a:ext uri="{FF2B5EF4-FFF2-40B4-BE49-F238E27FC236}">
                <a16:creationId xmlns:a16="http://schemas.microsoft.com/office/drawing/2014/main" id="{DE56ECC6-F9E0-4046-8907-A5602D588365}"/>
              </a:ext>
            </a:extLst>
          </p:cNvPr>
          <p:cNvSpPr>
            <a:spLocks noGrp="1"/>
          </p:cNvSpPr>
          <p:nvPr>
            <p:ph type="title"/>
          </p:nvPr>
        </p:nvSpPr>
        <p:spPr>
          <a:xfrm>
            <a:off x="3512079" y="203200"/>
            <a:ext cx="8234676" cy="745068"/>
          </a:xfrm>
        </p:spPr>
        <p:txBody>
          <a:bodyPr>
            <a:normAutofit/>
          </a:bodyPr>
          <a:lstStyle/>
          <a:p>
            <a:pPr algn="r"/>
            <a:r>
              <a:rPr lang="en-US" dirty="0"/>
              <a:t>Title insurance</a:t>
            </a:r>
          </a:p>
        </p:txBody>
      </p:sp>
    </p:spTree>
    <p:extLst>
      <p:ext uri="{BB962C8B-B14F-4D97-AF65-F5344CB8AC3E}">
        <p14:creationId xmlns:p14="http://schemas.microsoft.com/office/powerpoint/2010/main" val="250297396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1332" y="396340"/>
            <a:ext cx="3185108" cy="668151"/>
          </a:xfrm>
          <a:prstGeom prst="rect">
            <a:avLst/>
          </a:prstGeom>
          <a:noFill/>
          <a:effectLst>
            <a:innerShdw blurRad="57150" dist="38100" dir="14460000">
              <a:prstClr val="black">
                <a:alpha val="70000"/>
              </a:prstClr>
            </a:innerShdw>
          </a:effectLst>
        </p:spPr>
      </p:pic>
      <p:sp>
        <p:nvSpPr>
          <p:cNvPr id="2" name="Title 1">
            <a:extLst>
              <a:ext uri="{FF2B5EF4-FFF2-40B4-BE49-F238E27FC236}">
                <a16:creationId xmlns:a16="http://schemas.microsoft.com/office/drawing/2014/main" id="{BF120BCF-21CC-450F-A25D-B4B19799B46C}"/>
              </a:ext>
            </a:extLst>
          </p:cNvPr>
          <p:cNvSpPr>
            <a:spLocks noGrp="1"/>
          </p:cNvSpPr>
          <p:nvPr>
            <p:ph type="title"/>
          </p:nvPr>
        </p:nvSpPr>
        <p:spPr>
          <a:xfrm>
            <a:off x="497946" y="5606528"/>
            <a:ext cx="8534400" cy="855132"/>
          </a:xfrm>
        </p:spPr>
        <p:txBody>
          <a:bodyPr>
            <a:normAutofit/>
          </a:bodyPr>
          <a:lstStyle/>
          <a:p>
            <a:r>
              <a:rPr lang="en-US" dirty="0"/>
              <a:t>Title insurance</a:t>
            </a:r>
          </a:p>
        </p:txBody>
      </p:sp>
      <p:sp>
        <p:nvSpPr>
          <p:cNvPr id="3" name="Content Placeholder 2">
            <a:extLst>
              <a:ext uri="{FF2B5EF4-FFF2-40B4-BE49-F238E27FC236}">
                <a16:creationId xmlns:a16="http://schemas.microsoft.com/office/drawing/2014/main" id="{0BE8CA69-DD8F-4BC7-8F67-988056AEFAB5}"/>
              </a:ext>
            </a:extLst>
          </p:cNvPr>
          <p:cNvSpPr>
            <a:spLocks noGrp="1"/>
          </p:cNvSpPr>
          <p:nvPr>
            <p:ph idx="1"/>
          </p:nvPr>
        </p:nvSpPr>
        <p:spPr>
          <a:xfrm>
            <a:off x="2725496" y="1159933"/>
            <a:ext cx="6593129" cy="4446595"/>
          </a:xfrm>
        </p:spPr>
        <p:txBody>
          <a:bodyPr>
            <a:normAutofit/>
          </a:bodyPr>
          <a:lstStyle/>
          <a:p>
            <a:pPr lvl="1"/>
            <a:r>
              <a:rPr lang="en-US" sz="2800" dirty="0"/>
              <a:t>Background</a:t>
            </a:r>
          </a:p>
          <a:p>
            <a:pPr lvl="2"/>
            <a:r>
              <a:rPr lang="en-US" sz="2400" dirty="0"/>
              <a:t>Deed vs title</a:t>
            </a:r>
          </a:p>
          <a:p>
            <a:pPr lvl="2"/>
            <a:r>
              <a:rPr lang="en-US" sz="2400" dirty="0"/>
              <a:t>History</a:t>
            </a:r>
          </a:p>
          <a:p>
            <a:pPr lvl="2"/>
            <a:r>
              <a:rPr lang="en-US" sz="2400" dirty="0"/>
              <a:t>Form</a:t>
            </a:r>
          </a:p>
          <a:p>
            <a:pPr lvl="2"/>
            <a:r>
              <a:rPr lang="en-US" sz="2400" dirty="0"/>
              <a:t>Types</a:t>
            </a:r>
          </a:p>
        </p:txBody>
      </p:sp>
    </p:spTree>
    <p:extLst>
      <p:ext uri="{BB962C8B-B14F-4D97-AF65-F5344CB8AC3E}">
        <p14:creationId xmlns:p14="http://schemas.microsoft.com/office/powerpoint/2010/main" val="252035950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1332" y="396340"/>
            <a:ext cx="3185108" cy="668151"/>
          </a:xfrm>
          <a:prstGeom prst="rect">
            <a:avLst/>
          </a:prstGeom>
          <a:noFill/>
          <a:effectLst>
            <a:innerShdw blurRad="57150" dist="38100" dir="14460000">
              <a:prstClr val="black">
                <a:alpha val="70000"/>
              </a:prstClr>
            </a:innerShdw>
          </a:effectLst>
        </p:spPr>
      </p:pic>
      <p:sp>
        <p:nvSpPr>
          <p:cNvPr id="2" name="Title 1">
            <a:extLst>
              <a:ext uri="{FF2B5EF4-FFF2-40B4-BE49-F238E27FC236}">
                <a16:creationId xmlns:a16="http://schemas.microsoft.com/office/drawing/2014/main" id="{BF120BCF-21CC-450F-A25D-B4B19799B46C}"/>
              </a:ext>
            </a:extLst>
          </p:cNvPr>
          <p:cNvSpPr>
            <a:spLocks noGrp="1"/>
          </p:cNvSpPr>
          <p:nvPr>
            <p:ph type="title"/>
          </p:nvPr>
        </p:nvSpPr>
        <p:spPr>
          <a:xfrm>
            <a:off x="497946" y="5606528"/>
            <a:ext cx="8534400" cy="855132"/>
          </a:xfrm>
        </p:spPr>
        <p:txBody>
          <a:bodyPr>
            <a:normAutofit/>
          </a:bodyPr>
          <a:lstStyle/>
          <a:p>
            <a:r>
              <a:rPr lang="en-US" dirty="0"/>
              <a:t>Title insurance</a:t>
            </a:r>
          </a:p>
        </p:txBody>
      </p:sp>
      <p:sp>
        <p:nvSpPr>
          <p:cNvPr id="3" name="Content Placeholder 2">
            <a:extLst>
              <a:ext uri="{FF2B5EF4-FFF2-40B4-BE49-F238E27FC236}">
                <a16:creationId xmlns:a16="http://schemas.microsoft.com/office/drawing/2014/main" id="{0BE8CA69-DD8F-4BC7-8F67-988056AEFAB5}"/>
              </a:ext>
            </a:extLst>
          </p:cNvPr>
          <p:cNvSpPr>
            <a:spLocks noGrp="1"/>
          </p:cNvSpPr>
          <p:nvPr>
            <p:ph idx="1"/>
          </p:nvPr>
        </p:nvSpPr>
        <p:spPr>
          <a:xfrm>
            <a:off x="2725496" y="1159933"/>
            <a:ext cx="6593129" cy="4446595"/>
          </a:xfrm>
        </p:spPr>
        <p:txBody>
          <a:bodyPr>
            <a:normAutofit/>
          </a:bodyPr>
          <a:lstStyle/>
          <a:p>
            <a:pPr lvl="1"/>
            <a:r>
              <a:rPr lang="en-US" sz="2800" dirty="0"/>
              <a:t>How does it work?</a:t>
            </a:r>
          </a:p>
          <a:p>
            <a:pPr lvl="2"/>
            <a:r>
              <a:rPr lang="en-US" sz="2400" dirty="0"/>
              <a:t>Title search</a:t>
            </a:r>
          </a:p>
          <a:p>
            <a:pPr lvl="3"/>
            <a:r>
              <a:rPr lang="en-US" sz="2000" dirty="0"/>
              <a:t>Legal descriptions</a:t>
            </a:r>
          </a:p>
          <a:p>
            <a:pPr lvl="3"/>
            <a:r>
              <a:rPr lang="en-US" sz="2000" dirty="0"/>
              <a:t>Building renovations</a:t>
            </a:r>
          </a:p>
          <a:p>
            <a:pPr lvl="3"/>
            <a:r>
              <a:rPr lang="en-US" sz="2000" dirty="0"/>
              <a:t>Zoning changes</a:t>
            </a:r>
          </a:p>
          <a:p>
            <a:pPr lvl="3"/>
            <a:r>
              <a:rPr lang="en-US" sz="2000" dirty="0"/>
              <a:t>Multiple owners</a:t>
            </a:r>
          </a:p>
          <a:p>
            <a:pPr lvl="3"/>
            <a:r>
              <a:rPr lang="en-US" sz="2000" dirty="0"/>
              <a:t>Deed, mortgage, easements</a:t>
            </a:r>
          </a:p>
          <a:p>
            <a:pPr lvl="2"/>
            <a:r>
              <a:rPr lang="en-US" sz="2400" dirty="0"/>
              <a:t>Title examination</a:t>
            </a:r>
          </a:p>
          <a:p>
            <a:pPr lvl="2"/>
            <a:r>
              <a:rPr lang="en-US" sz="2400" dirty="0"/>
              <a:t>Insurance claim</a:t>
            </a:r>
          </a:p>
        </p:txBody>
      </p:sp>
    </p:spTree>
    <p:extLst>
      <p:ext uri="{BB962C8B-B14F-4D97-AF65-F5344CB8AC3E}">
        <p14:creationId xmlns:p14="http://schemas.microsoft.com/office/powerpoint/2010/main" val="202974532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1332" y="396340"/>
            <a:ext cx="3185108" cy="668151"/>
          </a:xfrm>
          <a:prstGeom prst="rect">
            <a:avLst/>
          </a:prstGeom>
          <a:noFill/>
          <a:effectLst>
            <a:innerShdw blurRad="57150" dist="38100" dir="14460000">
              <a:prstClr val="black">
                <a:alpha val="70000"/>
              </a:prstClr>
            </a:innerShdw>
          </a:effectLst>
        </p:spPr>
      </p:pic>
      <p:sp>
        <p:nvSpPr>
          <p:cNvPr id="2" name="Title 1">
            <a:extLst>
              <a:ext uri="{FF2B5EF4-FFF2-40B4-BE49-F238E27FC236}">
                <a16:creationId xmlns:a16="http://schemas.microsoft.com/office/drawing/2014/main" id="{BF120BCF-21CC-450F-A25D-B4B19799B46C}"/>
              </a:ext>
            </a:extLst>
          </p:cNvPr>
          <p:cNvSpPr>
            <a:spLocks noGrp="1"/>
          </p:cNvSpPr>
          <p:nvPr>
            <p:ph type="title"/>
          </p:nvPr>
        </p:nvSpPr>
        <p:spPr>
          <a:xfrm>
            <a:off x="497946" y="5606528"/>
            <a:ext cx="8534400" cy="855132"/>
          </a:xfrm>
        </p:spPr>
        <p:txBody>
          <a:bodyPr>
            <a:normAutofit/>
          </a:bodyPr>
          <a:lstStyle/>
          <a:p>
            <a:r>
              <a:rPr lang="en-US" dirty="0"/>
              <a:t>Title insurance</a:t>
            </a:r>
          </a:p>
        </p:txBody>
      </p:sp>
      <p:sp>
        <p:nvSpPr>
          <p:cNvPr id="3" name="Content Placeholder 2">
            <a:extLst>
              <a:ext uri="{FF2B5EF4-FFF2-40B4-BE49-F238E27FC236}">
                <a16:creationId xmlns:a16="http://schemas.microsoft.com/office/drawing/2014/main" id="{0BE8CA69-DD8F-4BC7-8F67-988056AEFAB5}"/>
              </a:ext>
            </a:extLst>
          </p:cNvPr>
          <p:cNvSpPr>
            <a:spLocks noGrp="1"/>
          </p:cNvSpPr>
          <p:nvPr>
            <p:ph idx="1"/>
          </p:nvPr>
        </p:nvSpPr>
        <p:spPr>
          <a:xfrm>
            <a:off x="2725496" y="1159933"/>
            <a:ext cx="6593129" cy="4446595"/>
          </a:xfrm>
        </p:spPr>
        <p:txBody>
          <a:bodyPr>
            <a:normAutofit/>
          </a:bodyPr>
          <a:lstStyle/>
          <a:p>
            <a:pPr lvl="1"/>
            <a:r>
              <a:rPr lang="en-US" sz="2800" dirty="0"/>
              <a:t>What does it cover?</a:t>
            </a:r>
          </a:p>
          <a:p>
            <a:pPr lvl="2"/>
            <a:r>
              <a:rPr lang="en-US" sz="2400" u="sng" dirty="0"/>
              <a:t>Unknown</a:t>
            </a:r>
            <a:r>
              <a:rPr lang="en-US" sz="2400" dirty="0"/>
              <a:t> title defects</a:t>
            </a:r>
          </a:p>
          <a:p>
            <a:pPr lvl="2"/>
            <a:r>
              <a:rPr lang="en-US" sz="2400" dirty="0"/>
              <a:t>Unrecorded liens</a:t>
            </a:r>
          </a:p>
          <a:p>
            <a:pPr lvl="2"/>
            <a:r>
              <a:rPr lang="en-US" sz="2400" dirty="0"/>
              <a:t>Encroachment issues</a:t>
            </a:r>
          </a:p>
          <a:p>
            <a:pPr lvl="2"/>
            <a:r>
              <a:rPr lang="en-US" sz="2400" dirty="0"/>
              <a:t>Legal description mistakes</a:t>
            </a:r>
          </a:p>
          <a:p>
            <a:pPr lvl="2"/>
            <a:r>
              <a:rPr lang="en-US" sz="2400" dirty="0"/>
              <a:t>Errors in public records</a:t>
            </a:r>
          </a:p>
        </p:txBody>
      </p:sp>
    </p:spTree>
    <p:extLst>
      <p:ext uri="{BB962C8B-B14F-4D97-AF65-F5344CB8AC3E}">
        <p14:creationId xmlns:p14="http://schemas.microsoft.com/office/powerpoint/2010/main" val="68695418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1332" y="396340"/>
            <a:ext cx="3185108" cy="668151"/>
          </a:xfrm>
          <a:prstGeom prst="rect">
            <a:avLst/>
          </a:prstGeom>
          <a:noFill/>
          <a:effectLst>
            <a:innerShdw blurRad="57150" dist="38100" dir="14460000">
              <a:prstClr val="black">
                <a:alpha val="70000"/>
              </a:prstClr>
            </a:innerShdw>
          </a:effectLst>
        </p:spPr>
      </p:pic>
      <p:sp>
        <p:nvSpPr>
          <p:cNvPr id="2" name="Title 1">
            <a:extLst>
              <a:ext uri="{FF2B5EF4-FFF2-40B4-BE49-F238E27FC236}">
                <a16:creationId xmlns:a16="http://schemas.microsoft.com/office/drawing/2014/main" id="{BF120BCF-21CC-450F-A25D-B4B19799B46C}"/>
              </a:ext>
            </a:extLst>
          </p:cNvPr>
          <p:cNvSpPr>
            <a:spLocks noGrp="1"/>
          </p:cNvSpPr>
          <p:nvPr>
            <p:ph type="title"/>
          </p:nvPr>
        </p:nvSpPr>
        <p:spPr>
          <a:xfrm>
            <a:off x="497946" y="5606528"/>
            <a:ext cx="8534400" cy="855132"/>
          </a:xfrm>
        </p:spPr>
        <p:txBody>
          <a:bodyPr>
            <a:normAutofit/>
          </a:bodyPr>
          <a:lstStyle/>
          <a:p>
            <a:r>
              <a:rPr lang="en-US" dirty="0"/>
              <a:t>Title insurance</a:t>
            </a:r>
          </a:p>
        </p:txBody>
      </p:sp>
      <p:sp>
        <p:nvSpPr>
          <p:cNvPr id="3" name="Content Placeholder 2">
            <a:extLst>
              <a:ext uri="{FF2B5EF4-FFF2-40B4-BE49-F238E27FC236}">
                <a16:creationId xmlns:a16="http://schemas.microsoft.com/office/drawing/2014/main" id="{0BE8CA69-DD8F-4BC7-8F67-988056AEFAB5}"/>
              </a:ext>
            </a:extLst>
          </p:cNvPr>
          <p:cNvSpPr>
            <a:spLocks noGrp="1"/>
          </p:cNvSpPr>
          <p:nvPr>
            <p:ph idx="1"/>
          </p:nvPr>
        </p:nvSpPr>
        <p:spPr>
          <a:xfrm>
            <a:off x="2725496" y="1159933"/>
            <a:ext cx="6593129" cy="4446595"/>
          </a:xfrm>
        </p:spPr>
        <p:txBody>
          <a:bodyPr>
            <a:normAutofit/>
          </a:bodyPr>
          <a:lstStyle/>
          <a:p>
            <a:pPr lvl="1"/>
            <a:r>
              <a:rPr lang="en-US" sz="2800" dirty="0"/>
              <a:t>Things to look for!</a:t>
            </a:r>
          </a:p>
          <a:p>
            <a:pPr lvl="2"/>
            <a:r>
              <a:rPr lang="en-US" sz="2400" dirty="0"/>
              <a:t>Schedule A</a:t>
            </a:r>
          </a:p>
          <a:p>
            <a:pPr lvl="2"/>
            <a:r>
              <a:rPr lang="en-US" sz="2400" dirty="0"/>
              <a:t>Legal Description</a:t>
            </a:r>
          </a:p>
          <a:p>
            <a:pPr lvl="2"/>
            <a:r>
              <a:rPr lang="en-US" sz="2400" dirty="0"/>
              <a:t>Schedule B</a:t>
            </a:r>
          </a:p>
          <a:p>
            <a:pPr lvl="2"/>
            <a:r>
              <a:rPr lang="en-US" sz="2400" dirty="0"/>
              <a:t>Municipal Searches</a:t>
            </a:r>
          </a:p>
          <a:p>
            <a:pPr lvl="2"/>
            <a:r>
              <a:rPr lang="en-US" sz="2400" dirty="0"/>
              <a:t>Contract Protections</a:t>
            </a:r>
          </a:p>
          <a:p>
            <a:pPr lvl="2"/>
            <a:r>
              <a:rPr lang="en-US" sz="2400" dirty="0"/>
              <a:t>Tips!</a:t>
            </a:r>
          </a:p>
        </p:txBody>
      </p:sp>
    </p:spTree>
    <p:extLst>
      <p:ext uri="{BB962C8B-B14F-4D97-AF65-F5344CB8AC3E}">
        <p14:creationId xmlns:p14="http://schemas.microsoft.com/office/powerpoint/2010/main" val="107481970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DCB64DE-FB3A-4D83-9241-A0D26824BE5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useBgFill="1">
        <p:nvSpPr>
          <p:cNvPr id="11" name="Snip Diagonal Corner Rectangle 6">
            <a:extLst>
              <a:ext uri="{FF2B5EF4-FFF2-40B4-BE49-F238E27FC236}">
                <a16:creationId xmlns:a16="http://schemas.microsoft.com/office/drawing/2014/main" id="{5E94C64B-831C-45FA-B484-591F4D577C6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5702" y="606367"/>
            <a:ext cx="10948124" cy="3546637"/>
          </a:xfrm>
          <a:prstGeom prst="snip2DiagRect">
            <a:avLst>
              <a:gd name="adj1" fmla="val 13628"/>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Users\rritzenthaler\Desktop\Real Estate\cashflowLOGO01new01.png">
            <a:extLst>
              <a:ext uri="{FF2B5EF4-FFF2-40B4-BE49-F238E27FC236}">
                <a16:creationId xmlns:a16="http://schemas.microsoft.com/office/drawing/2014/main" id="{FFCCB2D6-E4BA-4BD9-899F-67EBE65B4C3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91381" y="1338674"/>
            <a:ext cx="9977813" cy="2093081"/>
          </a:xfrm>
          <a:prstGeom prst="rect">
            <a:avLst/>
          </a:prstGeom>
          <a:noFill/>
        </p:spPr>
      </p:pic>
      <p:grpSp>
        <p:nvGrpSpPr>
          <p:cNvPr id="13" name="Group 12">
            <a:extLst>
              <a:ext uri="{FF2B5EF4-FFF2-40B4-BE49-F238E27FC236}">
                <a16:creationId xmlns:a16="http://schemas.microsoft.com/office/drawing/2014/main" id="{AC96E397-7705-43C9-AC81-FA8EF1951DD2}"/>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4" name="Straight Connector 13">
              <a:extLst>
                <a:ext uri="{FF2B5EF4-FFF2-40B4-BE49-F238E27FC236}">
                  <a16:creationId xmlns:a16="http://schemas.microsoft.com/office/drawing/2014/main" id="{F3610BCA-0EBE-4357-AAC0-13841E7C54F3}"/>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60E1E24-3D98-4A53-A3AD-CBD84D94FA29}"/>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67E51D9-454B-4095-9718-C6B1CDED9737}"/>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4A8E8BDB-294C-4025-A6C1-2FFDDA36F869}"/>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0D27BDE-F887-4341-B91A-3145A6142EC7}"/>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 name="Title 1">
            <a:extLst>
              <a:ext uri="{FF2B5EF4-FFF2-40B4-BE49-F238E27FC236}">
                <a16:creationId xmlns:a16="http://schemas.microsoft.com/office/drawing/2014/main" id="{5AFE2AC9-CD5A-44BE-AE77-F788E9950331}"/>
              </a:ext>
            </a:extLst>
          </p:cNvPr>
          <p:cNvSpPr>
            <a:spLocks noGrp="1"/>
          </p:cNvSpPr>
          <p:nvPr>
            <p:ph type="ctrTitle"/>
          </p:nvPr>
        </p:nvSpPr>
        <p:spPr>
          <a:xfrm>
            <a:off x="665640" y="4414687"/>
            <a:ext cx="10250013" cy="936247"/>
          </a:xfrm>
        </p:spPr>
        <p:txBody>
          <a:bodyPr>
            <a:normAutofit/>
          </a:bodyPr>
          <a:lstStyle/>
          <a:p>
            <a:r>
              <a:rPr lang="en-US" dirty="0">
                <a:solidFill>
                  <a:srgbClr val="FFFFFF"/>
                </a:solidFill>
              </a:rPr>
              <a:t>Zoning report</a:t>
            </a:r>
          </a:p>
        </p:txBody>
      </p:sp>
    </p:spTree>
    <p:extLst>
      <p:ext uri="{BB962C8B-B14F-4D97-AF65-F5344CB8AC3E}">
        <p14:creationId xmlns:p14="http://schemas.microsoft.com/office/powerpoint/2010/main" val="38907740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45245" y="5005683"/>
            <a:ext cx="7195828" cy="1509494"/>
          </a:xfrm>
          <a:prstGeom prst="rect">
            <a:avLst/>
          </a:prstGeom>
          <a:noFill/>
        </p:spPr>
      </p:pic>
      <p:sp>
        <p:nvSpPr>
          <p:cNvPr id="5" name="Content Placeholder 2">
            <a:extLst>
              <a:ext uri="{FF2B5EF4-FFF2-40B4-BE49-F238E27FC236}">
                <a16:creationId xmlns:a16="http://schemas.microsoft.com/office/drawing/2014/main" id="{B0BDE7F5-6611-4E48-95E6-835E37AF3B36}"/>
              </a:ext>
            </a:extLst>
          </p:cNvPr>
          <p:cNvSpPr>
            <a:spLocks noGrp="1"/>
          </p:cNvSpPr>
          <p:nvPr>
            <p:ph idx="1"/>
          </p:nvPr>
        </p:nvSpPr>
        <p:spPr>
          <a:xfrm>
            <a:off x="445245" y="342823"/>
            <a:ext cx="6593129" cy="4435216"/>
          </a:xfrm>
        </p:spPr>
        <p:txBody>
          <a:bodyPr>
            <a:normAutofit/>
          </a:bodyPr>
          <a:lstStyle/>
          <a:p>
            <a:pPr lvl="1"/>
            <a:r>
              <a:rPr lang="en-US" sz="2800" dirty="0"/>
              <a:t>Why do we need it?</a:t>
            </a:r>
          </a:p>
          <a:p>
            <a:pPr lvl="1"/>
            <a:r>
              <a:rPr lang="en-US" sz="2800" dirty="0"/>
              <a:t>What goes into it?</a:t>
            </a:r>
          </a:p>
        </p:txBody>
      </p:sp>
      <p:sp>
        <p:nvSpPr>
          <p:cNvPr id="6" name="Title 1">
            <a:extLst>
              <a:ext uri="{FF2B5EF4-FFF2-40B4-BE49-F238E27FC236}">
                <a16:creationId xmlns:a16="http://schemas.microsoft.com/office/drawing/2014/main" id="{DE56ECC6-F9E0-4046-8907-A5602D588365}"/>
              </a:ext>
            </a:extLst>
          </p:cNvPr>
          <p:cNvSpPr>
            <a:spLocks noGrp="1"/>
          </p:cNvSpPr>
          <p:nvPr>
            <p:ph type="title"/>
          </p:nvPr>
        </p:nvSpPr>
        <p:spPr>
          <a:xfrm>
            <a:off x="3512079" y="203200"/>
            <a:ext cx="8234676" cy="745068"/>
          </a:xfrm>
        </p:spPr>
        <p:txBody>
          <a:bodyPr>
            <a:normAutofit/>
          </a:bodyPr>
          <a:lstStyle/>
          <a:p>
            <a:pPr algn="r"/>
            <a:r>
              <a:rPr lang="en-US" dirty="0"/>
              <a:t>Zoning report</a:t>
            </a:r>
          </a:p>
        </p:txBody>
      </p:sp>
    </p:spTree>
    <p:extLst>
      <p:ext uri="{BB962C8B-B14F-4D97-AF65-F5344CB8AC3E}">
        <p14:creationId xmlns:p14="http://schemas.microsoft.com/office/powerpoint/2010/main" val="20278211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1332" y="396340"/>
            <a:ext cx="3185108" cy="668151"/>
          </a:xfrm>
          <a:prstGeom prst="rect">
            <a:avLst/>
          </a:prstGeom>
          <a:noFill/>
          <a:effectLst>
            <a:innerShdw blurRad="57150" dist="38100" dir="14460000">
              <a:prstClr val="black">
                <a:alpha val="70000"/>
              </a:prstClr>
            </a:innerShdw>
          </a:effectLst>
        </p:spPr>
      </p:pic>
      <p:sp>
        <p:nvSpPr>
          <p:cNvPr id="2" name="Title 1">
            <a:extLst>
              <a:ext uri="{FF2B5EF4-FFF2-40B4-BE49-F238E27FC236}">
                <a16:creationId xmlns:a16="http://schemas.microsoft.com/office/drawing/2014/main" id="{BF120BCF-21CC-450F-A25D-B4B19799B46C}"/>
              </a:ext>
            </a:extLst>
          </p:cNvPr>
          <p:cNvSpPr>
            <a:spLocks noGrp="1"/>
          </p:cNvSpPr>
          <p:nvPr>
            <p:ph type="title"/>
          </p:nvPr>
        </p:nvSpPr>
        <p:spPr>
          <a:xfrm>
            <a:off x="497946" y="5606528"/>
            <a:ext cx="8534400" cy="855132"/>
          </a:xfrm>
        </p:spPr>
        <p:txBody>
          <a:bodyPr>
            <a:normAutofit/>
          </a:bodyPr>
          <a:lstStyle/>
          <a:p>
            <a:r>
              <a:rPr lang="en-US" dirty="0"/>
              <a:t>Zoning report</a:t>
            </a:r>
          </a:p>
        </p:txBody>
      </p:sp>
      <p:sp>
        <p:nvSpPr>
          <p:cNvPr id="3" name="Content Placeholder 2">
            <a:extLst>
              <a:ext uri="{FF2B5EF4-FFF2-40B4-BE49-F238E27FC236}">
                <a16:creationId xmlns:a16="http://schemas.microsoft.com/office/drawing/2014/main" id="{0BE8CA69-DD8F-4BC7-8F67-988056AEFAB5}"/>
              </a:ext>
            </a:extLst>
          </p:cNvPr>
          <p:cNvSpPr>
            <a:spLocks noGrp="1"/>
          </p:cNvSpPr>
          <p:nvPr>
            <p:ph idx="1"/>
          </p:nvPr>
        </p:nvSpPr>
        <p:spPr>
          <a:xfrm>
            <a:off x="2725496" y="1159933"/>
            <a:ext cx="6593129" cy="4446595"/>
          </a:xfrm>
        </p:spPr>
        <p:txBody>
          <a:bodyPr>
            <a:normAutofit/>
          </a:bodyPr>
          <a:lstStyle/>
          <a:p>
            <a:pPr lvl="1"/>
            <a:r>
              <a:rPr lang="en-US" sz="2800" dirty="0"/>
              <a:t>Why do we need it?</a:t>
            </a:r>
          </a:p>
          <a:p>
            <a:pPr lvl="2"/>
            <a:r>
              <a:rPr lang="en-US" sz="2200" dirty="0"/>
              <a:t>Compliance</a:t>
            </a:r>
          </a:p>
          <a:p>
            <a:pPr lvl="2"/>
            <a:r>
              <a:rPr lang="en-US" sz="2200" dirty="0"/>
              <a:t>Grandfathering</a:t>
            </a:r>
          </a:p>
        </p:txBody>
      </p:sp>
    </p:spTree>
    <p:extLst>
      <p:ext uri="{BB962C8B-B14F-4D97-AF65-F5344CB8AC3E}">
        <p14:creationId xmlns:p14="http://schemas.microsoft.com/office/powerpoint/2010/main" val="179668694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958</TotalTime>
  <Words>2522</Words>
  <Application>Microsoft Macintosh PowerPoint</Application>
  <PresentationFormat>Widescreen</PresentationFormat>
  <Paragraphs>104</Paragraphs>
  <Slides>11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Century Gothic</vt:lpstr>
      <vt:lpstr>Wingdings 3</vt:lpstr>
      <vt:lpstr>Slice</vt:lpstr>
      <vt:lpstr>Title insurance</vt:lpstr>
      <vt:lpstr>Title insurance</vt:lpstr>
      <vt:lpstr>Title insurance</vt:lpstr>
      <vt:lpstr>Title insurance</vt:lpstr>
      <vt:lpstr>Title insurance</vt:lpstr>
      <vt:lpstr>Title insurance</vt:lpstr>
      <vt:lpstr>Zoning report</vt:lpstr>
      <vt:lpstr>Zoning report</vt:lpstr>
      <vt:lpstr>Zoning report</vt:lpstr>
      <vt:lpstr>Zoning report</vt:lpstr>
      <vt:lpstr>Title insurance &amp; Zoning report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Rate of Return</dc:title>
  <dc:creator>Robert Ritzenthaler</dc:creator>
  <cp:lastModifiedBy>Scott Holmes</cp:lastModifiedBy>
  <cp:revision>44</cp:revision>
  <dcterms:created xsi:type="dcterms:W3CDTF">2017-10-25T13:47:26Z</dcterms:created>
  <dcterms:modified xsi:type="dcterms:W3CDTF">2021-07-22T20:53:47Z</dcterms:modified>
</cp:coreProperties>
</file>