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75" r:id="rId4"/>
    <p:sldId id="276" r:id="rId5"/>
    <p:sldId id="277" r:id="rId6"/>
    <p:sldId id="27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7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2C096C-B002-4F54-ACAA-FF0599A0DBD7}" type="datetimeFigureOut">
              <a:rPr lang="en-US" smtClean="0"/>
              <a:t>12/19/2019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59A59B-66E1-407D-BE71-2D36936BA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639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DCB64DE-FB3A-4D83-9241-A0D26824BE5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Snip Diagonal Corner Rectangle 6">
            <a:extLst>
              <a:ext uri="{FF2B5EF4-FFF2-40B4-BE49-F238E27FC236}">
                <a16:creationId xmlns:a16="http://schemas.microsoft.com/office/drawing/2014/main" id="{5E94C64B-831C-45FA-B484-591F4D577C6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5702" y="606367"/>
            <a:ext cx="10948124" cy="3546637"/>
          </a:xfrm>
          <a:prstGeom prst="snip2DiagRect">
            <a:avLst>
              <a:gd name="adj1" fmla="val 13628"/>
              <a:gd name="adj2" fmla="val 0"/>
            </a:avLst>
          </a:prstGeom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FFCCB2D6-E4BA-4BD9-899F-67EBE65B4C3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381" y="1338674"/>
            <a:ext cx="9977813" cy="2093081"/>
          </a:xfrm>
          <a:prstGeom prst="rect">
            <a:avLst/>
          </a:prstGeom>
          <a:noFill/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AC96E397-7705-43C9-AC81-FA8EF1951DD2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3610BCA-0EBE-4357-AAC0-13841E7C54F3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60E1E24-3D98-4A53-A3AD-CBD84D94FA29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67E51D9-454B-4095-9718-C6B1CDED9737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A8E8BDB-294C-4025-A6C1-2FFDDA36F869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0D27BDE-F887-4341-B91A-3145A6142EC7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AFE2AC9-CD5A-44BE-AE77-F788E9950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5640" y="4414687"/>
            <a:ext cx="10250013" cy="123325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Real estate taxes</a:t>
            </a:r>
          </a:p>
        </p:txBody>
      </p:sp>
    </p:spTree>
    <p:extLst>
      <p:ext uri="{BB962C8B-B14F-4D97-AF65-F5344CB8AC3E}">
        <p14:creationId xmlns:p14="http://schemas.microsoft.com/office/powerpoint/2010/main" val="25527277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845" y="4506150"/>
            <a:ext cx="7195828" cy="1509494"/>
          </a:xfrm>
          <a:prstGeom prst="rect">
            <a:avLst/>
          </a:prstGeom>
          <a:noFill/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0BDE7F5-6611-4E48-95E6-835E37AF3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95" y="0"/>
            <a:ext cx="6593129" cy="4435216"/>
          </a:xfrm>
        </p:spPr>
        <p:txBody>
          <a:bodyPr>
            <a:normAutofit/>
          </a:bodyPr>
          <a:lstStyle/>
          <a:p>
            <a:pPr lvl="1"/>
            <a:r>
              <a:rPr lang="en-US" sz="2800" dirty="0"/>
              <a:t>How to calculate/estimate taxes?</a:t>
            </a:r>
          </a:p>
          <a:p>
            <a:pPr lvl="2"/>
            <a:r>
              <a:rPr lang="en-US" sz="2400" dirty="0"/>
              <a:t>Property Info (from broker/seller)</a:t>
            </a:r>
          </a:p>
          <a:p>
            <a:pPr lvl="3"/>
            <a:r>
              <a:rPr lang="en-US" sz="2200" dirty="0"/>
              <a:t>Purchase price</a:t>
            </a:r>
          </a:p>
          <a:p>
            <a:pPr lvl="3"/>
            <a:r>
              <a:rPr lang="en-US" sz="2200" dirty="0"/>
              <a:t>Current taxes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02973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845" y="4506150"/>
            <a:ext cx="7195828" cy="1509494"/>
          </a:xfrm>
          <a:prstGeom prst="rect">
            <a:avLst/>
          </a:prstGeom>
          <a:noFill/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0BDE7F5-6611-4E48-95E6-835E37AF3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95" y="0"/>
            <a:ext cx="6593129" cy="4435216"/>
          </a:xfrm>
        </p:spPr>
        <p:txBody>
          <a:bodyPr>
            <a:normAutofit fontScale="92500"/>
          </a:bodyPr>
          <a:lstStyle/>
          <a:p>
            <a:pPr lvl="1"/>
            <a:r>
              <a:rPr lang="en-US" sz="2800" dirty="0"/>
              <a:t>How to calculate/estimate taxes?</a:t>
            </a:r>
          </a:p>
          <a:p>
            <a:pPr lvl="2"/>
            <a:r>
              <a:rPr lang="en-US" sz="2400" dirty="0"/>
              <a:t>County property assessor/appraiser</a:t>
            </a:r>
          </a:p>
          <a:p>
            <a:pPr lvl="3"/>
            <a:r>
              <a:rPr lang="en-US" sz="2200" dirty="0"/>
              <a:t>Current valuation</a:t>
            </a:r>
          </a:p>
          <a:p>
            <a:pPr lvl="3"/>
            <a:r>
              <a:rPr lang="en-US" sz="2200" dirty="0"/>
              <a:t>Historical valuation</a:t>
            </a:r>
          </a:p>
          <a:p>
            <a:pPr lvl="3"/>
            <a:r>
              <a:rPr lang="en-US" sz="2200" dirty="0"/>
              <a:t>Previous sales and bumps</a:t>
            </a:r>
          </a:p>
          <a:p>
            <a:pPr lvl="3"/>
            <a:r>
              <a:rPr lang="en-US" sz="2200" dirty="0"/>
              <a:t>How often to they re-asses and what’s the process?</a:t>
            </a:r>
          </a:p>
          <a:p>
            <a:pPr lvl="3"/>
            <a:r>
              <a:rPr lang="en-US" sz="2200" dirty="0"/>
              <a:t>Based on the historical numbers what is the millage and assessment %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20100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845" y="4506150"/>
            <a:ext cx="7195828" cy="1509494"/>
          </a:xfrm>
          <a:prstGeom prst="rect">
            <a:avLst/>
          </a:prstGeom>
          <a:noFill/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0BDE7F5-6611-4E48-95E6-835E37AF3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95" y="0"/>
            <a:ext cx="6593129" cy="4435216"/>
          </a:xfrm>
        </p:spPr>
        <p:txBody>
          <a:bodyPr>
            <a:normAutofit/>
          </a:bodyPr>
          <a:lstStyle/>
          <a:p>
            <a:pPr lvl="1"/>
            <a:r>
              <a:rPr lang="en-US" sz="2800" dirty="0"/>
              <a:t>How to calculate/estimate taxes?</a:t>
            </a:r>
          </a:p>
          <a:p>
            <a:pPr lvl="2"/>
            <a:r>
              <a:rPr lang="en-US" sz="2400" dirty="0"/>
              <a:t>Deal review</a:t>
            </a:r>
          </a:p>
          <a:p>
            <a:pPr lvl="3"/>
            <a:r>
              <a:rPr lang="en-US" sz="2200" dirty="0"/>
              <a:t>Calculate the potential tax increase</a:t>
            </a:r>
          </a:p>
          <a:p>
            <a:pPr lvl="3"/>
            <a:r>
              <a:rPr lang="en-US" sz="2200" dirty="0"/>
              <a:t>Phase in over two years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03509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DCB64DE-FB3A-4D83-9241-A0D26824BE5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Snip Diagonal Corner Rectangle 6">
            <a:extLst>
              <a:ext uri="{FF2B5EF4-FFF2-40B4-BE49-F238E27FC236}">
                <a16:creationId xmlns:a16="http://schemas.microsoft.com/office/drawing/2014/main" id="{5E94C64B-831C-45FA-B484-591F4D577C6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5702" y="606367"/>
            <a:ext cx="10948124" cy="3546637"/>
          </a:xfrm>
          <a:prstGeom prst="snip2DiagRect">
            <a:avLst>
              <a:gd name="adj1" fmla="val 13628"/>
              <a:gd name="adj2" fmla="val 0"/>
            </a:avLst>
          </a:prstGeom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FFCCB2D6-E4BA-4BD9-899F-67EBE65B4C3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381" y="1338674"/>
            <a:ext cx="9977813" cy="2093081"/>
          </a:xfrm>
          <a:prstGeom prst="rect">
            <a:avLst/>
          </a:prstGeom>
          <a:noFill/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AC96E397-7705-43C9-AC81-FA8EF1951DD2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3610BCA-0EBE-4357-AAC0-13841E7C54F3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60E1E24-3D98-4A53-A3AD-CBD84D94FA29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67E51D9-454B-4095-9718-C6B1CDED9737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A8E8BDB-294C-4025-A6C1-2FFDDA36F869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0D27BDE-F887-4341-B91A-3145A6142EC7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AFE2AC9-CD5A-44BE-AE77-F788E9950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5640" y="4414687"/>
            <a:ext cx="10250013" cy="123325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Cost segregation</a:t>
            </a:r>
          </a:p>
        </p:txBody>
      </p:sp>
    </p:spTree>
    <p:extLst>
      <p:ext uri="{BB962C8B-B14F-4D97-AF65-F5344CB8AC3E}">
        <p14:creationId xmlns:p14="http://schemas.microsoft.com/office/powerpoint/2010/main" val="722976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845" y="4506150"/>
            <a:ext cx="7195828" cy="1509494"/>
          </a:xfrm>
          <a:prstGeom prst="rect">
            <a:avLst/>
          </a:prstGeom>
          <a:noFill/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0BDE7F5-6611-4E48-95E6-835E37AF3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95" y="0"/>
            <a:ext cx="6593129" cy="4435216"/>
          </a:xfrm>
        </p:spPr>
        <p:txBody>
          <a:bodyPr>
            <a:normAutofit/>
          </a:bodyPr>
          <a:lstStyle/>
          <a:p>
            <a:pPr lvl="1"/>
            <a:r>
              <a:rPr lang="en-US" sz="2800" dirty="0"/>
              <a:t>What’s the benefit of cost segregation study?</a:t>
            </a:r>
          </a:p>
          <a:p>
            <a:pPr lvl="2"/>
            <a:r>
              <a:rPr lang="en-US" sz="2400" dirty="0"/>
              <a:t>How does it work/what does it look like?</a:t>
            </a:r>
          </a:p>
          <a:p>
            <a:pPr lvl="2"/>
            <a:r>
              <a:rPr lang="en-US" sz="2400" dirty="0"/>
              <a:t>How does that translate into tax savings?</a:t>
            </a:r>
          </a:p>
          <a:p>
            <a:pPr lvl="2"/>
            <a:r>
              <a:rPr lang="en-US" sz="2400" dirty="0"/>
              <a:t>What’s the downside/sale consideration?</a:t>
            </a:r>
          </a:p>
        </p:txBody>
      </p:sp>
    </p:spTree>
    <p:extLst>
      <p:ext uri="{BB962C8B-B14F-4D97-AF65-F5344CB8AC3E}">
        <p14:creationId xmlns:p14="http://schemas.microsoft.com/office/powerpoint/2010/main" val="2663552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306</TotalTime>
  <Words>119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Century Gothic</vt:lpstr>
      <vt:lpstr>Wingdings 3</vt:lpstr>
      <vt:lpstr>Slice</vt:lpstr>
      <vt:lpstr>Real estate taxes</vt:lpstr>
      <vt:lpstr>PowerPoint Presentation</vt:lpstr>
      <vt:lpstr>PowerPoint Presentation</vt:lpstr>
      <vt:lpstr>PowerPoint Presentation</vt:lpstr>
      <vt:lpstr>Cost segregation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Internal Rate of Return</dc:title>
  <dc:creator>Robert Ritzenthaler</dc:creator>
  <cp:lastModifiedBy>Robert Ritzenthaler</cp:lastModifiedBy>
  <cp:revision>21</cp:revision>
  <dcterms:created xsi:type="dcterms:W3CDTF">2017-10-25T13:47:26Z</dcterms:created>
  <dcterms:modified xsi:type="dcterms:W3CDTF">2019-12-19T22:05:23Z</dcterms:modified>
</cp:coreProperties>
</file>