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B_F51C3B7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3D_1475FB64.xml" ContentType="application/vnd.ms-powerpoint.comments+xml"/>
  <Override PartName="/ppt/comments/modernComment_13F_3D917450.xml" ContentType="application/vnd.ms-powerpoint.comments+xml"/>
  <Override PartName="/ppt/comments/modernComment_13E_BAC62C65.xml" ContentType="application/vnd.ms-powerpoint.comments+xml"/>
  <Override PartName="/ppt/comments/modernComment_144_42D6427F.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60_AA371E74.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48"/>
  </p:notesMasterIdLst>
  <p:handoutMasterIdLst>
    <p:handoutMasterId r:id="rId49"/>
  </p:handoutMasterIdLst>
  <p:sldIdLst>
    <p:sldId id="313" r:id="rId5"/>
    <p:sldId id="315" r:id="rId6"/>
    <p:sldId id="321" r:id="rId7"/>
    <p:sldId id="327" r:id="rId8"/>
    <p:sldId id="322" r:id="rId9"/>
    <p:sldId id="261" r:id="rId10"/>
    <p:sldId id="312" r:id="rId11"/>
    <p:sldId id="317" r:id="rId12"/>
    <p:sldId id="319" r:id="rId13"/>
    <p:sldId id="318" r:id="rId14"/>
    <p:sldId id="324" r:id="rId15"/>
    <p:sldId id="342" r:id="rId16"/>
    <p:sldId id="274" r:id="rId17"/>
    <p:sldId id="339" r:id="rId18"/>
    <p:sldId id="347" r:id="rId19"/>
    <p:sldId id="338" r:id="rId20"/>
    <p:sldId id="345" r:id="rId21"/>
    <p:sldId id="333" r:id="rId22"/>
    <p:sldId id="336" r:id="rId23"/>
    <p:sldId id="349" r:id="rId24"/>
    <p:sldId id="348" r:id="rId25"/>
    <p:sldId id="358" r:id="rId26"/>
    <p:sldId id="357" r:id="rId27"/>
    <p:sldId id="351" r:id="rId28"/>
    <p:sldId id="352" r:id="rId29"/>
    <p:sldId id="354" r:id="rId30"/>
    <p:sldId id="299" r:id="rId31"/>
    <p:sldId id="305" r:id="rId32"/>
    <p:sldId id="300" r:id="rId33"/>
    <p:sldId id="257" r:id="rId34"/>
    <p:sldId id="295" r:id="rId35"/>
    <p:sldId id="296" r:id="rId36"/>
    <p:sldId id="307" r:id="rId37"/>
    <p:sldId id="304" r:id="rId38"/>
    <p:sldId id="323" r:id="rId39"/>
    <p:sldId id="297" r:id="rId40"/>
    <p:sldId id="330" r:id="rId41"/>
    <p:sldId id="343" r:id="rId42"/>
    <p:sldId id="365" r:id="rId43"/>
    <p:sldId id="366" r:id="rId44"/>
    <p:sldId id="364" r:id="rId45"/>
    <p:sldId id="362" r:id="rId46"/>
    <p:sldId id="31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dona Canyon | Intro" id="{B5D6A6E1-F10C-4878-AE4B-EA3250C0175D}">
          <p14:sldIdLst>
            <p14:sldId id="313"/>
            <p14:sldId id="315"/>
            <p14:sldId id="321"/>
            <p14:sldId id="327"/>
            <p14:sldId id="322"/>
            <p14:sldId id="261"/>
          </p14:sldIdLst>
        </p14:section>
        <p14:section name="Executive Summary" id="{9AC0FF76-8A84-4C03-BB32-B0D7BCCA906A}">
          <p14:sldIdLst>
            <p14:sldId id="312"/>
            <p14:sldId id="317"/>
            <p14:sldId id="319"/>
            <p14:sldId id="318"/>
            <p14:sldId id="324"/>
            <p14:sldId id="342"/>
            <p14:sldId id="274"/>
            <p14:sldId id="339"/>
            <p14:sldId id="347"/>
            <p14:sldId id="338"/>
            <p14:sldId id="345"/>
            <p14:sldId id="333"/>
            <p14:sldId id="336"/>
            <p14:sldId id="349"/>
            <p14:sldId id="348"/>
          </p14:sldIdLst>
        </p14:section>
        <p14:section name="Finantials" id="{04FC83AC-272B-4D0B-925E-E7C2C3C6DD82}">
          <p14:sldIdLst>
            <p14:sldId id="358"/>
            <p14:sldId id="357"/>
            <p14:sldId id="351"/>
            <p14:sldId id="352"/>
            <p14:sldId id="354"/>
          </p14:sldIdLst>
        </p14:section>
        <p14:section name="San Antonio" id="{4C301D98-D3B2-4A1C-B81C-69E82CA7CE08}">
          <p14:sldIdLst>
            <p14:sldId id="299"/>
            <p14:sldId id="305"/>
            <p14:sldId id="300"/>
            <p14:sldId id="257"/>
            <p14:sldId id="295"/>
            <p14:sldId id="296"/>
            <p14:sldId id="307"/>
            <p14:sldId id="304"/>
            <p14:sldId id="323"/>
            <p14:sldId id="297"/>
            <p14:sldId id="330"/>
            <p14:sldId id="343"/>
          </p14:sldIdLst>
        </p14:section>
        <p14:section name="Sponsor Team" id="{61DEFB77-5853-450C-B513-7DA0F0189923}">
          <p14:sldIdLst>
            <p14:sldId id="365"/>
            <p14:sldId id="366"/>
            <p14:sldId id="364"/>
            <p14:sldId id="362"/>
            <p14:sldId id="3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E8DFDA-5BB0-479F-21C8-7C4768109741}" name="Tom Mix Petreca" initials="TMP" userId="Tom Mix Petrec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EA9"/>
    <a:srgbClr val="4284BE"/>
    <a:srgbClr val="5D8688"/>
    <a:srgbClr val="0D274C"/>
    <a:srgbClr val="FFFFFF"/>
    <a:srgbClr val="4284BF"/>
    <a:srgbClr val="8F8F8C"/>
    <a:srgbClr val="F7FBFE"/>
    <a:srgbClr val="B5C5DD"/>
    <a:srgbClr val="CED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F11980-5B49-4F4C-A124-24BB8AE24DF5}" v="1432" dt="2021-06-17T05:25:57.7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9" autoAdjust="0"/>
    <p:restoredTop sz="91803" autoAdjust="0"/>
  </p:normalViewPr>
  <p:slideViewPr>
    <p:cSldViewPr snapToGrid="0">
      <p:cViewPr>
        <p:scale>
          <a:sx n="66" d="100"/>
          <a:sy n="66" d="100"/>
        </p:scale>
        <p:origin x="732" y="936"/>
      </p:cViewPr>
      <p:guideLst/>
    </p:cSldViewPr>
  </p:slideViewPr>
  <p:notesTextViewPr>
    <p:cViewPr>
      <p:scale>
        <a:sx n="1" d="1"/>
        <a:sy n="1" d="1"/>
      </p:scale>
      <p:origin x="0" y="0"/>
    </p:cViewPr>
  </p:notesTextViewPr>
  <p:notesViewPr>
    <p:cSldViewPr snapToGrid="0">
      <p:cViewPr>
        <p:scale>
          <a:sx n="50" d="100"/>
          <a:sy n="50" d="100"/>
        </p:scale>
        <p:origin x="3729" y="113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Mix Petreca" userId="00042f71-c890-4f5c-8cec-365e083d8ec0" providerId="ADAL" clId="{F1F11980-5B49-4F4C-A124-24BB8AE24DF5}"/>
    <pc:docChg chg="undo redo custSel addSld delSld modSld sldOrd modMainMaster addSection modSection">
      <pc:chgData name="Tom Mix Petreca" userId="00042f71-c890-4f5c-8cec-365e083d8ec0" providerId="ADAL" clId="{F1F11980-5B49-4F4C-A124-24BB8AE24DF5}" dt="2021-06-17T05:26:23.834" v="6128" actId="47"/>
      <pc:docMkLst>
        <pc:docMk/>
      </pc:docMkLst>
      <pc:sldChg chg="add del">
        <pc:chgData name="Tom Mix Petreca" userId="00042f71-c890-4f5c-8cec-365e083d8ec0" providerId="ADAL" clId="{F1F11980-5B49-4F4C-A124-24BB8AE24DF5}" dt="2021-06-17T04:59:26.008" v="4800" actId="47"/>
        <pc:sldMkLst>
          <pc:docMk/>
          <pc:sldMk cId="1851503525" sldId="306"/>
        </pc:sldMkLst>
      </pc:sldChg>
      <pc:sldChg chg="delSp modSp mod setBg">
        <pc:chgData name="Tom Mix Petreca" userId="00042f71-c890-4f5c-8cec-365e083d8ec0" providerId="ADAL" clId="{F1F11980-5B49-4F4C-A124-24BB8AE24DF5}" dt="2021-06-17T05:13:19.114" v="4917"/>
        <pc:sldMkLst>
          <pc:docMk/>
          <pc:sldMk cId="4263951945" sldId="313"/>
        </pc:sldMkLst>
        <pc:spChg chg="del">
          <ac:chgData name="Tom Mix Petreca" userId="00042f71-c890-4f5c-8cec-365e083d8ec0" providerId="ADAL" clId="{F1F11980-5B49-4F4C-A124-24BB8AE24DF5}" dt="2021-06-17T05:12:03.054" v="4905" actId="478"/>
          <ac:spMkLst>
            <pc:docMk/>
            <pc:sldMk cId="4263951945" sldId="313"/>
            <ac:spMk id="2" creationId="{136B8873-05F2-439D-B3EA-5CC7E427A1B1}"/>
          </ac:spMkLst>
        </pc:spChg>
        <pc:spChg chg="del">
          <ac:chgData name="Tom Mix Petreca" userId="00042f71-c890-4f5c-8cec-365e083d8ec0" providerId="ADAL" clId="{F1F11980-5B49-4F4C-A124-24BB8AE24DF5}" dt="2021-06-17T05:11:30.423" v="4901" actId="478"/>
          <ac:spMkLst>
            <pc:docMk/>
            <pc:sldMk cId="4263951945" sldId="313"/>
            <ac:spMk id="7" creationId="{4503B741-F067-409A-9A60-67C979F671C1}"/>
          </ac:spMkLst>
        </pc:spChg>
        <pc:spChg chg="mod">
          <ac:chgData name="Tom Mix Petreca" userId="00042f71-c890-4f5c-8cec-365e083d8ec0" providerId="ADAL" clId="{F1F11980-5B49-4F4C-A124-24BB8AE24DF5}" dt="2021-06-17T05:09:25.693" v="4897" actId="14861"/>
          <ac:spMkLst>
            <pc:docMk/>
            <pc:sldMk cId="4263951945" sldId="313"/>
            <ac:spMk id="8" creationId="{629BDC76-195F-4CD0-B46E-C4A88EAB559A}"/>
          </ac:spMkLst>
        </pc:spChg>
        <pc:spChg chg="mod">
          <ac:chgData name="Tom Mix Petreca" userId="00042f71-c890-4f5c-8cec-365e083d8ec0" providerId="ADAL" clId="{F1F11980-5B49-4F4C-A124-24BB8AE24DF5}" dt="2021-06-17T05:09:38.254" v="4899" actId="14861"/>
          <ac:spMkLst>
            <pc:docMk/>
            <pc:sldMk cId="4263951945" sldId="313"/>
            <ac:spMk id="10" creationId="{9A41A5B7-0C55-4202-9629-EABC44628474}"/>
          </ac:spMkLst>
        </pc:spChg>
        <pc:picChg chg="del mod">
          <ac:chgData name="Tom Mix Petreca" userId="00042f71-c890-4f5c-8cec-365e083d8ec0" providerId="ADAL" clId="{F1F11980-5B49-4F4C-A124-24BB8AE24DF5}" dt="2021-06-17T05:11:24.100" v="4900" actId="478"/>
          <ac:picMkLst>
            <pc:docMk/>
            <pc:sldMk cId="4263951945" sldId="313"/>
            <ac:picMk id="4" creationId="{757BD6C1-AC1B-482D-9BCC-31B8700967E3}"/>
          </ac:picMkLst>
        </pc:picChg>
      </pc:sldChg>
      <pc:sldChg chg="modSp del mod">
        <pc:chgData name="Tom Mix Petreca" userId="00042f71-c890-4f5c-8cec-365e083d8ec0" providerId="ADAL" clId="{F1F11980-5B49-4F4C-A124-24BB8AE24DF5}" dt="2021-06-16T17:14:03.685" v="80" actId="47"/>
        <pc:sldMkLst>
          <pc:docMk/>
          <pc:sldMk cId="945706972" sldId="331"/>
        </pc:sldMkLst>
        <pc:spChg chg="mod">
          <ac:chgData name="Tom Mix Petreca" userId="00042f71-c890-4f5c-8cec-365e083d8ec0" providerId="ADAL" clId="{F1F11980-5B49-4F4C-A124-24BB8AE24DF5}" dt="2021-06-16T17:11:55.940" v="57" actId="20577"/>
          <ac:spMkLst>
            <pc:docMk/>
            <pc:sldMk cId="945706972" sldId="331"/>
            <ac:spMk id="2" creationId="{93A816A4-8921-402F-A463-A7116544139F}"/>
          </ac:spMkLst>
        </pc:spChg>
      </pc:sldChg>
      <pc:sldChg chg="modSp mod">
        <pc:chgData name="Tom Mix Petreca" userId="00042f71-c890-4f5c-8cec-365e083d8ec0" providerId="ADAL" clId="{F1F11980-5B49-4F4C-A124-24BB8AE24DF5}" dt="2021-06-16T18:10:11.095" v="311" actId="1035"/>
        <pc:sldMkLst>
          <pc:docMk/>
          <pc:sldMk cId="3243529072" sldId="333"/>
        </pc:sldMkLst>
        <pc:spChg chg="mod">
          <ac:chgData name="Tom Mix Petreca" userId="00042f71-c890-4f5c-8cec-365e083d8ec0" providerId="ADAL" clId="{F1F11980-5B49-4F4C-A124-24BB8AE24DF5}" dt="2021-06-16T17:21:53.008" v="82" actId="20577"/>
          <ac:spMkLst>
            <pc:docMk/>
            <pc:sldMk cId="3243529072" sldId="333"/>
            <ac:spMk id="2" creationId="{93A816A4-8921-402F-A463-A7116544139F}"/>
          </ac:spMkLst>
        </pc:spChg>
        <pc:spChg chg="mod">
          <ac:chgData name="Tom Mix Petreca" userId="00042f71-c890-4f5c-8cec-365e083d8ec0" providerId="ADAL" clId="{F1F11980-5B49-4F4C-A124-24BB8AE24DF5}" dt="2021-06-16T18:10:11.095" v="311" actId="1035"/>
          <ac:spMkLst>
            <pc:docMk/>
            <pc:sldMk cId="3243529072" sldId="333"/>
            <ac:spMk id="6" creationId="{DE34DF19-EEF7-401D-B31B-D2C82B8191AE}"/>
          </ac:spMkLst>
        </pc:spChg>
        <pc:spChg chg="mod">
          <ac:chgData name="Tom Mix Petreca" userId="00042f71-c890-4f5c-8cec-365e083d8ec0" providerId="ADAL" clId="{F1F11980-5B49-4F4C-A124-24BB8AE24DF5}" dt="2021-06-16T18:10:11.095" v="311" actId="1035"/>
          <ac:spMkLst>
            <pc:docMk/>
            <pc:sldMk cId="3243529072" sldId="333"/>
            <ac:spMk id="21" creationId="{857F2CFC-73F9-4982-87ED-FDD095AD6B95}"/>
          </ac:spMkLst>
        </pc:spChg>
        <pc:spChg chg="mod">
          <ac:chgData name="Tom Mix Petreca" userId="00042f71-c890-4f5c-8cec-365e083d8ec0" providerId="ADAL" clId="{F1F11980-5B49-4F4C-A124-24BB8AE24DF5}" dt="2021-06-16T18:10:11.095" v="311" actId="1035"/>
          <ac:spMkLst>
            <pc:docMk/>
            <pc:sldMk cId="3243529072" sldId="333"/>
            <ac:spMk id="35" creationId="{4E46A650-DB96-4415-994A-312C567AC79B}"/>
          </ac:spMkLst>
        </pc:spChg>
        <pc:spChg chg="mod">
          <ac:chgData name="Tom Mix Petreca" userId="00042f71-c890-4f5c-8cec-365e083d8ec0" providerId="ADAL" clId="{F1F11980-5B49-4F4C-A124-24BB8AE24DF5}" dt="2021-06-16T18:10:11.095" v="311" actId="1035"/>
          <ac:spMkLst>
            <pc:docMk/>
            <pc:sldMk cId="3243529072" sldId="333"/>
            <ac:spMk id="37" creationId="{B47568C6-D730-404E-B749-6FF385C08A1D}"/>
          </ac:spMkLst>
        </pc:spChg>
        <pc:spChg chg="mod">
          <ac:chgData name="Tom Mix Petreca" userId="00042f71-c890-4f5c-8cec-365e083d8ec0" providerId="ADAL" clId="{F1F11980-5B49-4F4C-A124-24BB8AE24DF5}" dt="2021-06-16T18:10:11.095" v="311" actId="1035"/>
          <ac:spMkLst>
            <pc:docMk/>
            <pc:sldMk cId="3243529072" sldId="333"/>
            <ac:spMk id="40" creationId="{95B955FD-4ED8-4AF1-95EC-63203FA6C005}"/>
          </ac:spMkLst>
        </pc:spChg>
        <pc:spChg chg="mod">
          <ac:chgData name="Tom Mix Petreca" userId="00042f71-c890-4f5c-8cec-365e083d8ec0" providerId="ADAL" clId="{F1F11980-5B49-4F4C-A124-24BB8AE24DF5}" dt="2021-06-16T18:10:11.095" v="311" actId="1035"/>
          <ac:spMkLst>
            <pc:docMk/>
            <pc:sldMk cId="3243529072" sldId="333"/>
            <ac:spMk id="42" creationId="{FF592837-6868-4F90-87EE-EAB2F8F4DEED}"/>
          </ac:spMkLst>
        </pc:spChg>
        <pc:spChg chg="mod">
          <ac:chgData name="Tom Mix Petreca" userId="00042f71-c890-4f5c-8cec-365e083d8ec0" providerId="ADAL" clId="{F1F11980-5B49-4F4C-A124-24BB8AE24DF5}" dt="2021-06-16T18:10:11.095" v="311" actId="1035"/>
          <ac:spMkLst>
            <pc:docMk/>
            <pc:sldMk cId="3243529072" sldId="333"/>
            <ac:spMk id="44" creationId="{E3945B19-0A5E-4B76-8216-5E2E67443670}"/>
          </ac:spMkLst>
        </pc:spChg>
        <pc:spChg chg="mod">
          <ac:chgData name="Tom Mix Petreca" userId="00042f71-c890-4f5c-8cec-365e083d8ec0" providerId="ADAL" clId="{F1F11980-5B49-4F4C-A124-24BB8AE24DF5}" dt="2021-06-16T18:10:11.095" v="311" actId="1035"/>
          <ac:spMkLst>
            <pc:docMk/>
            <pc:sldMk cId="3243529072" sldId="333"/>
            <ac:spMk id="46" creationId="{6D21FBB2-9EBD-4F14-96E2-98C084D9D850}"/>
          </ac:spMkLst>
        </pc:spChg>
        <pc:grpChg chg="mod">
          <ac:chgData name="Tom Mix Petreca" userId="00042f71-c890-4f5c-8cec-365e083d8ec0" providerId="ADAL" clId="{F1F11980-5B49-4F4C-A124-24BB8AE24DF5}" dt="2021-06-16T18:10:11.095" v="311" actId="1035"/>
          <ac:grpSpMkLst>
            <pc:docMk/>
            <pc:sldMk cId="3243529072" sldId="333"/>
            <ac:grpSpMk id="7" creationId="{1E9FC7B9-B484-46A7-A607-81916EC5C159}"/>
          </ac:grpSpMkLst>
        </pc:grpChg>
        <pc:graphicFrameChg chg="mod">
          <ac:chgData name="Tom Mix Petreca" userId="00042f71-c890-4f5c-8cec-365e083d8ec0" providerId="ADAL" clId="{F1F11980-5B49-4F4C-A124-24BB8AE24DF5}" dt="2021-06-16T18:10:11.095" v="311" actId="1035"/>
          <ac:graphicFrameMkLst>
            <pc:docMk/>
            <pc:sldMk cId="3243529072" sldId="333"/>
            <ac:graphicFrameMk id="4" creationId="{89D53A5A-AB7E-4C47-AE6A-11394D0B83A0}"/>
          </ac:graphicFrameMkLst>
        </pc:graphicFrameChg>
        <pc:graphicFrameChg chg="mod">
          <ac:chgData name="Tom Mix Petreca" userId="00042f71-c890-4f5c-8cec-365e083d8ec0" providerId="ADAL" clId="{F1F11980-5B49-4F4C-A124-24BB8AE24DF5}" dt="2021-06-16T18:10:11.095" v="311" actId="1035"/>
          <ac:graphicFrameMkLst>
            <pc:docMk/>
            <pc:sldMk cId="3243529072" sldId="333"/>
            <ac:graphicFrameMk id="5" creationId="{29E12D76-A109-4003-96F1-A9DF550ABC6F}"/>
          </ac:graphicFrameMkLst>
        </pc:graphicFrameChg>
        <pc:graphicFrameChg chg="mod">
          <ac:chgData name="Tom Mix Petreca" userId="00042f71-c890-4f5c-8cec-365e083d8ec0" providerId="ADAL" clId="{F1F11980-5B49-4F4C-A124-24BB8AE24DF5}" dt="2021-06-16T18:10:11.095" v="311" actId="1035"/>
          <ac:graphicFrameMkLst>
            <pc:docMk/>
            <pc:sldMk cId="3243529072" sldId="333"/>
            <ac:graphicFrameMk id="23" creationId="{A29859AB-D7FB-4F6C-92CF-155F0E9A3C09}"/>
          </ac:graphicFrameMkLst>
        </pc:graphicFrameChg>
        <pc:cxnChg chg="mod">
          <ac:chgData name="Tom Mix Petreca" userId="00042f71-c890-4f5c-8cec-365e083d8ec0" providerId="ADAL" clId="{F1F11980-5B49-4F4C-A124-24BB8AE24DF5}" dt="2021-06-16T18:10:11.095" v="311" actId="1035"/>
          <ac:cxnSpMkLst>
            <pc:docMk/>
            <pc:sldMk cId="3243529072" sldId="333"/>
            <ac:cxnSpMk id="31" creationId="{205F08F3-994E-4631-9B10-D482577FEA06}"/>
          </ac:cxnSpMkLst>
        </pc:cxnChg>
        <pc:cxnChg chg="mod">
          <ac:chgData name="Tom Mix Petreca" userId="00042f71-c890-4f5c-8cec-365e083d8ec0" providerId="ADAL" clId="{F1F11980-5B49-4F4C-A124-24BB8AE24DF5}" dt="2021-06-16T18:10:11.095" v="311" actId="1035"/>
          <ac:cxnSpMkLst>
            <pc:docMk/>
            <pc:sldMk cId="3243529072" sldId="333"/>
            <ac:cxnSpMk id="33" creationId="{7168B774-8824-4658-B82E-9B0535C32F3F}"/>
          </ac:cxnSpMkLst>
        </pc:cxnChg>
      </pc:sldChg>
      <pc:sldChg chg="addSp delSp modSp mod">
        <pc:chgData name="Tom Mix Petreca" userId="00042f71-c890-4f5c-8cec-365e083d8ec0" providerId="ADAL" clId="{F1F11980-5B49-4F4C-A124-24BB8AE24DF5}" dt="2021-06-16T18:09:35.566" v="301" actId="732"/>
        <pc:sldMkLst>
          <pc:docMk/>
          <pc:sldMk cId="3553239804" sldId="336"/>
        </pc:sldMkLst>
        <pc:graphicFrameChg chg="add del">
          <ac:chgData name="Tom Mix Petreca" userId="00042f71-c890-4f5c-8cec-365e083d8ec0" providerId="ADAL" clId="{F1F11980-5B49-4F4C-A124-24BB8AE24DF5}" dt="2021-06-16T18:01:41.955" v="164" actId="22"/>
          <ac:graphicFrameMkLst>
            <pc:docMk/>
            <pc:sldMk cId="3553239804" sldId="336"/>
            <ac:graphicFrameMk id="2" creationId="{6F8988C3-D1F7-4D8A-81F6-A84758C36E51}"/>
          </ac:graphicFrameMkLst>
        </pc:graphicFrameChg>
        <pc:picChg chg="mod modCrop">
          <ac:chgData name="Tom Mix Petreca" userId="00042f71-c890-4f5c-8cec-365e083d8ec0" providerId="ADAL" clId="{F1F11980-5B49-4F4C-A124-24BB8AE24DF5}" dt="2021-06-16T18:09:35.566" v="301" actId="732"/>
          <ac:picMkLst>
            <pc:docMk/>
            <pc:sldMk cId="3553239804" sldId="336"/>
            <ac:picMk id="38" creationId="{F2D6FDC2-678C-481A-A68A-93BD72DC38AB}"/>
          </ac:picMkLst>
        </pc:picChg>
        <pc:picChg chg="del">
          <ac:chgData name="Tom Mix Petreca" userId="00042f71-c890-4f5c-8cec-365e083d8ec0" providerId="ADAL" clId="{F1F11980-5B49-4F4C-A124-24BB8AE24DF5}" dt="2021-06-16T17:05:08.061" v="1" actId="478"/>
          <ac:picMkLst>
            <pc:docMk/>
            <pc:sldMk cId="3553239804" sldId="336"/>
            <ac:picMk id="40" creationId="{5F5E74FE-4FD1-4676-8728-8FBDF966587A}"/>
          </ac:picMkLst>
        </pc:picChg>
        <pc:picChg chg="mod modCrop">
          <ac:chgData name="Tom Mix Petreca" userId="00042f71-c890-4f5c-8cec-365e083d8ec0" providerId="ADAL" clId="{F1F11980-5B49-4F4C-A124-24BB8AE24DF5}" dt="2021-06-16T17:22:22.513" v="83" actId="29295"/>
          <ac:picMkLst>
            <pc:docMk/>
            <pc:sldMk cId="3553239804" sldId="336"/>
            <ac:picMk id="42" creationId="{C4DFE54B-652D-4CC8-8631-D5E5284B8FA0}"/>
          </ac:picMkLst>
        </pc:picChg>
      </pc:sldChg>
      <pc:sldChg chg="modSp mod">
        <pc:chgData name="Tom Mix Petreca" userId="00042f71-c890-4f5c-8cec-365e083d8ec0" providerId="ADAL" clId="{F1F11980-5B49-4F4C-A124-24BB8AE24DF5}" dt="2021-06-16T18:00:16.497" v="102" actId="20577"/>
        <pc:sldMkLst>
          <pc:docMk/>
          <pc:sldMk cId="2475518056" sldId="347"/>
        </pc:sldMkLst>
        <pc:graphicFrameChg chg="modGraphic">
          <ac:chgData name="Tom Mix Petreca" userId="00042f71-c890-4f5c-8cec-365e083d8ec0" providerId="ADAL" clId="{F1F11980-5B49-4F4C-A124-24BB8AE24DF5}" dt="2021-06-16T18:00:16.497" v="102" actId="20577"/>
          <ac:graphicFrameMkLst>
            <pc:docMk/>
            <pc:sldMk cId="2475518056" sldId="347"/>
            <ac:graphicFrameMk id="9" creationId="{0E8031F8-B2AB-4B51-AD61-31736585D0CD}"/>
          </ac:graphicFrameMkLst>
        </pc:graphicFrameChg>
      </pc:sldChg>
      <pc:sldChg chg="add del">
        <pc:chgData name="Tom Mix Petreca" userId="00042f71-c890-4f5c-8cec-365e083d8ec0" providerId="ADAL" clId="{F1F11980-5B49-4F4C-A124-24BB8AE24DF5}" dt="2021-06-16T17:10:12.552" v="40" actId="47"/>
        <pc:sldMkLst>
          <pc:docMk/>
          <pc:sldMk cId="1048720660" sldId="348"/>
        </pc:sldMkLst>
      </pc:sldChg>
      <pc:sldChg chg="add mod modShow">
        <pc:chgData name="Tom Mix Petreca" userId="00042f71-c890-4f5c-8cec-365e083d8ec0" providerId="ADAL" clId="{F1F11980-5B49-4F4C-A124-24BB8AE24DF5}" dt="2021-06-17T05:05:28.389" v="4888" actId="729"/>
        <pc:sldMkLst>
          <pc:docMk/>
          <pc:sldMk cId="3968564292" sldId="348"/>
        </pc:sldMkLst>
      </pc:sldChg>
      <pc:sldChg chg="addSp delSp modSp add mod ord setBg">
        <pc:chgData name="Tom Mix Petreca" userId="00042f71-c890-4f5c-8cec-365e083d8ec0" providerId="ADAL" clId="{F1F11980-5B49-4F4C-A124-24BB8AE24DF5}" dt="2021-06-16T18:14:04.464" v="331" actId="14734"/>
        <pc:sldMkLst>
          <pc:docMk/>
          <pc:sldMk cId="672653379" sldId="349"/>
        </pc:sldMkLst>
        <pc:spChg chg="mod">
          <ac:chgData name="Tom Mix Petreca" userId="00042f71-c890-4f5c-8cec-365e083d8ec0" providerId="ADAL" clId="{F1F11980-5B49-4F4C-A124-24BB8AE24DF5}" dt="2021-06-16T17:21:49.156" v="81" actId="20577"/>
          <ac:spMkLst>
            <pc:docMk/>
            <pc:sldMk cId="672653379" sldId="349"/>
            <ac:spMk id="2" creationId="{93A816A4-8921-402F-A463-A7116544139F}"/>
          </ac:spMkLst>
        </pc:spChg>
        <pc:spChg chg="mod">
          <ac:chgData name="Tom Mix Petreca" userId="00042f71-c890-4f5c-8cec-365e083d8ec0" providerId="ADAL" clId="{F1F11980-5B49-4F4C-A124-24BB8AE24DF5}" dt="2021-06-16T18:10:24.959" v="321" actId="1038"/>
          <ac:spMkLst>
            <pc:docMk/>
            <pc:sldMk cId="672653379" sldId="349"/>
            <ac:spMk id="4" creationId="{D702E857-177D-42FF-B0DB-28766CDAC5B9}"/>
          </ac:spMkLst>
        </pc:spChg>
        <pc:spChg chg="mod">
          <ac:chgData name="Tom Mix Petreca" userId="00042f71-c890-4f5c-8cec-365e083d8ec0" providerId="ADAL" clId="{F1F11980-5B49-4F4C-A124-24BB8AE24DF5}" dt="2021-06-16T18:10:24.959" v="321" actId="1038"/>
          <ac:spMkLst>
            <pc:docMk/>
            <pc:sldMk cId="672653379" sldId="349"/>
            <ac:spMk id="7" creationId="{EC93B126-95E5-4F59-9387-51DC3B678C39}"/>
          </ac:spMkLst>
        </pc:spChg>
        <pc:spChg chg="add mod">
          <ac:chgData name="Tom Mix Petreca" userId="00042f71-c890-4f5c-8cec-365e083d8ec0" providerId="ADAL" clId="{F1F11980-5B49-4F4C-A124-24BB8AE24DF5}" dt="2021-06-16T17:13:43.869" v="75" actId="571"/>
          <ac:spMkLst>
            <pc:docMk/>
            <pc:sldMk cId="672653379" sldId="349"/>
            <ac:spMk id="10" creationId="{82654163-6DF0-4BA1-9F9B-12D81F54EBBB}"/>
          </ac:spMkLst>
        </pc:spChg>
        <pc:spChg chg="add mod">
          <ac:chgData name="Tom Mix Petreca" userId="00042f71-c890-4f5c-8cec-365e083d8ec0" providerId="ADAL" clId="{F1F11980-5B49-4F4C-A124-24BB8AE24DF5}" dt="2021-06-16T17:13:43.869" v="75" actId="571"/>
          <ac:spMkLst>
            <pc:docMk/>
            <pc:sldMk cId="672653379" sldId="349"/>
            <ac:spMk id="12" creationId="{7FF21084-E3CD-483C-B989-DABFE1700626}"/>
          </ac:spMkLst>
        </pc:spChg>
        <pc:graphicFrameChg chg="add mod modGraphic">
          <ac:chgData name="Tom Mix Petreca" userId="00042f71-c890-4f5c-8cec-365e083d8ec0" providerId="ADAL" clId="{F1F11980-5B49-4F4C-A124-24BB8AE24DF5}" dt="2021-06-16T18:14:04.464" v="331" actId="14734"/>
          <ac:graphicFrameMkLst>
            <pc:docMk/>
            <pc:sldMk cId="672653379" sldId="349"/>
            <ac:graphicFrameMk id="5" creationId="{29A53203-2CD1-4B74-98FB-21E327553AF2}"/>
          </ac:graphicFrameMkLst>
        </pc:graphicFrameChg>
        <pc:graphicFrameChg chg="del mod">
          <ac:chgData name="Tom Mix Petreca" userId="00042f71-c890-4f5c-8cec-365e083d8ec0" providerId="ADAL" clId="{F1F11980-5B49-4F4C-A124-24BB8AE24DF5}" dt="2021-06-16T18:01:15.582" v="158" actId="478"/>
          <ac:graphicFrameMkLst>
            <pc:docMk/>
            <pc:sldMk cId="672653379" sldId="349"/>
            <ac:graphicFrameMk id="8" creationId="{CCE0D332-FBDA-40A7-8643-AE360314EC73}"/>
          </ac:graphicFrameMkLst>
        </pc:graphicFrameChg>
        <pc:graphicFrameChg chg="add del mod modGraphic">
          <ac:chgData name="Tom Mix Petreca" userId="00042f71-c890-4f5c-8cec-365e083d8ec0" providerId="ADAL" clId="{F1F11980-5B49-4F4C-A124-24BB8AE24DF5}" dt="2021-06-16T18:13:53.344" v="327" actId="14734"/>
          <ac:graphicFrameMkLst>
            <pc:docMk/>
            <pc:sldMk cId="672653379" sldId="349"/>
            <ac:graphicFrameMk id="9" creationId="{0E8031F8-B2AB-4B51-AD61-31736585D0CD}"/>
          </ac:graphicFrameMkLst>
        </pc:graphicFrameChg>
        <pc:graphicFrameChg chg="add mod">
          <ac:chgData name="Tom Mix Petreca" userId="00042f71-c890-4f5c-8cec-365e083d8ec0" providerId="ADAL" clId="{F1F11980-5B49-4F4C-A124-24BB8AE24DF5}" dt="2021-06-16T17:13:43.869" v="75" actId="571"/>
          <ac:graphicFrameMkLst>
            <pc:docMk/>
            <pc:sldMk cId="672653379" sldId="349"/>
            <ac:graphicFrameMk id="11" creationId="{63DEFB7A-FD92-46F5-A049-8ABC1160EE24}"/>
          </ac:graphicFrameMkLst>
        </pc:graphicFrameChg>
        <pc:graphicFrameChg chg="add mod">
          <ac:chgData name="Tom Mix Petreca" userId="00042f71-c890-4f5c-8cec-365e083d8ec0" providerId="ADAL" clId="{F1F11980-5B49-4F4C-A124-24BB8AE24DF5}" dt="2021-06-16T17:13:43.869" v="75" actId="571"/>
          <ac:graphicFrameMkLst>
            <pc:docMk/>
            <pc:sldMk cId="672653379" sldId="349"/>
            <ac:graphicFrameMk id="13" creationId="{3B0DE816-7EC1-478F-99DF-FE7CF2DB5677}"/>
          </ac:graphicFrameMkLst>
        </pc:graphicFrameChg>
      </pc:sldChg>
      <pc:sldChg chg="add del">
        <pc:chgData name="Tom Mix Petreca" userId="00042f71-c890-4f5c-8cec-365e083d8ec0" providerId="ADAL" clId="{F1F11980-5B49-4F4C-A124-24BB8AE24DF5}" dt="2021-06-16T18:28:04.110" v="447" actId="47"/>
        <pc:sldMkLst>
          <pc:docMk/>
          <pc:sldMk cId="1150326634" sldId="350"/>
        </pc:sldMkLst>
      </pc:sldChg>
      <pc:sldChg chg="addSp delSp modSp add mod setBg">
        <pc:chgData name="Tom Mix Petreca" userId="00042f71-c890-4f5c-8cec-365e083d8ec0" providerId="ADAL" clId="{F1F11980-5B49-4F4C-A124-24BB8AE24DF5}" dt="2021-06-17T03:48:01.858" v="3086" actId="20577"/>
        <pc:sldMkLst>
          <pc:docMk/>
          <pc:sldMk cId="3908426007" sldId="351"/>
        </pc:sldMkLst>
        <pc:spChg chg="mod">
          <ac:chgData name="Tom Mix Petreca" userId="00042f71-c890-4f5c-8cec-365e083d8ec0" providerId="ADAL" clId="{F1F11980-5B49-4F4C-A124-24BB8AE24DF5}" dt="2021-06-17T02:59:04.100" v="973" actId="207"/>
          <ac:spMkLst>
            <pc:docMk/>
            <pc:sldMk cId="3908426007" sldId="351"/>
            <ac:spMk id="2" creationId="{00000000-0000-0000-0000-000000000000}"/>
          </ac:spMkLst>
        </pc:spChg>
        <pc:spChg chg="mod">
          <ac:chgData name="Tom Mix Petreca" userId="00042f71-c890-4f5c-8cec-365e083d8ec0" providerId="ADAL" clId="{F1F11980-5B49-4F4C-A124-24BB8AE24DF5}" dt="2021-06-17T03:13:44.199" v="1130" actId="14100"/>
          <ac:spMkLst>
            <pc:docMk/>
            <pc:sldMk cId="3908426007" sldId="351"/>
            <ac:spMk id="3" creationId="{00000000-0000-0000-0000-000000000000}"/>
          </ac:spMkLst>
        </pc:spChg>
        <pc:spChg chg="mod">
          <ac:chgData name="Tom Mix Petreca" userId="00042f71-c890-4f5c-8cec-365e083d8ec0" providerId="ADAL" clId="{F1F11980-5B49-4F4C-A124-24BB8AE24DF5}" dt="2021-06-17T03:06:14.030" v="1044" actId="20577"/>
          <ac:spMkLst>
            <pc:docMk/>
            <pc:sldMk cId="3908426007" sldId="351"/>
            <ac:spMk id="4" creationId="{00000000-0000-0000-0000-000000000000}"/>
          </ac:spMkLst>
        </pc:spChg>
        <pc:spChg chg="mod">
          <ac:chgData name="Tom Mix Petreca" userId="00042f71-c890-4f5c-8cec-365e083d8ec0" providerId="ADAL" clId="{F1F11980-5B49-4F4C-A124-24BB8AE24DF5}" dt="2021-06-17T03:11:56.799" v="1113" actId="207"/>
          <ac:spMkLst>
            <pc:docMk/>
            <pc:sldMk cId="3908426007" sldId="351"/>
            <ac:spMk id="5" creationId="{00000000-0000-0000-0000-000000000000}"/>
          </ac:spMkLst>
        </pc:spChg>
        <pc:spChg chg="mod">
          <ac:chgData name="Tom Mix Petreca" userId="00042f71-c890-4f5c-8cec-365e083d8ec0" providerId="ADAL" clId="{F1F11980-5B49-4F4C-A124-24BB8AE24DF5}" dt="2021-06-17T03:08:11.648" v="1055" actId="20577"/>
          <ac:spMkLst>
            <pc:docMk/>
            <pc:sldMk cId="3908426007" sldId="351"/>
            <ac:spMk id="6" creationId="{00000000-0000-0000-0000-000000000000}"/>
          </ac:spMkLst>
        </pc:spChg>
        <pc:spChg chg="mod">
          <ac:chgData name="Tom Mix Petreca" userId="00042f71-c890-4f5c-8cec-365e083d8ec0" providerId="ADAL" clId="{F1F11980-5B49-4F4C-A124-24BB8AE24DF5}" dt="2021-06-17T03:10:36.215" v="1103"/>
          <ac:spMkLst>
            <pc:docMk/>
            <pc:sldMk cId="3908426007" sldId="351"/>
            <ac:spMk id="7" creationId="{00000000-0000-0000-0000-000000000000}"/>
          </ac:spMkLst>
        </pc:spChg>
        <pc:spChg chg="mod">
          <ac:chgData name="Tom Mix Petreca" userId="00042f71-c890-4f5c-8cec-365e083d8ec0" providerId="ADAL" clId="{F1F11980-5B49-4F4C-A124-24BB8AE24DF5}" dt="2021-06-17T03:11:00.368" v="1110" actId="20577"/>
          <ac:spMkLst>
            <pc:docMk/>
            <pc:sldMk cId="3908426007" sldId="351"/>
            <ac:spMk id="8" creationId="{00000000-0000-0000-0000-000000000000}"/>
          </ac:spMkLst>
        </pc:spChg>
        <pc:spChg chg="mod">
          <ac:chgData name="Tom Mix Petreca" userId="00042f71-c890-4f5c-8cec-365e083d8ec0" providerId="ADAL" clId="{F1F11980-5B49-4F4C-A124-24BB8AE24DF5}" dt="2021-06-17T03:11:56.799" v="1113" actId="207"/>
          <ac:spMkLst>
            <pc:docMk/>
            <pc:sldMk cId="3908426007" sldId="351"/>
            <ac:spMk id="9" creationId="{00000000-0000-0000-0000-000000000000}"/>
          </ac:spMkLst>
        </pc:spChg>
        <pc:spChg chg="mod">
          <ac:chgData name="Tom Mix Petreca" userId="00042f71-c890-4f5c-8cec-365e083d8ec0" providerId="ADAL" clId="{F1F11980-5B49-4F4C-A124-24BB8AE24DF5}" dt="2021-06-17T03:19:57.563" v="1321" actId="20577"/>
          <ac:spMkLst>
            <pc:docMk/>
            <pc:sldMk cId="3908426007" sldId="351"/>
            <ac:spMk id="10" creationId="{00000000-0000-0000-0000-000000000000}"/>
          </ac:spMkLst>
        </pc:spChg>
        <pc:spChg chg="mod">
          <ac:chgData name="Tom Mix Petreca" userId="00042f71-c890-4f5c-8cec-365e083d8ec0" providerId="ADAL" clId="{F1F11980-5B49-4F4C-A124-24BB8AE24DF5}" dt="2021-06-17T03:20:41.674" v="1342" actId="20577"/>
          <ac:spMkLst>
            <pc:docMk/>
            <pc:sldMk cId="3908426007" sldId="351"/>
            <ac:spMk id="11" creationId="{00000000-0000-0000-0000-000000000000}"/>
          </ac:spMkLst>
        </pc:spChg>
        <pc:spChg chg="mod">
          <ac:chgData name="Tom Mix Petreca" userId="00042f71-c890-4f5c-8cec-365e083d8ec0" providerId="ADAL" clId="{F1F11980-5B49-4F4C-A124-24BB8AE24DF5}" dt="2021-06-17T03:33:33.068" v="2207" actId="20577"/>
          <ac:spMkLst>
            <pc:docMk/>
            <pc:sldMk cId="3908426007" sldId="351"/>
            <ac:spMk id="12" creationId="{00000000-0000-0000-0000-000000000000}"/>
          </ac:spMkLst>
        </pc:spChg>
        <pc:spChg chg="mod">
          <ac:chgData name="Tom Mix Petreca" userId="00042f71-c890-4f5c-8cec-365e083d8ec0" providerId="ADAL" clId="{F1F11980-5B49-4F4C-A124-24BB8AE24DF5}" dt="2021-06-17T03:34:16.613" v="2223" actId="20577"/>
          <ac:spMkLst>
            <pc:docMk/>
            <pc:sldMk cId="3908426007" sldId="351"/>
            <ac:spMk id="13" creationId="{00000000-0000-0000-0000-000000000000}"/>
          </ac:spMkLst>
        </pc:spChg>
        <pc:spChg chg="mod">
          <ac:chgData name="Tom Mix Petreca" userId="00042f71-c890-4f5c-8cec-365e083d8ec0" providerId="ADAL" clId="{F1F11980-5B49-4F4C-A124-24BB8AE24DF5}" dt="2021-06-17T03:36:38.429" v="2352"/>
          <ac:spMkLst>
            <pc:docMk/>
            <pc:sldMk cId="3908426007" sldId="351"/>
            <ac:spMk id="14" creationId="{00000000-0000-0000-0000-000000000000}"/>
          </ac:spMkLst>
        </pc:spChg>
        <pc:spChg chg="mod">
          <ac:chgData name="Tom Mix Petreca" userId="00042f71-c890-4f5c-8cec-365e083d8ec0" providerId="ADAL" clId="{F1F11980-5B49-4F4C-A124-24BB8AE24DF5}" dt="2021-06-17T03:39:28.338" v="2652" actId="20577"/>
          <ac:spMkLst>
            <pc:docMk/>
            <pc:sldMk cId="3908426007" sldId="351"/>
            <ac:spMk id="15" creationId="{00000000-0000-0000-0000-000000000000}"/>
          </ac:spMkLst>
        </pc:spChg>
        <pc:spChg chg="mod">
          <ac:chgData name="Tom Mix Petreca" userId="00042f71-c890-4f5c-8cec-365e083d8ec0" providerId="ADAL" clId="{F1F11980-5B49-4F4C-A124-24BB8AE24DF5}" dt="2021-06-17T03:40:21.839" v="2716" actId="20577"/>
          <ac:spMkLst>
            <pc:docMk/>
            <pc:sldMk cId="3908426007" sldId="351"/>
            <ac:spMk id="16" creationId="{00000000-0000-0000-0000-000000000000}"/>
          </ac:spMkLst>
        </pc:spChg>
        <pc:spChg chg="mod">
          <ac:chgData name="Tom Mix Petreca" userId="00042f71-c890-4f5c-8cec-365e083d8ec0" providerId="ADAL" clId="{F1F11980-5B49-4F4C-A124-24BB8AE24DF5}" dt="2021-06-17T03:45:26.869" v="2998" actId="33524"/>
          <ac:spMkLst>
            <pc:docMk/>
            <pc:sldMk cId="3908426007" sldId="351"/>
            <ac:spMk id="17" creationId="{00000000-0000-0000-0000-000000000000}"/>
          </ac:spMkLst>
        </pc:spChg>
        <pc:spChg chg="mod">
          <ac:chgData name="Tom Mix Petreca" userId="00042f71-c890-4f5c-8cec-365e083d8ec0" providerId="ADAL" clId="{F1F11980-5B49-4F4C-A124-24BB8AE24DF5}" dt="2021-06-17T03:46:44.400" v="3026" actId="20577"/>
          <ac:spMkLst>
            <pc:docMk/>
            <pc:sldMk cId="3908426007" sldId="351"/>
            <ac:spMk id="18" creationId="{00000000-0000-0000-0000-000000000000}"/>
          </ac:spMkLst>
        </pc:spChg>
        <pc:spChg chg="mod">
          <ac:chgData name="Tom Mix Petreca" userId="00042f71-c890-4f5c-8cec-365e083d8ec0" providerId="ADAL" clId="{F1F11980-5B49-4F4C-A124-24BB8AE24DF5}" dt="2021-06-17T03:48:01.858" v="3086" actId="20577"/>
          <ac:spMkLst>
            <pc:docMk/>
            <pc:sldMk cId="3908426007" sldId="351"/>
            <ac:spMk id="19" creationId="{00000000-0000-0000-0000-000000000000}"/>
          </ac:spMkLst>
        </pc:spChg>
        <pc:spChg chg="mod">
          <ac:chgData name="Tom Mix Petreca" userId="00042f71-c890-4f5c-8cec-365e083d8ec0" providerId="ADAL" clId="{F1F11980-5B49-4F4C-A124-24BB8AE24DF5}" dt="2021-06-17T02:59:32.985" v="979" actId="123"/>
          <ac:spMkLst>
            <pc:docMk/>
            <pc:sldMk cId="3908426007" sldId="351"/>
            <ac:spMk id="21" creationId="{00000000-0000-0000-0000-000000000000}"/>
          </ac:spMkLst>
        </pc:spChg>
        <pc:spChg chg="del">
          <ac:chgData name="Tom Mix Petreca" userId="00042f71-c890-4f5c-8cec-365e083d8ec0" providerId="ADAL" clId="{F1F11980-5B49-4F4C-A124-24BB8AE24DF5}" dt="2021-06-17T02:58:43.073" v="972" actId="478"/>
          <ac:spMkLst>
            <pc:docMk/>
            <pc:sldMk cId="3908426007" sldId="351"/>
            <ac:spMk id="22" creationId="{00000000-0000-0000-0000-000000000000}"/>
          </ac:spMkLst>
        </pc:spChg>
        <pc:spChg chg="add mod">
          <ac:chgData name="Tom Mix Petreca" userId="00042f71-c890-4f5c-8cec-365e083d8ec0" providerId="ADAL" clId="{F1F11980-5B49-4F4C-A124-24BB8AE24DF5}" dt="2021-06-17T03:11:56.799" v="1113" actId="207"/>
          <ac:spMkLst>
            <pc:docMk/>
            <pc:sldMk cId="3908426007" sldId="351"/>
            <ac:spMk id="24" creationId="{385C3441-0277-402C-A64D-F714A91788B3}"/>
          </ac:spMkLst>
        </pc:spChg>
        <pc:spChg chg="add mod ord">
          <ac:chgData name="Tom Mix Petreca" userId="00042f71-c890-4f5c-8cec-365e083d8ec0" providerId="ADAL" clId="{F1F11980-5B49-4F4C-A124-24BB8AE24DF5}" dt="2021-06-17T03:10:44.540" v="1105" actId="167"/>
          <ac:spMkLst>
            <pc:docMk/>
            <pc:sldMk cId="3908426007" sldId="351"/>
            <ac:spMk id="26" creationId="{0E922129-749B-417B-A05C-A2AB243F38F2}"/>
          </ac:spMkLst>
        </pc:spChg>
        <pc:spChg chg="mod">
          <ac:chgData name="Tom Mix Petreca" userId="00042f71-c890-4f5c-8cec-365e083d8ec0" providerId="ADAL" clId="{F1F11980-5B49-4F4C-A124-24BB8AE24DF5}" dt="2021-06-17T03:12:25.022" v="1114"/>
          <ac:spMkLst>
            <pc:docMk/>
            <pc:sldMk cId="3908426007" sldId="351"/>
            <ac:spMk id="28" creationId="{CD959EAF-3D7E-4BD6-B813-981F0A9AAAC9}"/>
          </ac:spMkLst>
        </pc:spChg>
        <pc:spChg chg="mod">
          <ac:chgData name="Tom Mix Petreca" userId="00042f71-c890-4f5c-8cec-365e083d8ec0" providerId="ADAL" clId="{F1F11980-5B49-4F4C-A124-24BB8AE24DF5}" dt="2021-06-17T03:12:25.022" v="1114"/>
          <ac:spMkLst>
            <pc:docMk/>
            <pc:sldMk cId="3908426007" sldId="351"/>
            <ac:spMk id="29" creationId="{DE101734-B2BF-43E6-B4DA-8DEBE117AFFB}"/>
          </ac:spMkLst>
        </pc:spChg>
        <pc:grpChg chg="add mod">
          <ac:chgData name="Tom Mix Petreca" userId="00042f71-c890-4f5c-8cec-365e083d8ec0" providerId="ADAL" clId="{F1F11980-5B49-4F4C-A124-24BB8AE24DF5}" dt="2021-06-17T03:12:52.043" v="1129" actId="1036"/>
          <ac:grpSpMkLst>
            <pc:docMk/>
            <pc:sldMk cId="3908426007" sldId="351"/>
            <ac:grpSpMk id="27" creationId="{CA2BDE2F-B97E-4A11-BBA9-D2BBB6296F97}"/>
          </ac:grpSpMkLst>
        </pc:grpChg>
        <pc:picChg chg="mod">
          <ac:chgData name="Tom Mix Petreca" userId="00042f71-c890-4f5c-8cec-365e083d8ec0" providerId="ADAL" clId="{F1F11980-5B49-4F4C-A124-24BB8AE24DF5}" dt="2021-06-17T03:12:25.022" v="1114"/>
          <ac:picMkLst>
            <pc:docMk/>
            <pc:sldMk cId="3908426007" sldId="351"/>
            <ac:picMk id="30" creationId="{55CA77DC-E348-4B9B-8204-992620084949}"/>
          </ac:picMkLst>
        </pc:picChg>
      </pc:sldChg>
      <pc:sldChg chg="addSp delSp modSp add mod ord setBg modClrScheme addCm chgLayout">
        <pc:chgData name="Tom Mix Petreca" userId="00042f71-c890-4f5c-8cec-365e083d8ec0" providerId="ADAL" clId="{F1F11980-5B49-4F4C-A124-24BB8AE24DF5}" dt="2021-06-17T05:15:26.725" v="4923" actId="20578"/>
        <pc:sldMkLst>
          <pc:docMk/>
          <pc:sldMk cId="2855738996" sldId="352"/>
        </pc:sldMkLst>
        <pc:spChg chg="add del mod">
          <ac:chgData name="Tom Mix Petreca" userId="00042f71-c890-4f5c-8cec-365e083d8ec0" providerId="ADAL" clId="{F1F11980-5B49-4F4C-A124-24BB8AE24DF5}" dt="2021-06-16T18:30:21.215" v="473" actId="478"/>
          <ac:spMkLst>
            <pc:docMk/>
            <pc:sldMk cId="2855738996" sldId="352"/>
            <ac:spMk id="2" creationId="{00000000-0000-0000-0000-000000000000}"/>
          </ac:spMkLst>
        </pc:spChg>
        <pc:spChg chg="del mod ord">
          <ac:chgData name="Tom Mix Petreca" userId="00042f71-c890-4f5c-8cec-365e083d8ec0" providerId="ADAL" clId="{F1F11980-5B49-4F4C-A124-24BB8AE24DF5}" dt="2021-06-16T18:30:29.740" v="477" actId="478"/>
          <ac:spMkLst>
            <pc:docMk/>
            <pc:sldMk cId="2855738996" sldId="352"/>
            <ac:spMk id="3" creationId="{00000000-0000-0000-0000-000000000000}"/>
          </ac:spMkLst>
        </pc:spChg>
        <pc:spChg chg="del">
          <ac:chgData name="Tom Mix Petreca" userId="00042f71-c890-4f5c-8cec-365e083d8ec0" providerId="ADAL" clId="{F1F11980-5B49-4F4C-A124-24BB8AE24DF5}" dt="2021-06-16T18:30:22.974" v="474" actId="478"/>
          <ac:spMkLst>
            <pc:docMk/>
            <pc:sldMk cId="2855738996" sldId="352"/>
            <ac:spMk id="4" creationId="{00000000-0000-0000-0000-000000000000}"/>
          </ac:spMkLst>
        </pc:spChg>
        <pc:spChg chg="add mod">
          <ac:chgData name="Tom Mix Petreca" userId="00042f71-c890-4f5c-8cec-365e083d8ec0" providerId="ADAL" clId="{F1F11980-5B49-4F4C-A124-24BB8AE24DF5}" dt="2021-06-17T02:51:10.133" v="732" actId="14100"/>
          <ac:spMkLst>
            <pc:docMk/>
            <pc:sldMk cId="2855738996" sldId="352"/>
            <ac:spMk id="4" creationId="{7D410BD5-B729-4FDE-B693-1E3D74C742FB}"/>
          </ac:spMkLst>
        </pc:spChg>
        <pc:spChg chg="del">
          <ac:chgData name="Tom Mix Petreca" userId="00042f71-c890-4f5c-8cec-365e083d8ec0" providerId="ADAL" clId="{F1F11980-5B49-4F4C-A124-24BB8AE24DF5}" dt="2021-06-16T18:30:24.724" v="475" actId="478"/>
          <ac:spMkLst>
            <pc:docMk/>
            <pc:sldMk cId="2855738996" sldId="352"/>
            <ac:spMk id="5" creationId="{00000000-0000-0000-0000-000000000000}"/>
          </ac:spMkLst>
        </pc:spChg>
        <pc:spChg chg="del">
          <ac:chgData name="Tom Mix Petreca" userId="00042f71-c890-4f5c-8cec-365e083d8ec0" providerId="ADAL" clId="{F1F11980-5B49-4F4C-A124-24BB8AE24DF5}" dt="2021-06-16T18:30:24.724" v="475" actId="478"/>
          <ac:spMkLst>
            <pc:docMk/>
            <pc:sldMk cId="2855738996" sldId="352"/>
            <ac:spMk id="6" creationId="{00000000-0000-0000-0000-000000000000}"/>
          </ac:spMkLst>
        </pc:spChg>
        <pc:spChg chg="del">
          <ac:chgData name="Tom Mix Petreca" userId="00042f71-c890-4f5c-8cec-365e083d8ec0" providerId="ADAL" clId="{F1F11980-5B49-4F4C-A124-24BB8AE24DF5}" dt="2021-06-16T18:30:24.724" v="475" actId="478"/>
          <ac:spMkLst>
            <pc:docMk/>
            <pc:sldMk cId="2855738996" sldId="352"/>
            <ac:spMk id="7" creationId="{00000000-0000-0000-0000-000000000000}"/>
          </ac:spMkLst>
        </pc:spChg>
        <pc:spChg chg="del">
          <ac:chgData name="Tom Mix Petreca" userId="00042f71-c890-4f5c-8cec-365e083d8ec0" providerId="ADAL" clId="{F1F11980-5B49-4F4C-A124-24BB8AE24DF5}" dt="2021-06-16T18:30:24.724" v="475" actId="478"/>
          <ac:spMkLst>
            <pc:docMk/>
            <pc:sldMk cId="2855738996" sldId="352"/>
            <ac:spMk id="8" creationId="{00000000-0000-0000-0000-000000000000}"/>
          </ac:spMkLst>
        </pc:spChg>
        <pc:spChg chg="del">
          <ac:chgData name="Tom Mix Petreca" userId="00042f71-c890-4f5c-8cec-365e083d8ec0" providerId="ADAL" clId="{F1F11980-5B49-4F4C-A124-24BB8AE24DF5}" dt="2021-06-16T18:30:24.724" v="475" actId="478"/>
          <ac:spMkLst>
            <pc:docMk/>
            <pc:sldMk cId="2855738996" sldId="352"/>
            <ac:spMk id="9" creationId="{00000000-0000-0000-0000-000000000000}"/>
          </ac:spMkLst>
        </pc:spChg>
        <pc:spChg chg="del">
          <ac:chgData name="Tom Mix Petreca" userId="00042f71-c890-4f5c-8cec-365e083d8ec0" providerId="ADAL" clId="{F1F11980-5B49-4F4C-A124-24BB8AE24DF5}" dt="2021-06-16T18:30:24.724" v="475" actId="478"/>
          <ac:spMkLst>
            <pc:docMk/>
            <pc:sldMk cId="2855738996" sldId="352"/>
            <ac:spMk id="10" creationId="{00000000-0000-0000-0000-000000000000}"/>
          </ac:spMkLst>
        </pc:spChg>
        <pc:spChg chg="mod">
          <ac:chgData name="Tom Mix Petreca" userId="00042f71-c890-4f5c-8cec-365e083d8ec0" providerId="ADAL" clId="{F1F11980-5B49-4F4C-A124-24BB8AE24DF5}" dt="2021-06-17T03:50:58.987" v="3136" actId="1036"/>
          <ac:spMkLst>
            <pc:docMk/>
            <pc:sldMk cId="2855738996" sldId="352"/>
            <ac:spMk id="11" creationId="{00000000-0000-0000-0000-000000000000}"/>
          </ac:spMkLst>
        </pc:spChg>
        <pc:spChg chg="del mod topLvl">
          <ac:chgData name="Tom Mix Petreca" userId="00042f71-c890-4f5c-8cec-365e083d8ec0" providerId="ADAL" clId="{F1F11980-5B49-4F4C-A124-24BB8AE24DF5}" dt="2021-06-17T02:46:04.836" v="685" actId="478"/>
          <ac:spMkLst>
            <pc:docMk/>
            <pc:sldMk cId="2855738996" sldId="352"/>
            <ac:spMk id="13" creationId="{00000000-0000-0000-0000-000000000000}"/>
          </ac:spMkLst>
        </pc:spChg>
        <pc:spChg chg="mod topLvl">
          <ac:chgData name="Tom Mix Petreca" userId="00042f71-c890-4f5c-8cec-365e083d8ec0" providerId="ADAL" clId="{F1F11980-5B49-4F4C-A124-24BB8AE24DF5}" dt="2021-06-17T02:50:18.424" v="711" actId="1076"/>
          <ac:spMkLst>
            <pc:docMk/>
            <pc:sldMk cId="2855738996" sldId="352"/>
            <ac:spMk id="14" creationId="{00000000-0000-0000-0000-000000000000}"/>
          </ac:spMkLst>
        </pc:spChg>
        <pc:spChg chg="add del mod ord">
          <ac:chgData name="Tom Mix Petreca" userId="00042f71-c890-4f5c-8cec-365e083d8ec0" providerId="ADAL" clId="{F1F11980-5B49-4F4C-A124-24BB8AE24DF5}" dt="2021-06-16T18:29:57.179" v="465" actId="700"/>
          <ac:spMkLst>
            <pc:docMk/>
            <pc:sldMk cId="2855738996" sldId="352"/>
            <ac:spMk id="15" creationId="{A9F6D6E9-5F6F-4B97-9CC4-01773AFE4A23}"/>
          </ac:spMkLst>
        </pc:spChg>
        <pc:spChg chg="add del mod ord">
          <ac:chgData name="Tom Mix Petreca" userId="00042f71-c890-4f5c-8cec-365e083d8ec0" providerId="ADAL" clId="{F1F11980-5B49-4F4C-A124-24BB8AE24DF5}" dt="2021-06-16T18:29:57.179" v="465" actId="700"/>
          <ac:spMkLst>
            <pc:docMk/>
            <pc:sldMk cId="2855738996" sldId="352"/>
            <ac:spMk id="16" creationId="{DDCB77DF-758E-4CC3-A8A4-D86A9A13F963}"/>
          </ac:spMkLst>
        </pc:spChg>
        <pc:spChg chg="add del mod ord">
          <ac:chgData name="Tom Mix Petreca" userId="00042f71-c890-4f5c-8cec-365e083d8ec0" providerId="ADAL" clId="{F1F11980-5B49-4F4C-A124-24BB8AE24DF5}" dt="2021-06-16T18:30:41.053" v="478" actId="700"/>
          <ac:spMkLst>
            <pc:docMk/>
            <pc:sldMk cId="2855738996" sldId="352"/>
            <ac:spMk id="18" creationId="{70A70EEB-9FF2-49AE-8B92-B9DC57624A73}"/>
          </ac:spMkLst>
        </pc:spChg>
        <pc:spChg chg="add del mod ord">
          <ac:chgData name="Tom Mix Petreca" userId="00042f71-c890-4f5c-8cec-365e083d8ec0" providerId="ADAL" clId="{F1F11980-5B49-4F4C-A124-24BB8AE24DF5}" dt="2021-06-16T18:30:48.110" v="479" actId="700"/>
          <ac:spMkLst>
            <pc:docMk/>
            <pc:sldMk cId="2855738996" sldId="352"/>
            <ac:spMk id="19" creationId="{3758C53F-1590-44AA-8F1F-E5A0A5DADF46}"/>
          </ac:spMkLst>
        </pc:spChg>
        <pc:spChg chg="add del mod ord">
          <ac:chgData name="Tom Mix Petreca" userId="00042f71-c890-4f5c-8cec-365e083d8ec0" providerId="ADAL" clId="{F1F11980-5B49-4F4C-A124-24BB8AE24DF5}" dt="2021-06-16T18:31:06.528" v="486" actId="478"/>
          <ac:spMkLst>
            <pc:docMk/>
            <pc:sldMk cId="2855738996" sldId="352"/>
            <ac:spMk id="20" creationId="{558EC10F-91F5-43C1-BEB8-BED57AD53C53}"/>
          </ac:spMkLst>
        </pc:spChg>
        <pc:spChg chg="add del mod ord">
          <ac:chgData name="Tom Mix Petreca" userId="00042f71-c890-4f5c-8cec-365e083d8ec0" providerId="ADAL" clId="{F1F11980-5B49-4F4C-A124-24BB8AE24DF5}" dt="2021-06-16T18:31:06.528" v="486" actId="478"/>
          <ac:spMkLst>
            <pc:docMk/>
            <pc:sldMk cId="2855738996" sldId="352"/>
            <ac:spMk id="21" creationId="{160180C6-26E3-4743-9DAE-DC22B1D5EB2C}"/>
          </ac:spMkLst>
        </pc:spChg>
        <pc:spChg chg="add del mod ord">
          <ac:chgData name="Tom Mix Petreca" userId="00042f71-c890-4f5c-8cec-365e083d8ec0" providerId="ADAL" clId="{F1F11980-5B49-4F4C-A124-24BB8AE24DF5}" dt="2021-06-16T18:30:56.739" v="483" actId="478"/>
          <ac:spMkLst>
            <pc:docMk/>
            <pc:sldMk cId="2855738996" sldId="352"/>
            <ac:spMk id="22" creationId="{CA1B48C2-B272-4DC8-93AB-35E26DF8E538}"/>
          </ac:spMkLst>
        </pc:spChg>
        <pc:spChg chg="add del mod">
          <ac:chgData name="Tom Mix Petreca" userId="00042f71-c890-4f5c-8cec-365e083d8ec0" providerId="ADAL" clId="{F1F11980-5B49-4F4C-A124-24BB8AE24DF5}" dt="2021-06-16T18:36:51.881" v="647"/>
          <ac:spMkLst>
            <pc:docMk/>
            <pc:sldMk cId="2855738996" sldId="352"/>
            <ac:spMk id="23" creationId="{A69ACD1F-9C04-41B5-B4F5-BD9E16601E0E}"/>
          </ac:spMkLst>
        </pc:spChg>
        <pc:spChg chg="add mod">
          <ac:chgData name="Tom Mix Petreca" userId="00042f71-c890-4f5c-8cec-365e083d8ec0" providerId="ADAL" clId="{F1F11980-5B49-4F4C-A124-24BB8AE24DF5}" dt="2021-06-17T03:50:44.258" v="3130" actId="14100"/>
          <ac:spMkLst>
            <pc:docMk/>
            <pc:sldMk cId="2855738996" sldId="352"/>
            <ac:spMk id="24" creationId="{5C468498-B498-4FFF-87F5-B8ED2B875523}"/>
          </ac:spMkLst>
        </pc:spChg>
        <pc:spChg chg="add mod">
          <ac:chgData name="Tom Mix Petreca" userId="00042f71-c890-4f5c-8cec-365e083d8ec0" providerId="ADAL" clId="{F1F11980-5B49-4F4C-A124-24BB8AE24DF5}" dt="2021-06-16T18:38:11.345" v="667" actId="1076"/>
          <ac:spMkLst>
            <pc:docMk/>
            <pc:sldMk cId="2855738996" sldId="352"/>
            <ac:spMk id="26" creationId="{571BC283-44C8-404E-A031-E772C69CBB36}"/>
          </ac:spMkLst>
        </pc:spChg>
        <pc:spChg chg="add mod">
          <ac:chgData name="Tom Mix Petreca" userId="00042f71-c890-4f5c-8cec-365e083d8ec0" providerId="ADAL" clId="{F1F11980-5B49-4F4C-A124-24BB8AE24DF5}" dt="2021-06-16T18:38:11.345" v="667" actId="1076"/>
          <ac:spMkLst>
            <pc:docMk/>
            <pc:sldMk cId="2855738996" sldId="352"/>
            <ac:spMk id="28" creationId="{7178F6EC-CF0F-4BDE-A8B5-3651E1F8664A}"/>
          </ac:spMkLst>
        </pc:spChg>
        <pc:grpChg chg="add">
          <ac:chgData name="Tom Mix Petreca" userId="00042f71-c890-4f5c-8cec-365e083d8ec0" providerId="ADAL" clId="{F1F11980-5B49-4F4C-A124-24BB8AE24DF5}" dt="2021-06-17T02:51:24.520" v="734" actId="164"/>
          <ac:grpSpMkLst>
            <pc:docMk/>
            <pc:sldMk cId="2855738996" sldId="352"/>
            <ac:grpSpMk id="5" creationId="{E0BAEBE9-2B40-4CAF-AED7-4EAFC006B335}"/>
          </ac:grpSpMkLst>
        </pc:grpChg>
        <pc:grpChg chg="del mod">
          <ac:chgData name="Tom Mix Petreca" userId="00042f71-c890-4f5c-8cec-365e083d8ec0" providerId="ADAL" clId="{F1F11980-5B49-4F4C-A124-24BB8AE24DF5}" dt="2021-06-17T02:44:49.888" v="676" actId="165"/>
          <ac:grpSpMkLst>
            <pc:docMk/>
            <pc:sldMk cId="2855738996" sldId="352"/>
            <ac:grpSpMk id="12" creationId="{00000000-0000-0000-0000-000000000000}"/>
          </ac:grpSpMkLst>
        </pc:grpChg>
        <pc:grpChg chg="add mod">
          <ac:chgData name="Tom Mix Petreca" userId="00042f71-c890-4f5c-8cec-365e083d8ec0" providerId="ADAL" clId="{F1F11980-5B49-4F4C-A124-24BB8AE24DF5}" dt="2021-06-17T03:50:38.766" v="3128" actId="14100"/>
          <ac:grpSpMkLst>
            <pc:docMk/>
            <pc:sldMk cId="2855738996" sldId="352"/>
            <ac:grpSpMk id="31" creationId="{C7DCAE92-5F2F-4C7F-9A8F-7CF45D629CA6}"/>
          </ac:grpSpMkLst>
        </pc:grpChg>
        <pc:graphicFrameChg chg="add del modGraphic">
          <ac:chgData name="Tom Mix Petreca" userId="00042f71-c890-4f5c-8cec-365e083d8ec0" providerId="ADAL" clId="{F1F11980-5B49-4F4C-A124-24BB8AE24DF5}" dt="2021-06-17T05:15:25.236" v="4922" actId="27309"/>
          <ac:graphicFrameMkLst>
            <pc:docMk/>
            <pc:sldMk cId="2855738996" sldId="352"/>
            <ac:graphicFrameMk id="7" creationId="{AC583779-855D-4A87-8EA0-E8F66DE7A206}"/>
          </ac:graphicFrameMkLst>
        </pc:graphicFrameChg>
        <pc:picChg chg="add mod ord modCrop">
          <ac:chgData name="Tom Mix Petreca" userId="00042f71-c890-4f5c-8cec-365e083d8ec0" providerId="ADAL" clId="{F1F11980-5B49-4F4C-A124-24BB8AE24DF5}" dt="2021-06-17T05:15:01.489" v="4918" actId="29295"/>
          <ac:picMkLst>
            <pc:docMk/>
            <pc:sldMk cId="2855738996" sldId="352"/>
            <ac:picMk id="3" creationId="{0E4242BD-AC77-4D97-BD13-FDA296C2899C}"/>
          </ac:picMkLst>
        </pc:picChg>
        <pc:picChg chg="add mod">
          <ac:chgData name="Tom Mix Petreca" userId="00042f71-c890-4f5c-8cec-365e083d8ec0" providerId="ADAL" clId="{F1F11980-5B49-4F4C-A124-24BB8AE24DF5}" dt="2021-06-16T18:38:11.345" v="667" actId="1076"/>
          <ac:picMkLst>
            <pc:docMk/>
            <pc:sldMk cId="2855738996" sldId="352"/>
            <ac:picMk id="30" creationId="{937F7E0D-F6B0-4521-ACE0-B2A74F2E779E}"/>
          </ac:picMkLst>
        </pc:picChg>
      </pc:sldChg>
      <pc:sldChg chg="add del">
        <pc:chgData name="Tom Mix Petreca" userId="00042f71-c890-4f5c-8cec-365e083d8ec0" providerId="ADAL" clId="{F1F11980-5B49-4F4C-A124-24BB8AE24DF5}" dt="2021-06-17T03:51:24.934" v="3141" actId="47"/>
        <pc:sldMkLst>
          <pc:docMk/>
          <pc:sldMk cId="1142290496" sldId="353"/>
        </pc:sldMkLst>
      </pc:sldChg>
      <pc:sldChg chg="addSp delSp modSp add mod setBg modClrScheme chgLayout">
        <pc:chgData name="Tom Mix Petreca" userId="00042f71-c890-4f5c-8cec-365e083d8ec0" providerId="ADAL" clId="{F1F11980-5B49-4F4C-A124-24BB8AE24DF5}" dt="2021-06-17T05:18:14.279" v="5051" actId="207"/>
        <pc:sldMkLst>
          <pc:docMk/>
          <pc:sldMk cId="2569382658" sldId="354"/>
        </pc:sldMkLst>
        <pc:spChg chg="del mod">
          <ac:chgData name="Tom Mix Petreca" userId="00042f71-c890-4f5c-8cec-365e083d8ec0" providerId="ADAL" clId="{F1F11980-5B49-4F4C-A124-24BB8AE24DF5}" dt="2021-06-17T05:16:08.440" v="4982" actId="478"/>
          <ac:spMkLst>
            <pc:docMk/>
            <pc:sldMk cId="2569382658" sldId="354"/>
            <ac:spMk id="2" creationId="{00000000-0000-0000-0000-000000000000}"/>
          </ac:spMkLst>
        </pc:spChg>
        <pc:spChg chg="mod">
          <ac:chgData name="Tom Mix Petreca" userId="00042f71-c890-4f5c-8cec-365e083d8ec0" providerId="ADAL" clId="{F1F11980-5B49-4F4C-A124-24BB8AE24DF5}" dt="2021-06-17T05:18:11.035" v="5050" actId="207"/>
          <ac:spMkLst>
            <pc:docMk/>
            <pc:sldMk cId="2569382658" sldId="354"/>
            <ac:spMk id="27" creationId="{00000000-0000-0000-0000-000000000000}"/>
          </ac:spMkLst>
        </pc:spChg>
        <pc:spChg chg="mod">
          <ac:chgData name="Tom Mix Petreca" userId="00042f71-c890-4f5c-8cec-365e083d8ec0" providerId="ADAL" clId="{F1F11980-5B49-4F4C-A124-24BB8AE24DF5}" dt="2021-06-17T05:18:14.279" v="5051" actId="207"/>
          <ac:spMkLst>
            <pc:docMk/>
            <pc:sldMk cId="2569382658" sldId="354"/>
            <ac:spMk id="34" creationId="{00000000-0000-0000-0000-000000000000}"/>
          </ac:spMkLst>
        </pc:spChg>
        <pc:spChg chg="mod">
          <ac:chgData name="Tom Mix Petreca" userId="00042f71-c890-4f5c-8cec-365e083d8ec0" providerId="ADAL" clId="{F1F11980-5B49-4F4C-A124-24BB8AE24DF5}" dt="2021-06-17T05:17:27.304" v="5047" actId="207"/>
          <ac:spMkLst>
            <pc:docMk/>
            <pc:sldMk cId="2569382658" sldId="354"/>
            <ac:spMk id="39" creationId="{00000000-0000-0000-0000-000000000000}"/>
          </ac:spMkLst>
        </pc:spChg>
        <pc:spChg chg="mod">
          <ac:chgData name="Tom Mix Petreca" userId="00042f71-c890-4f5c-8cec-365e083d8ec0" providerId="ADAL" clId="{F1F11980-5B49-4F4C-A124-24BB8AE24DF5}" dt="2021-06-17T05:17:31.962" v="5048" actId="207"/>
          <ac:spMkLst>
            <pc:docMk/>
            <pc:sldMk cId="2569382658" sldId="354"/>
            <ac:spMk id="41" creationId="{00000000-0000-0000-0000-000000000000}"/>
          </ac:spMkLst>
        </pc:spChg>
        <pc:spChg chg="mod">
          <ac:chgData name="Tom Mix Petreca" userId="00042f71-c890-4f5c-8cec-365e083d8ec0" providerId="ADAL" clId="{F1F11980-5B49-4F4C-A124-24BB8AE24DF5}" dt="2021-06-17T05:17:18.378" v="5046" actId="207"/>
          <ac:spMkLst>
            <pc:docMk/>
            <pc:sldMk cId="2569382658" sldId="354"/>
            <ac:spMk id="42" creationId="{00000000-0000-0000-0000-000000000000}"/>
          </ac:spMkLst>
        </pc:spChg>
        <pc:spChg chg="del">
          <ac:chgData name="Tom Mix Petreca" userId="00042f71-c890-4f5c-8cec-365e083d8ec0" providerId="ADAL" clId="{F1F11980-5B49-4F4C-A124-24BB8AE24DF5}" dt="2021-06-17T05:16:03.201" v="4981" actId="478"/>
          <ac:spMkLst>
            <pc:docMk/>
            <pc:sldMk cId="2569382658" sldId="354"/>
            <ac:spMk id="43" creationId="{00000000-0000-0000-0000-000000000000}"/>
          </ac:spMkLst>
        </pc:spChg>
        <pc:spChg chg="add del mod">
          <ac:chgData name="Tom Mix Petreca" userId="00042f71-c890-4f5c-8cec-365e083d8ec0" providerId="ADAL" clId="{F1F11980-5B49-4F4C-A124-24BB8AE24DF5}" dt="2021-06-17T05:16:40.065" v="5013" actId="478"/>
          <ac:spMkLst>
            <pc:docMk/>
            <pc:sldMk cId="2569382658" sldId="354"/>
            <ac:spMk id="44" creationId="{9D0431D1-7040-4366-A750-097202A88572}"/>
          </ac:spMkLst>
        </pc:spChg>
        <pc:spChg chg="mod">
          <ac:chgData name="Tom Mix Petreca" userId="00042f71-c890-4f5c-8cec-365e083d8ec0" providerId="ADAL" clId="{F1F11980-5B49-4F4C-A124-24BB8AE24DF5}" dt="2021-06-17T05:15:42.143" v="4925"/>
          <ac:spMkLst>
            <pc:docMk/>
            <pc:sldMk cId="2569382658" sldId="354"/>
            <ac:spMk id="46" creationId="{DA0EAFE5-130D-4161-87DC-5C8B4C426FEF}"/>
          </ac:spMkLst>
        </pc:spChg>
        <pc:spChg chg="mod">
          <ac:chgData name="Tom Mix Petreca" userId="00042f71-c890-4f5c-8cec-365e083d8ec0" providerId="ADAL" clId="{F1F11980-5B49-4F4C-A124-24BB8AE24DF5}" dt="2021-06-17T05:15:42.143" v="4925"/>
          <ac:spMkLst>
            <pc:docMk/>
            <pc:sldMk cId="2569382658" sldId="354"/>
            <ac:spMk id="47" creationId="{1C1AA08B-3519-4EE7-A515-B9927171EB43}"/>
          </ac:spMkLst>
        </pc:spChg>
        <pc:spChg chg="add del mod">
          <ac:chgData name="Tom Mix Petreca" userId="00042f71-c890-4f5c-8cec-365e083d8ec0" providerId="ADAL" clId="{F1F11980-5B49-4F4C-A124-24BB8AE24DF5}" dt="2021-06-17T05:16:10.084" v="4983" actId="478"/>
          <ac:spMkLst>
            <pc:docMk/>
            <pc:sldMk cId="2569382658" sldId="354"/>
            <ac:spMk id="50" creationId="{940B98D4-2A0A-4C54-9A5C-71587AD8F491}"/>
          </ac:spMkLst>
        </pc:spChg>
        <pc:spChg chg="add mod ord">
          <ac:chgData name="Tom Mix Petreca" userId="00042f71-c890-4f5c-8cec-365e083d8ec0" providerId="ADAL" clId="{F1F11980-5B49-4F4C-A124-24BB8AE24DF5}" dt="2021-06-17T05:16:42.922" v="5014" actId="20577"/>
          <ac:spMkLst>
            <pc:docMk/>
            <pc:sldMk cId="2569382658" sldId="354"/>
            <ac:spMk id="51" creationId="{2ACC6F52-6F3B-4BC0-B482-04DC2B6F0FA5}"/>
          </ac:spMkLst>
        </pc:spChg>
        <pc:grpChg chg="add mod">
          <ac:chgData name="Tom Mix Petreca" userId="00042f71-c890-4f5c-8cec-365e083d8ec0" providerId="ADAL" clId="{F1F11980-5B49-4F4C-A124-24BB8AE24DF5}" dt="2021-06-17T05:16:47.513" v="5040" actId="1035"/>
          <ac:grpSpMkLst>
            <pc:docMk/>
            <pc:sldMk cId="2569382658" sldId="354"/>
            <ac:grpSpMk id="45" creationId="{A42499F7-AB71-41E9-8572-E9AA70B41EC1}"/>
          </ac:grpSpMkLst>
        </pc:grpChg>
        <pc:picChg chg="mod">
          <ac:chgData name="Tom Mix Petreca" userId="00042f71-c890-4f5c-8cec-365e083d8ec0" providerId="ADAL" clId="{F1F11980-5B49-4F4C-A124-24BB8AE24DF5}" dt="2021-06-17T05:15:42.143" v="4925"/>
          <ac:picMkLst>
            <pc:docMk/>
            <pc:sldMk cId="2569382658" sldId="354"/>
            <ac:picMk id="48" creationId="{127C7451-EFF3-4116-8D34-4A96982A5983}"/>
          </ac:picMkLst>
        </pc:picChg>
      </pc:sldChg>
      <pc:sldChg chg="addSp delSp modSp add del mod ord setBg">
        <pc:chgData name="Tom Mix Petreca" userId="00042f71-c890-4f5c-8cec-365e083d8ec0" providerId="ADAL" clId="{F1F11980-5B49-4F4C-A124-24BB8AE24DF5}" dt="2021-06-17T03:55:01.193" v="3183" actId="47"/>
        <pc:sldMkLst>
          <pc:docMk/>
          <pc:sldMk cId="1807941475" sldId="355"/>
        </pc:sldMkLst>
        <pc:spChg chg="mod">
          <ac:chgData name="Tom Mix Petreca" userId="00042f71-c890-4f5c-8cec-365e083d8ec0" providerId="ADAL" clId="{F1F11980-5B49-4F4C-A124-24BB8AE24DF5}" dt="2021-06-17T03:51:55.601" v="3146" actId="1076"/>
          <ac:spMkLst>
            <pc:docMk/>
            <pc:sldMk cId="1807941475" sldId="355"/>
            <ac:spMk id="6" creationId="{00000000-0000-0000-0000-000000000000}"/>
          </ac:spMkLst>
        </pc:spChg>
        <pc:spChg chg="del">
          <ac:chgData name="Tom Mix Petreca" userId="00042f71-c890-4f5c-8cec-365e083d8ec0" providerId="ADAL" clId="{F1F11980-5B49-4F4C-A124-24BB8AE24DF5}" dt="2021-06-17T03:51:46.231" v="3142" actId="478"/>
          <ac:spMkLst>
            <pc:docMk/>
            <pc:sldMk cId="1807941475" sldId="355"/>
            <ac:spMk id="17" creationId="{00000000-0000-0000-0000-000000000000}"/>
          </ac:spMkLst>
        </pc:spChg>
        <pc:spChg chg="add mod ord">
          <ac:chgData name="Tom Mix Petreca" userId="00042f71-c890-4f5c-8cec-365e083d8ec0" providerId="ADAL" clId="{F1F11980-5B49-4F4C-A124-24BB8AE24DF5}" dt="2021-06-17T03:53:17.590" v="3164" actId="167"/>
          <ac:spMkLst>
            <pc:docMk/>
            <pc:sldMk cId="1807941475" sldId="355"/>
            <ac:spMk id="20" creationId="{C63F0C5E-668B-45FB-9053-374CCADB1B09}"/>
          </ac:spMkLst>
        </pc:spChg>
        <pc:grpChg chg="add del">
          <ac:chgData name="Tom Mix Petreca" userId="00042f71-c890-4f5c-8cec-365e083d8ec0" providerId="ADAL" clId="{F1F11980-5B49-4F4C-A124-24BB8AE24DF5}" dt="2021-06-17T03:52:09.431" v="3149" actId="478"/>
          <ac:grpSpMkLst>
            <pc:docMk/>
            <pc:sldMk cId="1807941475" sldId="355"/>
            <ac:grpSpMk id="2" creationId="{00000000-0000-0000-0000-000000000000}"/>
          </ac:grpSpMkLst>
        </pc:grpChg>
        <pc:picChg chg="add mod">
          <ac:chgData name="Tom Mix Petreca" userId="00042f71-c890-4f5c-8cec-365e083d8ec0" providerId="ADAL" clId="{F1F11980-5B49-4F4C-A124-24BB8AE24DF5}" dt="2021-06-17T03:51:52.606" v="3145" actId="1076"/>
          <ac:picMkLst>
            <pc:docMk/>
            <pc:sldMk cId="1807941475" sldId="355"/>
            <ac:picMk id="19" creationId="{28976C71-CAB5-46A6-9299-F760C53CABA8}"/>
          </ac:picMkLst>
        </pc:picChg>
      </pc:sldChg>
      <pc:sldChg chg="addSp delSp modSp add del mod ord setBg">
        <pc:chgData name="Tom Mix Petreca" userId="00042f71-c890-4f5c-8cec-365e083d8ec0" providerId="ADAL" clId="{F1F11980-5B49-4F4C-A124-24BB8AE24DF5}" dt="2021-06-17T04:43:43.184" v="4240" actId="47"/>
        <pc:sldMkLst>
          <pc:docMk/>
          <pc:sldMk cId="471389460" sldId="356"/>
        </pc:sldMkLst>
        <pc:spChg chg="del mod">
          <ac:chgData name="Tom Mix Petreca" userId="00042f71-c890-4f5c-8cec-365e083d8ec0" providerId="ADAL" clId="{F1F11980-5B49-4F4C-A124-24BB8AE24DF5}" dt="2021-06-17T04:40:23.198" v="4204" actId="478"/>
          <ac:spMkLst>
            <pc:docMk/>
            <pc:sldMk cId="471389460" sldId="356"/>
            <ac:spMk id="2" creationId="{00000000-0000-0000-0000-000000000000}"/>
          </ac:spMkLst>
        </pc:spChg>
        <pc:spChg chg="mod">
          <ac:chgData name="Tom Mix Petreca" userId="00042f71-c890-4f5c-8cec-365e083d8ec0" providerId="ADAL" clId="{F1F11980-5B49-4F4C-A124-24BB8AE24DF5}" dt="2021-06-17T04:12:55.978" v="3676" actId="207"/>
          <ac:spMkLst>
            <pc:docMk/>
            <pc:sldMk cId="471389460" sldId="356"/>
            <ac:spMk id="4" creationId="{00000000-0000-0000-0000-000000000000}"/>
          </ac:spMkLst>
        </pc:spChg>
        <pc:spChg chg="mod">
          <ac:chgData name="Tom Mix Petreca" userId="00042f71-c890-4f5c-8cec-365e083d8ec0" providerId="ADAL" clId="{F1F11980-5B49-4F4C-A124-24BB8AE24DF5}" dt="2021-06-17T04:12:55.978" v="3676" actId="207"/>
          <ac:spMkLst>
            <pc:docMk/>
            <pc:sldMk cId="471389460" sldId="356"/>
            <ac:spMk id="5" creationId="{00000000-0000-0000-0000-000000000000}"/>
          </ac:spMkLst>
        </pc:spChg>
        <pc:spChg chg="mod">
          <ac:chgData name="Tom Mix Petreca" userId="00042f71-c890-4f5c-8cec-365e083d8ec0" providerId="ADAL" clId="{F1F11980-5B49-4F4C-A124-24BB8AE24DF5}" dt="2021-06-17T04:12:55.978" v="3676" actId="207"/>
          <ac:spMkLst>
            <pc:docMk/>
            <pc:sldMk cId="471389460" sldId="356"/>
            <ac:spMk id="6" creationId="{00000000-0000-0000-0000-000000000000}"/>
          </ac:spMkLst>
        </pc:spChg>
        <pc:spChg chg="del mod">
          <ac:chgData name="Tom Mix Petreca" userId="00042f71-c890-4f5c-8cec-365e083d8ec0" providerId="ADAL" clId="{F1F11980-5B49-4F4C-A124-24BB8AE24DF5}" dt="2021-06-17T04:13:04.023" v="3677" actId="478"/>
          <ac:spMkLst>
            <pc:docMk/>
            <pc:sldMk cId="471389460" sldId="356"/>
            <ac:spMk id="7" creationId="{00000000-0000-0000-0000-000000000000}"/>
          </ac:spMkLst>
        </pc:spChg>
        <pc:spChg chg="mod">
          <ac:chgData name="Tom Mix Petreca" userId="00042f71-c890-4f5c-8cec-365e083d8ec0" providerId="ADAL" clId="{F1F11980-5B49-4F4C-A124-24BB8AE24DF5}" dt="2021-06-17T04:41:58.972" v="4224" actId="403"/>
          <ac:spMkLst>
            <pc:docMk/>
            <pc:sldMk cId="471389460" sldId="356"/>
            <ac:spMk id="8" creationId="{00000000-0000-0000-0000-000000000000}"/>
          </ac:spMkLst>
        </pc:spChg>
        <pc:spChg chg="mod">
          <ac:chgData name="Tom Mix Petreca" userId="00042f71-c890-4f5c-8cec-365e083d8ec0" providerId="ADAL" clId="{F1F11980-5B49-4F4C-A124-24BB8AE24DF5}" dt="2021-06-17T04:41:58.972" v="4224" actId="403"/>
          <ac:spMkLst>
            <pc:docMk/>
            <pc:sldMk cId="471389460" sldId="356"/>
            <ac:spMk id="9" creationId="{00000000-0000-0000-0000-000000000000}"/>
          </ac:spMkLst>
        </pc:spChg>
        <pc:spChg chg="mod">
          <ac:chgData name="Tom Mix Petreca" userId="00042f71-c890-4f5c-8cec-365e083d8ec0" providerId="ADAL" clId="{F1F11980-5B49-4F4C-A124-24BB8AE24DF5}" dt="2021-06-17T04:41:58.972" v="4224" actId="403"/>
          <ac:spMkLst>
            <pc:docMk/>
            <pc:sldMk cId="471389460" sldId="356"/>
            <ac:spMk id="10" creationId="{00000000-0000-0000-0000-000000000000}"/>
          </ac:spMkLst>
        </pc:spChg>
        <pc:spChg chg="del mod">
          <ac:chgData name="Tom Mix Petreca" userId="00042f71-c890-4f5c-8cec-365e083d8ec0" providerId="ADAL" clId="{F1F11980-5B49-4F4C-A124-24BB8AE24DF5}" dt="2021-06-17T04:14:33.404" v="3695" actId="478"/>
          <ac:spMkLst>
            <pc:docMk/>
            <pc:sldMk cId="471389460" sldId="356"/>
            <ac:spMk id="11" creationId="{00000000-0000-0000-0000-000000000000}"/>
          </ac:spMkLst>
        </pc:spChg>
        <pc:spChg chg="add mod ord">
          <ac:chgData name="Tom Mix Petreca" userId="00042f71-c890-4f5c-8cec-365e083d8ec0" providerId="ADAL" clId="{F1F11980-5B49-4F4C-A124-24BB8AE24DF5}" dt="2021-06-17T04:42:58.231" v="4233" actId="1076"/>
          <ac:spMkLst>
            <pc:docMk/>
            <pc:sldMk cId="471389460" sldId="356"/>
            <ac:spMk id="14" creationId="{334341B3-FA47-480F-84D2-30F2035A1A9A}"/>
          </ac:spMkLst>
        </pc:spChg>
        <pc:spChg chg="add mod ord">
          <ac:chgData name="Tom Mix Petreca" userId="00042f71-c890-4f5c-8cec-365e083d8ec0" providerId="ADAL" clId="{F1F11980-5B49-4F4C-A124-24BB8AE24DF5}" dt="2021-06-17T04:41:58.972" v="4224" actId="403"/>
          <ac:spMkLst>
            <pc:docMk/>
            <pc:sldMk cId="471389460" sldId="356"/>
            <ac:spMk id="18" creationId="{343BA850-63C0-438A-9D10-82FA5C64E9A0}"/>
          </ac:spMkLst>
        </pc:spChg>
        <pc:spChg chg="add mod ord">
          <ac:chgData name="Tom Mix Petreca" userId="00042f71-c890-4f5c-8cec-365e083d8ec0" providerId="ADAL" clId="{F1F11980-5B49-4F4C-A124-24BB8AE24DF5}" dt="2021-06-17T04:41:58.972" v="4224" actId="403"/>
          <ac:spMkLst>
            <pc:docMk/>
            <pc:sldMk cId="471389460" sldId="356"/>
            <ac:spMk id="20" creationId="{04714E71-AC0C-47F6-83EE-570CC6B8AD35}"/>
          </ac:spMkLst>
        </pc:spChg>
        <pc:spChg chg="add del mod">
          <ac:chgData name="Tom Mix Petreca" userId="00042f71-c890-4f5c-8cec-365e083d8ec0" providerId="ADAL" clId="{F1F11980-5B49-4F4C-A124-24BB8AE24DF5}" dt="2021-06-17T04:24:17.154" v="3891" actId="478"/>
          <ac:spMkLst>
            <pc:docMk/>
            <pc:sldMk cId="471389460" sldId="356"/>
            <ac:spMk id="24" creationId="{65E8F8A6-93DD-4537-872E-8DB37D967A9F}"/>
          </ac:spMkLst>
        </pc:spChg>
        <pc:spChg chg="add del">
          <ac:chgData name="Tom Mix Petreca" userId="00042f71-c890-4f5c-8cec-365e083d8ec0" providerId="ADAL" clId="{F1F11980-5B49-4F4C-A124-24BB8AE24DF5}" dt="2021-06-17T04:24:53.252" v="3905" actId="22"/>
          <ac:spMkLst>
            <pc:docMk/>
            <pc:sldMk cId="471389460" sldId="356"/>
            <ac:spMk id="26" creationId="{8427947E-46E0-4EBB-ABD4-E5C24CEA8CF9}"/>
          </ac:spMkLst>
        </pc:spChg>
        <pc:spChg chg="add del mod">
          <ac:chgData name="Tom Mix Petreca" userId="00042f71-c890-4f5c-8cec-365e083d8ec0" providerId="ADAL" clId="{F1F11980-5B49-4F4C-A124-24BB8AE24DF5}" dt="2021-06-17T04:38:54.449" v="4194" actId="478"/>
          <ac:spMkLst>
            <pc:docMk/>
            <pc:sldMk cId="471389460" sldId="356"/>
            <ac:spMk id="28" creationId="{898D8DDF-744A-4691-8EBE-BAB37CF6D652}"/>
          </ac:spMkLst>
        </pc:spChg>
        <pc:spChg chg="add mod">
          <ac:chgData name="Tom Mix Petreca" userId="00042f71-c890-4f5c-8cec-365e083d8ec0" providerId="ADAL" clId="{F1F11980-5B49-4F4C-A124-24BB8AE24DF5}" dt="2021-06-17T04:41:58.972" v="4224" actId="403"/>
          <ac:spMkLst>
            <pc:docMk/>
            <pc:sldMk cId="471389460" sldId="356"/>
            <ac:spMk id="30" creationId="{D6CEB6B5-C7ED-4115-A8B9-E41F9DA47189}"/>
          </ac:spMkLst>
        </pc:spChg>
        <pc:spChg chg="add del mod ord">
          <ac:chgData name="Tom Mix Petreca" userId="00042f71-c890-4f5c-8cec-365e083d8ec0" providerId="ADAL" clId="{F1F11980-5B49-4F4C-A124-24BB8AE24DF5}" dt="2021-06-17T04:27:07.053" v="3944" actId="478"/>
          <ac:spMkLst>
            <pc:docMk/>
            <pc:sldMk cId="471389460" sldId="356"/>
            <ac:spMk id="32" creationId="{767EAD36-FA34-4E58-92B6-661AC26166D9}"/>
          </ac:spMkLst>
        </pc:spChg>
        <pc:spChg chg="add del mod ord">
          <ac:chgData name="Tom Mix Petreca" userId="00042f71-c890-4f5c-8cec-365e083d8ec0" providerId="ADAL" clId="{F1F11980-5B49-4F4C-A124-24BB8AE24DF5}" dt="2021-06-17T04:34:49.768" v="4119" actId="478"/>
          <ac:spMkLst>
            <pc:docMk/>
            <pc:sldMk cId="471389460" sldId="356"/>
            <ac:spMk id="33" creationId="{73990F0B-572C-4062-B391-742878A2C032}"/>
          </ac:spMkLst>
        </pc:spChg>
        <pc:spChg chg="add mod">
          <ac:chgData name="Tom Mix Petreca" userId="00042f71-c890-4f5c-8cec-365e083d8ec0" providerId="ADAL" clId="{F1F11980-5B49-4F4C-A124-24BB8AE24DF5}" dt="2021-06-17T04:43:31.062" v="4238" actId="122"/>
          <ac:spMkLst>
            <pc:docMk/>
            <pc:sldMk cId="471389460" sldId="356"/>
            <ac:spMk id="34" creationId="{84396CBB-0364-4388-9CB3-079570CE1233}"/>
          </ac:spMkLst>
        </pc:spChg>
        <pc:grpChg chg="add del mod">
          <ac:chgData name="Tom Mix Petreca" userId="00042f71-c890-4f5c-8cec-365e083d8ec0" providerId="ADAL" clId="{F1F11980-5B49-4F4C-A124-24BB8AE24DF5}" dt="2021-06-17T04:27:55.050" v="3947" actId="478"/>
          <ac:grpSpMkLst>
            <pc:docMk/>
            <pc:sldMk cId="471389460" sldId="356"/>
            <ac:grpSpMk id="3" creationId="{00000000-0000-0000-0000-000000000000}"/>
          </ac:grpSpMkLst>
        </pc:grpChg>
        <pc:picChg chg="add del mod">
          <ac:chgData name="Tom Mix Petreca" userId="00042f71-c890-4f5c-8cec-365e083d8ec0" providerId="ADAL" clId="{F1F11980-5B49-4F4C-A124-24BB8AE24DF5}" dt="2021-06-17T04:40:13.511" v="4203" actId="478"/>
          <ac:picMkLst>
            <pc:docMk/>
            <pc:sldMk cId="471389460" sldId="356"/>
            <ac:picMk id="13" creationId="{49E81FBB-B8F9-45B7-A8FF-EFA576A44275}"/>
          </ac:picMkLst>
        </pc:picChg>
        <pc:picChg chg="add mod">
          <ac:chgData name="Tom Mix Petreca" userId="00042f71-c890-4f5c-8cec-365e083d8ec0" providerId="ADAL" clId="{F1F11980-5B49-4F4C-A124-24BB8AE24DF5}" dt="2021-06-17T04:36:28.647" v="4137" actId="1076"/>
          <ac:picMkLst>
            <pc:docMk/>
            <pc:sldMk cId="471389460" sldId="356"/>
            <ac:picMk id="16" creationId="{6D08F0CA-500C-4C3E-8485-85324B18685E}"/>
          </ac:picMkLst>
        </pc:picChg>
        <pc:picChg chg="add del mod">
          <ac:chgData name="Tom Mix Petreca" userId="00042f71-c890-4f5c-8cec-365e083d8ec0" providerId="ADAL" clId="{F1F11980-5B49-4F4C-A124-24BB8AE24DF5}" dt="2021-06-17T04:18:23.779" v="3740" actId="931"/>
          <ac:picMkLst>
            <pc:docMk/>
            <pc:sldMk cId="471389460" sldId="356"/>
            <ac:picMk id="22" creationId="{D31A24FA-3643-46F6-9B57-6674B8ACC1CE}"/>
          </ac:picMkLst>
        </pc:picChg>
      </pc:sldChg>
      <pc:sldChg chg="addSp delSp modSp new mod modClrScheme chgLayout">
        <pc:chgData name="Tom Mix Petreca" userId="00042f71-c890-4f5c-8cec-365e083d8ec0" providerId="ADAL" clId="{F1F11980-5B49-4F4C-A124-24BB8AE24DF5}" dt="2021-06-17T03:07:05.868" v="1047" actId="14100"/>
        <pc:sldMkLst>
          <pc:docMk/>
          <pc:sldMk cId="1292453861" sldId="357"/>
        </pc:sldMkLst>
        <pc:spChg chg="add mod ord">
          <ac:chgData name="Tom Mix Petreca" userId="00042f71-c890-4f5c-8cec-365e083d8ec0" providerId="ADAL" clId="{F1F11980-5B49-4F4C-A124-24BB8AE24DF5}" dt="2021-06-16T18:27:56.673" v="446" actId="14100"/>
          <ac:spMkLst>
            <pc:docMk/>
            <pc:sldMk cId="1292453861" sldId="357"/>
            <ac:spMk id="2" creationId="{4CFF6837-01F2-4764-885E-CB30FFF0A7FE}"/>
          </ac:spMkLst>
        </pc:spChg>
        <pc:spChg chg="add del mod">
          <ac:chgData name="Tom Mix Petreca" userId="00042f71-c890-4f5c-8cec-365e083d8ec0" providerId="ADAL" clId="{F1F11980-5B49-4F4C-A124-24BB8AE24DF5}" dt="2021-06-16T18:19:53.559" v="374" actId="478"/>
          <ac:spMkLst>
            <pc:docMk/>
            <pc:sldMk cId="1292453861" sldId="357"/>
            <ac:spMk id="3" creationId="{13C4038D-FAF4-45B9-A577-FDF6E3576F6E}"/>
          </ac:spMkLst>
        </pc:spChg>
        <pc:spChg chg="add del mod">
          <ac:chgData name="Tom Mix Petreca" userId="00042f71-c890-4f5c-8cec-365e083d8ec0" providerId="ADAL" clId="{F1F11980-5B49-4F4C-A124-24BB8AE24DF5}" dt="2021-06-16T18:27:50.041" v="444" actId="478"/>
          <ac:spMkLst>
            <pc:docMk/>
            <pc:sldMk cId="1292453861" sldId="357"/>
            <ac:spMk id="8" creationId="{4C7E4E42-363A-46AA-B82E-CD3A019F3D1E}"/>
          </ac:spMkLst>
        </pc:spChg>
        <pc:spChg chg="add mod ord">
          <ac:chgData name="Tom Mix Petreca" userId="00042f71-c890-4f5c-8cec-365e083d8ec0" providerId="ADAL" clId="{F1F11980-5B49-4F4C-A124-24BB8AE24DF5}" dt="2021-06-16T18:27:47.540" v="443" actId="700"/>
          <ac:spMkLst>
            <pc:docMk/>
            <pc:sldMk cId="1292453861" sldId="357"/>
            <ac:spMk id="9" creationId="{7EB0C3EC-C9FD-4AF7-8F9D-84343C9A21D5}"/>
          </ac:spMkLst>
        </pc:spChg>
        <pc:spChg chg="add del mod">
          <ac:chgData name="Tom Mix Petreca" userId="00042f71-c890-4f5c-8cec-365e083d8ec0" providerId="ADAL" clId="{F1F11980-5B49-4F4C-A124-24BB8AE24DF5}" dt="2021-06-16T18:20:28.783" v="384" actId="478"/>
          <ac:spMkLst>
            <pc:docMk/>
            <pc:sldMk cId="1292453861" sldId="357"/>
            <ac:spMk id="10" creationId="{2B6C8C1B-D0FF-43C1-8CA7-CD3CA51BA9AE}"/>
          </ac:spMkLst>
        </pc:spChg>
        <pc:picChg chg="add del mod">
          <ac:chgData name="Tom Mix Petreca" userId="00042f71-c890-4f5c-8cec-365e083d8ec0" providerId="ADAL" clId="{F1F11980-5B49-4F4C-A124-24BB8AE24DF5}" dt="2021-06-16T18:23:24.938" v="410" actId="478"/>
          <ac:picMkLst>
            <pc:docMk/>
            <pc:sldMk cId="1292453861" sldId="357"/>
            <ac:picMk id="5" creationId="{FF8198A9-789F-4BBF-A74F-6E92400E60B1}"/>
          </ac:picMkLst>
        </pc:picChg>
        <pc:picChg chg="add mod modCrop">
          <ac:chgData name="Tom Mix Petreca" userId="00042f71-c890-4f5c-8cec-365e083d8ec0" providerId="ADAL" clId="{F1F11980-5B49-4F4C-A124-24BB8AE24DF5}" dt="2021-06-17T03:07:05.868" v="1047" actId="14100"/>
          <ac:picMkLst>
            <pc:docMk/>
            <pc:sldMk cId="1292453861" sldId="357"/>
            <ac:picMk id="7" creationId="{37F92830-41C7-4163-BF56-76407A237A7F}"/>
          </ac:picMkLst>
        </pc:picChg>
      </pc:sldChg>
      <pc:sldChg chg="modSp add mod">
        <pc:chgData name="Tom Mix Petreca" userId="00042f71-c890-4f5c-8cec-365e083d8ec0" providerId="ADAL" clId="{F1F11980-5B49-4F4C-A124-24BB8AE24DF5}" dt="2021-06-16T18:28:25.639" v="460" actId="20577"/>
        <pc:sldMkLst>
          <pc:docMk/>
          <pc:sldMk cId="1217060725" sldId="358"/>
        </pc:sldMkLst>
        <pc:spChg chg="mod">
          <ac:chgData name="Tom Mix Petreca" userId="00042f71-c890-4f5c-8cec-365e083d8ec0" providerId="ADAL" clId="{F1F11980-5B49-4F4C-A124-24BB8AE24DF5}" dt="2021-06-16T18:28:25.639" v="460" actId="20577"/>
          <ac:spMkLst>
            <pc:docMk/>
            <pc:sldMk cId="1217060725" sldId="358"/>
            <ac:spMk id="22" creationId="{A8F1CC6E-2768-4091-A12D-04FFFD29E66C}"/>
          </ac:spMkLst>
        </pc:spChg>
      </pc:sldChg>
      <pc:sldChg chg="add del">
        <pc:chgData name="Tom Mix Petreca" userId="00042f71-c890-4f5c-8cec-365e083d8ec0" providerId="ADAL" clId="{F1F11980-5B49-4F4C-A124-24BB8AE24DF5}" dt="2021-06-17T02:51:29.927" v="735" actId="47"/>
        <pc:sldMkLst>
          <pc:docMk/>
          <pc:sldMk cId="1951861100" sldId="359"/>
        </pc:sldMkLst>
      </pc:sldChg>
      <pc:sldChg chg="addSp delSp modSp new del mod setBg modClrScheme chgLayout">
        <pc:chgData name="Tom Mix Petreca" userId="00042f71-c890-4f5c-8cec-365e083d8ec0" providerId="ADAL" clId="{F1F11980-5B49-4F4C-A124-24BB8AE24DF5}" dt="2021-06-17T05:26:23.834" v="6128" actId="47"/>
        <pc:sldMkLst>
          <pc:docMk/>
          <pc:sldMk cId="2545784471" sldId="359"/>
        </pc:sldMkLst>
        <pc:spChg chg="del mod ord">
          <ac:chgData name="Tom Mix Petreca" userId="00042f71-c890-4f5c-8cec-365e083d8ec0" providerId="ADAL" clId="{F1F11980-5B49-4F4C-A124-24BB8AE24DF5}" dt="2021-06-17T03:53:41.484" v="3169" actId="700"/>
          <ac:spMkLst>
            <pc:docMk/>
            <pc:sldMk cId="2545784471" sldId="359"/>
            <ac:spMk id="2" creationId="{31F5AA23-0AC2-49B5-B4CF-8F89B11F8388}"/>
          </ac:spMkLst>
        </pc:spChg>
        <pc:spChg chg="del">
          <ac:chgData name="Tom Mix Petreca" userId="00042f71-c890-4f5c-8cec-365e083d8ec0" providerId="ADAL" clId="{F1F11980-5B49-4F4C-A124-24BB8AE24DF5}" dt="2021-06-17T03:53:41.484" v="3169" actId="700"/>
          <ac:spMkLst>
            <pc:docMk/>
            <pc:sldMk cId="2545784471" sldId="359"/>
            <ac:spMk id="3" creationId="{AA72939A-B605-48B9-85E9-4D61687052B3}"/>
          </ac:spMkLst>
        </pc:spChg>
        <pc:spChg chg="add del mod ord">
          <ac:chgData name="Tom Mix Petreca" userId="00042f71-c890-4f5c-8cec-365e083d8ec0" providerId="ADAL" clId="{F1F11980-5B49-4F4C-A124-24BB8AE24DF5}" dt="2021-06-17T05:19:21.301" v="5069" actId="478"/>
          <ac:spMkLst>
            <pc:docMk/>
            <pc:sldMk cId="2545784471" sldId="359"/>
            <ac:spMk id="4" creationId="{D671AE41-1988-4EF4-B0DE-9F209A1729CF}"/>
          </ac:spMkLst>
        </pc:spChg>
        <pc:spChg chg="mod">
          <ac:chgData name="Tom Mix Petreca" userId="00042f71-c890-4f5c-8cec-365e083d8ec0" providerId="ADAL" clId="{F1F11980-5B49-4F4C-A124-24BB8AE24DF5}" dt="2021-06-17T03:53:48.008" v="3170"/>
          <ac:spMkLst>
            <pc:docMk/>
            <pc:sldMk cId="2545784471" sldId="359"/>
            <ac:spMk id="6" creationId="{C0380903-A400-49A8-AD60-5700BED745F9}"/>
          </ac:spMkLst>
        </pc:spChg>
        <pc:spChg chg="mod">
          <ac:chgData name="Tom Mix Petreca" userId="00042f71-c890-4f5c-8cec-365e083d8ec0" providerId="ADAL" clId="{F1F11980-5B49-4F4C-A124-24BB8AE24DF5}" dt="2021-06-17T03:53:48.008" v="3170"/>
          <ac:spMkLst>
            <pc:docMk/>
            <pc:sldMk cId="2545784471" sldId="359"/>
            <ac:spMk id="7" creationId="{328B15A2-2686-4FBA-9CD5-1ED55FD09301}"/>
          </ac:spMkLst>
        </pc:spChg>
        <pc:spChg chg="mod">
          <ac:chgData name="Tom Mix Petreca" userId="00042f71-c890-4f5c-8cec-365e083d8ec0" providerId="ADAL" clId="{F1F11980-5B49-4F4C-A124-24BB8AE24DF5}" dt="2021-06-17T03:53:48.008" v="3170"/>
          <ac:spMkLst>
            <pc:docMk/>
            <pc:sldMk cId="2545784471" sldId="359"/>
            <ac:spMk id="8" creationId="{5C75B344-668B-4EE3-A7E2-422A7BCF969D}"/>
          </ac:spMkLst>
        </pc:spChg>
        <pc:spChg chg="mod">
          <ac:chgData name="Tom Mix Petreca" userId="00042f71-c890-4f5c-8cec-365e083d8ec0" providerId="ADAL" clId="{F1F11980-5B49-4F4C-A124-24BB8AE24DF5}" dt="2021-06-17T03:53:48.008" v="3170"/>
          <ac:spMkLst>
            <pc:docMk/>
            <pc:sldMk cId="2545784471" sldId="359"/>
            <ac:spMk id="9" creationId="{4FFE0DC4-71BF-4FE5-8904-FBBFB9BF0F55}"/>
          </ac:spMkLst>
        </pc:spChg>
        <pc:spChg chg="mod">
          <ac:chgData name="Tom Mix Petreca" userId="00042f71-c890-4f5c-8cec-365e083d8ec0" providerId="ADAL" clId="{F1F11980-5B49-4F4C-A124-24BB8AE24DF5}" dt="2021-06-17T03:53:48.008" v="3170"/>
          <ac:spMkLst>
            <pc:docMk/>
            <pc:sldMk cId="2545784471" sldId="359"/>
            <ac:spMk id="10" creationId="{58AD59CE-140B-40D7-94CD-595731C43C7B}"/>
          </ac:spMkLst>
        </pc:spChg>
        <pc:spChg chg="mod">
          <ac:chgData name="Tom Mix Petreca" userId="00042f71-c890-4f5c-8cec-365e083d8ec0" providerId="ADAL" clId="{F1F11980-5B49-4F4C-A124-24BB8AE24DF5}" dt="2021-06-17T03:53:48.008" v="3170"/>
          <ac:spMkLst>
            <pc:docMk/>
            <pc:sldMk cId="2545784471" sldId="359"/>
            <ac:spMk id="11" creationId="{8F9003E5-C978-46CF-B074-5839170290B6}"/>
          </ac:spMkLst>
        </pc:spChg>
        <pc:spChg chg="mod">
          <ac:chgData name="Tom Mix Petreca" userId="00042f71-c890-4f5c-8cec-365e083d8ec0" providerId="ADAL" clId="{F1F11980-5B49-4F4C-A124-24BB8AE24DF5}" dt="2021-06-17T03:53:48.008" v="3170"/>
          <ac:spMkLst>
            <pc:docMk/>
            <pc:sldMk cId="2545784471" sldId="359"/>
            <ac:spMk id="12" creationId="{2073B3BC-EB44-4A8B-8994-52E44E60ABA3}"/>
          </ac:spMkLst>
        </pc:spChg>
        <pc:spChg chg="mod">
          <ac:chgData name="Tom Mix Petreca" userId="00042f71-c890-4f5c-8cec-365e083d8ec0" providerId="ADAL" clId="{F1F11980-5B49-4F4C-A124-24BB8AE24DF5}" dt="2021-06-17T03:53:48.008" v="3170"/>
          <ac:spMkLst>
            <pc:docMk/>
            <pc:sldMk cId="2545784471" sldId="359"/>
            <ac:spMk id="13" creationId="{7DE75BF7-F031-44C6-9A31-4252BE1B8194}"/>
          </ac:spMkLst>
        </pc:spChg>
        <pc:spChg chg="add del mod">
          <ac:chgData name="Tom Mix Petreca" userId="00042f71-c890-4f5c-8cec-365e083d8ec0" providerId="ADAL" clId="{F1F11980-5B49-4F4C-A124-24BB8AE24DF5}" dt="2021-06-17T04:11:58.982" v="3674" actId="478"/>
          <ac:spMkLst>
            <pc:docMk/>
            <pc:sldMk cId="2545784471" sldId="359"/>
            <ac:spMk id="14" creationId="{2AC43AB4-E063-4E17-886A-6BB8C43CF790}"/>
          </ac:spMkLst>
        </pc:spChg>
        <pc:spChg chg="add mod ord">
          <ac:chgData name="Tom Mix Petreca" userId="00042f71-c890-4f5c-8cec-365e083d8ec0" providerId="ADAL" clId="{F1F11980-5B49-4F4C-A124-24BB8AE24DF5}" dt="2021-06-17T04:09:40.825" v="3621" actId="207"/>
          <ac:spMkLst>
            <pc:docMk/>
            <pc:sldMk cId="2545784471" sldId="359"/>
            <ac:spMk id="17" creationId="{A000DDB5-9456-4583-A14A-2FE2B296BE75}"/>
          </ac:spMkLst>
        </pc:spChg>
        <pc:spChg chg="add mod ord">
          <ac:chgData name="Tom Mix Petreca" userId="00042f71-c890-4f5c-8cec-365e083d8ec0" providerId="ADAL" clId="{F1F11980-5B49-4F4C-A124-24BB8AE24DF5}" dt="2021-06-17T04:03:09.527" v="3514" actId="1076"/>
          <ac:spMkLst>
            <pc:docMk/>
            <pc:sldMk cId="2545784471" sldId="359"/>
            <ac:spMk id="20" creationId="{87FF66D7-8CCE-406D-B6A5-D7B4B90E36DD}"/>
          </ac:spMkLst>
        </pc:spChg>
        <pc:spChg chg="add mod">
          <ac:chgData name="Tom Mix Petreca" userId="00042f71-c890-4f5c-8cec-365e083d8ec0" providerId="ADAL" clId="{F1F11980-5B49-4F4C-A124-24BB8AE24DF5}" dt="2021-06-17T04:11:32.371" v="3667" actId="121"/>
          <ac:spMkLst>
            <pc:docMk/>
            <pc:sldMk cId="2545784471" sldId="359"/>
            <ac:spMk id="24" creationId="{7BCE1AEB-8BE6-4595-8AF6-1B9E6A6D3895}"/>
          </ac:spMkLst>
        </pc:spChg>
        <pc:spChg chg="add mod">
          <ac:chgData name="Tom Mix Petreca" userId="00042f71-c890-4f5c-8cec-365e083d8ec0" providerId="ADAL" clId="{F1F11980-5B49-4F4C-A124-24BB8AE24DF5}" dt="2021-06-17T04:17:06.575" v="3722" actId="404"/>
          <ac:spMkLst>
            <pc:docMk/>
            <pc:sldMk cId="2545784471" sldId="359"/>
            <ac:spMk id="26" creationId="{DB5EBC32-5C0F-4EEE-AF41-3608FCF68532}"/>
          </ac:spMkLst>
        </pc:spChg>
        <pc:spChg chg="add mod">
          <ac:chgData name="Tom Mix Petreca" userId="00042f71-c890-4f5c-8cec-365e083d8ec0" providerId="ADAL" clId="{F1F11980-5B49-4F4C-A124-24BB8AE24DF5}" dt="2021-06-17T04:11:37.523" v="3669" actId="123"/>
          <ac:spMkLst>
            <pc:docMk/>
            <pc:sldMk cId="2545784471" sldId="359"/>
            <ac:spMk id="28" creationId="{10AC6AD9-0447-4F4B-BA0C-A43FA77CED49}"/>
          </ac:spMkLst>
        </pc:spChg>
        <pc:spChg chg="add mod">
          <ac:chgData name="Tom Mix Petreca" userId="00042f71-c890-4f5c-8cec-365e083d8ec0" providerId="ADAL" clId="{F1F11980-5B49-4F4C-A124-24BB8AE24DF5}" dt="2021-06-17T04:17:06.575" v="3722" actId="404"/>
          <ac:spMkLst>
            <pc:docMk/>
            <pc:sldMk cId="2545784471" sldId="359"/>
            <ac:spMk id="30" creationId="{FE03F804-0082-4D8B-9121-D00274F61F1E}"/>
          </ac:spMkLst>
        </pc:spChg>
        <pc:spChg chg="add mod">
          <ac:chgData name="Tom Mix Petreca" userId="00042f71-c890-4f5c-8cec-365e083d8ec0" providerId="ADAL" clId="{F1F11980-5B49-4F4C-A124-24BB8AE24DF5}" dt="2021-06-17T04:11:39.311" v="3670" actId="120"/>
          <ac:spMkLst>
            <pc:docMk/>
            <pc:sldMk cId="2545784471" sldId="359"/>
            <ac:spMk id="32" creationId="{08DE65F9-9E2E-49E6-B674-8DCDFCAAE1DF}"/>
          </ac:spMkLst>
        </pc:spChg>
        <pc:spChg chg="add mod">
          <ac:chgData name="Tom Mix Petreca" userId="00042f71-c890-4f5c-8cec-365e083d8ec0" providerId="ADAL" clId="{F1F11980-5B49-4F4C-A124-24BB8AE24DF5}" dt="2021-06-17T04:17:06.575" v="3722" actId="404"/>
          <ac:spMkLst>
            <pc:docMk/>
            <pc:sldMk cId="2545784471" sldId="359"/>
            <ac:spMk id="34" creationId="{534399FD-4093-4F98-8264-C87C75EA5F56}"/>
          </ac:spMkLst>
        </pc:spChg>
        <pc:spChg chg="add mod ord">
          <ac:chgData name="Tom Mix Petreca" userId="00042f71-c890-4f5c-8cec-365e083d8ec0" providerId="ADAL" clId="{F1F11980-5B49-4F4C-A124-24BB8AE24DF5}" dt="2021-06-17T04:10:41.525" v="3636" actId="1076"/>
          <ac:spMkLst>
            <pc:docMk/>
            <pc:sldMk cId="2545784471" sldId="359"/>
            <ac:spMk id="36" creationId="{DB472CC8-A112-4F33-A341-AF7642ECDBFC}"/>
          </ac:spMkLst>
        </pc:spChg>
        <pc:spChg chg="add mod ord">
          <ac:chgData name="Tom Mix Petreca" userId="00042f71-c890-4f5c-8cec-365e083d8ec0" providerId="ADAL" clId="{F1F11980-5B49-4F4C-A124-24BB8AE24DF5}" dt="2021-06-17T04:09:52.329" v="3623" actId="207"/>
          <ac:spMkLst>
            <pc:docMk/>
            <pc:sldMk cId="2545784471" sldId="359"/>
            <ac:spMk id="38" creationId="{35140833-6AAD-418C-827A-02CAA3C9D0B2}"/>
          </ac:spMkLst>
        </pc:spChg>
        <pc:spChg chg="add del mod">
          <ac:chgData name="Tom Mix Petreca" userId="00042f71-c890-4f5c-8cec-365e083d8ec0" providerId="ADAL" clId="{F1F11980-5B49-4F4C-A124-24BB8AE24DF5}" dt="2021-06-17T05:19:24.503" v="5070" actId="478"/>
          <ac:spMkLst>
            <pc:docMk/>
            <pc:sldMk cId="2545784471" sldId="359"/>
            <ac:spMk id="40" creationId="{E4356A21-9A94-4516-995D-2F3F92CB19EA}"/>
          </ac:spMkLst>
        </pc:spChg>
        <pc:grpChg chg="add mod">
          <ac:chgData name="Tom Mix Petreca" userId="00042f71-c890-4f5c-8cec-365e083d8ec0" providerId="ADAL" clId="{F1F11980-5B49-4F4C-A124-24BB8AE24DF5}" dt="2021-06-17T03:54:50.727" v="3182" actId="1076"/>
          <ac:grpSpMkLst>
            <pc:docMk/>
            <pc:sldMk cId="2545784471" sldId="359"/>
            <ac:grpSpMk id="5" creationId="{3150FE04-C121-47C2-8DD9-31F9E768728C}"/>
          </ac:grpSpMkLst>
        </pc:grpChg>
        <pc:picChg chg="add del mod">
          <ac:chgData name="Tom Mix Petreca" userId="00042f71-c890-4f5c-8cec-365e083d8ec0" providerId="ADAL" clId="{F1F11980-5B49-4F4C-A124-24BB8AE24DF5}" dt="2021-06-17T03:59:09.661" v="3472" actId="478"/>
          <ac:picMkLst>
            <pc:docMk/>
            <pc:sldMk cId="2545784471" sldId="359"/>
            <ac:picMk id="15" creationId="{685D9D7C-A6E1-41FF-B4D0-3D7E4261A13C}"/>
          </ac:picMkLst>
        </pc:picChg>
        <pc:picChg chg="add mod modCrop">
          <ac:chgData name="Tom Mix Petreca" userId="00042f71-c890-4f5c-8cec-365e083d8ec0" providerId="ADAL" clId="{F1F11980-5B49-4F4C-A124-24BB8AE24DF5}" dt="2021-06-17T04:03:09.527" v="3514" actId="1076"/>
          <ac:picMkLst>
            <pc:docMk/>
            <pc:sldMk cId="2545784471" sldId="359"/>
            <ac:picMk id="19" creationId="{ACED6702-4983-4269-9A3B-BCC3F85AA020}"/>
          </ac:picMkLst>
        </pc:picChg>
        <pc:picChg chg="add del mod">
          <ac:chgData name="Tom Mix Petreca" userId="00042f71-c890-4f5c-8cec-365e083d8ec0" providerId="ADAL" clId="{F1F11980-5B49-4F4C-A124-24BB8AE24DF5}" dt="2021-06-17T04:11:55.545" v="3673" actId="478"/>
          <ac:picMkLst>
            <pc:docMk/>
            <pc:sldMk cId="2545784471" sldId="359"/>
            <ac:picMk id="22" creationId="{328DA4C5-B45E-4D8D-A8BA-10994366096F}"/>
          </ac:picMkLst>
        </pc:picChg>
      </pc:sldChg>
      <pc:sldChg chg="addSp delSp modSp new del mod modClrScheme chgLayout">
        <pc:chgData name="Tom Mix Petreca" userId="00042f71-c890-4f5c-8cec-365e083d8ec0" providerId="ADAL" clId="{F1F11980-5B49-4F4C-A124-24BB8AE24DF5}" dt="2021-06-17T02:44:34.537" v="673" actId="47"/>
        <pc:sldMkLst>
          <pc:docMk/>
          <pc:sldMk cId="1688330566" sldId="360"/>
        </pc:sldMkLst>
        <pc:spChg chg="del mod">
          <ac:chgData name="Tom Mix Petreca" userId="00042f71-c890-4f5c-8cec-365e083d8ec0" providerId="ADAL" clId="{F1F11980-5B49-4F4C-A124-24BB8AE24DF5}" dt="2021-06-16T18:36:14.463" v="639" actId="478"/>
          <ac:spMkLst>
            <pc:docMk/>
            <pc:sldMk cId="1688330566" sldId="360"/>
            <ac:spMk id="2" creationId="{392DD4EE-4622-48DD-8CA6-499BD9D7E21E}"/>
          </ac:spMkLst>
        </pc:spChg>
        <pc:spChg chg="del">
          <ac:chgData name="Tom Mix Petreca" userId="00042f71-c890-4f5c-8cec-365e083d8ec0" providerId="ADAL" clId="{F1F11980-5B49-4F4C-A124-24BB8AE24DF5}" dt="2021-06-16T18:36:16.003" v="640" actId="478"/>
          <ac:spMkLst>
            <pc:docMk/>
            <pc:sldMk cId="1688330566" sldId="360"/>
            <ac:spMk id="3" creationId="{95539B5A-5007-45AD-962E-11A9AB9666BB}"/>
          </ac:spMkLst>
        </pc:spChg>
        <pc:spChg chg="del">
          <ac:chgData name="Tom Mix Petreca" userId="00042f71-c890-4f5c-8cec-365e083d8ec0" providerId="ADAL" clId="{F1F11980-5B49-4F4C-A124-24BB8AE24DF5}" dt="2021-06-16T18:36:16.003" v="640" actId="478"/>
          <ac:spMkLst>
            <pc:docMk/>
            <pc:sldMk cId="1688330566" sldId="360"/>
            <ac:spMk id="4" creationId="{362B87B6-45FC-40A6-B78E-CE3F8A96BF3C}"/>
          </ac:spMkLst>
        </pc:spChg>
        <pc:spChg chg="add del mod">
          <ac:chgData name="Tom Mix Petreca" userId="00042f71-c890-4f5c-8cec-365e083d8ec0" providerId="ADAL" clId="{F1F11980-5B49-4F4C-A124-24BB8AE24DF5}" dt="2021-06-16T18:36:44.627" v="645"/>
          <ac:spMkLst>
            <pc:docMk/>
            <pc:sldMk cId="1688330566" sldId="360"/>
            <ac:spMk id="5" creationId="{9B57D602-9103-4AAF-A4BF-E619277F13A0}"/>
          </ac:spMkLst>
        </pc:spChg>
        <pc:spChg chg="mod">
          <ac:chgData name="Tom Mix Petreca" userId="00042f71-c890-4f5c-8cec-365e083d8ec0" providerId="ADAL" clId="{F1F11980-5B49-4F4C-A124-24BB8AE24DF5}" dt="2021-06-16T18:36:27.980" v="642"/>
          <ac:spMkLst>
            <pc:docMk/>
            <pc:sldMk cId="1688330566" sldId="360"/>
            <ac:spMk id="7" creationId="{A707F628-9936-4EA9-82D4-C8CE0BE6F0B4}"/>
          </ac:spMkLst>
        </pc:spChg>
        <pc:spChg chg="mod">
          <ac:chgData name="Tom Mix Petreca" userId="00042f71-c890-4f5c-8cec-365e083d8ec0" providerId="ADAL" clId="{F1F11980-5B49-4F4C-A124-24BB8AE24DF5}" dt="2021-06-16T18:36:27.980" v="642"/>
          <ac:spMkLst>
            <pc:docMk/>
            <pc:sldMk cId="1688330566" sldId="360"/>
            <ac:spMk id="8" creationId="{4EEDD7CB-1760-4F8F-8877-34C0A298CAFE}"/>
          </ac:spMkLst>
        </pc:spChg>
        <pc:grpChg chg="add del mod">
          <ac:chgData name="Tom Mix Petreca" userId="00042f71-c890-4f5c-8cec-365e083d8ec0" providerId="ADAL" clId="{F1F11980-5B49-4F4C-A124-24BB8AE24DF5}" dt="2021-06-16T18:36:44.627" v="645"/>
          <ac:grpSpMkLst>
            <pc:docMk/>
            <pc:sldMk cId="1688330566" sldId="360"/>
            <ac:grpSpMk id="6" creationId="{DD82961E-CA02-4E88-B960-90694D5BB947}"/>
          </ac:grpSpMkLst>
        </pc:grpChg>
      </pc:sldChg>
      <pc:sldChg chg="new del">
        <pc:chgData name="Tom Mix Petreca" userId="00042f71-c890-4f5c-8cec-365e083d8ec0" providerId="ADAL" clId="{F1F11980-5B49-4F4C-A124-24BB8AE24DF5}" dt="2021-06-17T04:40:30.143" v="4205" actId="47"/>
        <pc:sldMkLst>
          <pc:docMk/>
          <pc:sldMk cId="3832254900" sldId="360"/>
        </pc:sldMkLst>
      </pc:sldChg>
      <pc:sldChg chg="addSp">
        <pc:chgData name="Tom Mix Petreca" userId="00042f71-c890-4f5c-8cec-365e083d8ec0" providerId="ADAL" clId="{F1F11980-5B49-4F4C-A124-24BB8AE24DF5}" dt="2021-06-17T04:44:25.068" v="4257"/>
        <pc:sldMkLst>
          <pc:docMk/>
          <pc:sldMk cId="2078979813" sldId="361"/>
        </pc:sldMkLst>
        <pc:picChg chg="add">
          <ac:chgData name="Tom Mix Petreca" userId="00042f71-c890-4f5c-8cec-365e083d8ec0" providerId="ADAL" clId="{F1F11980-5B49-4F4C-A124-24BB8AE24DF5}" dt="2021-06-17T04:44:25.068" v="4257"/>
          <ac:picMkLst>
            <pc:docMk/>
            <pc:sldMk cId="2078979813" sldId="361"/>
            <ac:picMk id="1026" creationId="{74F0D237-77F1-407F-A8E0-157D20CAFD29}"/>
          </ac:picMkLst>
        </pc:picChg>
      </pc:sldChg>
      <pc:sldChg chg="addSp delSp modSp add del mod">
        <pc:chgData name="Tom Mix Petreca" userId="00042f71-c890-4f5c-8cec-365e083d8ec0" providerId="ADAL" clId="{F1F11980-5B49-4F4C-A124-24BB8AE24DF5}" dt="2021-06-17T05:00:56.394" v="4814" actId="47"/>
        <pc:sldMkLst>
          <pc:docMk/>
          <pc:sldMk cId="2126657378" sldId="361"/>
        </pc:sldMkLst>
        <pc:spChg chg="mod">
          <ac:chgData name="Tom Mix Petreca" userId="00042f71-c890-4f5c-8cec-365e083d8ec0" providerId="ADAL" clId="{F1F11980-5B49-4F4C-A124-24BB8AE24DF5}" dt="2021-06-17T04:45:07.794" v="4280" actId="1076"/>
          <ac:spMkLst>
            <pc:docMk/>
            <pc:sldMk cId="2126657378" sldId="361"/>
            <ac:spMk id="2" creationId="{00000000-0000-0000-0000-000000000000}"/>
          </ac:spMkLst>
        </pc:spChg>
        <pc:spChg chg="add mod">
          <ac:chgData name="Tom Mix Petreca" userId="00042f71-c890-4f5c-8cec-365e083d8ec0" providerId="ADAL" clId="{F1F11980-5B49-4F4C-A124-24BB8AE24DF5}" dt="2021-06-17T04:49:45.152" v="4425" actId="1035"/>
          <ac:spMkLst>
            <pc:docMk/>
            <pc:sldMk cId="2126657378" sldId="361"/>
            <ac:spMk id="3" creationId="{2DA30E15-B16A-459A-B30F-19E1CD2C10EB}"/>
          </ac:spMkLst>
        </pc:spChg>
        <pc:spChg chg="del mod">
          <ac:chgData name="Tom Mix Petreca" userId="00042f71-c890-4f5c-8cec-365e083d8ec0" providerId="ADAL" clId="{F1F11980-5B49-4F4C-A124-24BB8AE24DF5}" dt="2021-06-17T04:47:40.260" v="4382" actId="478"/>
          <ac:spMkLst>
            <pc:docMk/>
            <pc:sldMk cId="2126657378" sldId="361"/>
            <ac:spMk id="8" creationId="{00000000-0000-0000-0000-000000000000}"/>
          </ac:spMkLst>
        </pc:spChg>
        <pc:spChg chg="mod">
          <ac:chgData name="Tom Mix Petreca" userId="00042f71-c890-4f5c-8cec-365e083d8ec0" providerId="ADAL" clId="{F1F11980-5B49-4F4C-A124-24BB8AE24DF5}" dt="2021-06-17T04:49:45.152" v="4425" actId="1035"/>
          <ac:spMkLst>
            <pc:docMk/>
            <pc:sldMk cId="2126657378" sldId="361"/>
            <ac:spMk id="9" creationId="{00000000-0000-0000-0000-000000000000}"/>
          </ac:spMkLst>
        </pc:spChg>
        <pc:spChg chg="del mod">
          <ac:chgData name="Tom Mix Petreca" userId="00042f71-c890-4f5c-8cec-365e083d8ec0" providerId="ADAL" clId="{F1F11980-5B49-4F4C-A124-24BB8AE24DF5}" dt="2021-06-17T04:45:09.784" v="4281" actId="478"/>
          <ac:spMkLst>
            <pc:docMk/>
            <pc:sldMk cId="2126657378" sldId="361"/>
            <ac:spMk id="10" creationId="{00000000-0000-0000-0000-000000000000}"/>
          </ac:spMkLst>
        </pc:spChg>
        <pc:spChg chg="add mod">
          <ac:chgData name="Tom Mix Petreca" userId="00042f71-c890-4f5c-8cec-365e083d8ec0" providerId="ADAL" clId="{F1F11980-5B49-4F4C-A124-24BB8AE24DF5}" dt="2021-06-17T04:49:57.204" v="4432" actId="20577"/>
          <ac:spMkLst>
            <pc:docMk/>
            <pc:sldMk cId="2126657378" sldId="361"/>
            <ac:spMk id="13" creationId="{263B0E0B-9C92-43B7-9FA6-3E5EDDF10FA7}"/>
          </ac:spMkLst>
        </pc:spChg>
        <pc:spChg chg="del">
          <ac:chgData name="Tom Mix Petreca" userId="00042f71-c890-4f5c-8cec-365e083d8ec0" providerId="ADAL" clId="{F1F11980-5B49-4F4C-A124-24BB8AE24DF5}" dt="2021-06-17T04:45:12.167" v="4282" actId="478"/>
          <ac:spMkLst>
            <pc:docMk/>
            <pc:sldMk cId="2126657378" sldId="361"/>
            <ac:spMk id="30" creationId="{D6CEB6B5-C7ED-4115-A8B9-E41F9DA47189}"/>
          </ac:spMkLst>
        </pc:spChg>
        <pc:picChg chg="add del mod">
          <ac:chgData name="Tom Mix Petreca" userId="00042f71-c890-4f5c-8cec-365e083d8ec0" providerId="ADAL" clId="{F1F11980-5B49-4F4C-A124-24BB8AE24DF5}" dt="2021-06-17T04:49:30.354" v="4413" actId="478"/>
          <ac:picMkLst>
            <pc:docMk/>
            <pc:sldMk cId="2126657378" sldId="361"/>
            <ac:picMk id="5" creationId="{F8A5A346-7D4A-462A-BC10-6F35DEFC716B}"/>
          </ac:picMkLst>
        </pc:picChg>
        <pc:picChg chg="add del mod">
          <ac:chgData name="Tom Mix Petreca" userId="00042f71-c890-4f5c-8cec-365e083d8ec0" providerId="ADAL" clId="{F1F11980-5B49-4F4C-A124-24BB8AE24DF5}" dt="2021-06-17T04:49:28.819" v="4412" actId="478"/>
          <ac:picMkLst>
            <pc:docMk/>
            <pc:sldMk cId="2126657378" sldId="361"/>
            <ac:picMk id="7" creationId="{B2380804-95F0-4BE5-A06C-16804D42DDB9}"/>
          </ac:picMkLst>
        </pc:picChg>
        <pc:picChg chg="add mod">
          <ac:chgData name="Tom Mix Petreca" userId="00042f71-c890-4f5c-8cec-365e083d8ec0" providerId="ADAL" clId="{F1F11980-5B49-4F4C-A124-24BB8AE24DF5}" dt="2021-06-17T04:49:50.022" v="4426" actId="1076"/>
          <ac:picMkLst>
            <pc:docMk/>
            <pc:sldMk cId="2126657378" sldId="361"/>
            <ac:picMk id="12" creationId="{C334F5DB-3255-4CC3-B688-FB84F615266B}"/>
          </ac:picMkLst>
        </pc:picChg>
        <pc:picChg chg="del">
          <ac:chgData name="Tom Mix Petreca" userId="00042f71-c890-4f5c-8cec-365e083d8ec0" providerId="ADAL" clId="{F1F11980-5B49-4F4C-A124-24BB8AE24DF5}" dt="2021-06-17T04:43:45.710" v="4241" actId="478"/>
          <ac:picMkLst>
            <pc:docMk/>
            <pc:sldMk cId="2126657378" sldId="361"/>
            <ac:picMk id="13" creationId="{49E81FBB-B8F9-45B7-A8FF-EFA576A44275}"/>
          </ac:picMkLst>
        </pc:picChg>
        <pc:picChg chg="mod">
          <ac:chgData name="Tom Mix Petreca" userId="00042f71-c890-4f5c-8cec-365e083d8ec0" providerId="ADAL" clId="{F1F11980-5B49-4F4C-A124-24BB8AE24DF5}" dt="2021-06-17T04:45:14.725" v="4283" actId="1076"/>
          <ac:picMkLst>
            <pc:docMk/>
            <pc:sldMk cId="2126657378" sldId="361"/>
            <ac:picMk id="16" creationId="{6D08F0CA-500C-4C3E-8485-85324B18685E}"/>
          </ac:picMkLst>
        </pc:picChg>
        <pc:picChg chg="mod">
          <ac:chgData name="Tom Mix Petreca" userId="00042f71-c890-4f5c-8cec-365e083d8ec0" providerId="ADAL" clId="{F1F11980-5B49-4F4C-A124-24BB8AE24DF5}" dt="2021-06-17T04:48:54.153" v="4400" actId="1076"/>
          <ac:picMkLst>
            <pc:docMk/>
            <pc:sldMk cId="2126657378" sldId="361"/>
            <ac:picMk id="1026" creationId="{74F0D237-77F1-407F-A8E0-157D20CAFD29}"/>
          </ac:picMkLst>
        </pc:picChg>
        <pc:picChg chg="mod">
          <ac:chgData name="Tom Mix Petreca" userId="00042f71-c890-4f5c-8cec-365e083d8ec0" providerId="ADAL" clId="{F1F11980-5B49-4F4C-A124-24BB8AE24DF5}" dt="2021-06-17T04:48:54.153" v="4400" actId="1076"/>
          <ac:picMkLst>
            <pc:docMk/>
            <pc:sldMk cId="2126657378" sldId="361"/>
            <ac:picMk id="2050" creationId="{D6FB338C-E09F-47C5-9752-F3C562D626D8}"/>
          </ac:picMkLst>
        </pc:picChg>
      </pc:sldChg>
      <pc:sldChg chg="delSp modSp add del mod">
        <pc:chgData name="Tom Mix Petreca" userId="00042f71-c890-4f5c-8cec-365e083d8ec0" providerId="ADAL" clId="{F1F11980-5B49-4F4C-A124-24BB8AE24DF5}" dt="2021-06-17T04:33:20.591" v="3997" actId="47"/>
        <pc:sldMkLst>
          <pc:docMk/>
          <pc:sldMk cId="2565062525" sldId="361"/>
        </pc:sldMkLst>
        <pc:spChg chg="mod">
          <ac:chgData name="Tom Mix Petreca" userId="00042f71-c890-4f5c-8cec-365e083d8ec0" providerId="ADAL" clId="{F1F11980-5B49-4F4C-A124-24BB8AE24DF5}" dt="2021-06-17T04:33:09.916" v="3994" actId="1076"/>
          <ac:spMkLst>
            <pc:docMk/>
            <pc:sldMk cId="2565062525" sldId="361"/>
            <ac:spMk id="2" creationId="{00000000-0000-0000-0000-000000000000}"/>
          </ac:spMkLst>
        </pc:spChg>
        <pc:spChg chg="mod">
          <ac:chgData name="Tom Mix Petreca" userId="00042f71-c890-4f5c-8cec-365e083d8ec0" providerId="ADAL" clId="{F1F11980-5B49-4F4C-A124-24BB8AE24DF5}" dt="2021-06-17T04:33:09.916" v="3994" actId="1076"/>
          <ac:spMkLst>
            <pc:docMk/>
            <pc:sldMk cId="2565062525" sldId="361"/>
            <ac:spMk id="8" creationId="{00000000-0000-0000-0000-000000000000}"/>
          </ac:spMkLst>
        </pc:spChg>
        <pc:spChg chg="mod">
          <ac:chgData name="Tom Mix Petreca" userId="00042f71-c890-4f5c-8cec-365e083d8ec0" providerId="ADAL" clId="{F1F11980-5B49-4F4C-A124-24BB8AE24DF5}" dt="2021-06-17T04:32:39.377" v="3985" actId="1076"/>
          <ac:spMkLst>
            <pc:docMk/>
            <pc:sldMk cId="2565062525" sldId="361"/>
            <ac:spMk id="9" creationId="{00000000-0000-0000-0000-000000000000}"/>
          </ac:spMkLst>
        </pc:spChg>
        <pc:spChg chg="mod">
          <ac:chgData name="Tom Mix Petreca" userId="00042f71-c890-4f5c-8cec-365e083d8ec0" providerId="ADAL" clId="{F1F11980-5B49-4F4C-A124-24BB8AE24DF5}" dt="2021-06-17T04:32:39.377" v="3985" actId="1076"/>
          <ac:spMkLst>
            <pc:docMk/>
            <pc:sldMk cId="2565062525" sldId="361"/>
            <ac:spMk id="10" creationId="{00000000-0000-0000-0000-000000000000}"/>
          </ac:spMkLst>
        </pc:spChg>
        <pc:spChg chg="mod">
          <ac:chgData name="Tom Mix Petreca" userId="00042f71-c890-4f5c-8cec-365e083d8ec0" providerId="ADAL" clId="{F1F11980-5B49-4F4C-A124-24BB8AE24DF5}" dt="2021-06-17T04:32:44.118" v="3986" actId="1076"/>
          <ac:spMkLst>
            <pc:docMk/>
            <pc:sldMk cId="2565062525" sldId="361"/>
            <ac:spMk id="14" creationId="{334341B3-FA47-480F-84D2-30F2035A1A9A}"/>
          </ac:spMkLst>
        </pc:spChg>
        <pc:spChg chg="mod">
          <ac:chgData name="Tom Mix Petreca" userId="00042f71-c890-4f5c-8cec-365e083d8ec0" providerId="ADAL" clId="{F1F11980-5B49-4F4C-A124-24BB8AE24DF5}" dt="2021-06-17T04:32:49.636" v="3987" actId="1076"/>
          <ac:spMkLst>
            <pc:docMk/>
            <pc:sldMk cId="2565062525" sldId="361"/>
            <ac:spMk id="18" creationId="{343BA850-63C0-438A-9D10-82FA5C64E9A0}"/>
          </ac:spMkLst>
        </pc:spChg>
        <pc:spChg chg="mod">
          <ac:chgData name="Tom Mix Petreca" userId="00042f71-c890-4f5c-8cec-365e083d8ec0" providerId="ADAL" clId="{F1F11980-5B49-4F4C-A124-24BB8AE24DF5}" dt="2021-06-17T04:32:53.625" v="3988" actId="1076"/>
          <ac:spMkLst>
            <pc:docMk/>
            <pc:sldMk cId="2565062525" sldId="361"/>
            <ac:spMk id="20" creationId="{04714E71-AC0C-47F6-83EE-570CC6B8AD35}"/>
          </ac:spMkLst>
        </pc:spChg>
        <pc:spChg chg="del">
          <ac:chgData name="Tom Mix Petreca" userId="00042f71-c890-4f5c-8cec-365e083d8ec0" providerId="ADAL" clId="{F1F11980-5B49-4F4C-A124-24BB8AE24DF5}" dt="2021-06-17T04:32:03.807" v="3974" actId="478"/>
          <ac:spMkLst>
            <pc:docMk/>
            <pc:sldMk cId="2565062525" sldId="361"/>
            <ac:spMk id="28" creationId="{898D8DDF-744A-4691-8EBE-BAB37CF6D652}"/>
          </ac:spMkLst>
        </pc:spChg>
        <pc:spChg chg="mod">
          <ac:chgData name="Tom Mix Petreca" userId="00042f71-c890-4f5c-8cec-365e083d8ec0" providerId="ADAL" clId="{F1F11980-5B49-4F4C-A124-24BB8AE24DF5}" dt="2021-06-17T04:32:39.377" v="3985" actId="1076"/>
          <ac:spMkLst>
            <pc:docMk/>
            <pc:sldMk cId="2565062525" sldId="361"/>
            <ac:spMk id="30" creationId="{D6CEB6B5-C7ED-4115-A8B9-E41F9DA47189}"/>
          </ac:spMkLst>
        </pc:spChg>
        <pc:spChg chg="del">
          <ac:chgData name="Tom Mix Petreca" userId="00042f71-c890-4f5c-8cec-365e083d8ec0" providerId="ADAL" clId="{F1F11980-5B49-4F4C-A124-24BB8AE24DF5}" dt="2021-06-17T04:31:33.832" v="3972" actId="478"/>
          <ac:spMkLst>
            <pc:docMk/>
            <pc:sldMk cId="2565062525" sldId="361"/>
            <ac:spMk id="33" creationId="{73990F0B-572C-4062-B391-742878A2C032}"/>
          </ac:spMkLst>
        </pc:spChg>
        <pc:picChg chg="mod">
          <ac:chgData name="Tom Mix Petreca" userId="00042f71-c890-4f5c-8cec-365e083d8ec0" providerId="ADAL" clId="{F1F11980-5B49-4F4C-A124-24BB8AE24DF5}" dt="2021-06-17T04:33:13.543" v="3996" actId="1076"/>
          <ac:picMkLst>
            <pc:docMk/>
            <pc:sldMk cId="2565062525" sldId="361"/>
            <ac:picMk id="13" creationId="{49E81FBB-B8F9-45B7-A8FF-EFA576A44275}"/>
          </ac:picMkLst>
        </pc:picChg>
        <pc:picChg chg="mod">
          <ac:chgData name="Tom Mix Petreca" userId="00042f71-c890-4f5c-8cec-365e083d8ec0" providerId="ADAL" clId="{F1F11980-5B49-4F4C-A124-24BB8AE24DF5}" dt="2021-06-17T04:32:39.377" v="3985" actId="1076"/>
          <ac:picMkLst>
            <pc:docMk/>
            <pc:sldMk cId="2565062525" sldId="361"/>
            <ac:picMk id="16" creationId="{6D08F0CA-500C-4C3E-8485-85324B18685E}"/>
          </ac:picMkLst>
        </pc:picChg>
      </pc:sldChg>
      <pc:sldChg chg="addSp">
        <pc:chgData name="Tom Mix Petreca" userId="00042f71-c890-4f5c-8cec-365e083d8ec0" providerId="ADAL" clId="{F1F11980-5B49-4F4C-A124-24BB8AE24DF5}" dt="2021-06-17T04:45:27.612" v="4284"/>
        <pc:sldMkLst>
          <pc:docMk/>
          <pc:sldMk cId="3754050474" sldId="361"/>
        </pc:sldMkLst>
        <pc:picChg chg="add">
          <ac:chgData name="Tom Mix Petreca" userId="00042f71-c890-4f5c-8cec-365e083d8ec0" providerId="ADAL" clId="{F1F11980-5B49-4F4C-A124-24BB8AE24DF5}" dt="2021-06-17T04:45:27.612" v="4284"/>
          <ac:picMkLst>
            <pc:docMk/>
            <pc:sldMk cId="3754050474" sldId="361"/>
            <ac:picMk id="2050" creationId="{D6FB338C-E09F-47C5-9752-F3C562D626D8}"/>
          </ac:picMkLst>
        </pc:picChg>
      </pc:sldChg>
      <pc:sldChg chg="modSp add del mod">
        <pc:chgData name="Tom Mix Petreca" userId="00042f71-c890-4f5c-8cec-365e083d8ec0" providerId="ADAL" clId="{F1F11980-5B49-4F4C-A124-24BB8AE24DF5}" dt="2021-06-17T04:30:37.771" v="3967" actId="47"/>
        <pc:sldMkLst>
          <pc:docMk/>
          <pc:sldMk cId="3822553092" sldId="361"/>
        </pc:sldMkLst>
        <pc:spChg chg="mod">
          <ac:chgData name="Tom Mix Petreca" userId="00042f71-c890-4f5c-8cec-365e083d8ec0" providerId="ADAL" clId="{F1F11980-5B49-4F4C-A124-24BB8AE24DF5}" dt="2021-06-17T04:29:56.535" v="3962" actId="1076"/>
          <ac:spMkLst>
            <pc:docMk/>
            <pc:sldMk cId="3822553092" sldId="361"/>
            <ac:spMk id="9" creationId="{00000000-0000-0000-0000-000000000000}"/>
          </ac:spMkLst>
        </pc:spChg>
        <pc:spChg chg="mod">
          <ac:chgData name="Tom Mix Petreca" userId="00042f71-c890-4f5c-8cec-365e083d8ec0" providerId="ADAL" clId="{F1F11980-5B49-4F4C-A124-24BB8AE24DF5}" dt="2021-06-17T04:29:56.535" v="3962" actId="1076"/>
          <ac:spMkLst>
            <pc:docMk/>
            <pc:sldMk cId="3822553092" sldId="361"/>
            <ac:spMk id="10" creationId="{00000000-0000-0000-0000-000000000000}"/>
          </ac:spMkLst>
        </pc:spChg>
        <pc:spChg chg="mod">
          <ac:chgData name="Tom Mix Petreca" userId="00042f71-c890-4f5c-8cec-365e083d8ec0" providerId="ADAL" clId="{F1F11980-5B49-4F4C-A124-24BB8AE24DF5}" dt="2021-06-17T04:30:00.893" v="3963" actId="1076"/>
          <ac:spMkLst>
            <pc:docMk/>
            <pc:sldMk cId="3822553092" sldId="361"/>
            <ac:spMk id="30" creationId="{D6CEB6B5-C7ED-4115-A8B9-E41F9DA47189}"/>
          </ac:spMkLst>
        </pc:spChg>
        <pc:spChg chg="mod">
          <ac:chgData name="Tom Mix Petreca" userId="00042f71-c890-4f5c-8cec-365e083d8ec0" providerId="ADAL" clId="{F1F11980-5B49-4F4C-A124-24BB8AE24DF5}" dt="2021-06-17T04:30:04.719" v="3964" actId="14100"/>
          <ac:spMkLst>
            <pc:docMk/>
            <pc:sldMk cId="3822553092" sldId="361"/>
            <ac:spMk id="33" creationId="{73990F0B-572C-4062-B391-742878A2C032}"/>
          </ac:spMkLst>
        </pc:spChg>
        <pc:picChg chg="mod">
          <ac:chgData name="Tom Mix Petreca" userId="00042f71-c890-4f5c-8cec-365e083d8ec0" providerId="ADAL" clId="{F1F11980-5B49-4F4C-A124-24BB8AE24DF5}" dt="2021-06-17T04:30:26.009" v="3966" actId="14100"/>
          <ac:picMkLst>
            <pc:docMk/>
            <pc:sldMk cId="3822553092" sldId="361"/>
            <ac:picMk id="13" creationId="{49E81FBB-B8F9-45B7-A8FF-EFA576A44275}"/>
          </ac:picMkLst>
        </pc:picChg>
        <pc:picChg chg="mod">
          <ac:chgData name="Tom Mix Petreca" userId="00042f71-c890-4f5c-8cec-365e083d8ec0" providerId="ADAL" clId="{F1F11980-5B49-4F4C-A124-24BB8AE24DF5}" dt="2021-06-17T04:30:00.893" v="3963" actId="1076"/>
          <ac:picMkLst>
            <pc:docMk/>
            <pc:sldMk cId="3822553092" sldId="361"/>
            <ac:picMk id="16" creationId="{6D08F0CA-500C-4C3E-8485-85324B18685E}"/>
          </ac:picMkLst>
        </pc:picChg>
      </pc:sldChg>
      <pc:sldChg chg="modSp add mod">
        <pc:chgData name="Tom Mix Petreca" userId="00042f71-c890-4f5c-8cec-365e083d8ec0" providerId="ADAL" clId="{F1F11980-5B49-4F4C-A124-24BB8AE24DF5}" dt="2021-06-17T05:05:05.840" v="4887" actId="1076"/>
        <pc:sldMkLst>
          <pc:docMk/>
          <pc:sldMk cId="3062276516" sldId="362"/>
        </pc:sldMkLst>
        <pc:spChg chg="mod">
          <ac:chgData name="Tom Mix Petreca" userId="00042f71-c890-4f5c-8cec-365e083d8ec0" providerId="ADAL" clId="{F1F11980-5B49-4F4C-A124-24BB8AE24DF5}" dt="2021-06-17T05:05:05.840" v="4887" actId="1076"/>
          <ac:spMkLst>
            <pc:docMk/>
            <pc:sldMk cId="3062276516" sldId="362"/>
            <ac:spMk id="9" creationId="{00000000-0000-0000-0000-000000000000}"/>
          </ac:spMkLst>
        </pc:spChg>
      </pc:sldChg>
      <pc:sldChg chg="addSp modSp add del mod">
        <pc:chgData name="Tom Mix Petreca" userId="00042f71-c890-4f5c-8cec-365e083d8ec0" providerId="ADAL" clId="{F1F11980-5B49-4F4C-A124-24BB8AE24DF5}" dt="2021-06-17T05:04:54.520" v="4884" actId="47"/>
        <pc:sldMkLst>
          <pc:docMk/>
          <pc:sldMk cId="396262221" sldId="363"/>
        </pc:sldMkLst>
        <pc:spChg chg="mod">
          <ac:chgData name="Tom Mix Petreca" userId="00042f71-c890-4f5c-8cec-365e083d8ec0" providerId="ADAL" clId="{F1F11980-5B49-4F4C-A124-24BB8AE24DF5}" dt="2021-06-17T04:56:43.260" v="4771" actId="1037"/>
          <ac:spMkLst>
            <pc:docMk/>
            <pc:sldMk cId="396262221" sldId="363"/>
            <ac:spMk id="2" creationId="{00000000-0000-0000-0000-000000000000}"/>
          </ac:spMkLst>
        </pc:spChg>
        <pc:spChg chg="add mod">
          <ac:chgData name="Tom Mix Petreca" userId="00042f71-c890-4f5c-8cec-365e083d8ec0" providerId="ADAL" clId="{F1F11980-5B49-4F4C-A124-24BB8AE24DF5}" dt="2021-06-17T05:00:33.429" v="4812" actId="1076"/>
          <ac:spMkLst>
            <pc:docMk/>
            <pc:sldMk cId="396262221" sldId="363"/>
            <ac:spMk id="4" creationId="{4A848B57-6546-42E0-ACAA-5E45E067C42F}"/>
          </ac:spMkLst>
        </pc:spChg>
        <pc:spChg chg="add mod">
          <ac:chgData name="Tom Mix Petreca" userId="00042f71-c890-4f5c-8cec-365e083d8ec0" providerId="ADAL" clId="{F1F11980-5B49-4F4C-A124-24BB8AE24DF5}" dt="2021-06-17T05:00:24.559" v="4811" actId="1076"/>
          <ac:spMkLst>
            <pc:docMk/>
            <pc:sldMk cId="396262221" sldId="363"/>
            <ac:spMk id="5" creationId="{43D4D392-C2E0-4454-947A-C24A06BDE3D0}"/>
          </ac:spMkLst>
        </pc:spChg>
        <pc:spChg chg="add mod">
          <ac:chgData name="Tom Mix Petreca" userId="00042f71-c890-4f5c-8cec-365e083d8ec0" providerId="ADAL" clId="{F1F11980-5B49-4F4C-A124-24BB8AE24DF5}" dt="2021-06-17T04:56:43.260" v="4771" actId="1037"/>
          <ac:spMkLst>
            <pc:docMk/>
            <pc:sldMk cId="396262221" sldId="363"/>
            <ac:spMk id="6" creationId="{61576006-F36E-4E00-B612-4CBCA9B14F15}"/>
          </ac:spMkLst>
        </pc:spChg>
        <pc:spChg chg="mod">
          <ac:chgData name="Tom Mix Petreca" userId="00042f71-c890-4f5c-8cec-365e083d8ec0" providerId="ADAL" clId="{F1F11980-5B49-4F4C-A124-24BB8AE24DF5}" dt="2021-06-17T04:50:41.187" v="4537" actId="1037"/>
          <ac:spMkLst>
            <pc:docMk/>
            <pc:sldMk cId="396262221" sldId="363"/>
            <ac:spMk id="9" creationId="{00000000-0000-0000-0000-000000000000}"/>
          </ac:spMkLst>
        </pc:spChg>
        <pc:spChg chg="mod">
          <ac:chgData name="Tom Mix Petreca" userId="00042f71-c890-4f5c-8cec-365e083d8ec0" providerId="ADAL" clId="{F1F11980-5B49-4F4C-A124-24BB8AE24DF5}" dt="2021-06-17T04:56:43.260" v="4771" actId="1037"/>
          <ac:spMkLst>
            <pc:docMk/>
            <pc:sldMk cId="396262221" sldId="363"/>
            <ac:spMk id="13" creationId="{263B0E0B-9C92-43B7-9FA6-3E5EDDF10FA7}"/>
          </ac:spMkLst>
        </pc:spChg>
        <pc:picChg chg="add mod">
          <ac:chgData name="Tom Mix Petreca" userId="00042f71-c890-4f5c-8cec-365e083d8ec0" providerId="ADAL" clId="{F1F11980-5B49-4F4C-A124-24BB8AE24DF5}" dt="2021-06-17T05:00:33.429" v="4812" actId="1076"/>
          <ac:picMkLst>
            <pc:docMk/>
            <pc:sldMk cId="396262221" sldId="363"/>
            <ac:picMk id="7" creationId="{9C4E4D0E-9C07-402B-A39E-A00B93CCFAE7}"/>
          </ac:picMkLst>
        </pc:picChg>
        <pc:picChg chg="mod">
          <ac:chgData name="Tom Mix Petreca" userId="00042f71-c890-4f5c-8cec-365e083d8ec0" providerId="ADAL" clId="{F1F11980-5B49-4F4C-A124-24BB8AE24DF5}" dt="2021-06-17T05:00:33.429" v="4812" actId="1076"/>
          <ac:picMkLst>
            <pc:docMk/>
            <pc:sldMk cId="396262221" sldId="363"/>
            <ac:picMk id="12" creationId="{C334F5DB-3255-4CC3-B688-FB84F615266B}"/>
          </ac:picMkLst>
        </pc:picChg>
        <pc:picChg chg="mod">
          <ac:chgData name="Tom Mix Petreca" userId="00042f71-c890-4f5c-8cec-365e083d8ec0" providerId="ADAL" clId="{F1F11980-5B49-4F4C-A124-24BB8AE24DF5}" dt="2021-06-17T05:00:45.759" v="4813" actId="1076"/>
          <ac:picMkLst>
            <pc:docMk/>
            <pc:sldMk cId="396262221" sldId="363"/>
            <ac:picMk id="16" creationId="{6D08F0CA-500C-4C3E-8485-85324B18685E}"/>
          </ac:picMkLst>
        </pc:picChg>
        <pc:picChg chg="mod">
          <ac:chgData name="Tom Mix Petreca" userId="00042f71-c890-4f5c-8cec-365e083d8ec0" providerId="ADAL" clId="{F1F11980-5B49-4F4C-A124-24BB8AE24DF5}" dt="2021-06-17T04:50:41.187" v="4537" actId="1037"/>
          <ac:picMkLst>
            <pc:docMk/>
            <pc:sldMk cId="396262221" sldId="363"/>
            <ac:picMk id="1026" creationId="{74F0D237-77F1-407F-A8E0-157D20CAFD29}"/>
          </ac:picMkLst>
        </pc:picChg>
      </pc:sldChg>
      <pc:sldChg chg="modSp add mod">
        <pc:chgData name="Tom Mix Petreca" userId="00042f71-c890-4f5c-8cec-365e083d8ec0" providerId="ADAL" clId="{F1F11980-5B49-4F4C-A124-24BB8AE24DF5}" dt="2021-06-17T05:20:11.461" v="5130" actId="1076"/>
        <pc:sldMkLst>
          <pc:docMk/>
          <pc:sldMk cId="1001000941" sldId="364"/>
        </pc:sldMkLst>
        <pc:spChg chg="mod">
          <ac:chgData name="Tom Mix Petreca" userId="00042f71-c890-4f5c-8cec-365e083d8ec0" providerId="ADAL" clId="{F1F11980-5B49-4F4C-A124-24BB8AE24DF5}" dt="2021-06-17T05:06:06.482" v="4890" actId="403"/>
          <ac:spMkLst>
            <pc:docMk/>
            <pc:sldMk cId="1001000941" sldId="364"/>
            <ac:spMk id="3" creationId="{2DA30E15-B16A-459A-B30F-19E1CD2C10EB}"/>
          </ac:spMkLst>
        </pc:spChg>
        <pc:spChg chg="mod">
          <ac:chgData name="Tom Mix Petreca" userId="00042f71-c890-4f5c-8cec-365e083d8ec0" providerId="ADAL" clId="{F1F11980-5B49-4F4C-A124-24BB8AE24DF5}" dt="2021-06-17T05:06:18.006" v="4892" actId="403"/>
          <ac:spMkLst>
            <pc:docMk/>
            <pc:sldMk cId="1001000941" sldId="364"/>
            <ac:spMk id="4" creationId="{4A848B57-6546-42E0-ACAA-5E45E067C42F}"/>
          </ac:spMkLst>
        </pc:spChg>
        <pc:spChg chg="mod">
          <ac:chgData name="Tom Mix Petreca" userId="00042f71-c890-4f5c-8cec-365e083d8ec0" providerId="ADAL" clId="{F1F11980-5B49-4F4C-A124-24BB8AE24DF5}" dt="2021-06-17T05:02:13.076" v="4841" actId="1037"/>
          <ac:spMkLst>
            <pc:docMk/>
            <pc:sldMk cId="1001000941" sldId="364"/>
            <ac:spMk id="5" creationId="{43D4D392-C2E0-4454-947A-C24A06BDE3D0}"/>
          </ac:spMkLst>
        </pc:spChg>
        <pc:spChg chg="mod">
          <ac:chgData name="Tom Mix Petreca" userId="00042f71-c890-4f5c-8cec-365e083d8ec0" providerId="ADAL" clId="{F1F11980-5B49-4F4C-A124-24BB8AE24DF5}" dt="2021-06-17T05:02:13.076" v="4841" actId="1037"/>
          <ac:spMkLst>
            <pc:docMk/>
            <pc:sldMk cId="1001000941" sldId="364"/>
            <ac:spMk id="6" creationId="{61576006-F36E-4E00-B612-4CBCA9B14F15}"/>
          </ac:spMkLst>
        </pc:spChg>
        <pc:spChg chg="mod">
          <ac:chgData name="Tom Mix Petreca" userId="00042f71-c890-4f5c-8cec-365e083d8ec0" providerId="ADAL" clId="{F1F11980-5B49-4F4C-A124-24BB8AE24DF5}" dt="2021-06-17T05:06:02.591" v="4889" actId="403"/>
          <ac:spMkLst>
            <pc:docMk/>
            <pc:sldMk cId="1001000941" sldId="364"/>
            <ac:spMk id="9" creationId="{00000000-0000-0000-0000-000000000000}"/>
          </ac:spMkLst>
        </pc:spChg>
        <pc:picChg chg="mod">
          <ac:chgData name="Tom Mix Petreca" userId="00042f71-c890-4f5c-8cec-365e083d8ec0" providerId="ADAL" clId="{F1F11980-5B49-4F4C-A124-24BB8AE24DF5}" dt="2021-06-17T05:20:11.461" v="5130" actId="1076"/>
          <ac:picMkLst>
            <pc:docMk/>
            <pc:sldMk cId="1001000941" sldId="364"/>
            <ac:picMk id="7" creationId="{9C4E4D0E-9C07-402B-A39E-A00B93CCFAE7}"/>
          </ac:picMkLst>
        </pc:picChg>
        <pc:picChg chg="mod">
          <ac:chgData name="Tom Mix Petreca" userId="00042f71-c890-4f5c-8cec-365e083d8ec0" providerId="ADAL" clId="{F1F11980-5B49-4F4C-A124-24BB8AE24DF5}" dt="2021-06-17T05:03:37.123" v="4877" actId="2085"/>
          <ac:picMkLst>
            <pc:docMk/>
            <pc:sldMk cId="1001000941" sldId="364"/>
            <ac:picMk id="12" creationId="{C334F5DB-3255-4CC3-B688-FB84F615266B}"/>
          </ac:picMkLst>
        </pc:picChg>
        <pc:picChg chg="mod">
          <ac:chgData name="Tom Mix Petreca" userId="00042f71-c890-4f5c-8cec-365e083d8ec0" providerId="ADAL" clId="{F1F11980-5B49-4F4C-A124-24BB8AE24DF5}" dt="2021-06-17T05:02:30.853" v="4870" actId="1076"/>
          <ac:picMkLst>
            <pc:docMk/>
            <pc:sldMk cId="1001000941" sldId="364"/>
            <ac:picMk id="16" creationId="{6D08F0CA-500C-4C3E-8485-85324B18685E}"/>
          </ac:picMkLst>
        </pc:picChg>
        <pc:picChg chg="mod">
          <ac:chgData name="Tom Mix Petreca" userId="00042f71-c890-4f5c-8cec-365e083d8ec0" providerId="ADAL" clId="{F1F11980-5B49-4F4C-A124-24BB8AE24DF5}" dt="2021-06-17T05:02:59.519" v="4873" actId="208"/>
          <ac:picMkLst>
            <pc:docMk/>
            <pc:sldMk cId="1001000941" sldId="364"/>
            <ac:picMk id="1026" creationId="{74F0D237-77F1-407F-A8E0-157D20CAFD29}"/>
          </ac:picMkLst>
        </pc:picChg>
        <pc:picChg chg="mod">
          <ac:chgData name="Tom Mix Petreca" userId="00042f71-c890-4f5c-8cec-365e083d8ec0" providerId="ADAL" clId="{F1F11980-5B49-4F4C-A124-24BB8AE24DF5}" dt="2021-06-17T05:03:02.608" v="4874" actId="208"/>
          <ac:picMkLst>
            <pc:docMk/>
            <pc:sldMk cId="1001000941" sldId="364"/>
            <ac:picMk id="2050" creationId="{D6FB338C-E09F-47C5-9752-F3C562D626D8}"/>
          </ac:picMkLst>
        </pc:picChg>
      </pc:sldChg>
      <pc:sldChg chg="modSp add mod">
        <pc:chgData name="Tom Mix Petreca" userId="00042f71-c890-4f5c-8cec-365e083d8ec0" providerId="ADAL" clId="{F1F11980-5B49-4F4C-A124-24BB8AE24DF5}" dt="2021-06-17T05:21:06.562" v="5165" actId="1076"/>
        <pc:sldMkLst>
          <pc:docMk/>
          <pc:sldMk cId="3807639607" sldId="365"/>
        </pc:sldMkLst>
        <pc:spChg chg="mod">
          <ac:chgData name="Tom Mix Petreca" userId="00042f71-c890-4f5c-8cec-365e083d8ec0" providerId="ADAL" clId="{F1F11980-5B49-4F4C-A124-24BB8AE24DF5}" dt="2021-06-17T05:21:01.181" v="5164" actId="1076"/>
          <ac:spMkLst>
            <pc:docMk/>
            <pc:sldMk cId="3807639607" sldId="365"/>
            <ac:spMk id="18" creationId="{A2DEAFF1-B1FE-4368-896A-4C57700D65FB}"/>
          </ac:spMkLst>
        </pc:spChg>
        <pc:spChg chg="mod">
          <ac:chgData name="Tom Mix Petreca" userId="00042f71-c890-4f5c-8cec-365e083d8ec0" providerId="ADAL" clId="{F1F11980-5B49-4F4C-A124-24BB8AE24DF5}" dt="2021-06-17T05:21:06.562" v="5165" actId="1076"/>
          <ac:spMkLst>
            <pc:docMk/>
            <pc:sldMk cId="3807639607" sldId="365"/>
            <ac:spMk id="22" creationId="{A8F1CC6E-2768-4091-A12D-04FFFD29E66C}"/>
          </ac:spMkLst>
        </pc:spChg>
      </pc:sldChg>
      <pc:sldChg chg="add setBg">
        <pc:chgData name="Tom Mix Petreca" userId="00042f71-c890-4f5c-8cec-365e083d8ec0" providerId="ADAL" clId="{F1F11980-5B49-4F4C-A124-24BB8AE24DF5}" dt="2021-06-17T05:25:57.753" v="6127"/>
        <pc:sldMkLst>
          <pc:docMk/>
          <pc:sldMk cId="3027403503" sldId="366"/>
        </pc:sldMkLst>
      </pc:sldChg>
      <pc:sldMasterChg chg="addSldLayout modSldLayout">
        <pc:chgData name="Tom Mix Petreca" userId="00042f71-c890-4f5c-8cec-365e083d8ec0" providerId="ADAL" clId="{F1F11980-5B49-4F4C-A124-24BB8AE24DF5}" dt="2021-06-16T18:27:38.257" v="442" actId="478"/>
        <pc:sldMasterMkLst>
          <pc:docMk/>
          <pc:sldMasterMk cId="1690285712" sldId="2147483717"/>
        </pc:sldMasterMkLst>
        <pc:sldLayoutChg chg="add mod">
          <pc:chgData name="Tom Mix Petreca" userId="00042f71-c890-4f5c-8cec-365e083d8ec0" providerId="ADAL" clId="{F1F11980-5B49-4F4C-A124-24BB8AE24DF5}" dt="2021-06-16T18:12:49.914" v="324" actId="22"/>
          <pc:sldLayoutMkLst>
            <pc:docMk/>
            <pc:sldMasterMk cId="1690285712" sldId="2147483717"/>
            <pc:sldLayoutMk cId="2942016137" sldId="2147483729"/>
          </pc:sldLayoutMkLst>
        </pc:sldLayoutChg>
        <pc:sldLayoutChg chg="delSp modSp add mod modTransition">
          <pc:chgData name="Tom Mix Petreca" userId="00042f71-c890-4f5c-8cec-365e083d8ec0" providerId="ADAL" clId="{F1F11980-5B49-4F4C-A124-24BB8AE24DF5}" dt="2021-06-16T18:27:38.257" v="442" actId="478"/>
          <pc:sldLayoutMkLst>
            <pc:docMk/>
            <pc:sldMasterMk cId="1690285712" sldId="2147483717"/>
            <pc:sldLayoutMk cId="3668951643" sldId="2147483730"/>
          </pc:sldLayoutMkLst>
          <pc:spChg chg="del">
            <ac:chgData name="Tom Mix Petreca" userId="00042f71-c890-4f5c-8cec-365e083d8ec0" providerId="ADAL" clId="{F1F11980-5B49-4F4C-A124-24BB8AE24DF5}" dt="2021-06-16T18:27:24.939" v="439" actId="478"/>
            <ac:spMkLst>
              <pc:docMk/>
              <pc:sldMasterMk cId="1690285712" sldId="2147483717"/>
              <pc:sldLayoutMk cId="3668951643" sldId="2147483730"/>
              <ac:spMk id="4" creationId="{00000000-0000-0000-0000-000000000000}"/>
            </ac:spMkLst>
          </pc:spChg>
          <pc:spChg chg="mod">
            <ac:chgData name="Tom Mix Petreca" userId="00042f71-c890-4f5c-8cec-365e083d8ec0" providerId="ADAL" clId="{F1F11980-5B49-4F4C-A124-24BB8AE24DF5}" dt="2021-06-16T18:27:27.213" v="440" actId="14100"/>
            <ac:spMkLst>
              <pc:docMk/>
              <pc:sldMasterMk cId="1690285712" sldId="2147483717"/>
              <pc:sldLayoutMk cId="3668951643" sldId="2147483730"/>
              <ac:spMk id="8" creationId="{16D90D66-BCB9-4229-A829-628874352AC0}"/>
            </ac:spMkLst>
          </pc:spChg>
          <pc:spChg chg="mod">
            <ac:chgData name="Tom Mix Petreca" userId="00042f71-c890-4f5c-8cec-365e083d8ec0" providerId="ADAL" clId="{F1F11980-5B49-4F4C-A124-24BB8AE24DF5}" dt="2021-06-16T18:27:34.996" v="441" actId="1076"/>
            <ac:spMkLst>
              <pc:docMk/>
              <pc:sldMasterMk cId="1690285712" sldId="2147483717"/>
              <pc:sldLayoutMk cId="3668951643" sldId="2147483730"/>
              <ac:spMk id="9" creationId="{4DC51BA7-A5A7-4A7F-A707-DBBDEA7705F3}"/>
            </ac:spMkLst>
          </pc:spChg>
          <pc:spChg chg="del">
            <ac:chgData name="Tom Mix Petreca" userId="00042f71-c890-4f5c-8cec-365e083d8ec0" providerId="ADAL" clId="{F1F11980-5B49-4F4C-A124-24BB8AE24DF5}" dt="2021-06-16T18:27:38.257" v="442" actId="478"/>
            <ac:spMkLst>
              <pc:docMk/>
              <pc:sldMasterMk cId="1690285712" sldId="2147483717"/>
              <pc:sldLayoutMk cId="3668951643" sldId="2147483730"/>
              <ac:spMk id="11" creationId="{D23174BA-29D0-4C1A-95C9-5A86FD25E47A}"/>
            </ac:spMkLst>
          </pc:spChg>
          <pc:spChg chg="del">
            <ac:chgData name="Tom Mix Petreca" userId="00042f71-c890-4f5c-8cec-365e083d8ec0" providerId="ADAL" clId="{F1F11980-5B49-4F4C-A124-24BB8AE24DF5}" dt="2021-06-16T18:27:21.884" v="438" actId="478"/>
            <ac:spMkLst>
              <pc:docMk/>
              <pc:sldMasterMk cId="1690285712" sldId="2147483717"/>
              <pc:sldLayoutMk cId="3668951643" sldId="2147483730"/>
              <ac:spMk id="12" creationId="{F417C55D-4AE8-427B-A32E-9F54E007E686}"/>
            </ac:spMkLst>
          </pc:spChg>
          <pc:spChg chg="del">
            <ac:chgData name="Tom Mix Petreca" userId="00042f71-c890-4f5c-8cec-365e083d8ec0" providerId="ADAL" clId="{F1F11980-5B49-4F4C-A124-24BB8AE24DF5}" dt="2021-06-16T18:27:15.424" v="436" actId="478"/>
            <ac:spMkLst>
              <pc:docMk/>
              <pc:sldMasterMk cId="1690285712" sldId="2147483717"/>
              <pc:sldLayoutMk cId="3668951643" sldId="2147483730"/>
              <ac:spMk id="13" creationId="{8C05871B-E916-40A4-B5E3-65C15F5A4D2A}"/>
            </ac:spMkLst>
          </pc:spChg>
          <pc:spChg chg="del">
            <ac:chgData name="Tom Mix Petreca" userId="00042f71-c890-4f5c-8cec-365e083d8ec0" providerId="ADAL" clId="{F1F11980-5B49-4F4C-A124-24BB8AE24DF5}" dt="2021-06-16T18:27:21.884" v="438" actId="478"/>
            <ac:spMkLst>
              <pc:docMk/>
              <pc:sldMasterMk cId="1690285712" sldId="2147483717"/>
              <pc:sldLayoutMk cId="3668951643" sldId="2147483730"/>
              <ac:spMk id="14" creationId="{B45E789F-2E61-4EC0-8973-681625FE518F}"/>
            </ac:spMkLst>
          </pc:spChg>
          <pc:cxnChg chg="del">
            <ac:chgData name="Tom Mix Petreca" userId="00042f71-c890-4f5c-8cec-365e083d8ec0" providerId="ADAL" clId="{F1F11980-5B49-4F4C-A124-24BB8AE24DF5}" dt="2021-06-16T18:27:16.631" v="437" actId="478"/>
            <ac:cxnSpMkLst>
              <pc:docMk/>
              <pc:sldMasterMk cId="1690285712" sldId="2147483717"/>
              <pc:sldLayoutMk cId="3668951643" sldId="2147483730"/>
              <ac:cxnSpMk id="15" creationId="{D84C14C5-D99C-45CD-8001-AC745F4FB49B}"/>
            </ac:cxnSpMkLst>
          </pc:cxnChg>
          <pc:cxnChg chg="del">
            <ac:chgData name="Tom Mix Petreca" userId="00042f71-c890-4f5c-8cec-365e083d8ec0" providerId="ADAL" clId="{F1F11980-5B49-4F4C-A124-24BB8AE24DF5}" dt="2021-06-16T18:27:21.884" v="438" actId="478"/>
            <ac:cxnSpMkLst>
              <pc:docMk/>
              <pc:sldMasterMk cId="1690285712" sldId="2147483717"/>
              <pc:sldLayoutMk cId="3668951643" sldId="2147483730"/>
              <ac:cxnSpMk id="16" creationId="{019842DD-D0AB-4E35-9AB2-7DBB6E266120}"/>
            </ac:cxnSpMkLst>
          </pc:cxnChg>
          <pc:cxnChg chg="del">
            <ac:chgData name="Tom Mix Petreca" userId="00042f71-c890-4f5c-8cec-365e083d8ec0" providerId="ADAL" clId="{F1F11980-5B49-4F4C-A124-24BB8AE24DF5}" dt="2021-06-16T18:27:21.884" v="438" actId="478"/>
            <ac:cxnSpMkLst>
              <pc:docMk/>
              <pc:sldMasterMk cId="1690285712" sldId="2147483717"/>
              <pc:sldLayoutMk cId="3668951643" sldId="2147483730"/>
              <ac:cxnSpMk id="17" creationId="{832851A7-B301-4616-9843-9A0D06646DFD}"/>
            </ac:cxnSpMkLst>
          </pc:cxn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HOUSING BY YEAR BUILT</c:v>
                </c:pt>
              </c:strCache>
            </c:strRef>
          </c:tx>
          <c:dPt>
            <c:idx val="0"/>
            <c:bubble3D val="0"/>
            <c:spPr>
              <a:solidFill>
                <a:schemeClr val="accent2">
                  <a:tint val="54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08B-454D-85CD-A60254AD0391}"/>
              </c:ext>
            </c:extLst>
          </c:dPt>
          <c:dPt>
            <c:idx val="1"/>
            <c:bubble3D val="0"/>
            <c:spPr>
              <a:solidFill>
                <a:schemeClr val="accent2">
                  <a:tint val="77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08B-454D-85CD-A60254AD0391}"/>
              </c:ext>
            </c:extLst>
          </c:dPt>
          <c:dPt>
            <c:idx val="2"/>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08B-454D-85CD-A60254AD0391}"/>
              </c:ext>
            </c:extLst>
          </c:dPt>
          <c:dPt>
            <c:idx val="3"/>
            <c:bubble3D val="0"/>
            <c:spPr>
              <a:solidFill>
                <a:schemeClr val="accent2">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08B-454D-85CD-A60254AD0391}"/>
              </c:ext>
            </c:extLst>
          </c:dPt>
          <c:dPt>
            <c:idx val="4"/>
            <c:bubble3D val="0"/>
            <c:spPr>
              <a:solidFill>
                <a:schemeClr val="accent2">
                  <a:shade val="5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08B-454D-85CD-A60254AD0391}"/>
              </c:ext>
            </c:extLst>
          </c:dPt>
          <c:dLbls>
            <c:dLbl>
              <c:idx val="0"/>
              <c:layout>
                <c:manualLayout>
                  <c:x val="-0.24083574439375982"/>
                  <c:y val="-2.2894892173404959E-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08B-454D-85CD-A60254AD0391}"/>
                </c:ext>
              </c:extLst>
            </c:dLbl>
            <c:dLbl>
              <c:idx val="1"/>
              <c:layout>
                <c:manualLayout>
                  <c:x val="0.14007720481331862"/>
                  <c:y val="-0.1432581100981976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08B-454D-85CD-A60254AD0391}"/>
                </c:ext>
              </c:extLst>
            </c:dLbl>
            <c:dLbl>
              <c:idx val="2"/>
              <c:layout>
                <c:manualLayout>
                  <c:x val="0.18839584791353917"/>
                  <c:y val="-6.602242983967612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lumMod val="9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08B-454D-85CD-A60254AD0391}"/>
                </c:ext>
              </c:extLst>
            </c:dLbl>
            <c:dLbl>
              <c:idx val="3"/>
              <c:layout>
                <c:manualLayout>
                  <c:x val="0.19955242425098127"/>
                  <c:y val="0.1930320826601002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lumMod val="9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08B-454D-85CD-A60254AD0391}"/>
                </c:ext>
              </c:extLst>
            </c:dLbl>
            <c:dLbl>
              <c:idx val="4"/>
              <c:layout>
                <c:manualLayout>
                  <c:x val="6.3838160147012657E-2"/>
                  <c:y val="7.310863520156722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lumMod val="50000"/>
                          <a:lumOff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08B-454D-85CD-A60254AD0391}"/>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1979 and older</c:v>
                </c:pt>
                <c:pt idx="1">
                  <c:v>1980 - 1989</c:v>
                </c:pt>
                <c:pt idx="2">
                  <c:v>1990 - 1999</c:v>
                </c:pt>
                <c:pt idx="3">
                  <c:v>2000 - 2008</c:v>
                </c:pt>
                <c:pt idx="4">
                  <c:v>2009 and newer</c:v>
                </c:pt>
              </c:strCache>
            </c:strRef>
          </c:cat>
          <c:val>
            <c:numRef>
              <c:f>Sheet1!$B$2:$B$6</c:f>
              <c:numCache>
                <c:formatCode>General</c:formatCode>
                <c:ptCount val="5"/>
                <c:pt idx="0">
                  <c:v>47.6</c:v>
                </c:pt>
                <c:pt idx="1">
                  <c:v>16.899999999999999</c:v>
                </c:pt>
                <c:pt idx="2">
                  <c:v>13.8</c:v>
                </c:pt>
                <c:pt idx="3">
                  <c:v>16.8</c:v>
                </c:pt>
                <c:pt idx="4">
                  <c:v>4.9000000000000004</c:v>
                </c:pt>
              </c:numCache>
            </c:numRef>
          </c:val>
          <c:extLst>
            <c:ext xmlns:c16="http://schemas.microsoft.com/office/drawing/2014/chart" uri="{C3380CC4-5D6E-409C-BE32-E72D297353CC}">
              <c16:uniqueId val="{0000000A-C08B-454D-85CD-A60254AD0391}"/>
            </c:ext>
          </c:extLst>
        </c:ser>
        <c:dLbls>
          <c:dLblPos val="inEnd"/>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Studio</c:v>
                </c:pt>
              </c:strCache>
            </c:strRef>
          </c:tx>
          <c:spPr>
            <a:solidFill>
              <a:schemeClr val="accent2">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_("$"* #,##0.00_);_("$"* \(#,##0.00\);_("$"* "-"??_);_(@_)</c:formatCode>
                <c:ptCount val="1"/>
                <c:pt idx="0">
                  <c:v>718</c:v>
                </c:pt>
              </c:numCache>
            </c:numRef>
          </c:val>
          <c:extLst>
            <c:ext xmlns:c16="http://schemas.microsoft.com/office/drawing/2014/chart" uri="{C3380CC4-5D6E-409C-BE32-E72D297353CC}">
              <c16:uniqueId val="{00000000-44F4-47C2-BE47-F6395C3F9A0C}"/>
            </c:ext>
          </c:extLst>
        </c:ser>
        <c:ser>
          <c:idx val="1"/>
          <c:order val="1"/>
          <c:tx>
            <c:strRef>
              <c:f>Sheet1!$C$1</c:f>
              <c:strCache>
                <c:ptCount val="1"/>
                <c:pt idx="0">
                  <c:v>1 Bedroom</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_("$"* #,##0.00_);_("$"* \(#,##0.00\);_("$"* "-"??_);_(@_)</c:formatCode>
                <c:ptCount val="1"/>
                <c:pt idx="0">
                  <c:v>881</c:v>
                </c:pt>
              </c:numCache>
            </c:numRef>
          </c:val>
          <c:extLst>
            <c:ext xmlns:c16="http://schemas.microsoft.com/office/drawing/2014/chart" uri="{C3380CC4-5D6E-409C-BE32-E72D297353CC}">
              <c16:uniqueId val="{00000001-44F4-47C2-BE47-F6395C3F9A0C}"/>
            </c:ext>
          </c:extLst>
        </c:ser>
        <c:ser>
          <c:idx val="2"/>
          <c:order val="2"/>
          <c:tx>
            <c:strRef>
              <c:f>Sheet1!$D$1</c:f>
              <c:strCache>
                <c:ptCount val="1"/>
                <c:pt idx="0">
                  <c:v>2 Bedroom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_("$"* #,##0.00_);_("$"* \(#,##0.00\);_("$"* "-"??_);_(@_)</c:formatCode>
                <c:ptCount val="1"/>
                <c:pt idx="0">
                  <c:v>1096</c:v>
                </c:pt>
              </c:numCache>
            </c:numRef>
          </c:val>
          <c:extLst>
            <c:ext xmlns:c16="http://schemas.microsoft.com/office/drawing/2014/chart" uri="{C3380CC4-5D6E-409C-BE32-E72D297353CC}">
              <c16:uniqueId val="{00000002-44F4-47C2-BE47-F6395C3F9A0C}"/>
            </c:ext>
          </c:extLst>
        </c:ser>
        <c:ser>
          <c:idx val="3"/>
          <c:order val="3"/>
          <c:tx>
            <c:strRef>
              <c:f>Sheet1!$E$1</c:f>
              <c:strCache>
                <c:ptCount val="1"/>
                <c:pt idx="0">
                  <c:v>3 Bedroom</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_("$"* #,##0.00_);_("$"* \(#,##0.00\);_("$"* "-"??_);_(@_)</c:formatCode>
                <c:ptCount val="1"/>
                <c:pt idx="0">
                  <c:v>1441</c:v>
                </c:pt>
              </c:numCache>
            </c:numRef>
          </c:val>
          <c:extLst>
            <c:ext xmlns:c16="http://schemas.microsoft.com/office/drawing/2014/chart" uri="{C3380CC4-5D6E-409C-BE32-E72D297353CC}">
              <c16:uniqueId val="{00000003-44F4-47C2-BE47-F6395C3F9A0C}"/>
            </c:ext>
          </c:extLst>
        </c:ser>
        <c:ser>
          <c:idx val="4"/>
          <c:order val="4"/>
          <c:tx>
            <c:strRef>
              <c:f>Sheet1!$F$1</c:f>
              <c:strCache>
                <c:ptCount val="1"/>
                <c:pt idx="0">
                  <c:v>4 Bedroom</c:v>
                </c:pt>
              </c:strCache>
            </c:strRef>
          </c:tx>
          <c:spPr>
            <a:solidFill>
              <a:schemeClr val="accent2">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_("$"* #,##0.00_);_("$"* \(#,##0.00\);_("$"* "-"??_);_(@_)</c:formatCode>
                <c:ptCount val="1"/>
                <c:pt idx="0">
                  <c:v>1762</c:v>
                </c:pt>
              </c:numCache>
            </c:numRef>
          </c:val>
          <c:extLst>
            <c:ext xmlns:c16="http://schemas.microsoft.com/office/drawing/2014/chart" uri="{C3380CC4-5D6E-409C-BE32-E72D297353CC}">
              <c16:uniqueId val="{00000004-44F4-47C2-BE47-F6395C3F9A0C}"/>
            </c:ext>
          </c:extLst>
        </c:ser>
        <c:dLbls>
          <c:dLblPos val="outEnd"/>
          <c:showLegendKey val="0"/>
          <c:showVal val="1"/>
          <c:showCatName val="0"/>
          <c:showSerName val="0"/>
          <c:showPercent val="0"/>
          <c:showBubbleSize val="0"/>
        </c:dLbls>
        <c:gapWidth val="219"/>
        <c:overlap val="-27"/>
        <c:axId val="1030702240"/>
        <c:axId val="1983816912"/>
      </c:barChart>
      <c:catAx>
        <c:axId val="1030702240"/>
        <c:scaling>
          <c:orientation val="minMax"/>
        </c:scaling>
        <c:delete val="1"/>
        <c:axPos val="b"/>
        <c:numFmt formatCode="General" sourceLinked="1"/>
        <c:majorTickMark val="none"/>
        <c:minorTickMark val="none"/>
        <c:tickLblPos val="nextTo"/>
        <c:crossAx val="1983816912"/>
        <c:crosses val="autoZero"/>
        <c:auto val="1"/>
        <c:lblAlgn val="ctr"/>
        <c:lblOffset val="100"/>
        <c:noMultiLvlLbl val="0"/>
      </c:catAx>
      <c:valAx>
        <c:axId val="1983816912"/>
        <c:scaling>
          <c:orientation val="minMax"/>
        </c:scaling>
        <c:delete val="1"/>
        <c:axPos val="l"/>
        <c:numFmt formatCode="_(&quot;$&quot;* #,##0.00_);_(&quot;$&quot;* \(#,##0.00\);_(&quot;$&quot;* &quot;-&quot;??_);_(@_)" sourceLinked="1"/>
        <c:majorTickMark val="none"/>
        <c:minorTickMark val="none"/>
        <c:tickLblPos val="nextTo"/>
        <c:crossAx val="1030702240"/>
        <c:crosses val="autoZero"/>
        <c:crossBetween val="between"/>
      </c:valAx>
      <c:spPr>
        <a:noFill/>
        <a:ln>
          <a:noFill/>
        </a:ln>
        <a:effectLst/>
      </c:spPr>
    </c:plotArea>
    <c:legend>
      <c:legendPos val="b"/>
      <c:layout>
        <c:manualLayout>
          <c:xMode val="edge"/>
          <c:yMode val="edge"/>
          <c:x val="0.10620230053868755"/>
          <c:y val="0.91063255892116213"/>
          <c:w val="0.82731780654199294"/>
          <c:h val="6.91057299693574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B_F51C3B78.xml><?xml version="1.0" encoding="utf-8"?>
<p188:cmLst xmlns:a="http://schemas.openxmlformats.org/drawingml/2006/main" xmlns:r="http://schemas.openxmlformats.org/officeDocument/2006/relationships" xmlns:p188="http://schemas.microsoft.com/office/powerpoint/2018/8/main">
  <p188:cm id="{6C610D58-35E1-4C96-B057-7922EC541037}" authorId="{4BE8DFDA-5BB0-479F-21C8-7C4768109741}" created="2021-06-08T05:31:07.407">
    <pc:sldMkLst xmlns:pc="http://schemas.microsoft.com/office/powerpoint/2013/main/command">
      <pc:docMk/>
      <pc:sldMk cId="4112268152" sldId="315"/>
    </pc:sldMkLst>
    <p188:txBody>
      <a:bodyPr/>
      <a:lstStyle/>
      <a:p>
        <a:r>
          <a:rPr lang="en-US"/>
          <a:t>To be verified and approved by lawyer</a:t>
        </a:r>
      </a:p>
    </p188:txBody>
  </p188:cm>
</p188:cmLst>
</file>

<file path=ppt/comments/modernComment_13D_1475FB64.xml><?xml version="1.0" encoding="utf-8"?>
<p188:cmLst xmlns:a="http://schemas.openxmlformats.org/drawingml/2006/main" xmlns:r="http://schemas.openxmlformats.org/officeDocument/2006/relationships" xmlns:p188="http://schemas.microsoft.com/office/powerpoint/2018/8/main">
  <p188:cm id="{93346609-10A9-4316-BE2E-865EE5CAB5F8}" authorId="{4BE8DFDA-5BB0-479F-21C8-7C4768109741}" created="2021-06-08T05:33:54.672">
    <pc:sldMkLst xmlns:pc="http://schemas.microsoft.com/office/powerpoint/2013/main/command">
      <pc:docMk/>
      <pc:sldMk cId="343276388" sldId="317"/>
    </pc:sldMkLst>
    <p188:txBody>
      <a:bodyPr/>
      <a:lstStyle/>
      <a:p>
        <a:r>
          <a:rPr lang="en-US"/>
          <a:t>To be confirmed final projected returns
</a:t>
        </a:r>
      </a:p>
    </p188:txBody>
  </p188:cm>
</p188:cmLst>
</file>

<file path=ppt/comments/modernComment_13E_BAC62C65.xml><?xml version="1.0" encoding="utf-8"?>
<p188:cmLst xmlns:a="http://schemas.openxmlformats.org/drawingml/2006/main" xmlns:r="http://schemas.openxmlformats.org/officeDocument/2006/relationships" xmlns:p188="http://schemas.microsoft.com/office/powerpoint/2018/8/main">
  <p188:cm id="{D5FEB328-3D22-4B02-9173-ED0410B8FFB6}" authorId="{4BE8DFDA-5BB0-479F-21C8-7C4768109741}" created="2021-06-08T05:34:29.890">
    <pc:sldMkLst xmlns:pc="http://schemas.microsoft.com/office/powerpoint/2013/main/command">
      <pc:docMk/>
      <pc:sldMk cId="3133549669" sldId="318"/>
    </pc:sldMkLst>
    <p188:txBody>
      <a:bodyPr/>
      <a:lstStyle/>
      <a:p>
        <a:r>
          <a:rPr lang="en-US"/>
          <a:t>information to be updated with loan terms and our final underwriting projection.
</a:t>
        </a:r>
      </a:p>
    </p188:txBody>
  </p188:cm>
</p188:cmLst>
</file>

<file path=ppt/comments/modernComment_13F_3D917450.xml><?xml version="1.0" encoding="utf-8"?>
<p188:cmLst xmlns:a="http://schemas.openxmlformats.org/drawingml/2006/main" xmlns:r="http://schemas.openxmlformats.org/officeDocument/2006/relationships" xmlns:p188="http://schemas.microsoft.com/office/powerpoint/2018/8/main">
  <p188:cm id="{73212B0C-EB5C-4C61-B4E3-125F556581E4}" authorId="{4BE8DFDA-5BB0-479F-21C8-7C4768109741}" created="2021-06-08T05:33:24.149">
    <pc:sldMkLst xmlns:pc="http://schemas.microsoft.com/office/powerpoint/2013/main/command">
      <pc:docMk/>
      <pc:sldMk cId="1032942672" sldId="319"/>
    </pc:sldMkLst>
    <p188:txBody>
      <a:bodyPr/>
      <a:lstStyle/>
      <a:p>
        <a:r>
          <a:rPr lang="en-US"/>
          <a:t>Numbers to be updated with latest financial model after LOI.</a:t>
        </a:r>
      </a:p>
    </p188:txBody>
  </p188:cm>
</p188:cmLst>
</file>

<file path=ppt/comments/modernComment_144_42D6427F.xml><?xml version="1.0" encoding="utf-8"?>
<p188:cmLst xmlns:a="http://schemas.openxmlformats.org/drawingml/2006/main" xmlns:r="http://schemas.openxmlformats.org/officeDocument/2006/relationships" xmlns:p188="http://schemas.microsoft.com/office/powerpoint/2018/8/main">
  <p188:cm id="{9DEE9A4C-54B4-426E-958D-B4F3089E97F5}" authorId="{4BE8DFDA-5BB0-479F-21C8-7C4768109741}" created="2021-06-08T05:40:26.375">
    <pc:sldMkLst xmlns:pc="http://schemas.microsoft.com/office/powerpoint/2013/main/command">
      <pc:docMk/>
      <pc:sldMk cId="1121337983" sldId="324"/>
    </pc:sldMkLst>
    <p188:txBody>
      <a:bodyPr/>
      <a:lstStyle/>
      <a:p>
        <a:r>
          <a:rPr lang="en-US"/>
          <a:t>Numbers, projected returns and disclaimer need to be updated and reviewed by group and lawyer.</a:t>
        </a:r>
      </a:p>
    </p188:txBody>
  </p188:cm>
</p188:cmLst>
</file>

<file path=ppt/comments/modernComment_160_AA371E74.xml><?xml version="1.0" encoding="utf-8"?>
<p188:cmLst xmlns:a="http://schemas.openxmlformats.org/drawingml/2006/main" xmlns:r="http://schemas.openxmlformats.org/officeDocument/2006/relationships" xmlns:p188="http://schemas.microsoft.com/office/powerpoint/2018/8/main">
  <p188:cm id="{B2BE2EE3-7E3F-4DE1-B521-8863A354441B}" authorId="{4BE8DFDA-5BB0-479F-21C8-7C4768109741}" created="2021-06-17T02:57:17.726">
    <pc:sldMkLst xmlns:pc="http://schemas.microsoft.com/office/powerpoint/2013/main/command">
      <pc:docMk/>
      <pc:sldMk cId="2855738996" sldId="352"/>
    </pc:sldMkLst>
    <p188:txBody>
      <a:bodyPr/>
      <a:lstStyle/>
      <a:p>
        <a:r>
          <a:rPr lang="en-US"/>
          <a:t>Review and update the closing date and first distribution date in FAQ below.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82322-65D9-4EF8-8969-CB4FCD55B155}" type="doc">
      <dgm:prSet loTypeId="urn:microsoft.com/office/officeart/2018/5/layout/IconCircleLabelList" loCatId="icon" qsTypeId="urn:microsoft.com/office/officeart/2005/8/quickstyle/simple2" qsCatId="simple" csTypeId="urn:microsoft.com/office/officeart/2018/5/colors/Iconchunking_neutralicon_colorful1" csCatId="colorful" phldr="1"/>
      <dgm:spPr/>
      <dgm:t>
        <a:bodyPr/>
        <a:lstStyle/>
        <a:p>
          <a:endParaRPr lang="en-US"/>
        </a:p>
      </dgm:t>
    </dgm:pt>
    <dgm:pt modelId="{FA9820DA-81FE-4A14-B0EA-B65CD7161892}">
      <dgm:prSet/>
      <dgm:spPr/>
      <dgm:t>
        <a:bodyPr/>
        <a:lstStyle/>
        <a:p>
          <a:pPr>
            <a:lnSpc>
              <a:spcPct val="100000"/>
            </a:lnSpc>
            <a:defRPr cap="all"/>
          </a:pPr>
          <a:r>
            <a:rPr lang="en-US" b="1" dirty="0">
              <a:solidFill>
                <a:schemeClr val="tx1">
                  <a:lumMod val="75000"/>
                  <a:lumOff val="25000"/>
                </a:schemeClr>
              </a:solidFill>
            </a:rPr>
            <a:t>Strong MARKET FUNDAMENTALS</a:t>
          </a:r>
        </a:p>
      </dgm:t>
    </dgm:pt>
    <dgm:pt modelId="{7D86F940-3817-4F21-B70B-CDF9B2814FB6}" type="parTrans" cxnId="{23140E73-5C02-4E29-B677-CB0A65051E68}">
      <dgm:prSet/>
      <dgm:spPr/>
      <dgm:t>
        <a:bodyPr/>
        <a:lstStyle/>
        <a:p>
          <a:endParaRPr lang="en-US"/>
        </a:p>
      </dgm:t>
    </dgm:pt>
    <dgm:pt modelId="{A13B1399-C402-4A65-805A-4077B73F704E}" type="sibTrans" cxnId="{23140E73-5C02-4E29-B677-CB0A65051E68}">
      <dgm:prSet/>
      <dgm:spPr/>
      <dgm:t>
        <a:bodyPr/>
        <a:lstStyle/>
        <a:p>
          <a:endParaRPr lang="en-US"/>
        </a:p>
      </dgm:t>
    </dgm:pt>
    <dgm:pt modelId="{85CCB2CB-9E68-4B2C-9F1E-50CA45F3F484}">
      <dgm:prSet/>
      <dgm:spPr/>
      <dgm:t>
        <a:bodyPr/>
        <a:lstStyle/>
        <a:p>
          <a:pPr>
            <a:lnSpc>
              <a:spcPct val="100000"/>
            </a:lnSpc>
            <a:defRPr cap="all"/>
          </a:pPr>
          <a:r>
            <a:rPr lang="en-US" b="1" dirty="0">
              <a:solidFill>
                <a:schemeClr val="tx1">
                  <a:lumMod val="75000"/>
                  <a:lumOff val="25000"/>
                </a:schemeClr>
              </a:solidFill>
            </a:rPr>
            <a:t>Positive job growth</a:t>
          </a:r>
        </a:p>
      </dgm:t>
    </dgm:pt>
    <dgm:pt modelId="{89638BAF-E3B3-4EC2-AD89-CF04956EB1D9}" type="parTrans" cxnId="{30268320-F02B-4006-B150-097885F597AB}">
      <dgm:prSet/>
      <dgm:spPr/>
      <dgm:t>
        <a:bodyPr/>
        <a:lstStyle/>
        <a:p>
          <a:endParaRPr lang="en-US"/>
        </a:p>
      </dgm:t>
    </dgm:pt>
    <dgm:pt modelId="{EC882073-29DC-49E2-8D0C-CE87001FF601}" type="sibTrans" cxnId="{30268320-F02B-4006-B150-097885F597AB}">
      <dgm:prSet/>
      <dgm:spPr/>
      <dgm:t>
        <a:bodyPr/>
        <a:lstStyle/>
        <a:p>
          <a:endParaRPr lang="en-US"/>
        </a:p>
      </dgm:t>
    </dgm:pt>
    <dgm:pt modelId="{438D9AB5-4B71-4E86-91B8-CCD3C6E465FA}">
      <dgm:prSet/>
      <dgm:spPr/>
      <dgm:t>
        <a:bodyPr/>
        <a:lstStyle/>
        <a:p>
          <a:pPr>
            <a:lnSpc>
              <a:spcPct val="100000"/>
            </a:lnSpc>
            <a:defRPr cap="all"/>
          </a:pPr>
          <a:r>
            <a:rPr lang="en-US" b="1" dirty="0">
              <a:solidFill>
                <a:schemeClr val="tx1">
                  <a:lumMod val="75000"/>
                  <a:lumOff val="25000"/>
                </a:schemeClr>
              </a:solidFill>
            </a:rPr>
            <a:t>Cheaper cost of living</a:t>
          </a:r>
        </a:p>
      </dgm:t>
    </dgm:pt>
    <dgm:pt modelId="{0990FD5A-F3E8-49F8-AD75-18A09DFB88C9}" type="parTrans" cxnId="{B349604F-E5CF-4B20-9A83-A1E8837EECEE}">
      <dgm:prSet/>
      <dgm:spPr/>
      <dgm:t>
        <a:bodyPr/>
        <a:lstStyle/>
        <a:p>
          <a:endParaRPr lang="en-US"/>
        </a:p>
      </dgm:t>
    </dgm:pt>
    <dgm:pt modelId="{3E2CAA1F-C879-4840-8802-68DBCC5220D2}" type="sibTrans" cxnId="{B349604F-E5CF-4B20-9A83-A1E8837EECEE}">
      <dgm:prSet/>
      <dgm:spPr/>
      <dgm:t>
        <a:bodyPr/>
        <a:lstStyle/>
        <a:p>
          <a:endParaRPr lang="en-US"/>
        </a:p>
      </dgm:t>
    </dgm:pt>
    <dgm:pt modelId="{9248FD18-E683-4541-9EB2-A0B551436FFB}">
      <dgm:prSet/>
      <dgm:spPr/>
      <dgm:t>
        <a:bodyPr/>
        <a:lstStyle/>
        <a:p>
          <a:pPr>
            <a:lnSpc>
              <a:spcPct val="100000"/>
            </a:lnSpc>
            <a:defRPr cap="all"/>
          </a:pPr>
          <a:r>
            <a:rPr lang="en-US" b="1" dirty="0">
              <a:solidFill>
                <a:schemeClr val="tx1">
                  <a:lumMod val="75000"/>
                  <a:lumOff val="25000"/>
                </a:schemeClr>
              </a:solidFill>
            </a:rPr>
            <a:t>Strategic location</a:t>
          </a:r>
        </a:p>
      </dgm:t>
    </dgm:pt>
    <dgm:pt modelId="{925B2FF4-17B9-40B4-A5F2-C21ED5F20620}" type="parTrans" cxnId="{94C77C83-4E62-41E8-BBFF-3A926E5F2A54}">
      <dgm:prSet/>
      <dgm:spPr/>
      <dgm:t>
        <a:bodyPr/>
        <a:lstStyle/>
        <a:p>
          <a:endParaRPr lang="en-US"/>
        </a:p>
      </dgm:t>
    </dgm:pt>
    <dgm:pt modelId="{B62A2653-BEB5-458F-B551-D0A4AA3032AA}" type="sibTrans" cxnId="{94C77C83-4E62-41E8-BBFF-3A926E5F2A54}">
      <dgm:prSet/>
      <dgm:spPr/>
      <dgm:t>
        <a:bodyPr/>
        <a:lstStyle/>
        <a:p>
          <a:endParaRPr lang="en-US"/>
        </a:p>
      </dgm:t>
    </dgm:pt>
    <dgm:pt modelId="{303117AA-72DF-4FC3-A610-726E4FCDAAF9}">
      <dgm:prSet/>
      <dgm:spPr/>
      <dgm:t>
        <a:bodyPr/>
        <a:lstStyle/>
        <a:p>
          <a:pPr>
            <a:lnSpc>
              <a:spcPct val="100000"/>
            </a:lnSpc>
            <a:defRPr cap="all"/>
          </a:pPr>
          <a:r>
            <a:rPr lang="en-US" b="1" dirty="0">
              <a:solidFill>
                <a:schemeClr val="tx1">
                  <a:lumMod val="75000"/>
                  <a:lumOff val="25000"/>
                </a:schemeClr>
              </a:solidFill>
            </a:rPr>
            <a:t>Balanced Workforce</a:t>
          </a:r>
        </a:p>
      </dgm:t>
    </dgm:pt>
    <dgm:pt modelId="{469B33ED-9578-4A5E-B392-192691EBF24D}" type="parTrans" cxnId="{B6461FEF-4CCB-43FB-AEAF-55EE2EC3AB97}">
      <dgm:prSet/>
      <dgm:spPr/>
      <dgm:t>
        <a:bodyPr/>
        <a:lstStyle/>
        <a:p>
          <a:endParaRPr lang="en-US"/>
        </a:p>
      </dgm:t>
    </dgm:pt>
    <dgm:pt modelId="{E23A409B-4B31-44A1-A48B-CF5878DB031A}" type="sibTrans" cxnId="{B6461FEF-4CCB-43FB-AEAF-55EE2EC3AB97}">
      <dgm:prSet/>
      <dgm:spPr/>
      <dgm:t>
        <a:bodyPr/>
        <a:lstStyle/>
        <a:p>
          <a:endParaRPr lang="en-US"/>
        </a:p>
      </dgm:t>
    </dgm:pt>
    <dgm:pt modelId="{6122E93A-048B-4BA5-81B7-CF75BA0F2DD4}">
      <dgm:prSet/>
      <dgm:spPr/>
      <dgm:t>
        <a:bodyPr/>
        <a:lstStyle/>
        <a:p>
          <a:pPr>
            <a:lnSpc>
              <a:spcPct val="100000"/>
            </a:lnSpc>
            <a:defRPr cap="all"/>
          </a:pPr>
          <a:r>
            <a:rPr lang="en-US" b="1" dirty="0">
              <a:solidFill>
                <a:schemeClr val="tx1">
                  <a:lumMod val="75000"/>
                  <a:lumOff val="25000"/>
                </a:schemeClr>
              </a:solidFill>
            </a:rPr>
            <a:t>Entertainment City</a:t>
          </a:r>
        </a:p>
      </dgm:t>
    </dgm:pt>
    <dgm:pt modelId="{B7F37CA0-5CD3-48A5-950E-6CF788CDED23}" type="parTrans" cxnId="{BD953FD2-D2C5-432A-8F84-B990D9D19675}">
      <dgm:prSet/>
      <dgm:spPr/>
      <dgm:t>
        <a:bodyPr/>
        <a:lstStyle/>
        <a:p>
          <a:endParaRPr lang="en-US"/>
        </a:p>
      </dgm:t>
    </dgm:pt>
    <dgm:pt modelId="{F346A1D1-163E-4A2B-8CFF-441FEAC3E6C9}" type="sibTrans" cxnId="{BD953FD2-D2C5-432A-8F84-B990D9D19675}">
      <dgm:prSet/>
      <dgm:spPr/>
      <dgm:t>
        <a:bodyPr/>
        <a:lstStyle/>
        <a:p>
          <a:endParaRPr lang="en-US"/>
        </a:p>
      </dgm:t>
    </dgm:pt>
    <dgm:pt modelId="{5F6296FB-6623-49F0-A37B-32D5293F3A75}" type="pres">
      <dgm:prSet presAssocID="{A9082322-65D9-4EF8-8969-CB4FCD55B155}" presName="root" presStyleCnt="0">
        <dgm:presLayoutVars>
          <dgm:dir/>
          <dgm:resizeHandles val="exact"/>
        </dgm:presLayoutVars>
      </dgm:prSet>
      <dgm:spPr/>
    </dgm:pt>
    <dgm:pt modelId="{85DA380E-3FD6-4279-8ECB-35FD817107C7}" type="pres">
      <dgm:prSet presAssocID="{FA9820DA-81FE-4A14-B0EA-B65CD7161892}" presName="compNode" presStyleCnt="0"/>
      <dgm:spPr/>
    </dgm:pt>
    <dgm:pt modelId="{E5D0A7DB-F870-4289-A176-74DC8634D49F}" type="pres">
      <dgm:prSet presAssocID="{FA9820DA-81FE-4A14-B0EA-B65CD7161892}" presName="iconBgRect" presStyleLbl="bgShp" presStyleIdx="0" presStyleCnt="6" custLinFactNeighborX="31739" custLinFactNeighborY="11750"/>
      <dgm:spPr/>
    </dgm:pt>
    <dgm:pt modelId="{926532A6-7EC2-48FB-9700-1C2608E2063C}" type="pres">
      <dgm:prSet presAssocID="{FA9820DA-81FE-4A14-B0EA-B65CD7161892}" presName="iconRect" presStyleLbl="node1" presStyleIdx="0" presStyleCnt="6" custLinFactNeighborX="56320" custLinFactNeighborY="2048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ax with solid fill"/>
        </a:ext>
      </dgm:extLst>
    </dgm:pt>
    <dgm:pt modelId="{51E7910C-A987-431D-A3B3-AFE18209A9A2}" type="pres">
      <dgm:prSet presAssocID="{FA9820DA-81FE-4A14-B0EA-B65CD7161892}" presName="spaceRect" presStyleCnt="0"/>
      <dgm:spPr/>
    </dgm:pt>
    <dgm:pt modelId="{7ECCB9B7-3229-4D84-88AF-537C55717936}" type="pres">
      <dgm:prSet presAssocID="{FA9820DA-81FE-4A14-B0EA-B65CD7161892}" presName="textRect" presStyleLbl="revTx" presStyleIdx="0" presStyleCnt="6" custLinFactNeighborX="19703">
        <dgm:presLayoutVars>
          <dgm:chMax val="1"/>
          <dgm:chPref val="1"/>
        </dgm:presLayoutVars>
      </dgm:prSet>
      <dgm:spPr/>
    </dgm:pt>
    <dgm:pt modelId="{31C29FDC-4EAC-421C-85D7-75F0109DA069}" type="pres">
      <dgm:prSet presAssocID="{A13B1399-C402-4A65-805A-4077B73F704E}" presName="sibTrans" presStyleCnt="0"/>
      <dgm:spPr/>
    </dgm:pt>
    <dgm:pt modelId="{BB66529C-2270-4196-BFCB-71AF1BBE96EB}" type="pres">
      <dgm:prSet presAssocID="{85CCB2CB-9E68-4B2C-9F1E-50CA45F3F484}" presName="compNode" presStyleCnt="0"/>
      <dgm:spPr/>
    </dgm:pt>
    <dgm:pt modelId="{3EC02099-2D14-4F0B-98D2-969D1935C96B}" type="pres">
      <dgm:prSet presAssocID="{85CCB2CB-9E68-4B2C-9F1E-50CA45F3F484}" presName="iconBgRect" presStyleLbl="bgShp" presStyleIdx="1" presStyleCnt="6" custLinFactNeighborX="24102" custLinFactNeighborY="11750"/>
      <dgm:spPr>
        <a:solidFill>
          <a:schemeClr val="accent5"/>
        </a:solidFill>
      </dgm:spPr>
    </dgm:pt>
    <dgm:pt modelId="{F7C6369C-F074-481D-877F-C3CA1C8B2601}" type="pres">
      <dgm:prSet presAssocID="{85CCB2CB-9E68-4B2C-9F1E-50CA45F3F484}" presName="iconRect" presStyleLbl="node1" presStyleIdx="1" presStyleCnt="6" custLinFactNeighborX="41984" custLinFactNeighborY="204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90F176AB-80FF-420F-BF88-679C99DC0526}" type="pres">
      <dgm:prSet presAssocID="{85CCB2CB-9E68-4B2C-9F1E-50CA45F3F484}" presName="spaceRect" presStyleCnt="0"/>
      <dgm:spPr/>
    </dgm:pt>
    <dgm:pt modelId="{2E1E48B1-231B-40EC-9DEB-E9C62DB9B354}" type="pres">
      <dgm:prSet presAssocID="{85CCB2CB-9E68-4B2C-9F1E-50CA45F3F484}" presName="textRect" presStyleLbl="revTx" presStyleIdx="1" presStyleCnt="6" custLinFactNeighborX="14684">
        <dgm:presLayoutVars>
          <dgm:chMax val="1"/>
          <dgm:chPref val="1"/>
        </dgm:presLayoutVars>
      </dgm:prSet>
      <dgm:spPr/>
    </dgm:pt>
    <dgm:pt modelId="{40F320B4-3B2A-499E-8008-E3C845BE8529}" type="pres">
      <dgm:prSet presAssocID="{EC882073-29DC-49E2-8D0C-CE87001FF601}" presName="sibTrans" presStyleCnt="0"/>
      <dgm:spPr/>
    </dgm:pt>
    <dgm:pt modelId="{97C7AAAE-BF17-4136-8CB3-3B81D8C1FB63}" type="pres">
      <dgm:prSet presAssocID="{438D9AB5-4B71-4E86-91B8-CCD3C6E465FA}" presName="compNode" presStyleCnt="0"/>
      <dgm:spPr/>
    </dgm:pt>
    <dgm:pt modelId="{3B05B3D7-3CA4-4213-988D-5520E9FCAC06}" type="pres">
      <dgm:prSet presAssocID="{438D9AB5-4B71-4E86-91B8-CCD3C6E465FA}" presName="iconBgRect" presStyleLbl="bgShp" presStyleIdx="2" presStyleCnt="6" custLinFactNeighborX="14696" custLinFactNeighborY="11750"/>
      <dgm:spPr>
        <a:solidFill>
          <a:schemeClr val="tx2"/>
        </a:solidFill>
      </dgm:spPr>
    </dgm:pt>
    <dgm:pt modelId="{D20C6F1C-67EB-49A3-8A6A-77FE6F4E2581}" type="pres">
      <dgm:prSet presAssocID="{438D9AB5-4B71-4E86-91B8-CCD3C6E465FA}" presName="iconRect" presStyleLbl="node1" presStyleIdx="2" presStyleCnt="6" custLinFactNeighborX="25600" custLinFactNeighborY="2048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ind Chime"/>
        </a:ext>
      </dgm:extLst>
    </dgm:pt>
    <dgm:pt modelId="{960854BB-8EB9-47EF-9355-8D47AD054958}" type="pres">
      <dgm:prSet presAssocID="{438D9AB5-4B71-4E86-91B8-CCD3C6E465FA}" presName="spaceRect" presStyleCnt="0"/>
      <dgm:spPr/>
    </dgm:pt>
    <dgm:pt modelId="{74A5C5D9-1529-4C00-8952-5702A3EBEB99}" type="pres">
      <dgm:prSet presAssocID="{438D9AB5-4B71-4E86-91B8-CCD3C6E465FA}" presName="textRect" presStyleLbl="revTx" presStyleIdx="2" presStyleCnt="6" custLinFactNeighborX="8954">
        <dgm:presLayoutVars>
          <dgm:chMax val="1"/>
          <dgm:chPref val="1"/>
        </dgm:presLayoutVars>
      </dgm:prSet>
      <dgm:spPr/>
    </dgm:pt>
    <dgm:pt modelId="{3131E9F9-356B-4609-AC65-F2A855C818FA}" type="pres">
      <dgm:prSet presAssocID="{3E2CAA1F-C879-4840-8802-68DBCC5220D2}" presName="sibTrans" presStyleCnt="0"/>
      <dgm:spPr/>
    </dgm:pt>
    <dgm:pt modelId="{D8743F52-E4D6-4D15-838C-369E27080496}" type="pres">
      <dgm:prSet presAssocID="{9248FD18-E683-4541-9EB2-A0B551436FFB}" presName="compNode" presStyleCnt="0"/>
      <dgm:spPr/>
    </dgm:pt>
    <dgm:pt modelId="{CB636E1E-A841-49EB-A5DF-AEA92F5B90A0}" type="pres">
      <dgm:prSet presAssocID="{9248FD18-E683-4541-9EB2-A0B551436FFB}" presName="iconBgRect" presStyleLbl="bgShp" presStyleIdx="3" presStyleCnt="6" custLinFactNeighborX="-1" custLinFactNeighborY="11750"/>
      <dgm:spPr>
        <a:solidFill>
          <a:schemeClr val="accent3"/>
        </a:solidFill>
      </dgm:spPr>
    </dgm:pt>
    <dgm:pt modelId="{59D6C5FB-B8FF-4B57-B22D-AEAC08728B7D}" type="pres">
      <dgm:prSet presAssocID="{9248FD18-E683-4541-9EB2-A0B551436FFB}" presName="iconRect" presStyleLbl="node1" presStyleIdx="3" presStyleCnt="6" custLinFactNeighborY="2048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p with pin with solid fill"/>
        </a:ext>
      </dgm:extLst>
    </dgm:pt>
    <dgm:pt modelId="{03EF90FF-C7D4-4034-8D59-1D749DDA41F9}" type="pres">
      <dgm:prSet presAssocID="{9248FD18-E683-4541-9EB2-A0B551436FFB}" presName="spaceRect" presStyleCnt="0"/>
      <dgm:spPr/>
    </dgm:pt>
    <dgm:pt modelId="{8E2D07B9-A1AB-4FA9-8A07-1D52AC3E3ADB}" type="pres">
      <dgm:prSet presAssocID="{9248FD18-E683-4541-9EB2-A0B551436FFB}" presName="textRect" presStyleLbl="revTx" presStyleIdx="3" presStyleCnt="6" custLinFactNeighborX="1">
        <dgm:presLayoutVars>
          <dgm:chMax val="1"/>
          <dgm:chPref val="1"/>
        </dgm:presLayoutVars>
      </dgm:prSet>
      <dgm:spPr/>
    </dgm:pt>
    <dgm:pt modelId="{38CB8877-0489-40FC-B0BA-A95328258240}" type="pres">
      <dgm:prSet presAssocID="{B62A2653-BEB5-458F-B551-D0A4AA3032AA}" presName="sibTrans" presStyleCnt="0"/>
      <dgm:spPr/>
    </dgm:pt>
    <dgm:pt modelId="{802B2FD3-CA14-4E4B-9A42-4202303AFCDC}" type="pres">
      <dgm:prSet presAssocID="{303117AA-72DF-4FC3-A610-726E4FCDAAF9}" presName="compNode" presStyleCnt="0"/>
      <dgm:spPr/>
    </dgm:pt>
    <dgm:pt modelId="{08AE7970-492B-4662-8F85-BD93BB86F77A}" type="pres">
      <dgm:prSet presAssocID="{303117AA-72DF-4FC3-A610-726E4FCDAAF9}" presName="iconBgRect" presStyleLbl="bgShp" presStyleIdx="4" presStyleCnt="6" custLinFactNeighborX="-13524" custLinFactNeighborY="11750"/>
      <dgm:spPr/>
    </dgm:pt>
    <dgm:pt modelId="{6EA92E68-3E63-4F01-B615-764F2AFCD429}" type="pres">
      <dgm:prSet presAssocID="{303117AA-72DF-4FC3-A610-726E4FCDAAF9}" presName="iconRect" presStyleLbl="node1" presStyleIdx="4" presStyleCnt="6" custLinFactNeighborX="-23552" custLinFactNeighborY="2048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emote work with solid fill"/>
        </a:ext>
      </dgm:extLst>
    </dgm:pt>
    <dgm:pt modelId="{2AA043D5-A5F2-43FD-A851-6CC5B65CD8EC}" type="pres">
      <dgm:prSet presAssocID="{303117AA-72DF-4FC3-A610-726E4FCDAAF9}" presName="spaceRect" presStyleCnt="0"/>
      <dgm:spPr/>
    </dgm:pt>
    <dgm:pt modelId="{0B815722-62B2-4101-A40C-FA6E7DB9061F}" type="pres">
      <dgm:prSet presAssocID="{303117AA-72DF-4FC3-A610-726E4FCDAAF9}" presName="textRect" presStyleLbl="revTx" presStyleIdx="4" presStyleCnt="6" custLinFactNeighborX="-8234">
        <dgm:presLayoutVars>
          <dgm:chMax val="1"/>
          <dgm:chPref val="1"/>
        </dgm:presLayoutVars>
      </dgm:prSet>
      <dgm:spPr/>
    </dgm:pt>
    <dgm:pt modelId="{BDD31A9A-B5E5-402A-95FD-0C16718948AC}" type="pres">
      <dgm:prSet presAssocID="{E23A409B-4B31-44A1-A48B-CF5878DB031A}" presName="sibTrans" presStyleCnt="0"/>
      <dgm:spPr/>
    </dgm:pt>
    <dgm:pt modelId="{21D14850-7FE8-4A46-8B94-866836DD0CD9}" type="pres">
      <dgm:prSet presAssocID="{6122E93A-048B-4BA5-81B7-CF75BA0F2DD4}" presName="compNode" presStyleCnt="0"/>
      <dgm:spPr/>
    </dgm:pt>
    <dgm:pt modelId="{EEDEEEF3-EB7C-4E26-A9ED-3F5354EC0FCC}" type="pres">
      <dgm:prSet presAssocID="{6122E93A-048B-4BA5-81B7-CF75BA0F2DD4}" presName="iconBgRect" presStyleLbl="bgShp" presStyleIdx="5" presStyleCnt="6" custLinFactNeighborX="-24774" custLinFactNeighborY="12117"/>
      <dgm:spPr>
        <a:solidFill>
          <a:schemeClr val="accent6">
            <a:lumMod val="50000"/>
          </a:schemeClr>
        </a:solidFill>
      </dgm:spPr>
    </dgm:pt>
    <dgm:pt modelId="{4F2D6385-B7DA-49E3-86DC-DED726EE4C1D}" type="pres">
      <dgm:prSet presAssocID="{6122E93A-048B-4BA5-81B7-CF75BA0F2DD4}" presName="iconRect" presStyleLbl="node1" presStyleIdx="5" presStyleCnt="6" custLinFactNeighborX="-43159" custLinFactNeighborY="2112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Dance with solid fill"/>
        </a:ext>
      </dgm:extLst>
    </dgm:pt>
    <dgm:pt modelId="{BB193CD8-5088-4E1D-A032-869FCD890EE6}" type="pres">
      <dgm:prSet presAssocID="{6122E93A-048B-4BA5-81B7-CF75BA0F2DD4}" presName="spaceRect" presStyleCnt="0"/>
      <dgm:spPr/>
    </dgm:pt>
    <dgm:pt modelId="{D1251394-CF6C-4602-8CBB-5A32ED0A9504}" type="pres">
      <dgm:prSet presAssocID="{6122E93A-048B-4BA5-81B7-CF75BA0F2DD4}" presName="textRect" presStyleLbl="revTx" presStyleIdx="5" presStyleCnt="6" custLinFactNeighborX="-15097" custLinFactNeighborY="560">
        <dgm:presLayoutVars>
          <dgm:chMax val="1"/>
          <dgm:chPref val="1"/>
        </dgm:presLayoutVars>
      </dgm:prSet>
      <dgm:spPr/>
    </dgm:pt>
  </dgm:ptLst>
  <dgm:cxnLst>
    <dgm:cxn modelId="{F6E91711-457D-4C3A-BAE0-58FEF02D3010}" type="presOf" srcId="{9248FD18-E683-4541-9EB2-A0B551436FFB}" destId="{8E2D07B9-A1AB-4FA9-8A07-1D52AC3E3ADB}" srcOrd="0" destOrd="0" presId="urn:microsoft.com/office/officeart/2018/5/layout/IconCircleLabelList"/>
    <dgm:cxn modelId="{30268320-F02B-4006-B150-097885F597AB}" srcId="{A9082322-65D9-4EF8-8969-CB4FCD55B155}" destId="{85CCB2CB-9E68-4B2C-9F1E-50CA45F3F484}" srcOrd="1" destOrd="0" parTransId="{89638BAF-E3B3-4EC2-AD89-CF04956EB1D9}" sibTransId="{EC882073-29DC-49E2-8D0C-CE87001FF601}"/>
    <dgm:cxn modelId="{D1061536-E86B-4197-AB33-83869653E5A4}" type="presOf" srcId="{85CCB2CB-9E68-4B2C-9F1E-50CA45F3F484}" destId="{2E1E48B1-231B-40EC-9DEB-E9C62DB9B354}" srcOrd="0" destOrd="0" presId="urn:microsoft.com/office/officeart/2018/5/layout/IconCircleLabelList"/>
    <dgm:cxn modelId="{8AD49D39-4B0F-4B98-9ECC-B9952717E91C}" type="presOf" srcId="{303117AA-72DF-4FC3-A610-726E4FCDAAF9}" destId="{0B815722-62B2-4101-A40C-FA6E7DB9061F}" srcOrd="0" destOrd="0" presId="urn:microsoft.com/office/officeart/2018/5/layout/IconCircleLabelList"/>
    <dgm:cxn modelId="{B349604F-E5CF-4B20-9A83-A1E8837EECEE}" srcId="{A9082322-65D9-4EF8-8969-CB4FCD55B155}" destId="{438D9AB5-4B71-4E86-91B8-CCD3C6E465FA}" srcOrd="2" destOrd="0" parTransId="{0990FD5A-F3E8-49F8-AD75-18A09DFB88C9}" sibTransId="{3E2CAA1F-C879-4840-8802-68DBCC5220D2}"/>
    <dgm:cxn modelId="{23140E73-5C02-4E29-B677-CB0A65051E68}" srcId="{A9082322-65D9-4EF8-8969-CB4FCD55B155}" destId="{FA9820DA-81FE-4A14-B0EA-B65CD7161892}" srcOrd="0" destOrd="0" parTransId="{7D86F940-3817-4F21-B70B-CDF9B2814FB6}" sibTransId="{A13B1399-C402-4A65-805A-4077B73F704E}"/>
    <dgm:cxn modelId="{E52E2580-A2A2-41C6-9C23-44EBAFEADA93}" type="presOf" srcId="{A9082322-65D9-4EF8-8969-CB4FCD55B155}" destId="{5F6296FB-6623-49F0-A37B-32D5293F3A75}" srcOrd="0" destOrd="0" presId="urn:microsoft.com/office/officeart/2018/5/layout/IconCircleLabelList"/>
    <dgm:cxn modelId="{94C77C83-4E62-41E8-BBFF-3A926E5F2A54}" srcId="{A9082322-65D9-4EF8-8969-CB4FCD55B155}" destId="{9248FD18-E683-4541-9EB2-A0B551436FFB}" srcOrd="3" destOrd="0" parTransId="{925B2FF4-17B9-40B4-A5F2-C21ED5F20620}" sibTransId="{B62A2653-BEB5-458F-B551-D0A4AA3032AA}"/>
    <dgm:cxn modelId="{2879049B-C404-4E28-9DE7-9BC1D0DEE2C5}" type="presOf" srcId="{6122E93A-048B-4BA5-81B7-CF75BA0F2DD4}" destId="{D1251394-CF6C-4602-8CBB-5A32ED0A9504}" srcOrd="0" destOrd="0" presId="urn:microsoft.com/office/officeart/2018/5/layout/IconCircleLabelList"/>
    <dgm:cxn modelId="{3928EBAB-04A1-4240-8E73-7CC5509250D4}" type="presOf" srcId="{438D9AB5-4B71-4E86-91B8-CCD3C6E465FA}" destId="{74A5C5D9-1529-4C00-8952-5702A3EBEB99}" srcOrd="0" destOrd="0" presId="urn:microsoft.com/office/officeart/2018/5/layout/IconCircleLabelList"/>
    <dgm:cxn modelId="{E3E2B8B4-605D-4B42-BDED-255AB0E3103D}" type="presOf" srcId="{FA9820DA-81FE-4A14-B0EA-B65CD7161892}" destId="{7ECCB9B7-3229-4D84-88AF-537C55717936}" srcOrd="0" destOrd="0" presId="urn:microsoft.com/office/officeart/2018/5/layout/IconCircleLabelList"/>
    <dgm:cxn modelId="{BD953FD2-D2C5-432A-8F84-B990D9D19675}" srcId="{A9082322-65D9-4EF8-8969-CB4FCD55B155}" destId="{6122E93A-048B-4BA5-81B7-CF75BA0F2DD4}" srcOrd="5" destOrd="0" parTransId="{B7F37CA0-5CD3-48A5-950E-6CF788CDED23}" sibTransId="{F346A1D1-163E-4A2B-8CFF-441FEAC3E6C9}"/>
    <dgm:cxn modelId="{B6461FEF-4CCB-43FB-AEAF-55EE2EC3AB97}" srcId="{A9082322-65D9-4EF8-8969-CB4FCD55B155}" destId="{303117AA-72DF-4FC3-A610-726E4FCDAAF9}" srcOrd="4" destOrd="0" parTransId="{469B33ED-9578-4A5E-B392-192691EBF24D}" sibTransId="{E23A409B-4B31-44A1-A48B-CF5878DB031A}"/>
    <dgm:cxn modelId="{E9B6D60B-EE8A-4E87-8A00-D8E904FC0544}" type="presParOf" srcId="{5F6296FB-6623-49F0-A37B-32D5293F3A75}" destId="{85DA380E-3FD6-4279-8ECB-35FD817107C7}" srcOrd="0" destOrd="0" presId="urn:microsoft.com/office/officeart/2018/5/layout/IconCircleLabelList"/>
    <dgm:cxn modelId="{B0F87955-5377-4F1D-8921-88E53579D482}" type="presParOf" srcId="{85DA380E-3FD6-4279-8ECB-35FD817107C7}" destId="{E5D0A7DB-F870-4289-A176-74DC8634D49F}" srcOrd="0" destOrd="0" presId="urn:microsoft.com/office/officeart/2018/5/layout/IconCircleLabelList"/>
    <dgm:cxn modelId="{0CBE1D9D-C93C-40F8-B710-76BF1DE224D9}" type="presParOf" srcId="{85DA380E-3FD6-4279-8ECB-35FD817107C7}" destId="{926532A6-7EC2-48FB-9700-1C2608E2063C}" srcOrd="1" destOrd="0" presId="urn:microsoft.com/office/officeart/2018/5/layout/IconCircleLabelList"/>
    <dgm:cxn modelId="{AB1A43E9-7456-48D3-88B2-52C2ADBF9E09}" type="presParOf" srcId="{85DA380E-3FD6-4279-8ECB-35FD817107C7}" destId="{51E7910C-A987-431D-A3B3-AFE18209A9A2}" srcOrd="2" destOrd="0" presId="urn:microsoft.com/office/officeart/2018/5/layout/IconCircleLabelList"/>
    <dgm:cxn modelId="{6080838C-CA5D-4505-A6F2-92051A3DEB22}" type="presParOf" srcId="{85DA380E-3FD6-4279-8ECB-35FD817107C7}" destId="{7ECCB9B7-3229-4D84-88AF-537C55717936}" srcOrd="3" destOrd="0" presId="urn:microsoft.com/office/officeart/2018/5/layout/IconCircleLabelList"/>
    <dgm:cxn modelId="{D5262C0E-799D-47C5-8514-639D9EA5D21D}" type="presParOf" srcId="{5F6296FB-6623-49F0-A37B-32D5293F3A75}" destId="{31C29FDC-4EAC-421C-85D7-75F0109DA069}" srcOrd="1" destOrd="0" presId="urn:microsoft.com/office/officeart/2018/5/layout/IconCircleLabelList"/>
    <dgm:cxn modelId="{C1FD4445-8252-449D-A9A3-29D325ED309C}" type="presParOf" srcId="{5F6296FB-6623-49F0-A37B-32D5293F3A75}" destId="{BB66529C-2270-4196-BFCB-71AF1BBE96EB}" srcOrd="2" destOrd="0" presId="urn:microsoft.com/office/officeart/2018/5/layout/IconCircleLabelList"/>
    <dgm:cxn modelId="{930D56C5-D09E-4419-BE3B-6FA1D45629A4}" type="presParOf" srcId="{BB66529C-2270-4196-BFCB-71AF1BBE96EB}" destId="{3EC02099-2D14-4F0B-98D2-969D1935C96B}" srcOrd="0" destOrd="0" presId="urn:microsoft.com/office/officeart/2018/5/layout/IconCircleLabelList"/>
    <dgm:cxn modelId="{DB603AA3-2F43-4AD4-AAA1-B7BED4D41E3F}" type="presParOf" srcId="{BB66529C-2270-4196-BFCB-71AF1BBE96EB}" destId="{F7C6369C-F074-481D-877F-C3CA1C8B2601}" srcOrd="1" destOrd="0" presId="urn:microsoft.com/office/officeart/2018/5/layout/IconCircleLabelList"/>
    <dgm:cxn modelId="{2A54E254-47AA-4B6C-BD71-C810A1EA7384}" type="presParOf" srcId="{BB66529C-2270-4196-BFCB-71AF1BBE96EB}" destId="{90F176AB-80FF-420F-BF88-679C99DC0526}" srcOrd="2" destOrd="0" presId="urn:microsoft.com/office/officeart/2018/5/layout/IconCircleLabelList"/>
    <dgm:cxn modelId="{B6049173-0FE6-4A67-B887-897661D37E09}" type="presParOf" srcId="{BB66529C-2270-4196-BFCB-71AF1BBE96EB}" destId="{2E1E48B1-231B-40EC-9DEB-E9C62DB9B354}" srcOrd="3" destOrd="0" presId="urn:microsoft.com/office/officeart/2018/5/layout/IconCircleLabelList"/>
    <dgm:cxn modelId="{6EC21CE0-4253-4782-9808-F096FBDBBCBF}" type="presParOf" srcId="{5F6296FB-6623-49F0-A37B-32D5293F3A75}" destId="{40F320B4-3B2A-499E-8008-E3C845BE8529}" srcOrd="3" destOrd="0" presId="urn:microsoft.com/office/officeart/2018/5/layout/IconCircleLabelList"/>
    <dgm:cxn modelId="{D37BD34A-2391-4770-8C05-D0F72AB53A39}" type="presParOf" srcId="{5F6296FB-6623-49F0-A37B-32D5293F3A75}" destId="{97C7AAAE-BF17-4136-8CB3-3B81D8C1FB63}" srcOrd="4" destOrd="0" presId="urn:microsoft.com/office/officeart/2018/5/layout/IconCircleLabelList"/>
    <dgm:cxn modelId="{EE886E27-1CB2-4FF1-8543-9787040DEDED}" type="presParOf" srcId="{97C7AAAE-BF17-4136-8CB3-3B81D8C1FB63}" destId="{3B05B3D7-3CA4-4213-988D-5520E9FCAC06}" srcOrd="0" destOrd="0" presId="urn:microsoft.com/office/officeart/2018/5/layout/IconCircleLabelList"/>
    <dgm:cxn modelId="{60F77FEB-3AD3-49C2-8311-2A474D0D6DFC}" type="presParOf" srcId="{97C7AAAE-BF17-4136-8CB3-3B81D8C1FB63}" destId="{D20C6F1C-67EB-49A3-8A6A-77FE6F4E2581}" srcOrd="1" destOrd="0" presId="urn:microsoft.com/office/officeart/2018/5/layout/IconCircleLabelList"/>
    <dgm:cxn modelId="{C1FBC55B-A424-433A-806F-985D36FA72A7}" type="presParOf" srcId="{97C7AAAE-BF17-4136-8CB3-3B81D8C1FB63}" destId="{960854BB-8EB9-47EF-9355-8D47AD054958}" srcOrd="2" destOrd="0" presId="urn:microsoft.com/office/officeart/2018/5/layout/IconCircleLabelList"/>
    <dgm:cxn modelId="{003C712C-CA2F-4D75-9DB7-855B273EEFF0}" type="presParOf" srcId="{97C7AAAE-BF17-4136-8CB3-3B81D8C1FB63}" destId="{74A5C5D9-1529-4C00-8952-5702A3EBEB99}" srcOrd="3" destOrd="0" presId="urn:microsoft.com/office/officeart/2018/5/layout/IconCircleLabelList"/>
    <dgm:cxn modelId="{D0B8E083-B7F7-4651-A066-A854E585B00C}" type="presParOf" srcId="{5F6296FB-6623-49F0-A37B-32D5293F3A75}" destId="{3131E9F9-356B-4609-AC65-F2A855C818FA}" srcOrd="5" destOrd="0" presId="urn:microsoft.com/office/officeart/2018/5/layout/IconCircleLabelList"/>
    <dgm:cxn modelId="{B7BEC187-DB4F-4B76-950C-4AF72A9D1947}" type="presParOf" srcId="{5F6296FB-6623-49F0-A37B-32D5293F3A75}" destId="{D8743F52-E4D6-4D15-838C-369E27080496}" srcOrd="6" destOrd="0" presId="urn:microsoft.com/office/officeart/2018/5/layout/IconCircleLabelList"/>
    <dgm:cxn modelId="{C2309D6D-5D0A-4B67-8980-826213932939}" type="presParOf" srcId="{D8743F52-E4D6-4D15-838C-369E27080496}" destId="{CB636E1E-A841-49EB-A5DF-AEA92F5B90A0}" srcOrd="0" destOrd="0" presId="urn:microsoft.com/office/officeart/2018/5/layout/IconCircleLabelList"/>
    <dgm:cxn modelId="{47EEBE5D-C4A4-4269-A448-D826101F8933}" type="presParOf" srcId="{D8743F52-E4D6-4D15-838C-369E27080496}" destId="{59D6C5FB-B8FF-4B57-B22D-AEAC08728B7D}" srcOrd="1" destOrd="0" presId="urn:microsoft.com/office/officeart/2018/5/layout/IconCircleLabelList"/>
    <dgm:cxn modelId="{97D8B400-AD01-4CE0-A1C0-13B78623169B}" type="presParOf" srcId="{D8743F52-E4D6-4D15-838C-369E27080496}" destId="{03EF90FF-C7D4-4034-8D59-1D749DDA41F9}" srcOrd="2" destOrd="0" presId="urn:microsoft.com/office/officeart/2018/5/layout/IconCircleLabelList"/>
    <dgm:cxn modelId="{9FDD0838-7A43-4BDD-8BD8-79526EECBD9E}" type="presParOf" srcId="{D8743F52-E4D6-4D15-838C-369E27080496}" destId="{8E2D07B9-A1AB-4FA9-8A07-1D52AC3E3ADB}" srcOrd="3" destOrd="0" presId="urn:microsoft.com/office/officeart/2018/5/layout/IconCircleLabelList"/>
    <dgm:cxn modelId="{18B3735D-4326-42F6-A6EB-9D18D409E4E6}" type="presParOf" srcId="{5F6296FB-6623-49F0-A37B-32D5293F3A75}" destId="{38CB8877-0489-40FC-B0BA-A95328258240}" srcOrd="7" destOrd="0" presId="urn:microsoft.com/office/officeart/2018/5/layout/IconCircleLabelList"/>
    <dgm:cxn modelId="{CF42B3D3-39B8-4E48-BECC-69CC0A108C62}" type="presParOf" srcId="{5F6296FB-6623-49F0-A37B-32D5293F3A75}" destId="{802B2FD3-CA14-4E4B-9A42-4202303AFCDC}" srcOrd="8" destOrd="0" presId="urn:microsoft.com/office/officeart/2018/5/layout/IconCircleLabelList"/>
    <dgm:cxn modelId="{179E2DAE-1ACE-42AE-9CC1-91992403A9B6}" type="presParOf" srcId="{802B2FD3-CA14-4E4B-9A42-4202303AFCDC}" destId="{08AE7970-492B-4662-8F85-BD93BB86F77A}" srcOrd="0" destOrd="0" presId="urn:microsoft.com/office/officeart/2018/5/layout/IconCircleLabelList"/>
    <dgm:cxn modelId="{9C74119A-D132-427B-BDD3-D17FCD6C5215}" type="presParOf" srcId="{802B2FD3-CA14-4E4B-9A42-4202303AFCDC}" destId="{6EA92E68-3E63-4F01-B615-764F2AFCD429}" srcOrd="1" destOrd="0" presId="urn:microsoft.com/office/officeart/2018/5/layout/IconCircleLabelList"/>
    <dgm:cxn modelId="{373F0DCD-C47C-400D-BB0C-9B2F1C63E0C0}" type="presParOf" srcId="{802B2FD3-CA14-4E4B-9A42-4202303AFCDC}" destId="{2AA043D5-A5F2-43FD-A851-6CC5B65CD8EC}" srcOrd="2" destOrd="0" presId="urn:microsoft.com/office/officeart/2018/5/layout/IconCircleLabelList"/>
    <dgm:cxn modelId="{4A869438-E9AA-432C-9B16-81CCAF595C90}" type="presParOf" srcId="{802B2FD3-CA14-4E4B-9A42-4202303AFCDC}" destId="{0B815722-62B2-4101-A40C-FA6E7DB9061F}" srcOrd="3" destOrd="0" presId="urn:microsoft.com/office/officeart/2018/5/layout/IconCircleLabelList"/>
    <dgm:cxn modelId="{65747752-69D4-47B4-A67E-B12D54D2187D}" type="presParOf" srcId="{5F6296FB-6623-49F0-A37B-32D5293F3A75}" destId="{BDD31A9A-B5E5-402A-95FD-0C16718948AC}" srcOrd="9" destOrd="0" presId="urn:microsoft.com/office/officeart/2018/5/layout/IconCircleLabelList"/>
    <dgm:cxn modelId="{8BEADD2A-8D36-4518-A9AA-12811C4FFA53}" type="presParOf" srcId="{5F6296FB-6623-49F0-A37B-32D5293F3A75}" destId="{21D14850-7FE8-4A46-8B94-866836DD0CD9}" srcOrd="10" destOrd="0" presId="urn:microsoft.com/office/officeart/2018/5/layout/IconCircleLabelList"/>
    <dgm:cxn modelId="{1C2E78A4-B797-42F2-AA8F-266CA3369339}" type="presParOf" srcId="{21D14850-7FE8-4A46-8B94-866836DD0CD9}" destId="{EEDEEEF3-EB7C-4E26-A9ED-3F5354EC0FCC}" srcOrd="0" destOrd="0" presId="urn:microsoft.com/office/officeart/2018/5/layout/IconCircleLabelList"/>
    <dgm:cxn modelId="{17F61718-5516-48D2-9E20-F1FC95EE8D95}" type="presParOf" srcId="{21D14850-7FE8-4A46-8B94-866836DD0CD9}" destId="{4F2D6385-B7DA-49E3-86DC-DED726EE4C1D}" srcOrd="1" destOrd="0" presId="urn:microsoft.com/office/officeart/2018/5/layout/IconCircleLabelList"/>
    <dgm:cxn modelId="{AF68F454-94BF-492B-9A6E-A12D7B30005C}" type="presParOf" srcId="{21D14850-7FE8-4A46-8B94-866836DD0CD9}" destId="{BB193CD8-5088-4E1D-A032-869FCD890EE6}" srcOrd="2" destOrd="0" presId="urn:microsoft.com/office/officeart/2018/5/layout/IconCircleLabelList"/>
    <dgm:cxn modelId="{CE2E82DF-C59D-4283-A1DD-30C8D587F7FD}" type="presParOf" srcId="{21D14850-7FE8-4A46-8B94-866836DD0CD9}" destId="{D1251394-CF6C-4602-8CBB-5A32ED0A9504}" srcOrd="3" destOrd="0" presId="urn:microsoft.com/office/officeart/2018/5/layout/IconCircleLabelList"/>
  </dgm:cxnLst>
  <dgm:bg>
    <a:solidFill>
      <a:srgbClr val="F2F2F2">
        <a:alpha val="80000"/>
      </a:srgb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0A7DB-F870-4289-A176-74DC8634D49F}">
      <dsp:nvSpPr>
        <dsp:cNvPr id="0" name=""/>
        <dsp:cNvSpPr/>
      </dsp:nvSpPr>
      <dsp:spPr>
        <a:xfrm>
          <a:off x="693744" y="244974"/>
          <a:ext cx="1080843" cy="108084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532A6-7EC2-48FB-9700-1C2608E2063C}">
      <dsp:nvSpPr>
        <dsp:cNvPr id="0" name=""/>
        <dsp:cNvSpPr/>
      </dsp:nvSpPr>
      <dsp:spPr>
        <a:xfrm>
          <a:off x="930311" y="475326"/>
          <a:ext cx="620156" cy="62015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ECCB9B7-3229-4D84-88AF-537C55717936}">
      <dsp:nvSpPr>
        <dsp:cNvPr id="0" name=""/>
        <dsp:cNvSpPr/>
      </dsp:nvSpPr>
      <dsp:spPr>
        <a:xfrm>
          <a:off x="354292" y="1535475"/>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b="1" kern="1200" dirty="0">
              <a:solidFill>
                <a:schemeClr val="tx1">
                  <a:lumMod val="75000"/>
                  <a:lumOff val="25000"/>
                </a:schemeClr>
              </a:solidFill>
            </a:rPr>
            <a:t>Strong MARKET FUNDAMENTALS</a:t>
          </a:r>
        </a:p>
      </dsp:txBody>
      <dsp:txXfrm>
        <a:off x="354292" y="1535475"/>
        <a:ext cx="1771875" cy="708750"/>
      </dsp:txXfrm>
    </dsp:sp>
    <dsp:sp modelId="{3EC02099-2D14-4F0B-98D2-969D1935C96B}">
      <dsp:nvSpPr>
        <dsp:cNvPr id="0" name=""/>
        <dsp:cNvSpPr/>
      </dsp:nvSpPr>
      <dsp:spPr>
        <a:xfrm>
          <a:off x="2693153" y="244974"/>
          <a:ext cx="1080843" cy="1080843"/>
        </a:xfrm>
        <a:prstGeom prst="ellipse">
          <a:avLst/>
        </a:prstGeom>
        <a:solidFill>
          <a:schemeClr val="accent5"/>
        </a:solidFill>
        <a:ln>
          <a:noFill/>
        </a:ln>
        <a:effectLst/>
      </dsp:spPr>
      <dsp:style>
        <a:lnRef idx="0">
          <a:scrgbClr r="0" g="0" b="0"/>
        </a:lnRef>
        <a:fillRef idx="1">
          <a:scrgbClr r="0" g="0" b="0"/>
        </a:fillRef>
        <a:effectRef idx="0">
          <a:scrgbClr r="0" g="0" b="0"/>
        </a:effectRef>
        <a:fontRef idx="minor"/>
      </dsp:style>
    </dsp:sp>
    <dsp:sp modelId="{F7C6369C-F074-481D-877F-C3CA1C8B2601}">
      <dsp:nvSpPr>
        <dsp:cNvPr id="0" name=""/>
        <dsp:cNvSpPr/>
      </dsp:nvSpPr>
      <dsp:spPr>
        <a:xfrm>
          <a:off x="2923358" y="475326"/>
          <a:ext cx="620156" cy="620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E1E48B1-231B-40EC-9DEB-E9C62DB9B354}">
      <dsp:nvSpPr>
        <dsp:cNvPr id="0" name=""/>
        <dsp:cNvSpPr/>
      </dsp:nvSpPr>
      <dsp:spPr>
        <a:xfrm>
          <a:off x="2347314" y="1535475"/>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b="1" kern="1200" dirty="0">
              <a:solidFill>
                <a:schemeClr val="tx1">
                  <a:lumMod val="75000"/>
                  <a:lumOff val="25000"/>
                </a:schemeClr>
              </a:solidFill>
            </a:rPr>
            <a:t>Positive job growth</a:t>
          </a:r>
        </a:p>
      </dsp:txBody>
      <dsp:txXfrm>
        <a:off x="2347314" y="1535475"/>
        <a:ext cx="1771875" cy="708750"/>
      </dsp:txXfrm>
    </dsp:sp>
    <dsp:sp modelId="{3B05B3D7-3CA4-4213-988D-5520E9FCAC06}">
      <dsp:nvSpPr>
        <dsp:cNvPr id="0" name=""/>
        <dsp:cNvSpPr/>
      </dsp:nvSpPr>
      <dsp:spPr>
        <a:xfrm>
          <a:off x="4673442" y="244974"/>
          <a:ext cx="1080843" cy="1080843"/>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D20C6F1C-67EB-49A3-8A6A-77FE6F4E2581}">
      <dsp:nvSpPr>
        <dsp:cNvPr id="0" name=""/>
        <dsp:cNvSpPr/>
      </dsp:nvSpPr>
      <dsp:spPr>
        <a:xfrm>
          <a:off x="4903705" y="475326"/>
          <a:ext cx="620156" cy="6201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4A5C5D9-1529-4C00-8952-5702A3EBEB99}">
      <dsp:nvSpPr>
        <dsp:cNvPr id="0" name=""/>
        <dsp:cNvSpPr/>
      </dsp:nvSpPr>
      <dsp:spPr>
        <a:xfrm>
          <a:off x="4327739" y="1535475"/>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b="1" kern="1200" dirty="0">
              <a:solidFill>
                <a:schemeClr val="tx1">
                  <a:lumMod val="75000"/>
                  <a:lumOff val="25000"/>
                </a:schemeClr>
              </a:solidFill>
            </a:rPr>
            <a:t>Cheaper cost of living</a:t>
          </a:r>
        </a:p>
      </dsp:txBody>
      <dsp:txXfrm>
        <a:off x="4327739" y="1535475"/>
        <a:ext cx="1771875" cy="708750"/>
      </dsp:txXfrm>
    </dsp:sp>
    <dsp:sp modelId="{CB636E1E-A841-49EB-A5DF-AEA92F5B90A0}">
      <dsp:nvSpPr>
        <dsp:cNvPr id="0" name=""/>
        <dsp:cNvSpPr/>
      </dsp:nvSpPr>
      <dsp:spPr>
        <a:xfrm>
          <a:off x="6596543" y="244974"/>
          <a:ext cx="1080843" cy="1080843"/>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59D6C5FB-B8FF-4B57-B22D-AEAC08728B7D}">
      <dsp:nvSpPr>
        <dsp:cNvPr id="0" name=""/>
        <dsp:cNvSpPr/>
      </dsp:nvSpPr>
      <dsp:spPr>
        <a:xfrm>
          <a:off x="6826898" y="475326"/>
          <a:ext cx="620156" cy="62015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E2D07B9-A1AB-4FA9-8A07-1D52AC3E3ADB}">
      <dsp:nvSpPr>
        <dsp:cNvPr id="0" name=""/>
        <dsp:cNvSpPr/>
      </dsp:nvSpPr>
      <dsp:spPr>
        <a:xfrm>
          <a:off x="6251056" y="1535475"/>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b="1" kern="1200" dirty="0">
              <a:solidFill>
                <a:schemeClr val="tx1">
                  <a:lumMod val="75000"/>
                  <a:lumOff val="25000"/>
                </a:schemeClr>
              </a:solidFill>
            </a:rPr>
            <a:t>Strategic location</a:t>
          </a:r>
        </a:p>
      </dsp:txBody>
      <dsp:txXfrm>
        <a:off x="6251056" y="1535475"/>
        <a:ext cx="1771875" cy="708750"/>
      </dsp:txXfrm>
    </dsp:sp>
    <dsp:sp modelId="{08AE7970-492B-4662-8F85-BD93BB86F77A}">
      <dsp:nvSpPr>
        <dsp:cNvPr id="0" name=""/>
        <dsp:cNvSpPr/>
      </dsp:nvSpPr>
      <dsp:spPr>
        <a:xfrm>
          <a:off x="8532334" y="244974"/>
          <a:ext cx="1080843" cy="108084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92E68-3E63-4F01-B615-764F2AFCD429}">
      <dsp:nvSpPr>
        <dsp:cNvPr id="0" name=""/>
        <dsp:cNvSpPr/>
      </dsp:nvSpPr>
      <dsp:spPr>
        <a:xfrm>
          <a:off x="8762792" y="475326"/>
          <a:ext cx="620156" cy="6201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B815722-62B2-4101-A40C-FA6E7DB9061F}">
      <dsp:nvSpPr>
        <dsp:cNvPr id="0" name=""/>
        <dsp:cNvSpPr/>
      </dsp:nvSpPr>
      <dsp:spPr>
        <a:xfrm>
          <a:off x="8187096" y="1535475"/>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b="1" kern="1200" dirty="0">
              <a:solidFill>
                <a:schemeClr val="tx1">
                  <a:lumMod val="75000"/>
                  <a:lumOff val="25000"/>
                </a:schemeClr>
              </a:solidFill>
            </a:rPr>
            <a:t>Balanced Workforce</a:t>
          </a:r>
        </a:p>
      </dsp:txBody>
      <dsp:txXfrm>
        <a:off x="8187096" y="1535475"/>
        <a:ext cx="1771875" cy="708750"/>
      </dsp:txXfrm>
    </dsp:sp>
    <dsp:sp modelId="{EEDEEEF3-EB7C-4E26-A9ED-3F5354EC0FCC}">
      <dsp:nvSpPr>
        <dsp:cNvPr id="0" name=""/>
        <dsp:cNvSpPr/>
      </dsp:nvSpPr>
      <dsp:spPr>
        <a:xfrm>
          <a:off x="10492692" y="248940"/>
          <a:ext cx="1080843" cy="1080843"/>
        </a:xfrm>
        <a:prstGeom prst="ellipse">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4F2D6385-B7DA-49E3-86DC-DED726EE4C1D}">
      <dsp:nvSpPr>
        <dsp:cNvPr id="0" name=""/>
        <dsp:cNvSpPr/>
      </dsp:nvSpPr>
      <dsp:spPr>
        <a:xfrm>
          <a:off x="10723151" y="479295"/>
          <a:ext cx="620156" cy="62015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lt1">
              <a:alpha val="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1251394-CF6C-4602-8CBB-5A32ED0A9504}">
      <dsp:nvSpPr>
        <dsp:cNvPr id="0" name=""/>
        <dsp:cNvSpPr/>
      </dsp:nvSpPr>
      <dsp:spPr>
        <a:xfrm>
          <a:off x="10147445" y="1539444"/>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b="1" kern="1200" dirty="0">
              <a:solidFill>
                <a:schemeClr val="tx1">
                  <a:lumMod val="75000"/>
                  <a:lumOff val="25000"/>
                </a:schemeClr>
              </a:solidFill>
            </a:rPr>
            <a:t>Entertainment City</a:t>
          </a:r>
        </a:p>
      </dsp:txBody>
      <dsp:txXfrm>
        <a:off x="10147445" y="1539444"/>
        <a:ext cx="1771875" cy="70875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6/16/2021</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6/16/2021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ls.gov/eag/eag.tx_sanantonio_msa.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sat.com/news/local/2021/04/13/amazon-to-open-3-new-delivery-stations-in-san-antonio-schertz/"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ksat.com/news/local/2020/12/22/amazon-announces-plans-for-3-new-facilities-1500-jobs-in-san-antonio/"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sat.com/news/local/2021/04/13/amazon-to-open-3-new-delivery-stations-in-san-antonio-schertz/"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ksat.com/news/local/2020/12/22/amazon-announces-plans-for-3-new-facilities-1500-jobs-in-san-antoni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45029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panose="020B0502040204020203" pitchFamily="34" charset="0"/>
              </a:rPr>
              <a:t>San Antonio, the second largest city in the state, enjoys a diverse economy with continued growth in the fields of healthcare, biotechnology, telecommunications, higher education and an expanding tourism market, a developing oil/gas industry and continued job growth.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panose="020B0502040204020203" pitchFamily="34" charset="0"/>
              </a:rPr>
              <a:t>The location of San Antonio at the crossroads of three interstate highways and its proximity to Mexico are expected to increase San Antonio’s role in international trade in the future because of the North American Free Trade Agreement (NAFTA).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panose="020B0502040204020203" pitchFamily="34" charset="0"/>
              </a:rPr>
              <a:t>The economic outlook for San Antonio is for continued above-average growth due to low business costs, a young bilingual workforce, and proximity to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rPr>
              <a:t>Source: Site-to-Do-Business (STDB Online)</a:t>
            </a:r>
            <a:endParaRPr lang="en-US" dirty="0"/>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28</a:t>
            </a:fld>
            <a:endParaRPr lang="en-US" noProof="0" dirty="0"/>
          </a:p>
        </p:txBody>
      </p:sp>
    </p:spTree>
    <p:extLst>
      <p:ext uri="{BB962C8B-B14F-4D97-AF65-F5344CB8AC3E}">
        <p14:creationId xmlns:p14="http://schemas.microsoft.com/office/powerpoint/2010/main" val="3256707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panose="020B0502040204020203" pitchFamily="34" charset="0"/>
              </a:rPr>
              <a:t>San Antonio, the second largest city in the state, enjoys a diverse economy with continued growth in the fields of healthcare, biotechnology, telecommunications, higher education and an expanding tourism market, a developing oil/gas industry and continued job growth.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panose="020B0502040204020203" pitchFamily="34" charset="0"/>
              </a:rPr>
              <a:t>The location of San Antonio at the crossroads of three interstate highways and its proximity to Mexico are expected to increase San Antonio’s role in international trade in the future because of the North American Free Trade Agreement (NAFTA).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Segoe UI" panose="020B0502040204020203" pitchFamily="34" charset="0"/>
              </a:rPr>
              <a:t>The economic outlook for San Antonio is for continued above-average growth due to low business costs, a young bilingual workforce, and proximity to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rPr>
              <a:t>Source: Site-to-Do-Business (STDB Online)</a:t>
            </a:r>
            <a:endParaRPr lang="en-US" dirty="0"/>
          </a:p>
          <a:p>
            <a:endParaRPr lang="en-US" dirty="0"/>
          </a:p>
        </p:txBody>
      </p:sp>
      <p:sp>
        <p:nvSpPr>
          <p:cNvPr id="4" name="Slide Number Placeholder 3"/>
          <p:cNvSpPr>
            <a:spLocks noGrp="1"/>
          </p:cNvSpPr>
          <p:nvPr>
            <p:ph type="sldNum" sz="quarter" idx="5"/>
          </p:nvPr>
        </p:nvSpPr>
        <p:spPr/>
        <p:txBody>
          <a:bodyPr/>
          <a:lstStyle/>
          <a:p>
            <a:fld id="{A95626D9-8657-464F-B38C-39C7A105C248}" type="slidenum">
              <a:rPr lang="en-US" smtClean="0"/>
              <a:t>29</a:t>
            </a:fld>
            <a:endParaRPr lang="en-US"/>
          </a:p>
        </p:txBody>
      </p:sp>
    </p:spTree>
    <p:extLst>
      <p:ext uri="{BB962C8B-B14F-4D97-AF65-F5344CB8AC3E}">
        <p14:creationId xmlns:p14="http://schemas.microsoft.com/office/powerpoint/2010/main" val="816698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555555"/>
                </a:solidFill>
                <a:latin typeface="Lato-Regular"/>
              </a:rPr>
              <a:t>Source:  </a:t>
            </a:r>
            <a:r>
              <a:rPr lang="en-US" sz="1200" b="0" i="0" u="none" strike="noStrike" baseline="0" dirty="0">
                <a:solidFill>
                  <a:srgbClr val="555555"/>
                </a:solidFill>
                <a:latin typeface="Lato-Regular"/>
              </a:rPr>
              <a:t>EMSI – Economic Overview SAT MSA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555555"/>
              </a:solidFill>
              <a:latin typeface="La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555555"/>
                </a:solidFill>
                <a:latin typeface="Lato-Regular"/>
              </a:rPr>
              <a:t>Population </a:t>
            </a:r>
            <a:r>
              <a:rPr lang="en-US" sz="1200" b="1" i="0" u="none" strike="noStrike" baseline="0" dirty="0">
                <a:solidFill>
                  <a:srgbClr val="555555"/>
                </a:solidFill>
                <a:latin typeface="Lato-Bold"/>
              </a:rPr>
              <a:t>grew by 215,227 (9%) </a:t>
            </a:r>
            <a:r>
              <a:rPr lang="en-US" sz="1200" b="0" i="0" u="none" strike="noStrike" baseline="0" dirty="0">
                <a:solidFill>
                  <a:srgbClr val="555555"/>
                </a:solidFill>
                <a:latin typeface="Lato-Regular"/>
              </a:rPr>
              <a:t>over the last 5 years and is projected to </a:t>
            </a:r>
            <a:r>
              <a:rPr lang="en-US" sz="1200" b="1" i="0" u="none" strike="noStrike" baseline="0" dirty="0">
                <a:solidFill>
                  <a:srgbClr val="555555"/>
                </a:solidFill>
                <a:latin typeface="Lato-Bold"/>
              </a:rPr>
              <a:t>grow by 6.2% (159,597) </a:t>
            </a:r>
            <a:r>
              <a:rPr lang="en-US" sz="1200" b="0" i="0" u="none" strike="noStrike" baseline="0" dirty="0">
                <a:solidFill>
                  <a:srgbClr val="555555"/>
                </a:solidFill>
                <a:latin typeface="Lato-Regular"/>
              </a:rPr>
              <a:t>over the next 5 years.</a:t>
            </a:r>
            <a:endParaRPr lang="en-US" sz="12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5626D9-8657-464F-B38C-39C7A105C248}" type="slidenum">
              <a:rPr lang="en-US" smtClean="0"/>
              <a:t>30</a:t>
            </a:fld>
            <a:endParaRPr lang="en-US"/>
          </a:p>
        </p:txBody>
      </p:sp>
    </p:spTree>
    <p:extLst>
      <p:ext uri="{BB962C8B-B14F-4D97-AF65-F5344CB8AC3E}">
        <p14:creationId xmlns:p14="http://schemas.microsoft.com/office/powerpoint/2010/main" val="3760504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hlinkClick r:id="rId3"/>
              </a:rPr>
              <a:t>San Antonio-New Braunfels, TX Economy at a Glance (bls.gov)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rPr>
              <a:t>Site-to-Do-Business (STDB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rPr>
              <a:t>EMSI</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5626D9-8657-464F-B38C-39C7A105C248}" type="slidenum">
              <a:rPr lang="en-US" smtClean="0"/>
              <a:t>31</a:t>
            </a:fld>
            <a:endParaRPr lang="en-US"/>
          </a:p>
        </p:txBody>
      </p:sp>
    </p:spTree>
    <p:extLst>
      <p:ext uri="{BB962C8B-B14F-4D97-AF65-F5344CB8AC3E}">
        <p14:creationId xmlns:p14="http://schemas.microsoft.com/office/powerpoint/2010/main" val="97473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j-lt"/>
              </a:rPr>
              <a:t>The major industries in San Antonio include tourism, insurance, healthcare/ biotechnology, military and telecommunications/telemarketing. The oil and gas industry has become a newly created economic driver for San Antonio and South Texas. </a:t>
            </a:r>
            <a:endParaRPr lang="en-US" sz="1200" b="1" i="0" u="none" strike="noStrike" baseline="0" dirty="0">
              <a:solidFill>
                <a:srgbClr val="000000"/>
              </a:solidFill>
              <a:latin typeface="+mj-lt"/>
            </a:endParaRPr>
          </a:p>
          <a:p>
            <a:pPr algn="just"/>
            <a:endParaRPr lang="en-US" sz="1200" b="1" i="0" u="none" strike="noStrike" baseline="0" dirty="0">
              <a:solidFill>
                <a:srgbClr val="000000"/>
              </a:solidFill>
              <a:latin typeface="+mj-lt"/>
            </a:endParaRPr>
          </a:p>
          <a:p>
            <a:pPr algn="just"/>
            <a:r>
              <a:rPr lang="en-US" sz="1200" b="1" i="0" u="none" strike="noStrike" baseline="0" dirty="0">
                <a:solidFill>
                  <a:srgbClr val="000000"/>
                </a:solidFill>
                <a:latin typeface="+mj-lt"/>
              </a:rPr>
              <a:t>Tourism </a:t>
            </a:r>
          </a:p>
          <a:p>
            <a:pPr marL="0" indent="0" algn="just">
              <a:buNone/>
            </a:pPr>
            <a:r>
              <a:rPr lang="en-US" sz="1200" b="0" i="0" u="none" strike="noStrike" baseline="0" dirty="0">
                <a:solidFill>
                  <a:srgbClr val="000000"/>
                </a:solidFill>
                <a:latin typeface="+mj-lt"/>
              </a:rPr>
              <a:t>San Antonio is a year-round tourist destination; tourism remains one of San Antonio's most important industries. Approximately 34.4 million people visit San Antonio annually. The direct impact of the tourism industry is over $13.6 billion annually. The economic impact rose by 46% in a decade. The industry employs over 130,000 people and raises over $375 million in taxes and fees for local governments. San Antonio has also developed into a major convention city. Several new hotels have recently been completed or are under construction in downtown San Antonio to host convention visitors. </a:t>
            </a:r>
          </a:p>
          <a:p>
            <a:pPr algn="just"/>
            <a:r>
              <a:rPr lang="en-US" sz="1200" b="1" i="0" u="none" strike="noStrike" baseline="0" dirty="0">
                <a:solidFill>
                  <a:srgbClr val="000000"/>
                </a:solidFill>
                <a:latin typeface="+mj-lt"/>
              </a:rPr>
              <a:t>Insurance </a:t>
            </a:r>
          </a:p>
          <a:p>
            <a:pPr marL="0" indent="0" algn="just">
              <a:buNone/>
            </a:pPr>
            <a:r>
              <a:rPr lang="en-US" sz="1200" b="0" i="0" u="none" strike="noStrike" baseline="0" dirty="0">
                <a:solidFill>
                  <a:srgbClr val="000000"/>
                </a:solidFill>
                <a:latin typeface="+mj-lt"/>
              </a:rPr>
              <a:t>Several major insurance companies have operations located in San Antonio, including United Services Automobile Association (USAA). USAA is a primary employer in San Antonio and is the fifth largest insurer of private automobiles in the country and the fourth largest homeowner insurer. It is noted that the USAA headquarters are approximately 1.7 miles from the subject site. </a:t>
            </a:r>
          </a:p>
          <a:p>
            <a:pPr algn="just"/>
            <a:r>
              <a:rPr lang="en-US" sz="1200" b="1" i="0" u="none" strike="noStrike" baseline="0" dirty="0">
                <a:solidFill>
                  <a:srgbClr val="000000"/>
                </a:solidFill>
                <a:latin typeface="+mj-lt"/>
              </a:rPr>
              <a:t>Healthcare/Biotechnology </a:t>
            </a:r>
          </a:p>
          <a:p>
            <a:pPr marL="0" indent="0" algn="just">
              <a:buNone/>
            </a:pPr>
            <a:r>
              <a:rPr lang="en-US" sz="1200" b="0" i="0" u="none" strike="noStrike" baseline="0" dirty="0">
                <a:solidFill>
                  <a:srgbClr val="000000"/>
                </a:solidFill>
                <a:latin typeface="+mj-lt"/>
              </a:rPr>
              <a:t>The estimated annual economic impact of the city’s medical community exceeds $6 billion. The healthcare/biotech industry has grown significantly in the recent past and has become increasingly important in the health services industry. There are several major research organizations located in the city, including Southwest Foundation for Biomedical Research, Southwest Research Institute, The University of Texas Health Science Center, and the University of Texas at San Antonio. </a:t>
            </a:r>
          </a:p>
          <a:p>
            <a:pPr algn="just"/>
            <a:r>
              <a:rPr lang="en-US" sz="1200" b="1" i="0" u="none" strike="noStrike" baseline="0" dirty="0">
                <a:solidFill>
                  <a:srgbClr val="000000"/>
                </a:solidFill>
                <a:latin typeface="+mj-lt"/>
              </a:rPr>
              <a:t>Military </a:t>
            </a:r>
          </a:p>
          <a:p>
            <a:pPr marL="0" indent="0" algn="just">
              <a:buNone/>
            </a:pPr>
            <a:r>
              <a:rPr lang="en-US" sz="1200" b="0" i="0" u="none" strike="noStrike" baseline="0" dirty="0">
                <a:solidFill>
                  <a:srgbClr val="000000"/>
                </a:solidFill>
                <a:latin typeface="+mj-lt"/>
              </a:rPr>
              <a:t>San Antonio is “home” to three military bases, including Randolph Air Force Base, Fort Sam Houston and Lackland Air Force Base. Kelly Air Force Base closed in 2001 (now Port San Antonio); however, several major functions of the base are used for privatization. The City of San Antonio purchased the base from the United States Air Force to redevelop Kelly for use by private industry. Brooks Air Force Base has also been reformatted into Brooks City Base. </a:t>
            </a:r>
          </a:p>
          <a:p>
            <a:pPr algn="just"/>
            <a:r>
              <a:rPr lang="en-US" sz="1200" b="1" i="0" u="none" strike="noStrike" baseline="0" dirty="0">
                <a:solidFill>
                  <a:srgbClr val="000000"/>
                </a:solidFill>
                <a:latin typeface="+mj-lt"/>
              </a:rPr>
              <a:t>Corporate Influence </a:t>
            </a:r>
          </a:p>
          <a:p>
            <a:pPr marL="0" indent="0" algn="just">
              <a:buNone/>
            </a:pPr>
            <a:r>
              <a:rPr lang="en-US" sz="1200" b="0" i="0" u="none" strike="noStrike" baseline="0" dirty="0">
                <a:solidFill>
                  <a:srgbClr val="000000"/>
                </a:solidFill>
                <a:latin typeface="+mj-lt"/>
              </a:rPr>
              <a:t>While a number of large corporations such as USAA, Valero, H-E-B, Frost Bank, etc. have headquartered in San Antonio, AT&amp;T, the nation’s largest telecommunications company, announced in early 2008 its decision to move its corporate headquarters along with 700 employees to Dallas, Texas. A statement released by AT&amp;T stated that “San Antonio will continue to be a major operations and employment center” with approximately 5,300 telecom operations division employees remaining in the city; about 1,700 more than was originally relocated to the city from St. Louis in 1992. </a:t>
            </a:r>
          </a:p>
          <a:p>
            <a:pPr algn="just"/>
            <a:endParaRPr lang="en-US" sz="1200" b="0" i="0" u="none" strike="noStrike" baseline="0" dirty="0">
              <a:solidFill>
                <a:srgbClr val="000000"/>
              </a:solidFill>
              <a:latin typeface="+mj-lt"/>
            </a:endParaRPr>
          </a:p>
          <a:p>
            <a:pPr algn="just"/>
            <a:endParaRPr lang="en-US" sz="1200" dirty="0">
              <a:latin typeface="+mj-lt"/>
            </a:endParaRPr>
          </a:p>
          <a:p>
            <a:pPr algn="just"/>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32</a:t>
            </a:fld>
            <a:endParaRPr lang="en-US" noProof="0" dirty="0"/>
          </a:p>
        </p:txBody>
      </p:sp>
    </p:spTree>
    <p:extLst>
      <p:ext uri="{BB962C8B-B14F-4D97-AF65-F5344CB8AC3E}">
        <p14:creationId xmlns:p14="http://schemas.microsoft.com/office/powerpoint/2010/main" val="95148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Amazon to open 3 new delivery stations in San Antonio, Schertz (ksat.com)</a:t>
            </a:r>
            <a:endParaRPr lang="en-US" dirty="0"/>
          </a:p>
          <a:p>
            <a:r>
              <a:rPr lang="en-US" dirty="0">
                <a:hlinkClick r:id="rId4"/>
              </a:rPr>
              <a:t>Amazon announces plans for 3 new facilities, 1,500 jobs in San Antonio (ksat.com)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33</a:t>
            </a:fld>
            <a:endParaRPr lang="en-US" noProof="0" dirty="0"/>
          </a:p>
        </p:txBody>
      </p:sp>
    </p:spTree>
    <p:extLst>
      <p:ext uri="{BB962C8B-B14F-4D97-AF65-F5344CB8AC3E}">
        <p14:creationId xmlns:p14="http://schemas.microsoft.com/office/powerpoint/2010/main" val="1708532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35</a:t>
            </a:fld>
            <a:endParaRPr lang="en-US" noProof="0" dirty="0"/>
          </a:p>
        </p:txBody>
      </p:sp>
    </p:spTree>
    <p:extLst>
      <p:ext uri="{BB962C8B-B14F-4D97-AF65-F5344CB8AC3E}">
        <p14:creationId xmlns:p14="http://schemas.microsoft.com/office/powerpoint/2010/main" val="2107673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626D9-8657-464F-B38C-39C7A105C248}" type="slidenum">
              <a:rPr lang="en-US" smtClean="0"/>
              <a:t>36</a:t>
            </a:fld>
            <a:endParaRPr lang="en-US"/>
          </a:p>
        </p:txBody>
      </p:sp>
    </p:spTree>
    <p:extLst>
      <p:ext uri="{BB962C8B-B14F-4D97-AF65-F5344CB8AC3E}">
        <p14:creationId xmlns:p14="http://schemas.microsoft.com/office/powerpoint/2010/main" val="2669470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626D9-8657-464F-B38C-39C7A105C248}" type="slidenum">
              <a:rPr lang="en-US" smtClean="0"/>
              <a:t>37</a:t>
            </a:fld>
            <a:endParaRPr lang="en-US"/>
          </a:p>
        </p:txBody>
      </p:sp>
    </p:spTree>
    <p:extLst>
      <p:ext uri="{BB962C8B-B14F-4D97-AF65-F5344CB8AC3E}">
        <p14:creationId xmlns:p14="http://schemas.microsoft.com/office/powerpoint/2010/main" val="3968847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626D9-8657-464F-B38C-39C7A105C248}" type="slidenum">
              <a:rPr lang="en-US" smtClean="0"/>
              <a:t>38</a:t>
            </a:fld>
            <a:endParaRPr lang="en-US"/>
          </a:p>
        </p:txBody>
      </p:sp>
    </p:spTree>
    <p:extLst>
      <p:ext uri="{BB962C8B-B14F-4D97-AF65-F5344CB8AC3E}">
        <p14:creationId xmlns:p14="http://schemas.microsoft.com/office/powerpoint/2010/main" val="554511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a:t>
            </a:fld>
            <a:endParaRPr lang="en-US" noProof="0" dirty="0"/>
          </a:p>
        </p:txBody>
      </p:sp>
    </p:spTree>
    <p:extLst>
      <p:ext uri="{BB962C8B-B14F-4D97-AF65-F5344CB8AC3E}">
        <p14:creationId xmlns:p14="http://schemas.microsoft.com/office/powerpoint/2010/main" val="328701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a:t>
            </a:fld>
            <a:endParaRPr lang="en-US" noProof="0" dirty="0"/>
          </a:p>
        </p:txBody>
      </p:sp>
    </p:spTree>
    <p:extLst>
      <p:ext uri="{BB962C8B-B14F-4D97-AF65-F5344CB8AC3E}">
        <p14:creationId xmlns:p14="http://schemas.microsoft.com/office/powerpoint/2010/main" val="37881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Amazon to open 3 new delivery stations in San Antonio, Schertz (ksat.com)</a:t>
            </a:r>
            <a:endParaRPr lang="en-US" dirty="0"/>
          </a:p>
          <a:p>
            <a:r>
              <a:rPr lang="en-US" dirty="0">
                <a:hlinkClick r:id="rId4"/>
              </a:rPr>
              <a:t>Amazon announces plans for 3 new facilities, 1,500 jobs in San Antonio (ksat.com)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a:t>
            </a:fld>
            <a:endParaRPr lang="en-US" noProof="0" dirty="0"/>
          </a:p>
        </p:txBody>
      </p:sp>
    </p:spTree>
    <p:extLst>
      <p:ext uri="{BB962C8B-B14F-4D97-AF65-F5344CB8AC3E}">
        <p14:creationId xmlns:p14="http://schemas.microsoft.com/office/powerpoint/2010/main" val="4001178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a:t>
            </a:fld>
            <a:endParaRPr lang="en-US" noProof="0" dirty="0"/>
          </a:p>
        </p:txBody>
      </p:sp>
    </p:spTree>
    <p:extLst>
      <p:ext uri="{BB962C8B-B14F-4D97-AF65-F5344CB8AC3E}">
        <p14:creationId xmlns:p14="http://schemas.microsoft.com/office/powerpoint/2010/main" val="3455333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19</a:t>
            </a:fld>
            <a:endParaRPr lang="en-US" noProof="0" dirty="0"/>
          </a:p>
        </p:txBody>
      </p:sp>
    </p:spTree>
    <p:extLst>
      <p:ext uri="{BB962C8B-B14F-4D97-AF65-F5344CB8AC3E}">
        <p14:creationId xmlns:p14="http://schemas.microsoft.com/office/powerpoint/2010/main" val="406253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23</a:t>
            </a:fld>
            <a:endParaRPr lang="en-US" noProof="0" dirty="0"/>
          </a:p>
        </p:txBody>
      </p:sp>
    </p:spTree>
    <p:extLst>
      <p:ext uri="{BB962C8B-B14F-4D97-AF65-F5344CB8AC3E}">
        <p14:creationId xmlns:p14="http://schemas.microsoft.com/office/powerpoint/2010/main" val="89865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24</a:t>
            </a:fld>
            <a:endParaRPr lang="en-US" noProof="0" dirty="0"/>
          </a:p>
        </p:txBody>
      </p:sp>
    </p:spTree>
    <p:extLst>
      <p:ext uri="{BB962C8B-B14F-4D97-AF65-F5344CB8AC3E}">
        <p14:creationId xmlns:p14="http://schemas.microsoft.com/office/powerpoint/2010/main" val="3419210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27</a:t>
            </a:fld>
            <a:endParaRPr lang="en-US" noProof="0" dirty="0"/>
          </a:p>
        </p:txBody>
      </p:sp>
    </p:spTree>
    <p:extLst>
      <p:ext uri="{BB962C8B-B14F-4D97-AF65-F5344CB8AC3E}">
        <p14:creationId xmlns:p14="http://schemas.microsoft.com/office/powerpoint/2010/main" val="118072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5CEFB0D-6DB6-450D-981E-DB5B064ABC8F}" type="datetime1">
              <a:rPr lang="en-US" noProof="0" smtClean="0"/>
              <a:t>6/16/2021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5323FCEE-D38D-4315-8661-B8B16CE6B114}" type="datetime1">
              <a:rPr lang="en-US" smtClean="0"/>
              <a:t>6/16/2021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01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27909053-E1DD-4959-BC7A-C98D3D2614DC}" type="datetime1">
              <a:rPr lang="en-US" noProof="0" smtClean="0"/>
              <a:t>6/16/2021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01050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3AB9C849-F1D8-4230-9F2F-9250D675BB2A}" type="datetime1">
              <a:rPr lang="en-US" noProof="0" smtClean="0"/>
              <a:t>6/16/2021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457450"/>
            <a:ext cx="1036320" cy="1329481"/>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6895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B7022-84E8-42F0-8AEA-ADED76AFD446}" type="datetime1">
              <a:rPr lang="en-US" smtClean="0"/>
              <a:t>6/16/2021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08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a:t>Click icon to add picture</a:t>
            </a:r>
            <a:endParaRPr lang="en-US" noProof="0" dirty="0"/>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470BDB9F-6784-464D-8ED7-29E60E2B21A9}" type="datetime1">
              <a:rPr lang="en-US" noProof="0" smtClean="0"/>
              <a:t>6/16/2021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54305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DA3ABBD-A00D-4624-9D57-736F5DDBFABC}" type="datetime1">
              <a:rPr lang="en-US" noProof="0" smtClean="0"/>
              <a:t>6/16/2021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6BF20AA-C418-460A-B9CF-8F3DD94C436D}" type="datetime1">
              <a:rPr lang="en-US" noProof="0" smtClean="0"/>
              <a:t>6/16/2021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E9E9E9"/>
              </a:solidFill>
            </a:endParaRPr>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063F5CE0-F8B8-4EAA-822E-6451047E7D5F}" type="datetime1">
              <a:rPr lang="en-US" noProof="0" smtClean="0"/>
              <a:t>6/16/2021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B5046700-360D-4474-9946-7580E8968658}" type="datetime1">
              <a:rPr lang="en-US" noProof="0" smtClean="0"/>
              <a:t>6/16/2021</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dirty="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dirty="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6/16/2021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rgbClr val="0D274C"/>
                </a:solidFill>
                <a:latin typeface="+mn-lt"/>
              </a:defRPr>
            </a:lvl1pPr>
          </a:lstStyle>
          <a:p>
            <a:r>
              <a:rPr lang="en-US" noProof="0" dirty="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42F667F3-A942-43B7-9681-6435F4941075}" type="datetime1">
              <a:rPr lang="en-US" smtClean="0"/>
              <a:t>6/16/2021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604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5D576BB9-001A-4B59-8C51-603E71AE3226}" type="datetime1">
              <a:rPr lang="en-US" noProof="0" smtClean="0"/>
              <a:t>6/16/2021</a:t>
            </a:fld>
            <a:endParaRPr lang="en-US" noProof="0"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noProof="0" dirty="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A8E8-C73C-4104-AB74-5543F32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95DFE3-6DEB-45E6-B3A7-44D27CFAC4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4CCA20-735B-4F54-AF2C-7B69379E9959}"/>
              </a:ext>
            </a:extLst>
          </p:cNvPr>
          <p:cNvSpPr>
            <a:spLocks noGrp="1"/>
          </p:cNvSpPr>
          <p:nvPr>
            <p:ph type="dt" sz="half" idx="10"/>
          </p:nvPr>
        </p:nvSpPr>
        <p:spPr/>
        <p:txBody>
          <a:bodyPr/>
          <a:lstStyle/>
          <a:p>
            <a:fld id="{5C228A81-BC40-46A4-8291-CE9E88E27A13}" type="datetimeFigureOut">
              <a:rPr lang="en-US" smtClean="0"/>
              <a:t>6/16/2021</a:t>
            </a:fld>
            <a:endParaRPr lang="en-US"/>
          </a:p>
        </p:txBody>
      </p:sp>
      <p:sp>
        <p:nvSpPr>
          <p:cNvPr id="5" name="Footer Placeholder 4">
            <a:extLst>
              <a:ext uri="{FF2B5EF4-FFF2-40B4-BE49-F238E27FC236}">
                <a16:creationId xmlns:a16="http://schemas.microsoft.com/office/drawing/2014/main" id="{7B473091-8153-441D-8206-A8B5A6779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EFF42-5F8B-4795-8726-7D3982581F0B}"/>
              </a:ext>
            </a:extLst>
          </p:cNvPr>
          <p:cNvSpPr>
            <a:spLocks noGrp="1"/>
          </p:cNvSpPr>
          <p:nvPr>
            <p:ph type="sldNum" sz="quarter" idx="12"/>
          </p:nvPr>
        </p:nvSpPr>
        <p:spPr/>
        <p:txBody>
          <a:bodyPr/>
          <a:lstStyle/>
          <a:p>
            <a:fld id="{2C6FCB33-19D6-465F-816B-CF4B31F677C3}" type="slidenum">
              <a:rPr lang="en-US" smtClean="0"/>
              <a:t>‹#›</a:t>
            </a:fld>
            <a:endParaRPr lang="en-US"/>
          </a:p>
        </p:txBody>
      </p:sp>
    </p:spTree>
    <p:extLst>
      <p:ext uri="{BB962C8B-B14F-4D97-AF65-F5344CB8AC3E}">
        <p14:creationId xmlns:p14="http://schemas.microsoft.com/office/powerpoint/2010/main" val="1307090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3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alpha val="70979"/>
            </a:srgbClr>
          </a:solidFill>
        </p:spPr>
        <p:txBody>
          <a:bodyPr wrap="square" lIns="0" tIns="0" rIns="0" bIns="0" rtlCol="0"/>
          <a:lstStyle/>
          <a:p>
            <a:endParaRPr/>
          </a:p>
        </p:txBody>
      </p:sp>
      <p:sp>
        <p:nvSpPr>
          <p:cNvPr id="17" name="bg object 17"/>
          <p:cNvSpPr/>
          <p:nvPr/>
        </p:nvSpPr>
        <p:spPr>
          <a:xfrm>
            <a:off x="0" y="5087111"/>
            <a:ext cx="12176760" cy="1628139"/>
          </a:xfrm>
          <a:custGeom>
            <a:avLst/>
            <a:gdLst/>
            <a:ahLst/>
            <a:cxnLst/>
            <a:rect l="l" t="t" r="r" b="b"/>
            <a:pathLst>
              <a:path w="12176760" h="1628140">
                <a:moveTo>
                  <a:pt x="11834528" y="0"/>
                </a:moveTo>
                <a:lnTo>
                  <a:pt x="11780393" y="433"/>
                </a:lnTo>
                <a:lnTo>
                  <a:pt x="11731268" y="1575"/>
                </a:lnTo>
                <a:lnTo>
                  <a:pt x="11682144" y="3412"/>
                </a:lnTo>
                <a:lnTo>
                  <a:pt x="11633020" y="5926"/>
                </a:lnTo>
                <a:lnTo>
                  <a:pt x="11583895" y="9099"/>
                </a:lnTo>
                <a:lnTo>
                  <a:pt x="11534771" y="12915"/>
                </a:lnTo>
                <a:lnTo>
                  <a:pt x="11485647" y="17357"/>
                </a:lnTo>
                <a:lnTo>
                  <a:pt x="11436522" y="22406"/>
                </a:lnTo>
                <a:lnTo>
                  <a:pt x="11387398" y="28046"/>
                </a:lnTo>
                <a:lnTo>
                  <a:pt x="11338274" y="34258"/>
                </a:lnTo>
                <a:lnTo>
                  <a:pt x="11289149" y="41027"/>
                </a:lnTo>
                <a:lnTo>
                  <a:pt x="11240025" y="48334"/>
                </a:lnTo>
                <a:lnTo>
                  <a:pt x="11190901" y="56162"/>
                </a:lnTo>
                <a:lnTo>
                  <a:pt x="11141777" y="64494"/>
                </a:lnTo>
                <a:lnTo>
                  <a:pt x="11092652" y="73312"/>
                </a:lnTo>
                <a:lnTo>
                  <a:pt x="11043528" y="82599"/>
                </a:lnTo>
                <a:lnTo>
                  <a:pt x="10994404" y="92337"/>
                </a:lnTo>
                <a:lnTo>
                  <a:pt x="10945279" y="102510"/>
                </a:lnTo>
                <a:lnTo>
                  <a:pt x="10896155" y="113100"/>
                </a:lnTo>
                <a:lnTo>
                  <a:pt x="10847031" y="124090"/>
                </a:lnTo>
                <a:lnTo>
                  <a:pt x="10797906" y="135461"/>
                </a:lnTo>
                <a:lnTo>
                  <a:pt x="10748782" y="147198"/>
                </a:lnTo>
                <a:lnTo>
                  <a:pt x="10699658" y="159282"/>
                </a:lnTo>
                <a:lnTo>
                  <a:pt x="10650533" y="171696"/>
                </a:lnTo>
                <a:lnTo>
                  <a:pt x="10601409" y="184423"/>
                </a:lnTo>
                <a:lnTo>
                  <a:pt x="10552285" y="197446"/>
                </a:lnTo>
                <a:lnTo>
                  <a:pt x="10454036" y="224307"/>
                </a:lnTo>
                <a:lnTo>
                  <a:pt x="10355788" y="252143"/>
                </a:lnTo>
                <a:lnTo>
                  <a:pt x="10257539" y="280813"/>
                </a:lnTo>
                <a:lnTo>
                  <a:pt x="10159290" y="310179"/>
                </a:lnTo>
                <a:lnTo>
                  <a:pt x="10011917" y="355228"/>
                </a:lnTo>
                <a:lnTo>
                  <a:pt x="9471550" y="523560"/>
                </a:lnTo>
                <a:lnTo>
                  <a:pt x="9324177" y="568262"/>
                </a:lnTo>
                <a:lnTo>
                  <a:pt x="9225929" y="597314"/>
                </a:lnTo>
                <a:lnTo>
                  <a:pt x="9127680" y="625604"/>
                </a:lnTo>
                <a:lnTo>
                  <a:pt x="9028280" y="653083"/>
                </a:lnTo>
                <a:lnTo>
                  <a:pt x="8928881" y="679650"/>
                </a:lnTo>
                <a:lnTo>
                  <a:pt x="8829481" y="705272"/>
                </a:lnTo>
                <a:lnTo>
                  <a:pt x="8730081" y="729916"/>
                </a:lnTo>
                <a:lnTo>
                  <a:pt x="8630682" y="753548"/>
                </a:lnTo>
                <a:lnTo>
                  <a:pt x="8580982" y="764974"/>
                </a:lnTo>
                <a:lnTo>
                  <a:pt x="8531283" y="776135"/>
                </a:lnTo>
                <a:lnTo>
                  <a:pt x="8481583" y="787027"/>
                </a:lnTo>
                <a:lnTo>
                  <a:pt x="8431883" y="797645"/>
                </a:lnTo>
                <a:lnTo>
                  <a:pt x="8382184" y="807984"/>
                </a:lnTo>
                <a:lnTo>
                  <a:pt x="8332484" y="818042"/>
                </a:lnTo>
                <a:lnTo>
                  <a:pt x="8282784" y="827814"/>
                </a:lnTo>
                <a:lnTo>
                  <a:pt x="8233085" y="837296"/>
                </a:lnTo>
                <a:lnTo>
                  <a:pt x="8183385" y="846483"/>
                </a:lnTo>
                <a:lnTo>
                  <a:pt x="8133685" y="855372"/>
                </a:lnTo>
                <a:lnTo>
                  <a:pt x="8083986" y="863958"/>
                </a:lnTo>
                <a:lnTo>
                  <a:pt x="8034286" y="872237"/>
                </a:lnTo>
                <a:lnTo>
                  <a:pt x="7984587" y="880205"/>
                </a:lnTo>
                <a:lnTo>
                  <a:pt x="7934887" y="887858"/>
                </a:lnTo>
                <a:lnTo>
                  <a:pt x="7885187" y="895191"/>
                </a:lnTo>
                <a:lnTo>
                  <a:pt x="7835488" y="902201"/>
                </a:lnTo>
                <a:lnTo>
                  <a:pt x="7785788" y="908884"/>
                </a:lnTo>
                <a:lnTo>
                  <a:pt x="7736089" y="915234"/>
                </a:lnTo>
                <a:lnTo>
                  <a:pt x="7686389" y="921249"/>
                </a:lnTo>
                <a:lnTo>
                  <a:pt x="7636690" y="926924"/>
                </a:lnTo>
                <a:lnTo>
                  <a:pt x="7586990" y="932254"/>
                </a:lnTo>
                <a:lnTo>
                  <a:pt x="7537290" y="937236"/>
                </a:lnTo>
                <a:lnTo>
                  <a:pt x="7487591" y="941866"/>
                </a:lnTo>
                <a:lnTo>
                  <a:pt x="7437891" y="946138"/>
                </a:lnTo>
                <a:lnTo>
                  <a:pt x="7388192" y="950050"/>
                </a:lnTo>
                <a:lnTo>
                  <a:pt x="7338492" y="953597"/>
                </a:lnTo>
                <a:lnTo>
                  <a:pt x="7288792" y="956775"/>
                </a:lnTo>
                <a:lnTo>
                  <a:pt x="7239093" y="959580"/>
                </a:lnTo>
                <a:lnTo>
                  <a:pt x="7189393" y="962007"/>
                </a:lnTo>
                <a:lnTo>
                  <a:pt x="7139694" y="964052"/>
                </a:lnTo>
                <a:lnTo>
                  <a:pt x="7089994" y="965712"/>
                </a:lnTo>
                <a:lnTo>
                  <a:pt x="7040294" y="966982"/>
                </a:lnTo>
                <a:lnTo>
                  <a:pt x="6990595" y="967857"/>
                </a:lnTo>
                <a:lnTo>
                  <a:pt x="6940895" y="968335"/>
                </a:lnTo>
                <a:lnTo>
                  <a:pt x="6891196" y="968410"/>
                </a:lnTo>
                <a:lnTo>
                  <a:pt x="6841496" y="968079"/>
                </a:lnTo>
                <a:lnTo>
                  <a:pt x="6791796" y="967337"/>
                </a:lnTo>
                <a:lnTo>
                  <a:pt x="6742097" y="966180"/>
                </a:lnTo>
                <a:lnTo>
                  <a:pt x="6692397" y="964604"/>
                </a:lnTo>
                <a:lnTo>
                  <a:pt x="6642697" y="962606"/>
                </a:lnTo>
                <a:lnTo>
                  <a:pt x="6592997" y="960180"/>
                </a:lnTo>
                <a:lnTo>
                  <a:pt x="6543298" y="957322"/>
                </a:lnTo>
                <a:lnTo>
                  <a:pt x="6493598" y="954029"/>
                </a:lnTo>
                <a:lnTo>
                  <a:pt x="6443898" y="950296"/>
                </a:lnTo>
                <a:lnTo>
                  <a:pt x="6394198" y="946120"/>
                </a:lnTo>
                <a:lnTo>
                  <a:pt x="6344499" y="941495"/>
                </a:lnTo>
                <a:lnTo>
                  <a:pt x="6294799" y="936418"/>
                </a:lnTo>
                <a:lnTo>
                  <a:pt x="6245099" y="930885"/>
                </a:lnTo>
                <a:lnTo>
                  <a:pt x="6195399" y="924891"/>
                </a:lnTo>
                <a:lnTo>
                  <a:pt x="6145699" y="918433"/>
                </a:lnTo>
                <a:lnTo>
                  <a:pt x="6096000" y="911506"/>
                </a:lnTo>
                <a:lnTo>
                  <a:pt x="6047101" y="904368"/>
                </a:lnTo>
                <a:lnTo>
                  <a:pt x="5998203" y="896795"/>
                </a:lnTo>
                <a:lnTo>
                  <a:pt x="5949305" y="888803"/>
                </a:lnTo>
                <a:lnTo>
                  <a:pt x="5900407" y="880404"/>
                </a:lnTo>
                <a:lnTo>
                  <a:pt x="5851508" y="871611"/>
                </a:lnTo>
                <a:lnTo>
                  <a:pt x="5802610" y="862439"/>
                </a:lnTo>
                <a:lnTo>
                  <a:pt x="5753712" y="852900"/>
                </a:lnTo>
                <a:lnTo>
                  <a:pt x="5704814" y="843009"/>
                </a:lnTo>
                <a:lnTo>
                  <a:pt x="5655916" y="832779"/>
                </a:lnTo>
                <a:lnTo>
                  <a:pt x="5607018" y="822223"/>
                </a:lnTo>
                <a:lnTo>
                  <a:pt x="5558120" y="811354"/>
                </a:lnTo>
                <a:lnTo>
                  <a:pt x="5509221" y="800188"/>
                </a:lnTo>
                <a:lnTo>
                  <a:pt x="5460323" y="788736"/>
                </a:lnTo>
                <a:lnTo>
                  <a:pt x="5411425" y="777012"/>
                </a:lnTo>
                <a:lnTo>
                  <a:pt x="5313629" y="752804"/>
                </a:lnTo>
                <a:lnTo>
                  <a:pt x="5215833" y="727672"/>
                </a:lnTo>
                <a:lnTo>
                  <a:pt x="5118037" y="701724"/>
                </a:lnTo>
                <a:lnTo>
                  <a:pt x="5020241" y="675068"/>
                </a:lnTo>
                <a:lnTo>
                  <a:pt x="4922445" y="647812"/>
                </a:lnTo>
                <a:lnTo>
                  <a:pt x="4775751" y="606040"/>
                </a:lnTo>
                <a:lnTo>
                  <a:pt x="4140077" y="421150"/>
                </a:lnTo>
                <a:lnTo>
                  <a:pt x="3993383" y="379642"/>
                </a:lnTo>
                <a:lnTo>
                  <a:pt x="3895587" y="352618"/>
                </a:lnTo>
                <a:lnTo>
                  <a:pt x="3797791" y="326237"/>
                </a:lnTo>
                <a:lnTo>
                  <a:pt x="3699995" y="300608"/>
                </a:lnTo>
                <a:lnTo>
                  <a:pt x="3602199" y="275839"/>
                </a:lnTo>
                <a:lnTo>
                  <a:pt x="3504403" y="252039"/>
                </a:lnTo>
                <a:lnTo>
                  <a:pt x="3455505" y="240536"/>
                </a:lnTo>
                <a:lnTo>
                  <a:pt x="3406606" y="229315"/>
                </a:lnTo>
                <a:lnTo>
                  <a:pt x="3357708" y="218390"/>
                </a:lnTo>
                <a:lnTo>
                  <a:pt x="3308810" y="207775"/>
                </a:lnTo>
                <a:lnTo>
                  <a:pt x="3259912" y="197484"/>
                </a:lnTo>
                <a:lnTo>
                  <a:pt x="3211014" y="187528"/>
                </a:lnTo>
                <a:lnTo>
                  <a:pt x="3162116" y="177924"/>
                </a:lnTo>
                <a:lnTo>
                  <a:pt x="3113217" y="168682"/>
                </a:lnTo>
                <a:lnTo>
                  <a:pt x="3064319" y="159818"/>
                </a:lnTo>
                <a:lnTo>
                  <a:pt x="3013791" y="151195"/>
                </a:lnTo>
                <a:lnTo>
                  <a:pt x="2963264" y="142975"/>
                </a:lnTo>
                <a:lnTo>
                  <a:pt x="2912736" y="135156"/>
                </a:lnTo>
                <a:lnTo>
                  <a:pt x="2862208" y="127736"/>
                </a:lnTo>
                <a:lnTo>
                  <a:pt x="2811681" y="120711"/>
                </a:lnTo>
                <a:lnTo>
                  <a:pt x="2761153" y="114078"/>
                </a:lnTo>
                <a:lnTo>
                  <a:pt x="2710625" y="107837"/>
                </a:lnTo>
                <a:lnTo>
                  <a:pt x="2660098" y="101983"/>
                </a:lnTo>
                <a:lnTo>
                  <a:pt x="2609570" y="96514"/>
                </a:lnTo>
                <a:lnTo>
                  <a:pt x="2559042" y="91428"/>
                </a:lnTo>
                <a:lnTo>
                  <a:pt x="2508514" y="86722"/>
                </a:lnTo>
                <a:lnTo>
                  <a:pt x="2457987" y="82393"/>
                </a:lnTo>
                <a:lnTo>
                  <a:pt x="2407459" y="78438"/>
                </a:lnTo>
                <a:lnTo>
                  <a:pt x="2356931" y="74856"/>
                </a:lnTo>
                <a:lnTo>
                  <a:pt x="2306403" y="71644"/>
                </a:lnTo>
                <a:lnTo>
                  <a:pt x="2255875" y="68798"/>
                </a:lnTo>
                <a:lnTo>
                  <a:pt x="2205348" y="66317"/>
                </a:lnTo>
                <a:lnTo>
                  <a:pt x="2154820" y="64197"/>
                </a:lnTo>
                <a:lnTo>
                  <a:pt x="2104292" y="62437"/>
                </a:lnTo>
                <a:lnTo>
                  <a:pt x="2053764" y="61033"/>
                </a:lnTo>
                <a:lnTo>
                  <a:pt x="2003236" y="59982"/>
                </a:lnTo>
                <a:lnTo>
                  <a:pt x="1952708" y="59283"/>
                </a:lnTo>
                <a:lnTo>
                  <a:pt x="1902180" y="58933"/>
                </a:lnTo>
                <a:lnTo>
                  <a:pt x="1851652" y="58929"/>
                </a:lnTo>
                <a:lnTo>
                  <a:pt x="1801125" y="59268"/>
                </a:lnTo>
                <a:lnTo>
                  <a:pt x="1750597" y="59948"/>
                </a:lnTo>
                <a:lnTo>
                  <a:pt x="1700069" y="60966"/>
                </a:lnTo>
                <a:lnTo>
                  <a:pt x="1649541" y="62319"/>
                </a:lnTo>
                <a:lnTo>
                  <a:pt x="1599013" y="64006"/>
                </a:lnTo>
                <a:lnTo>
                  <a:pt x="1548485" y="66023"/>
                </a:lnTo>
                <a:lnTo>
                  <a:pt x="1497957" y="68367"/>
                </a:lnTo>
                <a:lnTo>
                  <a:pt x="1447429" y="71037"/>
                </a:lnTo>
                <a:lnTo>
                  <a:pt x="1396901" y="74029"/>
                </a:lnTo>
                <a:lnTo>
                  <a:pt x="1346373" y="77342"/>
                </a:lnTo>
                <a:lnTo>
                  <a:pt x="1295846" y="80971"/>
                </a:lnTo>
                <a:lnTo>
                  <a:pt x="1245318" y="84915"/>
                </a:lnTo>
                <a:lnTo>
                  <a:pt x="1194790" y="89172"/>
                </a:lnTo>
                <a:lnTo>
                  <a:pt x="1144262" y="93737"/>
                </a:lnTo>
                <a:lnTo>
                  <a:pt x="1093734" y="98610"/>
                </a:lnTo>
                <a:lnTo>
                  <a:pt x="1043206" y="103787"/>
                </a:lnTo>
                <a:lnTo>
                  <a:pt x="992678" y="109266"/>
                </a:lnTo>
                <a:lnTo>
                  <a:pt x="942150" y="115043"/>
                </a:lnTo>
                <a:lnTo>
                  <a:pt x="891623" y="121117"/>
                </a:lnTo>
                <a:lnTo>
                  <a:pt x="841095" y="127485"/>
                </a:lnTo>
                <a:lnTo>
                  <a:pt x="790567" y="134144"/>
                </a:lnTo>
                <a:lnTo>
                  <a:pt x="740039" y="141091"/>
                </a:lnTo>
                <a:lnTo>
                  <a:pt x="689511" y="148325"/>
                </a:lnTo>
                <a:lnTo>
                  <a:pt x="638984" y="155842"/>
                </a:lnTo>
                <a:lnTo>
                  <a:pt x="588456" y="163639"/>
                </a:lnTo>
                <a:lnTo>
                  <a:pt x="537928" y="171715"/>
                </a:lnTo>
                <a:lnTo>
                  <a:pt x="487400" y="180067"/>
                </a:lnTo>
                <a:lnTo>
                  <a:pt x="436872" y="188691"/>
                </a:lnTo>
                <a:lnTo>
                  <a:pt x="386345" y="197585"/>
                </a:lnTo>
                <a:lnTo>
                  <a:pt x="335817" y="206748"/>
                </a:lnTo>
                <a:lnTo>
                  <a:pt x="285289" y="216175"/>
                </a:lnTo>
                <a:lnTo>
                  <a:pt x="234762" y="225865"/>
                </a:lnTo>
                <a:lnTo>
                  <a:pt x="133706" y="246022"/>
                </a:lnTo>
                <a:lnTo>
                  <a:pt x="32651" y="267197"/>
                </a:lnTo>
                <a:lnTo>
                  <a:pt x="0" y="274639"/>
                </a:lnTo>
                <a:lnTo>
                  <a:pt x="0" y="1627634"/>
                </a:lnTo>
                <a:lnTo>
                  <a:pt x="12176760" y="1627634"/>
                </a:lnTo>
                <a:lnTo>
                  <a:pt x="12176760" y="19268"/>
                </a:lnTo>
                <a:lnTo>
                  <a:pt x="12105212" y="11624"/>
                </a:lnTo>
                <a:lnTo>
                  <a:pt x="12051076" y="7383"/>
                </a:lnTo>
                <a:lnTo>
                  <a:pt x="11996939" y="4124"/>
                </a:lnTo>
                <a:lnTo>
                  <a:pt x="11942801" y="1822"/>
                </a:lnTo>
                <a:lnTo>
                  <a:pt x="11888664" y="455"/>
                </a:lnTo>
                <a:lnTo>
                  <a:pt x="11834528" y="0"/>
                </a:lnTo>
                <a:close/>
              </a:path>
            </a:pathLst>
          </a:custGeom>
          <a:solidFill>
            <a:srgbClr val="FFFFFF">
              <a:alpha val="36862"/>
            </a:srgbClr>
          </a:solidFill>
        </p:spPr>
        <p:txBody>
          <a:bodyPr wrap="square" lIns="0" tIns="0" rIns="0" bIns="0" rtlCol="0"/>
          <a:lstStyle/>
          <a:p>
            <a:endParaRPr/>
          </a:p>
        </p:txBody>
      </p:sp>
      <p:sp>
        <p:nvSpPr>
          <p:cNvPr id="18" name="bg object 18"/>
          <p:cNvSpPr/>
          <p:nvPr/>
        </p:nvSpPr>
        <p:spPr>
          <a:xfrm>
            <a:off x="-2" y="5201412"/>
            <a:ext cx="12176760" cy="1626235"/>
          </a:xfrm>
          <a:custGeom>
            <a:avLst/>
            <a:gdLst/>
            <a:ahLst/>
            <a:cxnLst/>
            <a:rect l="l" t="t" r="r" b="b"/>
            <a:pathLst>
              <a:path w="12176760" h="1626234">
                <a:moveTo>
                  <a:pt x="12127382" y="0"/>
                </a:moveTo>
                <a:lnTo>
                  <a:pt x="12078258" y="1140"/>
                </a:lnTo>
                <a:lnTo>
                  <a:pt x="12029133" y="2976"/>
                </a:lnTo>
                <a:lnTo>
                  <a:pt x="11980009" y="5487"/>
                </a:lnTo>
                <a:lnTo>
                  <a:pt x="11930885" y="8659"/>
                </a:lnTo>
                <a:lnTo>
                  <a:pt x="11881760" y="12472"/>
                </a:lnTo>
                <a:lnTo>
                  <a:pt x="11832636" y="16911"/>
                </a:lnTo>
                <a:lnTo>
                  <a:pt x="11783512" y="21956"/>
                </a:lnTo>
                <a:lnTo>
                  <a:pt x="11734387" y="27592"/>
                </a:lnTo>
                <a:lnTo>
                  <a:pt x="11685263" y="33800"/>
                </a:lnTo>
                <a:lnTo>
                  <a:pt x="11636139" y="40564"/>
                </a:lnTo>
                <a:lnTo>
                  <a:pt x="11587015" y="47866"/>
                </a:lnTo>
                <a:lnTo>
                  <a:pt x="11537890" y="55689"/>
                </a:lnTo>
                <a:lnTo>
                  <a:pt x="11488766" y="64015"/>
                </a:lnTo>
                <a:lnTo>
                  <a:pt x="11439642" y="72827"/>
                </a:lnTo>
                <a:lnTo>
                  <a:pt x="11390517" y="82108"/>
                </a:lnTo>
                <a:lnTo>
                  <a:pt x="11341393" y="91840"/>
                </a:lnTo>
                <a:lnTo>
                  <a:pt x="11292269" y="102006"/>
                </a:lnTo>
                <a:lnTo>
                  <a:pt x="11243144" y="112589"/>
                </a:lnTo>
                <a:lnTo>
                  <a:pt x="11194020" y="123571"/>
                </a:lnTo>
                <a:lnTo>
                  <a:pt x="11144896" y="134935"/>
                </a:lnTo>
                <a:lnTo>
                  <a:pt x="11095771" y="146663"/>
                </a:lnTo>
                <a:lnTo>
                  <a:pt x="11046647" y="158739"/>
                </a:lnTo>
                <a:lnTo>
                  <a:pt x="10997523" y="171145"/>
                </a:lnTo>
                <a:lnTo>
                  <a:pt x="10948399" y="183864"/>
                </a:lnTo>
                <a:lnTo>
                  <a:pt x="10899274" y="196877"/>
                </a:lnTo>
                <a:lnTo>
                  <a:pt x="10801026" y="223721"/>
                </a:lnTo>
                <a:lnTo>
                  <a:pt x="10702777" y="251538"/>
                </a:lnTo>
                <a:lnTo>
                  <a:pt x="10604528" y="280189"/>
                </a:lnTo>
                <a:lnTo>
                  <a:pt x="10506280" y="309535"/>
                </a:lnTo>
                <a:lnTo>
                  <a:pt x="10358907" y="354554"/>
                </a:lnTo>
                <a:lnTo>
                  <a:pt x="9818540" y="522774"/>
                </a:lnTo>
                <a:lnTo>
                  <a:pt x="9671167" y="567447"/>
                </a:lnTo>
                <a:lnTo>
                  <a:pt x="9572918" y="596480"/>
                </a:lnTo>
                <a:lnTo>
                  <a:pt x="9474669" y="624751"/>
                </a:lnTo>
                <a:lnTo>
                  <a:pt x="9375270" y="652211"/>
                </a:lnTo>
                <a:lnTo>
                  <a:pt x="9275870" y="678761"/>
                </a:lnTo>
                <a:lnTo>
                  <a:pt x="9176470" y="704366"/>
                </a:lnTo>
                <a:lnTo>
                  <a:pt x="9077071" y="728993"/>
                </a:lnTo>
                <a:lnTo>
                  <a:pt x="8977671" y="752609"/>
                </a:lnTo>
                <a:lnTo>
                  <a:pt x="8927972" y="764028"/>
                </a:lnTo>
                <a:lnTo>
                  <a:pt x="8878272" y="775181"/>
                </a:lnTo>
                <a:lnTo>
                  <a:pt x="8828572" y="786065"/>
                </a:lnTo>
                <a:lnTo>
                  <a:pt x="8778873" y="796676"/>
                </a:lnTo>
                <a:lnTo>
                  <a:pt x="8729173" y="807009"/>
                </a:lnTo>
                <a:lnTo>
                  <a:pt x="8679473" y="817060"/>
                </a:lnTo>
                <a:lnTo>
                  <a:pt x="8629774" y="826825"/>
                </a:lnTo>
                <a:lnTo>
                  <a:pt x="8580074" y="836300"/>
                </a:lnTo>
                <a:lnTo>
                  <a:pt x="8530374" y="845481"/>
                </a:lnTo>
                <a:lnTo>
                  <a:pt x="8480675" y="854364"/>
                </a:lnTo>
                <a:lnTo>
                  <a:pt x="8430975" y="862944"/>
                </a:lnTo>
                <a:lnTo>
                  <a:pt x="8381276" y="871218"/>
                </a:lnTo>
                <a:lnTo>
                  <a:pt x="8331576" y="879180"/>
                </a:lnTo>
                <a:lnTo>
                  <a:pt x="8281876" y="886828"/>
                </a:lnTo>
                <a:lnTo>
                  <a:pt x="8232177" y="894157"/>
                </a:lnTo>
                <a:lnTo>
                  <a:pt x="8182477" y="901162"/>
                </a:lnTo>
                <a:lnTo>
                  <a:pt x="8132778" y="907840"/>
                </a:lnTo>
                <a:lnTo>
                  <a:pt x="8083078" y="914186"/>
                </a:lnTo>
                <a:lnTo>
                  <a:pt x="8033379" y="920197"/>
                </a:lnTo>
                <a:lnTo>
                  <a:pt x="7983679" y="925868"/>
                </a:lnTo>
                <a:lnTo>
                  <a:pt x="7933979" y="931194"/>
                </a:lnTo>
                <a:lnTo>
                  <a:pt x="7884280" y="936173"/>
                </a:lnTo>
                <a:lnTo>
                  <a:pt x="7834580" y="940799"/>
                </a:lnTo>
                <a:lnTo>
                  <a:pt x="7784881" y="945069"/>
                </a:lnTo>
                <a:lnTo>
                  <a:pt x="7735181" y="948979"/>
                </a:lnTo>
                <a:lnTo>
                  <a:pt x="7685481" y="952523"/>
                </a:lnTo>
                <a:lnTo>
                  <a:pt x="7635782" y="955699"/>
                </a:lnTo>
                <a:lnTo>
                  <a:pt x="7586082" y="958502"/>
                </a:lnTo>
                <a:lnTo>
                  <a:pt x="7536383" y="960927"/>
                </a:lnTo>
                <a:lnTo>
                  <a:pt x="7486683" y="962971"/>
                </a:lnTo>
                <a:lnTo>
                  <a:pt x="7436983" y="964630"/>
                </a:lnTo>
                <a:lnTo>
                  <a:pt x="7387284" y="965899"/>
                </a:lnTo>
                <a:lnTo>
                  <a:pt x="7337584" y="966774"/>
                </a:lnTo>
                <a:lnTo>
                  <a:pt x="7287885" y="967251"/>
                </a:lnTo>
                <a:lnTo>
                  <a:pt x="7238185" y="967327"/>
                </a:lnTo>
                <a:lnTo>
                  <a:pt x="7188485" y="966996"/>
                </a:lnTo>
                <a:lnTo>
                  <a:pt x="7138786" y="966254"/>
                </a:lnTo>
                <a:lnTo>
                  <a:pt x="7089086" y="965098"/>
                </a:lnTo>
                <a:lnTo>
                  <a:pt x="7039386" y="963524"/>
                </a:lnTo>
                <a:lnTo>
                  <a:pt x="6989687" y="961526"/>
                </a:lnTo>
                <a:lnTo>
                  <a:pt x="6939987" y="959102"/>
                </a:lnTo>
                <a:lnTo>
                  <a:pt x="6890287" y="956246"/>
                </a:lnTo>
                <a:lnTo>
                  <a:pt x="6840587" y="952956"/>
                </a:lnTo>
                <a:lnTo>
                  <a:pt x="6790888" y="949226"/>
                </a:lnTo>
                <a:lnTo>
                  <a:pt x="6741188" y="945052"/>
                </a:lnTo>
                <a:lnTo>
                  <a:pt x="6691488" y="940430"/>
                </a:lnTo>
                <a:lnTo>
                  <a:pt x="6641788" y="935357"/>
                </a:lnTo>
                <a:lnTo>
                  <a:pt x="6592088" y="929828"/>
                </a:lnTo>
                <a:lnTo>
                  <a:pt x="6542389" y="923838"/>
                </a:lnTo>
                <a:lnTo>
                  <a:pt x="6492689" y="917385"/>
                </a:lnTo>
                <a:lnTo>
                  <a:pt x="6442989" y="910463"/>
                </a:lnTo>
                <a:lnTo>
                  <a:pt x="6394091" y="903329"/>
                </a:lnTo>
                <a:lnTo>
                  <a:pt x="6345192" y="895761"/>
                </a:lnTo>
                <a:lnTo>
                  <a:pt x="6296294" y="887774"/>
                </a:lnTo>
                <a:lnTo>
                  <a:pt x="6247396" y="879380"/>
                </a:lnTo>
                <a:lnTo>
                  <a:pt x="6198498" y="870593"/>
                </a:lnTo>
                <a:lnTo>
                  <a:pt x="6149600" y="861426"/>
                </a:lnTo>
                <a:lnTo>
                  <a:pt x="6100701" y="851894"/>
                </a:lnTo>
                <a:lnTo>
                  <a:pt x="6051803" y="842009"/>
                </a:lnTo>
                <a:lnTo>
                  <a:pt x="6002905" y="831786"/>
                </a:lnTo>
                <a:lnTo>
                  <a:pt x="5954007" y="821236"/>
                </a:lnTo>
                <a:lnTo>
                  <a:pt x="5905109" y="810375"/>
                </a:lnTo>
                <a:lnTo>
                  <a:pt x="5856211" y="799216"/>
                </a:lnTo>
                <a:lnTo>
                  <a:pt x="5807313" y="787771"/>
                </a:lnTo>
                <a:lnTo>
                  <a:pt x="5758415" y="776055"/>
                </a:lnTo>
                <a:lnTo>
                  <a:pt x="5660619" y="751864"/>
                </a:lnTo>
                <a:lnTo>
                  <a:pt x="5562822" y="726748"/>
                </a:lnTo>
                <a:lnTo>
                  <a:pt x="5465026" y="700817"/>
                </a:lnTo>
                <a:lnTo>
                  <a:pt x="5367230" y="674179"/>
                </a:lnTo>
                <a:lnTo>
                  <a:pt x="5269434" y="646942"/>
                </a:lnTo>
                <a:lnTo>
                  <a:pt x="5122741" y="605198"/>
                </a:lnTo>
                <a:lnTo>
                  <a:pt x="4487067" y="420433"/>
                </a:lnTo>
                <a:lnTo>
                  <a:pt x="4340373" y="378954"/>
                </a:lnTo>
                <a:lnTo>
                  <a:pt x="4242577" y="351948"/>
                </a:lnTo>
                <a:lnTo>
                  <a:pt x="4144781" y="325585"/>
                </a:lnTo>
                <a:lnTo>
                  <a:pt x="4046985" y="299974"/>
                </a:lnTo>
                <a:lnTo>
                  <a:pt x="3949188" y="275223"/>
                </a:lnTo>
                <a:lnTo>
                  <a:pt x="3851392" y="251439"/>
                </a:lnTo>
                <a:lnTo>
                  <a:pt x="3802494" y="239943"/>
                </a:lnTo>
                <a:lnTo>
                  <a:pt x="3753596" y="228731"/>
                </a:lnTo>
                <a:lnTo>
                  <a:pt x="3704698" y="217814"/>
                </a:lnTo>
                <a:lnTo>
                  <a:pt x="3655800" y="207206"/>
                </a:lnTo>
                <a:lnTo>
                  <a:pt x="3606901" y="196921"/>
                </a:lnTo>
                <a:lnTo>
                  <a:pt x="3558003" y="186973"/>
                </a:lnTo>
                <a:lnTo>
                  <a:pt x="3509105" y="177375"/>
                </a:lnTo>
                <a:lnTo>
                  <a:pt x="3460207" y="168141"/>
                </a:lnTo>
                <a:lnTo>
                  <a:pt x="3411308" y="159283"/>
                </a:lnTo>
                <a:lnTo>
                  <a:pt x="3360781" y="150665"/>
                </a:lnTo>
                <a:lnTo>
                  <a:pt x="3310253" y="142451"/>
                </a:lnTo>
                <a:lnTo>
                  <a:pt x="3259726" y="134637"/>
                </a:lnTo>
                <a:lnTo>
                  <a:pt x="3209198" y="127221"/>
                </a:lnTo>
                <a:lnTo>
                  <a:pt x="3158670" y="120200"/>
                </a:lnTo>
                <a:lnTo>
                  <a:pt x="3108143" y="113572"/>
                </a:lnTo>
                <a:lnTo>
                  <a:pt x="3057615" y="107334"/>
                </a:lnTo>
                <a:lnTo>
                  <a:pt x="3007087" y="101484"/>
                </a:lnTo>
                <a:lnTo>
                  <a:pt x="2956559" y="96019"/>
                </a:lnTo>
                <a:lnTo>
                  <a:pt x="2906032" y="90936"/>
                </a:lnTo>
                <a:lnTo>
                  <a:pt x="2855504" y="86233"/>
                </a:lnTo>
                <a:lnTo>
                  <a:pt x="2804976" y="81906"/>
                </a:lnTo>
                <a:lnTo>
                  <a:pt x="2754448" y="77955"/>
                </a:lnTo>
                <a:lnTo>
                  <a:pt x="2703920" y="74375"/>
                </a:lnTo>
                <a:lnTo>
                  <a:pt x="2653393" y="71164"/>
                </a:lnTo>
                <a:lnTo>
                  <a:pt x="2602865" y="68320"/>
                </a:lnTo>
                <a:lnTo>
                  <a:pt x="2552337" y="65841"/>
                </a:lnTo>
                <a:lnTo>
                  <a:pt x="2501809" y="63722"/>
                </a:lnTo>
                <a:lnTo>
                  <a:pt x="2451281" y="61963"/>
                </a:lnTo>
                <a:lnTo>
                  <a:pt x="2400753" y="60559"/>
                </a:lnTo>
                <a:lnTo>
                  <a:pt x="2350226" y="59509"/>
                </a:lnTo>
                <a:lnTo>
                  <a:pt x="2299698" y="58811"/>
                </a:lnTo>
                <a:lnTo>
                  <a:pt x="2249170" y="58460"/>
                </a:lnTo>
                <a:lnTo>
                  <a:pt x="2198642" y="58456"/>
                </a:lnTo>
                <a:lnTo>
                  <a:pt x="2148114" y="58795"/>
                </a:lnTo>
                <a:lnTo>
                  <a:pt x="2097586" y="59474"/>
                </a:lnTo>
                <a:lnTo>
                  <a:pt x="2047058" y="60491"/>
                </a:lnTo>
                <a:lnTo>
                  <a:pt x="1996530" y="61843"/>
                </a:lnTo>
                <a:lnTo>
                  <a:pt x="1946002" y="63529"/>
                </a:lnTo>
                <a:lnTo>
                  <a:pt x="1895475" y="65544"/>
                </a:lnTo>
                <a:lnTo>
                  <a:pt x="1844947" y="67887"/>
                </a:lnTo>
                <a:lnTo>
                  <a:pt x="1794419" y="70555"/>
                </a:lnTo>
                <a:lnTo>
                  <a:pt x="1743891" y="73545"/>
                </a:lnTo>
                <a:lnTo>
                  <a:pt x="1693363" y="76855"/>
                </a:lnTo>
                <a:lnTo>
                  <a:pt x="1642835" y="80482"/>
                </a:lnTo>
                <a:lnTo>
                  <a:pt x="1592307" y="84424"/>
                </a:lnTo>
                <a:lnTo>
                  <a:pt x="1541779" y="88677"/>
                </a:lnTo>
                <a:lnTo>
                  <a:pt x="1491251" y="93240"/>
                </a:lnTo>
                <a:lnTo>
                  <a:pt x="1440723" y="98109"/>
                </a:lnTo>
                <a:lnTo>
                  <a:pt x="1390196" y="103282"/>
                </a:lnTo>
                <a:lnTo>
                  <a:pt x="1339668" y="108757"/>
                </a:lnTo>
                <a:lnTo>
                  <a:pt x="1289140" y="114531"/>
                </a:lnTo>
                <a:lnTo>
                  <a:pt x="1238612" y="120601"/>
                </a:lnTo>
                <a:lnTo>
                  <a:pt x="1188084" y="126964"/>
                </a:lnTo>
                <a:lnTo>
                  <a:pt x="1137556" y="133619"/>
                </a:lnTo>
                <a:lnTo>
                  <a:pt x="1087029" y="140562"/>
                </a:lnTo>
                <a:lnTo>
                  <a:pt x="1036501" y="147791"/>
                </a:lnTo>
                <a:lnTo>
                  <a:pt x="985973" y="155303"/>
                </a:lnTo>
                <a:lnTo>
                  <a:pt x="935445" y="163095"/>
                </a:lnTo>
                <a:lnTo>
                  <a:pt x="884917" y="171166"/>
                </a:lnTo>
                <a:lnTo>
                  <a:pt x="834390" y="179511"/>
                </a:lnTo>
                <a:lnTo>
                  <a:pt x="783862" y="188130"/>
                </a:lnTo>
                <a:lnTo>
                  <a:pt x="733334" y="197019"/>
                </a:lnTo>
                <a:lnTo>
                  <a:pt x="682806" y="206175"/>
                </a:lnTo>
                <a:lnTo>
                  <a:pt x="632279" y="215596"/>
                </a:lnTo>
                <a:lnTo>
                  <a:pt x="581751" y="225280"/>
                </a:lnTo>
                <a:lnTo>
                  <a:pt x="531223" y="235223"/>
                </a:lnTo>
                <a:lnTo>
                  <a:pt x="430168" y="255878"/>
                </a:lnTo>
                <a:lnTo>
                  <a:pt x="284913" y="286949"/>
                </a:lnTo>
                <a:lnTo>
                  <a:pt x="190280" y="308127"/>
                </a:lnTo>
                <a:lnTo>
                  <a:pt x="95834" y="330057"/>
                </a:lnTo>
                <a:lnTo>
                  <a:pt x="0" y="353110"/>
                </a:lnTo>
                <a:lnTo>
                  <a:pt x="0" y="1626108"/>
                </a:lnTo>
                <a:lnTo>
                  <a:pt x="12176760" y="1626108"/>
                </a:lnTo>
                <a:lnTo>
                  <a:pt x="12176760" y="635"/>
                </a:lnTo>
                <a:lnTo>
                  <a:pt x="12127382" y="0"/>
                </a:lnTo>
                <a:close/>
              </a:path>
            </a:pathLst>
          </a:custGeom>
          <a:solidFill>
            <a:srgbClr val="FFFFFF">
              <a:alpha val="47840"/>
            </a:srgbClr>
          </a:solidFill>
        </p:spPr>
        <p:txBody>
          <a:bodyPr wrap="square" lIns="0" tIns="0" rIns="0" bIns="0" rtlCol="0"/>
          <a:lstStyle/>
          <a:p>
            <a:endParaRPr/>
          </a:p>
        </p:txBody>
      </p:sp>
      <p:sp>
        <p:nvSpPr>
          <p:cNvPr id="19" name="bg object 19"/>
          <p:cNvSpPr/>
          <p:nvPr/>
        </p:nvSpPr>
        <p:spPr>
          <a:xfrm>
            <a:off x="0" y="5314192"/>
            <a:ext cx="12176760" cy="1544320"/>
          </a:xfrm>
          <a:custGeom>
            <a:avLst/>
            <a:gdLst/>
            <a:ahLst/>
            <a:cxnLst/>
            <a:rect l="l" t="t" r="r" b="b"/>
            <a:pathLst>
              <a:path w="12176760" h="1544320">
                <a:moveTo>
                  <a:pt x="2025146" y="58866"/>
                </a:moveTo>
                <a:lnTo>
                  <a:pt x="1974618" y="59204"/>
                </a:lnTo>
                <a:lnTo>
                  <a:pt x="1873562" y="60901"/>
                </a:lnTo>
                <a:lnTo>
                  <a:pt x="1721979" y="65954"/>
                </a:lnTo>
                <a:lnTo>
                  <a:pt x="1570395" y="73953"/>
                </a:lnTo>
                <a:lnTo>
                  <a:pt x="1418811" y="84830"/>
                </a:lnTo>
                <a:lnTo>
                  <a:pt x="1267228" y="98512"/>
                </a:lnTo>
                <a:lnTo>
                  <a:pt x="1115644" y="114931"/>
                </a:lnTo>
                <a:lnTo>
                  <a:pt x="964061" y="134014"/>
                </a:lnTo>
                <a:lnTo>
                  <a:pt x="812477" y="155693"/>
                </a:lnTo>
                <a:lnTo>
                  <a:pt x="660894" y="179897"/>
                </a:lnTo>
                <a:lnTo>
                  <a:pt x="509311" y="206554"/>
                </a:lnTo>
                <a:lnTo>
                  <a:pt x="357728" y="235595"/>
                </a:lnTo>
                <a:lnTo>
                  <a:pt x="206145" y="266950"/>
                </a:lnTo>
                <a:lnTo>
                  <a:pt x="0" y="313889"/>
                </a:lnTo>
                <a:lnTo>
                  <a:pt x="0" y="1543807"/>
                </a:lnTo>
                <a:lnTo>
                  <a:pt x="12176758" y="1543807"/>
                </a:lnTo>
                <a:lnTo>
                  <a:pt x="12176758" y="967499"/>
                </a:lnTo>
                <a:lnTo>
                  <a:pt x="7064689" y="967499"/>
                </a:lnTo>
                <a:lnTo>
                  <a:pt x="6965290" y="966427"/>
                </a:lnTo>
                <a:lnTo>
                  <a:pt x="6865891" y="963697"/>
                </a:lnTo>
                <a:lnTo>
                  <a:pt x="6766491" y="959276"/>
                </a:lnTo>
                <a:lnTo>
                  <a:pt x="6667092" y="953132"/>
                </a:lnTo>
                <a:lnTo>
                  <a:pt x="6567692" y="945230"/>
                </a:lnTo>
                <a:lnTo>
                  <a:pt x="6468293" y="935538"/>
                </a:lnTo>
                <a:lnTo>
                  <a:pt x="6368893" y="924022"/>
                </a:lnTo>
                <a:lnTo>
                  <a:pt x="6269493" y="910650"/>
                </a:lnTo>
                <a:lnTo>
                  <a:pt x="6171698" y="895952"/>
                </a:lnTo>
                <a:lnTo>
                  <a:pt x="6073902" y="879575"/>
                </a:lnTo>
                <a:lnTo>
                  <a:pt x="5976107" y="861627"/>
                </a:lnTo>
                <a:lnTo>
                  <a:pt x="5878311" y="842215"/>
                </a:lnTo>
                <a:lnTo>
                  <a:pt x="5731618" y="810589"/>
                </a:lnTo>
                <a:lnTo>
                  <a:pt x="5584924" y="776278"/>
                </a:lnTo>
                <a:lnTo>
                  <a:pt x="5389332" y="726984"/>
                </a:lnTo>
                <a:lnTo>
                  <a:pt x="5095944" y="647198"/>
                </a:lnTo>
                <a:lnTo>
                  <a:pt x="4166880" y="379280"/>
                </a:lnTo>
                <a:lnTo>
                  <a:pt x="3922388" y="313021"/>
                </a:lnTo>
                <a:lnTo>
                  <a:pt x="3726795" y="263557"/>
                </a:lnTo>
                <a:lnTo>
                  <a:pt x="3580101" y="229093"/>
                </a:lnTo>
                <a:lnTo>
                  <a:pt x="3433406" y="197291"/>
                </a:lnTo>
                <a:lnTo>
                  <a:pt x="3335609" y="177749"/>
                </a:lnTo>
                <a:lnTo>
                  <a:pt x="3237813" y="159661"/>
                </a:lnTo>
                <a:lnTo>
                  <a:pt x="3136757" y="142833"/>
                </a:lnTo>
                <a:lnTo>
                  <a:pt x="3035702" y="127608"/>
                </a:lnTo>
                <a:lnTo>
                  <a:pt x="2934647" y="113963"/>
                </a:lnTo>
                <a:lnTo>
                  <a:pt x="2833591" y="101879"/>
                </a:lnTo>
                <a:lnTo>
                  <a:pt x="2732536" y="91334"/>
                </a:lnTo>
                <a:lnTo>
                  <a:pt x="2631480" y="82307"/>
                </a:lnTo>
                <a:lnTo>
                  <a:pt x="2530425" y="74778"/>
                </a:lnTo>
                <a:lnTo>
                  <a:pt x="2429369" y="68726"/>
                </a:lnTo>
                <a:lnTo>
                  <a:pt x="2328313" y="64129"/>
                </a:lnTo>
                <a:lnTo>
                  <a:pt x="2227258" y="60967"/>
                </a:lnTo>
                <a:lnTo>
                  <a:pt x="2126202" y="59220"/>
                </a:lnTo>
                <a:lnTo>
                  <a:pt x="2025146" y="58866"/>
                </a:lnTo>
                <a:close/>
              </a:path>
              <a:path w="12176760" h="1544320">
                <a:moveTo>
                  <a:pt x="12001254" y="0"/>
                </a:moveTo>
                <a:lnTo>
                  <a:pt x="11953886" y="428"/>
                </a:lnTo>
                <a:lnTo>
                  <a:pt x="11904762" y="1569"/>
                </a:lnTo>
                <a:lnTo>
                  <a:pt x="11855638" y="3404"/>
                </a:lnTo>
                <a:lnTo>
                  <a:pt x="11806513" y="5915"/>
                </a:lnTo>
                <a:lnTo>
                  <a:pt x="11757389" y="9086"/>
                </a:lnTo>
                <a:lnTo>
                  <a:pt x="11708265" y="12898"/>
                </a:lnTo>
                <a:lnTo>
                  <a:pt x="11659140" y="17335"/>
                </a:lnTo>
                <a:lnTo>
                  <a:pt x="11610016" y="22380"/>
                </a:lnTo>
                <a:lnTo>
                  <a:pt x="11560892" y="28014"/>
                </a:lnTo>
                <a:lnTo>
                  <a:pt x="11511767" y="34221"/>
                </a:lnTo>
                <a:lnTo>
                  <a:pt x="11462643" y="40983"/>
                </a:lnTo>
                <a:lnTo>
                  <a:pt x="11413519" y="48283"/>
                </a:lnTo>
                <a:lnTo>
                  <a:pt x="11364394" y="56104"/>
                </a:lnTo>
                <a:lnTo>
                  <a:pt x="11315270" y="64428"/>
                </a:lnTo>
                <a:lnTo>
                  <a:pt x="11217022" y="82516"/>
                </a:lnTo>
                <a:lnTo>
                  <a:pt x="11118773" y="102409"/>
                </a:lnTo>
                <a:lnTo>
                  <a:pt x="11020524" y="123968"/>
                </a:lnTo>
                <a:lnTo>
                  <a:pt x="10922276" y="147054"/>
                </a:lnTo>
                <a:lnTo>
                  <a:pt x="10823936" y="171553"/>
                </a:lnTo>
                <a:lnTo>
                  <a:pt x="10725778" y="197254"/>
                </a:lnTo>
                <a:lnTo>
                  <a:pt x="10578406" y="237882"/>
                </a:lnTo>
                <a:lnTo>
                  <a:pt x="10381908" y="295134"/>
                </a:lnTo>
                <a:lnTo>
                  <a:pt x="9448547" y="582324"/>
                </a:lnTo>
                <a:lnTo>
                  <a:pt x="9251474" y="638852"/>
                </a:lnTo>
                <a:lnTo>
                  <a:pt x="9052674" y="691929"/>
                </a:lnTo>
                <a:lnTo>
                  <a:pt x="8853875" y="741162"/>
                </a:lnTo>
                <a:lnTo>
                  <a:pt x="8704776" y="775404"/>
                </a:lnTo>
                <a:lnTo>
                  <a:pt x="8555677" y="807223"/>
                </a:lnTo>
                <a:lnTo>
                  <a:pt x="8406578" y="836507"/>
                </a:lnTo>
                <a:lnTo>
                  <a:pt x="8257479" y="863144"/>
                </a:lnTo>
                <a:lnTo>
                  <a:pt x="8108381" y="887021"/>
                </a:lnTo>
                <a:lnTo>
                  <a:pt x="7959282" y="908028"/>
                </a:lnTo>
                <a:lnTo>
                  <a:pt x="7859883" y="920381"/>
                </a:lnTo>
                <a:lnTo>
                  <a:pt x="7760484" y="931376"/>
                </a:lnTo>
                <a:lnTo>
                  <a:pt x="7661084" y="940979"/>
                </a:lnTo>
                <a:lnTo>
                  <a:pt x="7561685" y="949156"/>
                </a:lnTo>
                <a:lnTo>
                  <a:pt x="7462286" y="955874"/>
                </a:lnTo>
                <a:lnTo>
                  <a:pt x="7362887" y="961101"/>
                </a:lnTo>
                <a:lnTo>
                  <a:pt x="7263488" y="964803"/>
                </a:lnTo>
                <a:lnTo>
                  <a:pt x="7164088" y="966946"/>
                </a:lnTo>
                <a:lnTo>
                  <a:pt x="7064689" y="967499"/>
                </a:lnTo>
                <a:lnTo>
                  <a:pt x="12176758" y="967499"/>
                </a:lnTo>
                <a:lnTo>
                  <a:pt x="12176758" y="5317"/>
                </a:lnTo>
                <a:lnTo>
                  <a:pt x="12143370" y="2841"/>
                </a:lnTo>
                <a:lnTo>
                  <a:pt x="12095995" y="1191"/>
                </a:lnTo>
                <a:lnTo>
                  <a:pt x="12048623" y="249"/>
                </a:lnTo>
                <a:lnTo>
                  <a:pt x="12001254" y="0"/>
                </a:lnTo>
                <a:close/>
              </a:path>
            </a:pathLst>
          </a:custGeom>
          <a:solidFill>
            <a:srgbClr val="FFFFFF"/>
          </a:solidFill>
        </p:spPr>
        <p:txBody>
          <a:bodyPr wrap="square" lIns="0" tIns="0" rIns="0" bIns="0" rtlCol="0"/>
          <a:lstStyle/>
          <a:p>
            <a:endParaRPr/>
          </a:p>
        </p:txBody>
      </p:sp>
      <p:sp>
        <p:nvSpPr>
          <p:cNvPr id="2" name="Holder 2"/>
          <p:cNvSpPr>
            <a:spLocks noGrp="1"/>
          </p:cNvSpPr>
          <p:nvPr>
            <p:ph type="ctrTitle"/>
          </p:nvPr>
        </p:nvSpPr>
        <p:spPr>
          <a:xfrm>
            <a:off x="2321051" y="1201079"/>
            <a:ext cx="7549896" cy="2516504"/>
          </a:xfrm>
          <a:prstGeom prst="rect">
            <a:avLst/>
          </a:prstGeom>
        </p:spPr>
        <p:txBody>
          <a:bodyPr wrap="square" lIns="0" tIns="0" rIns="0" bIns="0">
            <a:spAutoFit/>
          </a:bodyPr>
          <a:lstStyle>
            <a:lvl1pPr>
              <a:defRPr sz="8600" b="1" i="0">
                <a:solidFill>
                  <a:schemeClr val="bg1"/>
                </a:solidFill>
                <a:latin typeface="Arial"/>
                <a:cs typeface="Arial"/>
              </a:defRPr>
            </a:lvl1pPr>
          </a:lstStyle>
          <a:p>
            <a:endParaRPr/>
          </a:p>
        </p:txBody>
      </p:sp>
      <p:sp>
        <p:nvSpPr>
          <p:cNvPr id="3" name="Holder 3"/>
          <p:cNvSpPr>
            <a:spLocks noGrp="1"/>
          </p:cNvSpPr>
          <p:nvPr>
            <p:ph type="subTitle" idx="4"/>
          </p:nvPr>
        </p:nvSpPr>
        <p:spPr>
          <a:xfrm>
            <a:off x="947665" y="4227661"/>
            <a:ext cx="10296669" cy="15392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201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D8688"/>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29DE01-3159-42E8-9946-B3F7564EBC72}" type="datetime1">
              <a:rPr lang="en-US" smtClean="0"/>
              <a:t>6/16/2021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943430"/>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21F8AE65-7CE3-49A8-B2CC-A5A64E5730FA}" type="datetime1">
              <a:rPr lang="en-US" noProof="0" smtClean="0"/>
              <a:t>6/16/2021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D4C0741-442A-4788-81DA-4F081D559C5A}" type="datetime1">
              <a:rPr lang="en-US" noProof="0" smtClean="0"/>
              <a:t>6/16/2021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1A1FC6A6-F894-471F-8AA4-AE4112290279}" type="datetime1">
              <a:rPr lang="en-US" noProof="0" smtClean="0"/>
              <a:t>6/16/2021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503D98FD-B63D-46E0-B974-EC5BBAC02E27}" type="datetime1">
              <a:rPr lang="en-US" noProof="0" smtClean="0"/>
              <a:t>6/16/2021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a:t>Click icon to add picture</a:t>
            </a:r>
            <a:endParaRPr lang="en-US" noProof="0" dirty="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solidFill>
            <a:srgbClr val="0D274C"/>
          </a:solidFill>
          <a:ln>
            <a:solidFill>
              <a:srgbClr val="0D274C"/>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E74ECCD-A9BB-4C40-8999-9FDE0B2AF02D}" type="datetime1">
              <a:rPr lang="en-US" smtClean="0"/>
              <a:t>6/16/2021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97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A11315-80A2-4A6F-99BC-2337EDBA509A}" type="datetime1">
              <a:rPr lang="en-US" smtClean="0"/>
              <a:t>6/16/2021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94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dirty="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010F8E8D-DF54-49BE-BDBC-401B280C4E3C}" type="datetime1">
              <a:rPr lang="en-US" noProof="0" smtClean="0"/>
              <a:t>6/16/2021</a:t>
            </a:fld>
            <a:endParaRPr lang="en-US" noProof="0" dirty="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dirty="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7" name="Rectangle 6">
            <a:extLst>
              <a:ext uri="{FF2B5EF4-FFF2-40B4-BE49-F238E27FC236}">
                <a16:creationId xmlns:a16="http://schemas.microsoft.com/office/drawing/2014/main" id="{497CE7F9-A886-4AD8-B9B0-76934BB53013}"/>
              </a:ext>
            </a:extLst>
          </p:cNvPr>
          <p:cNvSpPr/>
          <p:nvPr userDrawn="1"/>
        </p:nvSpPr>
        <p:spPr>
          <a:xfrm>
            <a:off x="602673" y="1246909"/>
            <a:ext cx="535132" cy="52993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0" name="Picture 9" descr="Logo&#10;&#10;Description automatically generated">
            <a:extLst>
              <a:ext uri="{FF2B5EF4-FFF2-40B4-BE49-F238E27FC236}">
                <a16:creationId xmlns:a16="http://schemas.microsoft.com/office/drawing/2014/main" id="{5C9A513D-BE75-4A2B-8470-5A4C78660929}"/>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35455" t="29630" r="35050" b="47879"/>
          <a:stretch/>
        </p:blipFill>
        <p:spPr>
          <a:xfrm>
            <a:off x="130565" y="1059317"/>
            <a:ext cx="775190" cy="591127"/>
          </a:xfrm>
          <a:prstGeom prst="rect">
            <a:avLst/>
          </a:prstGeom>
        </p:spPr>
      </p:pic>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23" r:id="rId4"/>
    <p:sldLayoutId id="2147483720" r:id="rId5"/>
    <p:sldLayoutId id="2147483708" r:id="rId6"/>
    <p:sldLayoutId id="2147483719" r:id="rId7"/>
    <p:sldLayoutId id="2147483709" r:id="rId8"/>
    <p:sldLayoutId id="2147483716" r:id="rId9"/>
    <p:sldLayoutId id="2147483710" r:id="rId10"/>
    <p:sldLayoutId id="2147483711" r:id="rId11"/>
    <p:sldLayoutId id="2147483712" r:id="rId12"/>
    <p:sldLayoutId id="2147483730" r:id="rId13"/>
    <p:sldLayoutId id="2147483727" r:id="rId14"/>
    <p:sldLayoutId id="2147483721" r:id="rId15"/>
    <p:sldLayoutId id="2147483725" r:id="rId16"/>
    <p:sldLayoutId id="2147483726" r:id="rId17"/>
    <p:sldLayoutId id="2147483722" r:id="rId18"/>
    <p:sldLayoutId id="2147483715" r:id="rId19"/>
    <p:sldLayoutId id="2147483713" r:id="rId20"/>
    <p:sldLayoutId id="2147483714" r:id="rId21"/>
    <p:sldLayoutId id="2147483728" r:id="rId22"/>
    <p:sldLayoutId id="2147483729" r:id="rId23"/>
  </p:sldLayoutIdLst>
  <p:hf sldNum="0" hdr="0" ftr="0" dt="0"/>
  <p:txStyles>
    <p:titleStyle>
      <a:lvl1pPr algn="l" defTabSz="914400" rtl="0" eaLnBrk="1" latinLnBrk="0" hangingPunct="1">
        <a:lnSpc>
          <a:spcPct val="90000"/>
        </a:lnSpc>
        <a:spcBef>
          <a:spcPct val="0"/>
        </a:spcBef>
        <a:buNone/>
        <a:defRPr lang="en-US" sz="4800" b="0" kern="1200" spc="-50" baseline="0" noProof="0" dirty="0">
          <a:solidFill>
            <a:srgbClr val="0D274C"/>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microsoft.com/office/2018/10/relationships/comments" Target="../comments/modernComment_13E_BAC62C6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microsoft.com/office/2018/10/relationships/comments" Target="../comments/modernComment_144_42D6427F.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2" Type="http://schemas.microsoft.com/office/2018/10/relationships/comments" Target="../comments/modernComment_13B_F51C3B78.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60_AA371E74.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1.jpeg"/><Relationship Id="rId2" Type="http://schemas.openxmlformats.org/officeDocument/2006/relationships/image" Target="../media/image4.png"/><Relationship Id="rId16" Type="http://schemas.openxmlformats.org/officeDocument/2006/relationships/image" Target="../media/image68.png"/><Relationship Id="rId1" Type="http://schemas.openxmlformats.org/officeDocument/2006/relationships/slideLayout" Target="../slideLayouts/slideLayout10.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0.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image" Target="../media/image4.png"/><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chart" Target="../charts/chart2.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06.png"/><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1.xml"/><Relationship Id="rId6" Type="http://schemas.openxmlformats.org/officeDocument/2006/relationships/image" Target="../media/image116.png"/><Relationship Id="rId5" Type="http://schemas.openxmlformats.org/officeDocument/2006/relationships/image" Target="../media/image115.jpg"/><Relationship Id="rId4" Type="http://schemas.openxmlformats.org/officeDocument/2006/relationships/image" Target="../media/image1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investors.creecapital.com/" TargetMode="External"/><Relationship Id="rId1" Type="http://schemas.openxmlformats.org/officeDocument/2006/relationships/slideLayout" Target="../slideLayouts/slideLayout11.xml"/><Relationship Id="rId6" Type="http://schemas.openxmlformats.org/officeDocument/2006/relationships/hyperlink" Target="https://creecapital.com/" TargetMode="External"/><Relationship Id="rId5" Type="http://schemas.openxmlformats.org/officeDocument/2006/relationships/image" Target="../media/image112.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3D_1475FB6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3F_3D91745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629BDC76-195F-4CD0-B46E-C4A88EAB559A}"/>
              </a:ext>
            </a:extLst>
          </p:cNvPr>
          <p:cNvSpPr/>
          <p:nvPr/>
        </p:nvSpPr>
        <p:spPr>
          <a:xfrm>
            <a:off x="487825" y="4428256"/>
            <a:ext cx="11453146" cy="1314731"/>
          </a:xfrm>
          <a:prstGeom prst="parallelogram">
            <a:avLst>
              <a:gd name="adj" fmla="val 70918"/>
            </a:avLst>
          </a:prstGeom>
          <a:solidFill>
            <a:srgbClr val="4284B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A41A5B7-0C55-4202-9629-EABC44628474}"/>
              </a:ext>
            </a:extLst>
          </p:cNvPr>
          <p:cNvSpPr/>
          <p:nvPr/>
        </p:nvSpPr>
        <p:spPr>
          <a:xfrm>
            <a:off x="240550" y="5433528"/>
            <a:ext cx="11697450" cy="1097552"/>
          </a:xfrm>
          <a:prstGeom prst="parallelogram">
            <a:avLst>
              <a:gd name="adj" fmla="val 70918"/>
            </a:avLst>
          </a:prstGeom>
          <a:solidFill>
            <a:srgbClr val="0D274C"/>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pic>
        <p:nvPicPr>
          <p:cNvPr id="12" name="Picture 11" descr="Logo&#10;&#10;Description automatically generated with medium confidence">
            <a:extLst>
              <a:ext uri="{FF2B5EF4-FFF2-40B4-BE49-F238E27FC236}">
                <a16:creationId xmlns:a16="http://schemas.microsoft.com/office/drawing/2014/main" id="{2FDECE3E-DA09-435C-BB21-BC2C1C5396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23" t="34090" r="7070" b="34091"/>
          <a:stretch/>
        </p:blipFill>
        <p:spPr>
          <a:xfrm>
            <a:off x="1517420" y="5433528"/>
            <a:ext cx="2783840" cy="1097552"/>
          </a:xfrm>
          <a:prstGeom prst="rect">
            <a:avLst/>
          </a:prstGeom>
        </p:spPr>
      </p:pic>
      <p:sp>
        <p:nvSpPr>
          <p:cNvPr id="6" name="Subtitle 3">
            <a:extLst>
              <a:ext uri="{FF2B5EF4-FFF2-40B4-BE49-F238E27FC236}">
                <a16:creationId xmlns:a16="http://schemas.microsoft.com/office/drawing/2014/main" id="{3CE4BDFB-1A63-4BA4-B0ED-9BD802E165A6}"/>
              </a:ext>
            </a:extLst>
          </p:cNvPr>
          <p:cNvSpPr txBox="1">
            <a:spLocks/>
          </p:cNvSpPr>
          <p:nvPr/>
        </p:nvSpPr>
        <p:spPr>
          <a:xfrm>
            <a:off x="4814800" y="5742987"/>
            <a:ext cx="5859780" cy="478634"/>
          </a:xfrm>
          <a:prstGeom prst="rect">
            <a:avLst/>
          </a:prstGeom>
        </p:spPr>
        <p:txBody>
          <a:bodyPr>
            <a:normAutofit lnSpcReduction="1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800" dirty="0">
                <a:solidFill>
                  <a:schemeClr val="bg2"/>
                </a:solidFill>
                <a:effectLst>
                  <a:outerShdw blurRad="50800" dist="38100" dir="2700000" algn="tl" rotWithShape="0">
                    <a:prstClr val="black">
                      <a:alpha val="40000"/>
                    </a:prstClr>
                  </a:outerShdw>
                </a:effectLst>
                <a:latin typeface="+mj-lt"/>
              </a:rPr>
              <a:t>A Multifamily Investment Opportunity</a:t>
            </a:r>
          </a:p>
        </p:txBody>
      </p:sp>
      <p:sp>
        <p:nvSpPr>
          <p:cNvPr id="5" name="Title 2">
            <a:extLst>
              <a:ext uri="{FF2B5EF4-FFF2-40B4-BE49-F238E27FC236}">
                <a16:creationId xmlns:a16="http://schemas.microsoft.com/office/drawing/2014/main" id="{AC27ACA8-FD38-4341-AAC6-0104E58CD507}"/>
              </a:ext>
              <a:ext uri="{C183D7F6-B498-43B3-948B-1728B52AA6E4}">
                <adec:decorative xmlns:adec="http://schemas.microsoft.com/office/drawing/2017/decorative" val="0"/>
              </a:ext>
            </a:extLst>
          </p:cNvPr>
          <p:cNvSpPr txBox="1">
            <a:spLocks/>
          </p:cNvSpPr>
          <p:nvPr/>
        </p:nvSpPr>
        <p:spPr>
          <a:xfrm>
            <a:off x="1062615" y="4520932"/>
            <a:ext cx="10479145" cy="1129377"/>
          </a:xfrm>
          <a:prstGeom prst="rect">
            <a:avLst/>
          </a:prstGeom>
        </p:spPr>
        <p:txBody>
          <a:bodyPr>
            <a:normAutofit fontScale="97500"/>
          </a:bodyPr>
          <a:lstStyle>
            <a:lvl1pPr algn="l" defTabSz="914400" rtl="0" eaLnBrk="1" latinLnBrk="0" hangingPunct="1">
              <a:lnSpc>
                <a:spcPct val="90000"/>
              </a:lnSpc>
              <a:spcBef>
                <a:spcPct val="0"/>
              </a:spcBef>
              <a:buNone/>
              <a:defRPr lang="en-US" sz="4800" b="0" kern="1200" spc="-50" baseline="0" noProof="0" dirty="0">
                <a:solidFill>
                  <a:srgbClr val="5D8688"/>
                </a:solidFill>
                <a:latin typeface="+mn-lt"/>
                <a:ea typeface="+mj-ea"/>
                <a:cs typeface="+mj-cs"/>
              </a:defRPr>
            </a:lvl1pPr>
          </a:lstStyle>
          <a:p>
            <a:pPr algn="ctr"/>
            <a:r>
              <a:rPr lang="it-IT" sz="6000" b="1" dirty="0">
                <a:ln>
                  <a:solidFill>
                    <a:srgbClr val="0D274C"/>
                  </a:solidFill>
                </a:ln>
                <a:solidFill>
                  <a:schemeClr val="bg2"/>
                </a:solidFill>
                <a:effectLst>
                  <a:outerShdw blurRad="50800" dist="38100" dir="2700000" algn="tl" rotWithShape="0">
                    <a:prstClr val="black">
                      <a:alpha val="40000"/>
                    </a:prstClr>
                  </a:outerShdw>
                </a:effectLst>
              </a:rPr>
              <a:t>Sedona Canyon, San Antonio</a:t>
            </a:r>
          </a:p>
        </p:txBody>
      </p:sp>
    </p:spTree>
    <p:extLst>
      <p:ext uri="{BB962C8B-B14F-4D97-AF65-F5344CB8AC3E}">
        <p14:creationId xmlns:p14="http://schemas.microsoft.com/office/powerpoint/2010/main" val="426395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69EB02-8437-443A-B63A-A10F8DF9CC81}"/>
              </a:ext>
            </a:extLst>
          </p:cNvPr>
          <p:cNvSpPr/>
          <p:nvPr/>
        </p:nvSpPr>
        <p:spPr>
          <a:xfrm>
            <a:off x="-304800" y="4146550"/>
            <a:ext cx="12750800" cy="2901950"/>
          </a:xfrm>
          <a:prstGeom prst="rect">
            <a:avLst/>
          </a:prstGeom>
          <a:gradFill flip="none" rotWithShape="1">
            <a:gsLst>
              <a:gs pos="32000">
                <a:schemeClr val="bg2">
                  <a:alpha val="52000"/>
                </a:schemeClr>
              </a:gs>
              <a:gs pos="77000">
                <a:srgbClr val="1E96CB">
                  <a:alpha val="50000"/>
                  <a:lumMod val="13000"/>
                  <a:lumOff val="87000"/>
                </a:srgbClr>
              </a:gs>
              <a:gs pos="100000">
                <a:srgbClr val="0D274C">
                  <a:lumMod val="100000"/>
                  <a:alpha val="49000"/>
                </a:srgbClr>
              </a:gs>
            </a:gsLst>
            <a:lin ang="5400000" scaled="0"/>
            <a:tileRect/>
          </a:gradFill>
          <a:ln>
            <a:noFill/>
          </a:ln>
          <a:effectLst>
            <a:reflection blurRad="6350" stA="52000" endA="300" endPos="35000" dir="5400000" sy="-100000" algn="bl" rotWithShape="0"/>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B5A11F5-4CA9-489B-907E-A9EF580D4CCA}"/>
              </a:ext>
            </a:extLst>
          </p:cNvPr>
          <p:cNvSpPr txBox="1"/>
          <p:nvPr/>
        </p:nvSpPr>
        <p:spPr>
          <a:xfrm>
            <a:off x="828472" y="4947705"/>
            <a:ext cx="3735070" cy="1477328"/>
          </a:xfrm>
          <a:prstGeom prst="rect">
            <a:avLst/>
          </a:prstGeom>
          <a:noFill/>
        </p:spPr>
        <p:txBody>
          <a:bodyPr wrap="square" rtlCol="0">
            <a:spAutoFit/>
          </a:bodyPr>
          <a:lstStyle/>
          <a:p>
            <a:pPr algn="ctr"/>
            <a:r>
              <a:rPr lang="en-US" dirty="0">
                <a:solidFill>
                  <a:srgbClr val="0D274C"/>
                </a:solidFill>
              </a:rPr>
              <a:t>Freddie Mac Agency Debt</a:t>
            </a:r>
          </a:p>
          <a:p>
            <a:pPr algn="ctr"/>
            <a:r>
              <a:rPr lang="en-US" dirty="0">
                <a:solidFill>
                  <a:srgbClr val="0D274C"/>
                </a:solidFill>
              </a:rPr>
              <a:t>Low Leverage: 70% LTV</a:t>
            </a:r>
          </a:p>
          <a:p>
            <a:pPr algn="ctr"/>
            <a:r>
              <a:rPr lang="en-US" dirty="0">
                <a:solidFill>
                  <a:srgbClr val="0D274C"/>
                </a:solidFill>
              </a:rPr>
              <a:t>5 Years Interest Only</a:t>
            </a:r>
          </a:p>
          <a:p>
            <a:pPr algn="ctr"/>
            <a:r>
              <a:rPr lang="en-US" dirty="0">
                <a:solidFill>
                  <a:srgbClr val="0D274C"/>
                </a:solidFill>
              </a:rPr>
              <a:t>Interest Rate ~3.25% </a:t>
            </a:r>
          </a:p>
          <a:p>
            <a:pPr algn="ctr"/>
            <a:r>
              <a:rPr lang="en-US" dirty="0">
                <a:solidFill>
                  <a:srgbClr val="0D274C"/>
                </a:solidFill>
              </a:rPr>
              <a:t>30 Year amortization</a:t>
            </a:r>
          </a:p>
        </p:txBody>
      </p:sp>
      <p:sp>
        <p:nvSpPr>
          <p:cNvPr id="24" name="TextBox 23">
            <a:extLst>
              <a:ext uri="{FF2B5EF4-FFF2-40B4-BE49-F238E27FC236}">
                <a16:creationId xmlns:a16="http://schemas.microsoft.com/office/drawing/2014/main" id="{9B8A7C7C-2BB8-4779-BC15-B74E2624F2E7}"/>
              </a:ext>
            </a:extLst>
          </p:cNvPr>
          <p:cNvSpPr txBox="1"/>
          <p:nvPr/>
        </p:nvSpPr>
        <p:spPr>
          <a:xfrm>
            <a:off x="338343" y="4362930"/>
            <a:ext cx="4635499" cy="584775"/>
          </a:xfrm>
          <a:prstGeom prst="rect">
            <a:avLst/>
          </a:prstGeom>
          <a:noFill/>
        </p:spPr>
        <p:txBody>
          <a:bodyPr wrap="square" rtlCol="0">
            <a:spAutoFit/>
          </a:bodyPr>
          <a:lstStyle/>
          <a:p>
            <a:pPr algn="ctr"/>
            <a:r>
              <a:rPr lang="en-US" sz="3200" b="1" dirty="0">
                <a:solidFill>
                  <a:srgbClr val="0D274C"/>
                </a:solidFill>
              </a:rPr>
              <a:t>Conservative Financing</a:t>
            </a:r>
          </a:p>
        </p:txBody>
      </p:sp>
      <p:sp>
        <p:nvSpPr>
          <p:cNvPr id="32" name="TextBox 31">
            <a:extLst>
              <a:ext uri="{FF2B5EF4-FFF2-40B4-BE49-F238E27FC236}">
                <a16:creationId xmlns:a16="http://schemas.microsoft.com/office/drawing/2014/main" id="{DC0ABC8A-0A77-4E1D-BF66-67F9FE6B3B1D}"/>
              </a:ext>
            </a:extLst>
          </p:cNvPr>
          <p:cNvSpPr txBox="1"/>
          <p:nvPr/>
        </p:nvSpPr>
        <p:spPr>
          <a:xfrm>
            <a:off x="5493764" y="4362930"/>
            <a:ext cx="4817678" cy="584775"/>
          </a:xfrm>
          <a:prstGeom prst="rect">
            <a:avLst/>
          </a:prstGeom>
          <a:noFill/>
        </p:spPr>
        <p:txBody>
          <a:bodyPr wrap="square" rtlCol="0">
            <a:spAutoFit/>
          </a:bodyPr>
          <a:lstStyle/>
          <a:p>
            <a:pPr algn="ctr"/>
            <a:r>
              <a:rPr lang="en-US" sz="3200" b="1" dirty="0">
                <a:solidFill>
                  <a:srgbClr val="0D274C"/>
                </a:solidFill>
              </a:rPr>
              <a:t>Conservative Underwriting</a:t>
            </a:r>
          </a:p>
        </p:txBody>
      </p:sp>
      <p:sp>
        <p:nvSpPr>
          <p:cNvPr id="37" name="TextBox 36">
            <a:extLst>
              <a:ext uri="{FF2B5EF4-FFF2-40B4-BE49-F238E27FC236}">
                <a16:creationId xmlns:a16="http://schemas.microsoft.com/office/drawing/2014/main" id="{A91F7067-81B0-4602-8E19-9FFBC662747B}"/>
              </a:ext>
            </a:extLst>
          </p:cNvPr>
          <p:cNvSpPr txBox="1"/>
          <p:nvPr/>
        </p:nvSpPr>
        <p:spPr>
          <a:xfrm>
            <a:off x="6000034" y="5086204"/>
            <a:ext cx="3661683" cy="1200329"/>
          </a:xfrm>
          <a:prstGeom prst="rect">
            <a:avLst/>
          </a:prstGeom>
          <a:noFill/>
        </p:spPr>
        <p:txBody>
          <a:bodyPr wrap="square" rtlCol="0">
            <a:spAutoFit/>
          </a:bodyPr>
          <a:lstStyle/>
          <a:p>
            <a:pPr algn="ctr"/>
            <a:r>
              <a:rPr lang="en-US" dirty="0">
                <a:solidFill>
                  <a:srgbClr val="0D274C"/>
                </a:solidFill>
              </a:rPr>
              <a:t>Conservative assumptions of sale value based on reversion cap rate increase by 10 basis points per year.</a:t>
            </a:r>
          </a:p>
          <a:p>
            <a:pPr algn="ctr"/>
            <a:endParaRPr lang="en-US" dirty="0">
              <a:solidFill>
                <a:srgbClr val="0D274C"/>
              </a:solidFill>
            </a:endParaRPr>
          </a:p>
        </p:txBody>
      </p:sp>
      <p:cxnSp>
        <p:nvCxnSpPr>
          <p:cNvPr id="7" name="Straight Connector 6">
            <a:extLst>
              <a:ext uri="{FF2B5EF4-FFF2-40B4-BE49-F238E27FC236}">
                <a16:creationId xmlns:a16="http://schemas.microsoft.com/office/drawing/2014/main" id="{2C9A2716-1144-4ADF-A020-DD981016B81D}"/>
              </a:ext>
            </a:extLst>
          </p:cNvPr>
          <p:cNvCxnSpPr/>
          <p:nvPr/>
        </p:nvCxnSpPr>
        <p:spPr>
          <a:xfrm>
            <a:off x="5162550" y="4539083"/>
            <a:ext cx="0" cy="18859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549669"/>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p:txBody>
          <a:bodyPr/>
          <a:lstStyle/>
          <a:p>
            <a:r>
              <a:rPr lang="en-US" dirty="0"/>
              <a:t> Projected Returns*</a:t>
            </a:r>
          </a:p>
        </p:txBody>
      </p:sp>
      <p:sp>
        <p:nvSpPr>
          <p:cNvPr id="4" name="TextBox 3">
            <a:extLst>
              <a:ext uri="{FF2B5EF4-FFF2-40B4-BE49-F238E27FC236}">
                <a16:creationId xmlns:a16="http://schemas.microsoft.com/office/drawing/2014/main" id="{7CE40BFB-1B71-4D25-9BCC-127BE9912D13}"/>
              </a:ext>
            </a:extLst>
          </p:cNvPr>
          <p:cNvSpPr txBox="1"/>
          <p:nvPr/>
        </p:nvSpPr>
        <p:spPr>
          <a:xfrm>
            <a:off x="464232" y="5714752"/>
            <a:ext cx="10846191" cy="882293"/>
          </a:xfrm>
          <a:prstGeom prst="rect">
            <a:avLst/>
          </a:prstGeom>
          <a:noFill/>
        </p:spPr>
        <p:txBody>
          <a:bodyPr wrap="square">
            <a:spAutoFit/>
          </a:bodyPr>
          <a:lstStyle>
            <a:defPPr>
              <a:defRPr lang="en-US"/>
            </a:defPPr>
            <a:lvl1pPr marL="325120" algn="just">
              <a:lnSpc>
                <a:spcPct val="100000"/>
              </a:lnSpc>
              <a:spcBef>
                <a:spcPts val="240"/>
              </a:spcBef>
              <a:defRPr sz="1000" b="1">
                <a:solidFill>
                  <a:schemeClr val="tx1">
                    <a:lumMod val="75000"/>
                    <a:lumOff val="25000"/>
                  </a:schemeClr>
                </a:solidFill>
              </a:defRPr>
            </a:lvl1pPr>
          </a:lstStyle>
          <a:p>
            <a:r>
              <a:rPr lang="en-US" sz="1200" b="0" dirty="0"/>
              <a:t>*We anticipate a long-term hold of (5-10 years) but are showing the returns and retained equity in 5-year for example purposes only. The hold period depends on the market, and the final decision about when to sell will be reviewed on a yearly basis in  consideration of market and property performance. 10-year hold returns 10.8% average COC.</a:t>
            </a:r>
          </a:p>
          <a:p>
            <a:r>
              <a:rPr lang="en-US" sz="1200" b="0" dirty="0"/>
              <a:t>** COC based on invested capital</a:t>
            </a:r>
          </a:p>
        </p:txBody>
      </p:sp>
      <p:graphicFrame>
        <p:nvGraphicFramePr>
          <p:cNvPr id="7" name="Table 11">
            <a:extLst>
              <a:ext uri="{FF2B5EF4-FFF2-40B4-BE49-F238E27FC236}">
                <a16:creationId xmlns:a16="http://schemas.microsoft.com/office/drawing/2014/main" id="{8DAF3A1D-7FA6-4E54-9CC0-8E46AC2161FC}"/>
              </a:ext>
            </a:extLst>
          </p:cNvPr>
          <p:cNvGraphicFramePr>
            <a:graphicFrameLocks noGrp="1"/>
          </p:cNvGraphicFramePr>
          <p:nvPr>
            <p:extLst>
              <p:ext uri="{D42A27DB-BD31-4B8C-83A1-F6EECF244321}">
                <p14:modId xmlns:p14="http://schemas.microsoft.com/office/powerpoint/2010/main" val="3427119462"/>
              </p:ext>
            </p:extLst>
          </p:nvPr>
        </p:nvGraphicFramePr>
        <p:xfrm>
          <a:off x="1557339" y="2511768"/>
          <a:ext cx="8558442" cy="2846045"/>
        </p:xfrm>
        <a:graphic>
          <a:graphicData uri="http://schemas.openxmlformats.org/drawingml/2006/table">
            <a:tbl>
              <a:tblPr firstRow="1" bandRow="1">
                <a:tableStyleId>{21E4AEA4-8DFA-4A89-87EB-49C32662AFE0}</a:tableStyleId>
              </a:tblPr>
              <a:tblGrid>
                <a:gridCol w="2447924">
                  <a:extLst>
                    <a:ext uri="{9D8B030D-6E8A-4147-A177-3AD203B41FA5}">
                      <a16:colId xmlns:a16="http://schemas.microsoft.com/office/drawing/2014/main" val="1364811595"/>
                    </a:ext>
                  </a:extLst>
                </a:gridCol>
                <a:gridCol w="1214437">
                  <a:extLst>
                    <a:ext uri="{9D8B030D-6E8A-4147-A177-3AD203B41FA5}">
                      <a16:colId xmlns:a16="http://schemas.microsoft.com/office/drawing/2014/main" val="2154724038"/>
                    </a:ext>
                  </a:extLst>
                </a:gridCol>
                <a:gridCol w="1228725">
                  <a:extLst>
                    <a:ext uri="{9D8B030D-6E8A-4147-A177-3AD203B41FA5}">
                      <a16:colId xmlns:a16="http://schemas.microsoft.com/office/drawing/2014/main" val="4186802576"/>
                    </a:ext>
                  </a:extLst>
                </a:gridCol>
                <a:gridCol w="1241403">
                  <a:extLst>
                    <a:ext uri="{9D8B030D-6E8A-4147-A177-3AD203B41FA5}">
                      <a16:colId xmlns:a16="http://schemas.microsoft.com/office/drawing/2014/main" val="2746211349"/>
                    </a:ext>
                  </a:extLst>
                </a:gridCol>
                <a:gridCol w="1137420">
                  <a:extLst>
                    <a:ext uri="{9D8B030D-6E8A-4147-A177-3AD203B41FA5}">
                      <a16:colId xmlns:a16="http://schemas.microsoft.com/office/drawing/2014/main" val="1037730166"/>
                    </a:ext>
                  </a:extLst>
                </a:gridCol>
                <a:gridCol w="1288533">
                  <a:extLst>
                    <a:ext uri="{9D8B030D-6E8A-4147-A177-3AD203B41FA5}">
                      <a16:colId xmlns:a16="http://schemas.microsoft.com/office/drawing/2014/main" val="1490105113"/>
                    </a:ext>
                  </a:extLst>
                </a:gridCol>
              </a:tblGrid>
              <a:tr h="568478">
                <a:tc>
                  <a:txBody>
                    <a:bodyPr/>
                    <a:lstStyle/>
                    <a:p>
                      <a:pPr algn="ctr"/>
                      <a:endParaRPr lang="en-US" sz="2300" dirty="0">
                        <a:solidFill>
                          <a:schemeClr val="bg2"/>
                        </a:solidFill>
                      </a:endParaRPr>
                    </a:p>
                  </a:txBody>
                  <a:tcPr marL="75166" marR="75166" marT="37583" marB="37583" anchor="ctr">
                    <a:solidFill>
                      <a:srgbClr val="0D274C"/>
                    </a:solidFill>
                  </a:tcPr>
                </a:tc>
                <a:tc>
                  <a:txBody>
                    <a:bodyPr/>
                    <a:lstStyle/>
                    <a:p>
                      <a:pPr algn="ctr"/>
                      <a:r>
                        <a:rPr lang="en-US" sz="2000">
                          <a:solidFill>
                            <a:schemeClr val="bg2"/>
                          </a:solidFill>
                        </a:rPr>
                        <a:t>Year 1</a:t>
                      </a:r>
                      <a:endParaRPr lang="en-US" sz="2000" dirty="0">
                        <a:solidFill>
                          <a:schemeClr val="bg2"/>
                        </a:solidFill>
                      </a:endParaRPr>
                    </a:p>
                  </a:txBody>
                  <a:tcPr marL="75166" marR="75166" marT="37583" marB="37583" anchor="ctr">
                    <a:solidFill>
                      <a:srgbClr val="0D274C"/>
                    </a:solidFill>
                  </a:tcPr>
                </a:tc>
                <a:tc>
                  <a:txBody>
                    <a:bodyPr/>
                    <a:lstStyle/>
                    <a:p>
                      <a:pPr algn="ctr"/>
                      <a:r>
                        <a:rPr lang="en-US" sz="2000">
                          <a:solidFill>
                            <a:schemeClr val="bg2"/>
                          </a:solidFill>
                        </a:rPr>
                        <a:t>Year 2</a:t>
                      </a:r>
                      <a:endParaRPr lang="en-US" sz="2000" dirty="0">
                        <a:solidFill>
                          <a:schemeClr val="bg2"/>
                        </a:solidFill>
                      </a:endParaRPr>
                    </a:p>
                  </a:txBody>
                  <a:tcPr marL="75166" marR="75166" marT="37583" marB="37583" anchor="ctr">
                    <a:solidFill>
                      <a:srgbClr val="0D274C"/>
                    </a:solidFill>
                  </a:tcPr>
                </a:tc>
                <a:tc>
                  <a:txBody>
                    <a:bodyPr/>
                    <a:lstStyle/>
                    <a:p>
                      <a:pPr algn="ctr"/>
                      <a:r>
                        <a:rPr lang="en-US" sz="2000">
                          <a:solidFill>
                            <a:schemeClr val="bg2"/>
                          </a:solidFill>
                        </a:rPr>
                        <a:t>Year 3</a:t>
                      </a:r>
                      <a:endParaRPr lang="en-US" sz="2000" dirty="0">
                        <a:solidFill>
                          <a:schemeClr val="bg2"/>
                        </a:solidFill>
                      </a:endParaRPr>
                    </a:p>
                  </a:txBody>
                  <a:tcPr marL="75166" marR="75166" marT="37583" marB="37583" anchor="ctr">
                    <a:solidFill>
                      <a:srgbClr val="0D274C"/>
                    </a:solidFill>
                  </a:tcPr>
                </a:tc>
                <a:tc>
                  <a:txBody>
                    <a:bodyPr/>
                    <a:lstStyle/>
                    <a:p>
                      <a:pPr algn="ctr"/>
                      <a:r>
                        <a:rPr lang="en-US" sz="2000" dirty="0">
                          <a:solidFill>
                            <a:schemeClr val="bg2"/>
                          </a:solidFill>
                        </a:rPr>
                        <a:t>Year 4</a:t>
                      </a:r>
                    </a:p>
                  </a:txBody>
                  <a:tcPr marL="75166" marR="75166" marT="37583" marB="37583" anchor="ctr">
                    <a:solidFill>
                      <a:srgbClr val="0D274C"/>
                    </a:solidFill>
                  </a:tcPr>
                </a:tc>
                <a:tc>
                  <a:txBody>
                    <a:bodyPr/>
                    <a:lstStyle/>
                    <a:p>
                      <a:pPr algn="ctr"/>
                      <a:r>
                        <a:rPr lang="en-US" sz="2000" dirty="0">
                          <a:solidFill>
                            <a:schemeClr val="bg2"/>
                          </a:solidFill>
                        </a:rPr>
                        <a:t>Year 5</a:t>
                      </a:r>
                    </a:p>
                  </a:txBody>
                  <a:tcPr marL="75166" marR="75166" marT="37583" marB="37583" anchor="ctr">
                    <a:solidFill>
                      <a:srgbClr val="0D274C"/>
                    </a:solidFill>
                  </a:tcPr>
                </a:tc>
                <a:extLst>
                  <a:ext uri="{0D108BD9-81ED-4DB2-BD59-A6C34878D82A}">
                    <a16:rowId xmlns:a16="http://schemas.microsoft.com/office/drawing/2014/main" val="389686810"/>
                  </a:ext>
                </a:extLst>
              </a:tr>
              <a:tr h="529694">
                <a:tc>
                  <a:txBody>
                    <a:bodyPr/>
                    <a:lstStyle/>
                    <a:p>
                      <a:pPr algn="ctr"/>
                      <a:r>
                        <a:rPr lang="en-US" sz="2000" kern="1200" dirty="0">
                          <a:solidFill>
                            <a:srgbClr val="0D274C"/>
                          </a:solidFill>
                          <a:latin typeface="+mn-lt"/>
                          <a:ea typeface="+mn-ea"/>
                          <a:cs typeface="+mn-cs"/>
                        </a:rPr>
                        <a:t>CoC Return**</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rgbClr val="0D274C"/>
                          </a:solidFill>
                          <a:latin typeface="+mn-lt"/>
                          <a:ea typeface="+mn-ea"/>
                          <a:cs typeface="+mn-cs"/>
                        </a:rPr>
                        <a:t>6.3%</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a:solidFill>
                            <a:srgbClr val="0D274C"/>
                          </a:solidFill>
                          <a:latin typeface="+mn-lt"/>
                          <a:ea typeface="+mn-ea"/>
                          <a:cs typeface="+mn-cs"/>
                        </a:rPr>
                        <a:t>8.2%</a:t>
                      </a: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rgbClr val="0D274C"/>
                          </a:solidFill>
                          <a:latin typeface="+mn-lt"/>
                          <a:ea typeface="+mn-ea"/>
                          <a:cs typeface="+mn-cs"/>
                        </a:rPr>
                        <a:t>9.1%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a:solidFill>
                            <a:srgbClr val="0D274C"/>
                          </a:solidFill>
                          <a:latin typeface="+mn-lt"/>
                          <a:ea typeface="+mn-ea"/>
                          <a:cs typeface="+mn-cs"/>
                        </a:rPr>
                        <a:t>13.9%</a:t>
                      </a: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rgbClr val="0D274C"/>
                          </a:solidFill>
                          <a:latin typeface="+mn-lt"/>
                          <a:ea typeface="+mn-ea"/>
                          <a:cs typeface="+mn-cs"/>
                        </a:rPr>
                        <a:t>13.9%</a:t>
                      </a:r>
                    </a:p>
                  </a:txBody>
                  <a:tcPr marL="75166" marR="75166" marT="37583" marB="37583" anchor="ctr"/>
                </a:tc>
                <a:extLst>
                  <a:ext uri="{0D108BD9-81ED-4DB2-BD59-A6C34878D82A}">
                    <a16:rowId xmlns:a16="http://schemas.microsoft.com/office/drawing/2014/main" val="1166944269"/>
                  </a:ext>
                </a:extLst>
              </a:tr>
              <a:tr h="568478">
                <a:tc>
                  <a:txBody>
                    <a:bodyPr/>
                    <a:lstStyle/>
                    <a:p>
                      <a:pPr algn="ctr"/>
                      <a:r>
                        <a:rPr lang="en-US" sz="2000" dirty="0">
                          <a:solidFill>
                            <a:srgbClr val="0D274C"/>
                          </a:solidFill>
                        </a:rPr>
                        <a:t>Return of Capital</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rgbClr val="0D274C"/>
                          </a:solidFill>
                          <a:latin typeface="+mn-lt"/>
                          <a:ea typeface="+mn-ea"/>
                          <a:cs typeface="+mn-cs"/>
                        </a:rPr>
                        <a:t>68%</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240058904"/>
                  </a:ext>
                </a:extLst>
              </a:tr>
              <a:tr h="512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274C"/>
                          </a:solidFill>
                          <a:effectLst/>
                          <a:uLnTx/>
                          <a:uFillTx/>
                          <a:latin typeface="Calibri" panose="020F0502020204030204"/>
                          <a:ea typeface="+mn-ea"/>
                          <a:cs typeface="+mn-cs"/>
                        </a:rPr>
                        <a:t>Retained Capital</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rgbClr val="0D274C"/>
                          </a:solidFill>
                          <a:latin typeface="+mn-lt"/>
                          <a:ea typeface="+mn-ea"/>
                          <a:cs typeface="+mn-cs"/>
                        </a:rPr>
                        <a:t>67%</a:t>
                      </a:r>
                    </a:p>
                  </a:txBody>
                  <a:tcPr marL="75166" marR="75166" marT="37583" marB="37583" anchor="ctr"/>
                </a:tc>
                <a:extLst>
                  <a:ext uri="{0D108BD9-81ED-4DB2-BD59-A6C34878D82A}">
                    <a16:rowId xmlns:a16="http://schemas.microsoft.com/office/drawing/2014/main" val="731334156"/>
                  </a:ext>
                </a:extLst>
              </a:tr>
              <a:tr h="6667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274C"/>
                          </a:solidFill>
                          <a:effectLst/>
                          <a:uLnTx/>
                          <a:uFillTx/>
                          <a:latin typeface="Calibri" panose="020F0502020204030204"/>
                          <a:ea typeface="+mn-ea"/>
                          <a:cs typeface="+mn-cs"/>
                        </a:rPr>
                        <a:t>Cumulative Return</a:t>
                      </a:r>
                    </a:p>
                  </a:txBody>
                  <a:tcPr marL="75166" marR="75166" marT="37583" marB="37583" anchor="ctr"/>
                </a:tc>
                <a:tc>
                  <a:txBody>
                    <a:bodyPr/>
                    <a:lstStyle/>
                    <a:p>
                      <a:pPr algn="ctr" fontAlgn="b"/>
                      <a:r>
                        <a:rPr kumimoji="0" lang="en-US" sz="2000" b="0" i="0" u="none" strike="noStrike" kern="1200" cap="none" spc="0" normalizeH="0" baseline="0" dirty="0">
                          <a:ln>
                            <a:noFill/>
                          </a:ln>
                          <a:solidFill>
                            <a:srgbClr val="0D274C"/>
                          </a:solidFill>
                          <a:effectLst/>
                          <a:uLnTx/>
                          <a:uFillTx/>
                          <a:latin typeface="Calibri" panose="020F0502020204030204"/>
                          <a:ea typeface="+mn-ea"/>
                          <a:cs typeface="+mn-cs"/>
                        </a:rPr>
                        <a:t> $6,266 </a:t>
                      </a:r>
                    </a:p>
                  </a:txBody>
                  <a:tcPr marL="0" marR="0" marT="0" marB="0" anchor="ctr"/>
                </a:tc>
                <a:tc>
                  <a:txBody>
                    <a:bodyPr/>
                    <a:lstStyle/>
                    <a:p>
                      <a:pPr algn="ctr" fontAlgn="b"/>
                      <a:r>
                        <a:rPr kumimoji="0" lang="en-US" sz="2000" b="0" i="0" u="none" strike="noStrike" kern="1200" cap="none" spc="0" normalizeH="0" baseline="0" dirty="0">
                          <a:ln>
                            <a:noFill/>
                          </a:ln>
                          <a:solidFill>
                            <a:srgbClr val="0D274C"/>
                          </a:solidFill>
                          <a:effectLst/>
                          <a:uLnTx/>
                          <a:uFillTx/>
                          <a:latin typeface="Calibri" panose="020F0502020204030204"/>
                          <a:ea typeface="+mn-ea"/>
                          <a:cs typeface="+mn-cs"/>
                        </a:rPr>
                        <a:t>$14,422 </a:t>
                      </a:r>
                    </a:p>
                  </a:txBody>
                  <a:tcPr marL="0" marR="0" marT="0" marB="0" anchor="ctr"/>
                </a:tc>
                <a:tc>
                  <a:txBody>
                    <a:bodyPr/>
                    <a:lstStyle/>
                    <a:p>
                      <a:pPr algn="ctr" fontAlgn="b"/>
                      <a:r>
                        <a:rPr kumimoji="0" lang="en-US" sz="2000" b="0" i="0" u="none" strike="noStrike" kern="1200" cap="none" spc="0" normalizeH="0" baseline="0" dirty="0">
                          <a:ln>
                            <a:noFill/>
                          </a:ln>
                          <a:solidFill>
                            <a:srgbClr val="0D274C"/>
                          </a:solidFill>
                          <a:effectLst/>
                          <a:uLnTx/>
                          <a:uFillTx/>
                          <a:latin typeface="Calibri" panose="020F0502020204030204"/>
                          <a:ea typeface="+mn-ea"/>
                          <a:cs typeface="+mn-cs"/>
                        </a:rPr>
                        <a:t> $91,294 </a:t>
                      </a:r>
                    </a:p>
                  </a:txBody>
                  <a:tcPr marL="0" marR="0" marT="0" marB="0" anchor="ctr"/>
                </a:tc>
                <a:tc>
                  <a:txBody>
                    <a:bodyPr/>
                    <a:lstStyle/>
                    <a:p>
                      <a:pPr algn="ctr" fontAlgn="b"/>
                      <a:r>
                        <a:rPr kumimoji="0" lang="en-US" sz="2000" b="0" i="0" u="none" strike="noStrike" kern="1200" cap="none" spc="0" normalizeH="0" baseline="0" dirty="0">
                          <a:ln>
                            <a:noFill/>
                          </a:ln>
                          <a:solidFill>
                            <a:srgbClr val="0D274C"/>
                          </a:solidFill>
                          <a:effectLst/>
                          <a:uLnTx/>
                          <a:uFillTx/>
                          <a:latin typeface="Calibri" panose="020F0502020204030204"/>
                          <a:ea typeface="+mn-ea"/>
                          <a:cs typeface="+mn-cs"/>
                        </a:rPr>
                        <a:t> $95,782 </a:t>
                      </a:r>
                    </a:p>
                  </a:txBody>
                  <a:tcPr marL="0" marR="0" marT="0" marB="0" anchor="ctr"/>
                </a:tc>
                <a:tc>
                  <a:txBody>
                    <a:bodyPr/>
                    <a:lstStyle/>
                    <a:p>
                      <a:pPr algn="ctr" fontAlgn="b"/>
                      <a:r>
                        <a:rPr kumimoji="0" lang="en-US" sz="2000" b="0" i="0" u="none" strike="noStrike" kern="1200" cap="none" spc="0" normalizeH="0" baseline="0" dirty="0">
                          <a:ln>
                            <a:noFill/>
                          </a:ln>
                          <a:solidFill>
                            <a:srgbClr val="0D274C"/>
                          </a:solidFill>
                          <a:effectLst/>
                          <a:uLnTx/>
                          <a:uFillTx/>
                          <a:latin typeface="Calibri" panose="020F0502020204030204"/>
                          <a:ea typeface="+mn-ea"/>
                          <a:cs typeface="+mn-cs"/>
                        </a:rPr>
                        <a:t> $167,321 </a:t>
                      </a:r>
                    </a:p>
                  </a:txBody>
                  <a:tcPr marL="0" marR="0" marT="0" marB="0" anchor="ctr"/>
                </a:tc>
                <a:extLst>
                  <a:ext uri="{0D108BD9-81ED-4DB2-BD59-A6C34878D82A}">
                    <a16:rowId xmlns:a16="http://schemas.microsoft.com/office/drawing/2014/main" val="4135424405"/>
                  </a:ext>
                </a:extLst>
              </a:tr>
            </a:tbl>
          </a:graphicData>
        </a:graphic>
      </p:graphicFrame>
      <p:sp>
        <p:nvSpPr>
          <p:cNvPr id="11" name="TextBox 10">
            <a:extLst>
              <a:ext uri="{FF2B5EF4-FFF2-40B4-BE49-F238E27FC236}">
                <a16:creationId xmlns:a16="http://schemas.microsoft.com/office/drawing/2014/main" id="{E8979DF1-CB6E-4CE0-BE6E-58ACB883185D}"/>
              </a:ext>
            </a:extLst>
          </p:cNvPr>
          <p:cNvSpPr txBox="1"/>
          <p:nvPr/>
        </p:nvSpPr>
        <p:spPr>
          <a:xfrm>
            <a:off x="4400842" y="1802829"/>
            <a:ext cx="3390315" cy="400110"/>
          </a:xfrm>
          <a:prstGeom prst="rect">
            <a:avLst/>
          </a:prstGeom>
          <a:noFill/>
        </p:spPr>
        <p:txBody>
          <a:bodyPr wrap="square">
            <a:spAutoFit/>
          </a:bodyPr>
          <a:lstStyle/>
          <a:p>
            <a:pPr algn="ctr"/>
            <a:r>
              <a:rPr lang="en-US" sz="2000" b="1" spc="-5" dirty="0">
                <a:solidFill>
                  <a:srgbClr val="4284BE"/>
                </a:solidFill>
                <a:latin typeface="Calibri"/>
                <a:cs typeface="Calibri"/>
              </a:rPr>
              <a:t>(based </a:t>
            </a:r>
            <a:r>
              <a:rPr lang="en-US" sz="2000" b="1" dirty="0">
                <a:solidFill>
                  <a:srgbClr val="4284BE"/>
                </a:solidFill>
                <a:latin typeface="Calibri"/>
                <a:cs typeface="Calibri"/>
              </a:rPr>
              <a:t>on $100K</a:t>
            </a:r>
            <a:r>
              <a:rPr lang="en-US" sz="2000" b="1" spc="-50" dirty="0">
                <a:solidFill>
                  <a:srgbClr val="4284BE"/>
                </a:solidFill>
                <a:latin typeface="Calibri"/>
                <a:cs typeface="Calibri"/>
              </a:rPr>
              <a:t> </a:t>
            </a:r>
            <a:r>
              <a:rPr lang="en-US" sz="2000" b="1" spc="-10" dirty="0">
                <a:solidFill>
                  <a:srgbClr val="4284BE"/>
                </a:solidFill>
                <a:latin typeface="Calibri"/>
                <a:cs typeface="Calibri"/>
              </a:rPr>
              <a:t>investment)</a:t>
            </a:r>
            <a:endParaRPr lang="en-US" sz="2000" b="1" dirty="0">
              <a:solidFill>
                <a:srgbClr val="4284BE"/>
              </a:solidFill>
            </a:endParaRPr>
          </a:p>
        </p:txBody>
      </p:sp>
    </p:spTree>
    <p:extLst>
      <p:ext uri="{BB962C8B-B14F-4D97-AF65-F5344CB8AC3E}">
        <p14:creationId xmlns:p14="http://schemas.microsoft.com/office/powerpoint/2010/main" val="1121337983"/>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0000" b="-10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92D81E-EF29-4E5E-BAFB-42637F61AFE3}"/>
              </a:ext>
            </a:extLst>
          </p:cNvPr>
          <p:cNvSpPr/>
          <p:nvPr/>
        </p:nvSpPr>
        <p:spPr>
          <a:xfrm>
            <a:off x="582382" y="1878747"/>
            <a:ext cx="3436257" cy="4692650"/>
          </a:xfrm>
          <a:prstGeom prst="rect">
            <a:avLst/>
          </a:prstGeom>
          <a:gradFill>
            <a:gsLst>
              <a:gs pos="0">
                <a:schemeClr val="bg2">
                  <a:alpha val="50000"/>
                </a:schemeClr>
              </a:gs>
              <a:gs pos="63000">
                <a:srgbClr val="1E96CB">
                  <a:alpha val="25000"/>
                </a:srgbClr>
              </a:gs>
              <a:gs pos="100000">
                <a:srgbClr val="0D274C">
                  <a:alpha val="99000"/>
                </a:srgbClr>
              </a:gs>
            </a:gsLst>
            <a:lin ang="5400000" scaled="1"/>
          </a:gradFill>
          <a:ln>
            <a:noFill/>
          </a:ln>
          <a:effectLst>
            <a:reflection blurRad="6350" stA="52000" endA="300" endPos="35000" dir="5400000" sy="-100000" algn="bl" rotWithShape="0"/>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p:txBody>
          <a:bodyPr/>
          <a:lstStyle/>
          <a:p>
            <a:r>
              <a:rPr lang="en-US" dirty="0"/>
              <a:t> Business Plan</a:t>
            </a:r>
          </a:p>
        </p:txBody>
      </p:sp>
      <p:sp>
        <p:nvSpPr>
          <p:cNvPr id="4" name="TextBox 3">
            <a:extLst>
              <a:ext uri="{FF2B5EF4-FFF2-40B4-BE49-F238E27FC236}">
                <a16:creationId xmlns:a16="http://schemas.microsoft.com/office/drawing/2014/main" id="{979C25EB-2C8D-4784-93C4-A677225F3DD1}"/>
              </a:ext>
            </a:extLst>
          </p:cNvPr>
          <p:cNvSpPr txBox="1"/>
          <p:nvPr/>
        </p:nvSpPr>
        <p:spPr>
          <a:xfrm>
            <a:off x="582383" y="2018307"/>
            <a:ext cx="3436256" cy="954107"/>
          </a:xfrm>
          <a:prstGeom prst="rect">
            <a:avLst/>
          </a:prstGeom>
          <a:noFill/>
        </p:spPr>
        <p:txBody>
          <a:bodyPr wrap="square" rtlCol="0">
            <a:spAutoFit/>
          </a:bodyPr>
          <a:lstStyle/>
          <a:p>
            <a:pPr algn="ctr"/>
            <a:r>
              <a:rPr lang="en-US" sz="2800" b="1" dirty="0">
                <a:solidFill>
                  <a:srgbClr val="4284BE"/>
                </a:solidFill>
              </a:rPr>
              <a:t>Professional </a:t>
            </a:r>
          </a:p>
          <a:p>
            <a:pPr algn="ctr"/>
            <a:r>
              <a:rPr lang="en-US" sz="2800" b="1" dirty="0">
                <a:solidFill>
                  <a:srgbClr val="4284BE"/>
                </a:solidFill>
              </a:rPr>
              <a:t>Management</a:t>
            </a:r>
          </a:p>
        </p:txBody>
      </p:sp>
      <p:pic>
        <p:nvPicPr>
          <p:cNvPr id="23" name="Graphic 22" descr="Meeting with solid fill">
            <a:extLst>
              <a:ext uri="{FF2B5EF4-FFF2-40B4-BE49-F238E27FC236}">
                <a16:creationId xmlns:a16="http://schemas.microsoft.com/office/drawing/2014/main" id="{8132DE61-F1AB-4A7C-9D23-87A716D821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1345" y="2887387"/>
            <a:ext cx="1183149" cy="1183149"/>
          </a:xfrm>
          <a:prstGeom prst="rect">
            <a:avLst/>
          </a:prstGeom>
        </p:spPr>
      </p:pic>
      <p:sp>
        <p:nvSpPr>
          <p:cNvPr id="25" name="Rectangle 24">
            <a:extLst>
              <a:ext uri="{FF2B5EF4-FFF2-40B4-BE49-F238E27FC236}">
                <a16:creationId xmlns:a16="http://schemas.microsoft.com/office/drawing/2014/main" id="{5A7F9F90-8295-4AC6-9534-80B45A0A5A64}"/>
              </a:ext>
            </a:extLst>
          </p:cNvPr>
          <p:cNvSpPr/>
          <p:nvPr/>
        </p:nvSpPr>
        <p:spPr>
          <a:xfrm>
            <a:off x="4377871" y="1878747"/>
            <a:ext cx="3436257" cy="4692650"/>
          </a:xfrm>
          <a:prstGeom prst="rect">
            <a:avLst/>
          </a:prstGeom>
          <a:gradFill>
            <a:gsLst>
              <a:gs pos="0">
                <a:schemeClr val="bg2">
                  <a:alpha val="50000"/>
                </a:schemeClr>
              </a:gs>
              <a:gs pos="63000">
                <a:srgbClr val="1E96CB">
                  <a:alpha val="25000"/>
                </a:srgbClr>
              </a:gs>
              <a:gs pos="100000">
                <a:srgbClr val="0D274C">
                  <a:alpha val="99000"/>
                </a:srgbClr>
              </a:gs>
            </a:gsLst>
            <a:lin ang="5400000" scaled="1"/>
          </a:gradFill>
          <a:ln>
            <a:noFill/>
          </a:ln>
          <a:effectLst>
            <a:reflection blurRad="6350" stA="52000" endA="300" endPos="35000" dir="5400000" sy="-100000" algn="bl" rotWithShape="0"/>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24336D8-2E5F-483D-9E78-0A26566D9DE7}"/>
              </a:ext>
            </a:extLst>
          </p:cNvPr>
          <p:cNvSpPr txBox="1"/>
          <p:nvPr/>
        </p:nvSpPr>
        <p:spPr>
          <a:xfrm>
            <a:off x="4377871" y="2018307"/>
            <a:ext cx="3436257" cy="954107"/>
          </a:xfrm>
          <a:prstGeom prst="rect">
            <a:avLst/>
          </a:prstGeom>
          <a:noFill/>
        </p:spPr>
        <p:txBody>
          <a:bodyPr wrap="square" rtlCol="0">
            <a:spAutoFit/>
          </a:bodyPr>
          <a:lstStyle/>
          <a:p>
            <a:pPr algn="ctr"/>
            <a:r>
              <a:rPr lang="en-US" sz="2800" b="1" dirty="0">
                <a:solidFill>
                  <a:srgbClr val="4284BE"/>
                </a:solidFill>
              </a:rPr>
              <a:t>Property </a:t>
            </a:r>
          </a:p>
          <a:p>
            <a:pPr algn="ctr"/>
            <a:r>
              <a:rPr lang="en-US" sz="2800" b="1" dirty="0">
                <a:solidFill>
                  <a:srgbClr val="4284BE"/>
                </a:solidFill>
              </a:rPr>
              <a:t>Improvements</a:t>
            </a:r>
          </a:p>
        </p:txBody>
      </p:sp>
      <p:pic>
        <p:nvPicPr>
          <p:cNvPr id="31" name="Graphic 30" descr="Architecture with solid fill">
            <a:extLst>
              <a:ext uri="{FF2B5EF4-FFF2-40B4-BE49-F238E27FC236}">
                <a16:creationId xmlns:a16="http://schemas.microsoft.com/office/drawing/2014/main" id="{AD67041B-B155-4919-ABE1-A99C277A7E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5371" y="2849278"/>
            <a:ext cx="1221258" cy="1221258"/>
          </a:xfrm>
          <a:prstGeom prst="rect">
            <a:avLst/>
          </a:prstGeom>
        </p:spPr>
      </p:pic>
      <p:sp>
        <p:nvSpPr>
          <p:cNvPr id="33" name="Rectangle 32">
            <a:extLst>
              <a:ext uri="{FF2B5EF4-FFF2-40B4-BE49-F238E27FC236}">
                <a16:creationId xmlns:a16="http://schemas.microsoft.com/office/drawing/2014/main" id="{AFD6D8EA-86DE-46B8-8232-CD1C0DADE7F6}"/>
              </a:ext>
            </a:extLst>
          </p:cNvPr>
          <p:cNvSpPr/>
          <p:nvPr/>
        </p:nvSpPr>
        <p:spPr>
          <a:xfrm>
            <a:off x="8173360" y="1878747"/>
            <a:ext cx="3436257" cy="4692650"/>
          </a:xfrm>
          <a:prstGeom prst="rect">
            <a:avLst/>
          </a:prstGeom>
          <a:gradFill>
            <a:gsLst>
              <a:gs pos="0">
                <a:schemeClr val="bg2">
                  <a:alpha val="50000"/>
                </a:schemeClr>
              </a:gs>
              <a:gs pos="63000">
                <a:srgbClr val="1E96CB">
                  <a:alpha val="25000"/>
                </a:srgbClr>
              </a:gs>
              <a:gs pos="100000">
                <a:srgbClr val="0D274C">
                  <a:alpha val="99000"/>
                </a:srgbClr>
              </a:gs>
            </a:gsLst>
            <a:lin ang="5400000" scaled="1"/>
          </a:gradFill>
          <a:ln>
            <a:noFill/>
          </a:ln>
          <a:effectLst>
            <a:reflection blurRad="6350" stA="52000" endA="300" endPos="35000" dir="5400000" sy="-100000" algn="bl" rotWithShape="0"/>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2EB890E-55CF-42C8-8D23-EFAAF40DAFC2}"/>
              </a:ext>
            </a:extLst>
          </p:cNvPr>
          <p:cNvSpPr txBox="1"/>
          <p:nvPr/>
        </p:nvSpPr>
        <p:spPr>
          <a:xfrm>
            <a:off x="8173360" y="2018307"/>
            <a:ext cx="3436257" cy="954107"/>
          </a:xfrm>
          <a:prstGeom prst="rect">
            <a:avLst/>
          </a:prstGeom>
          <a:noFill/>
        </p:spPr>
        <p:txBody>
          <a:bodyPr wrap="square" rtlCol="0">
            <a:spAutoFit/>
          </a:bodyPr>
          <a:lstStyle/>
          <a:p>
            <a:pPr algn="ctr"/>
            <a:r>
              <a:rPr lang="en-US" sz="2800" b="1" dirty="0">
                <a:solidFill>
                  <a:srgbClr val="4284BE"/>
                </a:solidFill>
              </a:rPr>
              <a:t>Increase</a:t>
            </a:r>
            <a:r>
              <a:rPr lang="en-US" sz="2800" dirty="0">
                <a:solidFill>
                  <a:srgbClr val="4284BE"/>
                </a:solidFill>
              </a:rPr>
              <a:t> </a:t>
            </a:r>
            <a:r>
              <a:rPr lang="en-US" sz="2800" b="1" dirty="0">
                <a:solidFill>
                  <a:srgbClr val="4284BE"/>
                </a:solidFill>
              </a:rPr>
              <a:t>NOI &amp; </a:t>
            </a:r>
            <a:br>
              <a:rPr lang="en-US" sz="2800" b="1" dirty="0">
                <a:solidFill>
                  <a:srgbClr val="4284BE"/>
                </a:solidFill>
              </a:rPr>
            </a:br>
            <a:r>
              <a:rPr lang="en-US" sz="2800" b="1" dirty="0">
                <a:solidFill>
                  <a:srgbClr val="4284BE"/>
                </a:solidFill>
              </a:rPr>
              <a:t>Reduce Expenses</a:t>
            </a:r>
          </a:p>
        </p:txBody>
      </p:sp>
      <p:pic>
        <p:nvPicPr>
          <p:cNvPr id="39" name="Graphic 38" descr="Bar graph with upward trend with solid fill">
            <a:extLst>
              <a:ext uri="{FF2B5EF4-FFF2-40B4-BE49-F238E27FC236}">
                <a16:creationId xmlns:a16="http://schemas.microsoft.com/office/drawing/2014/main" id="{A37B6B1F-50BA-4F01-AC3E-12BF8951AA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34288" y="3037164"/>
            <a:ext cx="914400" cy="914400"/>
          </a:xfrm>
          <a:prstGeom prst="rect">
            <a:avLst/>
          </a:prstGeom>
        </p:spPr>
      </p:pic>
      <p:sp>
        <p:nvSpPr>
          <p:cNvPr id="3" name="TextBox 2">
            <a:extLst>
              <a:ext uri="{FF2B5EF4-FFF2-40B4-BE49-F238E27FC236}">
                <a16:creationId xmlns:a16="http://schemas.microsoft.com/office/drawing/2014/main" id="{7F427AFB-6452-42DC-94DE-FD882EF36E40}"/>
              </a:ext>
            </a:extLst>
          </p:cNvPr>
          <p:cNvSpPr txBox="1"/>
          <p:nvPr/>
        </p:nvSpPr>
        <p:spPr>
          <a:xfrm>
            <a:off x="735811" y="4167319"/>
            <a:ext cx="3167744" cy="1631216"/>
          </a:xfrm>
          <a:prstGeom prst="rect">
            <a:avLst/>
          </a:prstGeom>
          <a:noFill/>
        </p:spPr>
        <p:txBody>
          <a:bodyPr wrap="square" rtlCol="0">
            <a:spAutoFit/>
          </a:bodyPr>
          <a:lstStyle/>
          <a:p>
            <a:pPr algn="ctr"/>
            <a:r>
              <a:rPr lang="en-US" sz="2000" dirty="0">
                <a:solidFill>
                  <a:srgbClr val="0D274C"/>
                </a:solidFill>
              </a:rPr>
              <a:t>Experienced Property &amp; Asset management with full adoption of technology and deliberate focus on San Antonio market.</a:t>
            </a:r>
          </a:p>
        </p:txBody>
      </p:sp>
      <p:sp>
        <p:nvSpPr>
          <p:cNvPr id="5" name="TextBox 4">
            <a:extLst>
              <a:ext uri="{FF2B5EF4-FFF2-40B4-BE49-F238E27FC236}">
                <a16:creationId xmlns:a16="http://schemas.microsoft.com/office/drawing/2014/main" id="{EB2928BF-5960-4D80-8874-25FEDB984FEC}"/>
              </a:ext>
            </a:extLst>
          </p:cNvPr>
          <p:cNvSpPr txBox="1"/>
          <p:nvPr/>
        </p:nvSpPr>
        <p:spPr>
          <a:xfrm>
            <a:off x="4512127" y="4195372"/>
            <a:ext cx="3167744" cy="1323439"/>
          </a:xfrm>
          <a:prstGeom prst="rect">
            <a:avLst/>
          </a:prstGeom>
          <a:noFill/>
        </p:spPr>
        <p:txBody>
          <a:bodyPr wrap="square" rtlCol="0">
            <a:spAutoFit/>
          </a:bodyPr>
          <a:lstStyle/>
          <a:p>
            <a:pPr algn="ctr"/>
            <a:r>
              <a:rPr lang="en-US" sz="2000" dirty="0">
                <a:solidFill>
                  <a:srgbClr val="0D274C"/>
                </a:solidFill>
              </a:rPr>
              <a:t>$2M in capital and property improvements to interiors, exteriors and various amenities. </a:t>
            </a:r>
          </a:p>
        </p:txBody>
      </p:sp>
      <p:sp>
        <p:nvSpPr>
          <p:cNvPr id="6" name="TextBox 5">
            <a:extLst>
              <a:ext uri="{FF2B5EF4-FFF2-40B4-BE49-F238E27FC236}">
                <a16:creationId xmlns:a16="http://schemas.microsoft.com/office/drawing/2014/main" id="{7EF25860-375E-40F5-90EB-B730CB594E44}"/>
              </a:ext>
            </a:extLst>
          </p:cNvPr>
          <p:cNvSpPr txBox="1"/>
          <p:nvPr/>
        </p:nvSpPr>
        <p:spPr>
          <a:xfrm>
            <a:off x="8307616" y="4195372"/>
            <a:ext cx="3167744" cy="1323439"/>
          </a:xfrm>
          <a:prstGeom prst="rect">
            <a:avLst/>
          </a:prstGeom>
          <a:noFill/>
        </p:spPr>
        <p:txBody>
          <a:bodyPr wrap="square" rtlCol="0">
            <a:spAutoFit/>
          </a:bodyPr>
          <a:lstStyle/>
          <a:p>
            <a:pPr algn="ctr"/>
            <a:r>
              <a:rPr lang="en-US" sz="2000" dirty="0">
                <a:solidFill>
                  <a:srgbClr val="0D274C"/>
                </a:solidFill>
              </a:rPr>
              <a:t>Increase efficiency and implement other sources of revenue while improving operating expenses.</a:t>
            </a:r>
          </a:p>
        </p:txBody>
      </p:sp>
    </p:spTree>
    <p:extLst>
      <p:ext uri="{BB962C8B-B14F-4D97-AF65-F5344CB8AC3E}">
        <p14:creationId xmlns:p14="http://schemas.microsoft.com/office/powerpoint/2010/main" val="148934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0000" b="-10000"/>
          </a:stretch>
        </a:blipFill>
        <a:effectLst/>
      </p:bgPr>
    </p:bg>
    <p:spTree>
      <p:nvGrpSpPr>
        <p:cNvPr id="1" name=""/>
        <p:cNvGrpSpPr/>
        <p:nvPr/>
      </p:nvGrpSpPr>
      <p:grpSpPr>
        <a:xfrm>
          <a:off x="0" y="0"/>
          <a:ext cx="0" cy="0"/>
          <a:chOff x="0" y="0"/>
          <a:chExt cx="0" cy="0"/>
        </a:xfrm>
      </p:grpSpPr>
      <p:grpSp>
        <p:nvGrpSpPr>
          <p:cNvPr id="18" name="Group 17"/>
          <p:cNvGrpSpPr/>
          <p:nvPr/>
        </p:nvGrpSpPr>
        <p:grpSpPr>
          <a:xfrm flipV="1">
            <a:off x="0" y="3479800"/>
            <a:ext cx="2438400" cy="2105027"/>
            <a:chOff x="608012" y="1781173"/>
            <a:chExt cx="2438400" cy="2105027"/>
          </a:xfrm>
        </p:grpSpPr>
        <p:sp>
          <p:nvSpPr>
            <p:cNvPr id="19" name="Arc 18"/>
            <p:cNvSpPr/>
            <p:nvPr/>
          </p:nvSpPr>
          <p:spPr>
            <a:xfrm>
              <a:off x="1674812" y="2514600"/>
              <a:ext cx="1371600" cy="1371600"/>
            </a:xfrm>
            <a:prstGeom prst="arc">
              <a:avLst>
                <a:gd name="adj1" fmla="val 10812873"/>
                <a:gd name="adj2" fmla="val 16131434"/>
              </a:avLst>
            </a:prstGeom>
            <a:ln w="762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chemeClr val="tx1">
                  <a:lumMod val="75000"/>
                  <a:lumOff val="25000"/>
                </a:schemeClr>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7"/>
          <p:cNvGrpSpPr/>
          <p:nvPr/>
        </p:nvGrpSpPr>
        <p:grpSpPr>
          <a:xfrm>
            <a:off x="2224089" y="2757488"/>
            <a:ext cx="2438400" cy="2105027"/>
            <a:chOff x="608012" y="1781173"/>
            <a:chExt cx="2438400" cy="2105027"/>
          </a:xfrm>
        </p:grpSpPr>
        <p:sp>
          <p:nvSpPr>
            <p:cNvPr id="29" name="Arc 28"/>
            <p:cNvSpPr/>
            <p:nvPr/>
          </p:nvSpPr>
          <p:spPr>
            <a:xfrm>
              <a:off x="1674812" y="2514600"/>
              <a:ext cx="1371600" cy="1371600"/>
            </a:xfrm>
            <a:prstGeom prst="arc">
              <a:avLst>
                <a:gd name="adj1" fmla="val 10812873"/>
                <a:gd name="adj2" fmla="val 16131434"/>
              </a:avLst>
            </a:prstGeom>
            <a:ln w="76200" cap="rnd">
              <a:solidFill>
                <a:srgbClr val="1E96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1E96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1E96CB"/>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Group 31"/>
          <p:cNvGrpSpPr/>
          <p:nvPr/>
        </p:nvGrpSpPr>
        <p:grpSpPr>
          <a:xfrm flipV="1">
            <a:off x="4419600" y="3479800"/>
            <a:ext cx="2438400" cy="2105027"/>
            <a:chOff x="608012" y="1781173"/>
            <a:chExt cx="2438400" cy="2105027"/>
          </a:xfrm>
        </p:grpSpPr>
        <p:sp>
          <p:nvSpPr>
            <p:cNvPr id="33" name="Arc 32"/>
            <p:cNvSpPr/>
            <p:nvPr/>
          </p:nvSpPr>
          <p:spPr>
            <a:xfrm>
              <a:off x="1674812" y="2514600"/>
              <a:ext cx="1371600" cy="1371600"/>
            </a:xfrm>
            <a:prstGeom prst="arc">
              <a:avLst>
                <a:gd name="adj1" fmla="val 10812873"/>
                <a:gd name="adj2" fmla="val 16131434"/>
              </a:avLst>
            </a:prstGeom>
            <a:ln w="762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chemeClr val="accent6">
                  <a:lumMod val="75000"/>
                </a:schemeClr>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Group 41"/>
          <p:cNvGrpSpPr/>
          <p:nvPr/>
        </p:nvGrpSpPr>
        <p:grpSpPr>
          <a:xfrm>
            <a:off x="6643689" y="2757488"/>
            <a:ext cx="2438400" cy="2105027"/>
            <a:chOff x="608012" y="1781173"/>
            <a:chExt cx="2438400" cy="2105027"/>
          </a:xfrm>
        </p:grpSpPr>
        <p:sp>
          <p:nvSpPr>
            <p:cNvPr id="43" name="Arc 42"/>
            <p:cNvSpPr/>
            <p:nvPr/>
          </p:nvSpPr>
          <p:spPr>
            <a:xfrm>
              <a:off x="1674812" y="2514600"/>
              <a:ext cx="1371600" cy="1371600"/>
            </a:xfrm>
            <a:prstGeom prst="arc">
              <a:avLst>
                <a:gd name="adj1" fmla="val 10812873"/>
                <a:gd name="adj2" fmla="val 16131434"/>
              </a:avLst>
            </a:prstGeom>
            <a:ln w="76200" cap="rnd">
              <a:solidFill>
                <a:srgbClr val="4284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4284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4284BE"/>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Group 21"/>
          <p:cNvGrpSpPr/>
          <p:nvPr/>
        </p:nvGrpSpPr>
        <p:grpSpPr>
          <a:xfrm>
            <a:off x="1219200" y="3619499"/>
            <a:ext cx="1066800" cy="1066800"/>
            <a:chOff x="9726611" y="2667000"/>
            <a:chExt cx="1066800" cy="1066800"/>
          </a:xfrm>
        </p:grpSpPr>
        <p:sp>
          <p:nvSpPr>
            <p:cNvPr id="23" name="Oval 22"/>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a:off x="3429000" y="3619499"/>
            <a:ext cx="1066800" cy="1066800"/>
            <a:chOff x="9726611" y="2667000"/>
            <a:chExt cx="1066800" cy="1066800"/>
          </a:xfrm>
        </p:grpSpPr>
        <p:sp>
          <p:nvSpPr>
            <p:cNvPr id="26" name="Oval 25"/>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5638800" y="3619499"/>
            <a:ext cx="1066800" cy="1066800"/>
            <a:chOff x="9726611" y="2667000"/>
            <a:chExt cx="1066800" cy="1066800"/>
          </a:xfrm>
        </p:grpSpPr>
        <p:sp>
          <p:nvSpPr>
            <p:cNvPr id="37" name="Oval 36"/>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a:off x="917012" y="3086099"/>
            <a:ext cx="1693092" cy="400110"/>
          </a:xfrm>
          <a:prstGeom prst="rect">
            <a:avLst/>
          </a:prstGeom>
          <a:noFill/>
        </p:spPr>
        <p:txBody>
          <a:bodyPr wrap="none" rtlCol="0" anchor="ctr">
            <a:spAutoFit/>
          </a:bodyPr>
          <a:lstStyle/>
          <a:p>
            <a:pPr algn="ctr"/>
            <a:r>
              <a:rPr lang="en-US" sz="2000" b="1" i="1" dirty="0">
                <a:solidFill>
                  <a:schemeClr val="tx1">
                    <a:lumMod val="75000"/>
                    <a:lumOff val="25000"/>
                  </a:schemeClr>
                </a:solidFill>
                <a:latin typeface="Arial" panose="020B0604020202020204" pitchFamily="34" charset="0"/>
                <a:cs typeface="Arial" panose="020B0604020202020204" pitchFamily="34" charset="0"/>
              </a:rPr>
              <a:t>0 - 6 months</a:t>
            </a:r>
          </a:p>
        </p:txBody>
      </p:sp>
      <p:sp>
        <p:nvSpPr>
          <p:cNvPr id="48" name="TextBox 47"/>
          <p:cNvSpPr txBox="1"/>
          <p:nvPr/>
        </p:nvSpPr>
        <p:spPr>
          <a:xfrm>
            <a:off x="2907945" y="4914899"/>
            <a:ext cx="1978427" cy="400110"/>
          </a:xfrm>
          <a:prstGeom prst="rect">
            <a:avLst/>
          </a:prstGeom>
          <a:noFill/>
        </p:spPr>
        <p:txBody>
          <a:bodyPr wrap="none" rtlCol="0" anchor="ctr">
            <a:spAutoFit/>
          </a:bodyPr>
          <a:lstStyle/>
          <a:p>
            <a:pPr algn="ctr"/>
            <a:r>
              <a:rPr lang="en-US" sz="2000" b="1" i="1" dirty="0">
                <a:solidFill>
                  <a:schemeClr val="tx1">
                    <a:lumMod val="75000"/>
                    <a:lumOff val="25000"/>
                  </a:schemeClr>
                </a:solidFill>
                <a:latin typeface="Arial" panose="020B0604020202020204" pitchFamily="34" charset="0"/>
                <a:cs typeface="Arial" panose="020B0604020202020204" pitchFamily="34" charset="0"/>
              </a:rPr>
              <a:t>12 - 18 months</a:t>
            </a:r>
          </a:p>
        </p:txBody>
      </p:sp>
      <p:sp>
        <p:nvSpPr>
          <p:cNvPr id="49" name="TextBox 48"/>
          <p:cNvSpPr txBox="1"/>
          <p:nvPr/>
        </p:nvSpPr>
        <p:spPr>
          <a:xfrm>
            <a:off x="5143145" y="3086099"/>
            <a:ext cx="1978427" cy="400110"/>
          </a:xfrm>
          <a:prstGeom prst="rect">
            <a:avLst/>
          </a:prstGeom>
          <a:noFill/>
        </p:spPr>
        <p:txBody>
          <a:bodyPr wrap="none" rtlCol="0" anchor="ctr">
            <a:spAutoFit/>
          </a:bodyPr>
          <a:lstStyle/>
          <a:p>
            <a:pPr algn="ctr"/>
            <a:r>
              <a:rPr lang="en-US" sz="2000" b="1" i="1" dirty="0">
                <a:solidFill>
                  <a:schemeClr val="tx1">
                    <a:lumMod val="75000"/>
                    <a:lumOff val="25000"/>
                  </a:schemeClr>
                </a:solidFill>
                <a:latin typeface="Arial" panose="020B0604020202020204" pitchFamily="34" charset="0"/>
                <a:cs typeface="Arial" panose="020B0604020202020204" pitchFamily="34" charset="0"/>
              </a:rPr>
              <a:t>18 - 24 months</a:t>
            </a:r>
          </a:p>
        </p:txBody>
      </p:sp>
      <p:sp>
        <p:nvSpPr>
          <p:cNvPr id="50" name="TextBox 49"/>
          <p:cNvSpPr txBox="1"/>
          <p:nvPr/>
        </p:nvSpPr>
        <p:spPr>
          <a:xfrm>
            <a:off x="7403744" y="4914899"/>
            <a:ext cx="1978427" cy="400110"/>
          </a:xfrm>
          <a:prstGeom prst="rect">
            <a:avLst/>
          </a:prstGeom>
          <a:noFill/>
        </p:spPr>
        <p:txBody>
          <a:bodyPr wrap="none" rtlCol="0" anchor="ctr">
            <a:spAutoFit/>
          </a:bodyPr>
          <a:lstStyle/>
          <a:p>
            <a:pPr algn="ctr"/>
            <a:r>
              <a:rPr lang="en-US" sz="2000" b="1" i="1" dirty="0">
                <a:solidFill>
                  <a:schemeClr val="tx1">
                    <a:lumMod val="75000"/>
                    <a:lumOff val="25000"/>
                  </a:schemeClr>
                </a:solidFill>
                <a:latin typeface="Arial" panose="020B0604020202020204" pitchFamily="34" charset="0"/>
                <a:cs typeface="Arial" panose="020B0604020202020204" pitchFamily="34" charset="0"/>
              </a:rPr>
              <a:t>24 - 36 months</a:t>
            </a:r>
          </a:p>
        </p:txBody>
      </p:sp>
      <p:sp>
        <p:nvSpPr>
          <p:cNvPr id="53" name="TextBox 52"/>
          <p:cNvSpPr txBox="1"/>
          <p:nvPr/>
        </p:nvSpPr>
        <p:spPr>
          <a:xfrm>
            <a:off x="533756" y="6145375"/>
            <a:ext cx="2547521" cy="712625"/>
          </a:xfrm>
          <a:prstGeom prst="rect">
            <a:avLst/>
          </a:prstGeom>
          <a:noFill/>
        </p:spPr>
        <p:txBody>
          <a:bodyPr wrap="square" rtlCol="0" anchor="ctr">
            <a:noAutofit/>
          </a:bodyPr>
          <a:lstStyle/>
          <a:p>
            <a:pPr algn="ctr"/>
            <a:r>
              <a:rPr lang="en-US" sz="1600" i="1" dirty="0">
                <a:solidFill>
                  <a:schemeClr val="bg1">
                    <a:lumMod val="10000"/>
                  </a:schemeClr>
                </a:solidFill>
              </a:rPr>
              <a:t>As units turn, roll out Premium interior upgrades.</a:t>
            </a:r>
          </a:p>
          <a:p>
            <a:pPr algn="ctr"/>
            <a:r>
              <a:rPr lang="en-US" sz="1600" i="1" dirty="0">
                <a:solidFill>
                  <a:schemeClr val="bg1">
                    <a:lumMod val="10000"/>
                  </a:schemeClr>
                </a:solidFill>
              </a:rPr>
              <a:t>Implement Other Revenue streams.</a:t>
            </a:r>
          </a:p>
          <a:p>
            <a:pPr algn="ctr"/>
            <a:endParaRPr lang="en-US" sz="1600" i="1" dirty="0">
              <a:solidFill>
                <a:schemeClr val="bg1">
                  <a:lumMod val="10000"/>
                </a:schemeClr>
              </a:solidFill>
            </a:endParaRPr>
          </a:p>
          <a:p>
            <a:pPr algn="ctr"/>
            <a:endParaRPr lang="en-US" sz="1600" i="1" dirty="0">
              <a:solidFill>
                <a:schemeClr val="bg1">
                  <a:lumMod val="10000"/>
                </a:schemeClr>
              </a:solidFill>
            </a:endParaRPr>
          </a:p>
        </p:txBody>
      </p:sp>
      <p:sp>
        <p:nvSpPr>
          <p:cNvPr id="54" name="TextBox 53"/>
          <p:cNvSpPr txBox="1"/>
          <p:nvPr/>
        </p:nvSpPr>
        <p:spPr>
          <a:xfrm>
            <a:off x="2853880" y="1737621"/>
            <a:ext cx="2242689" cy="907964"/>
          </a:xfrm>
          <a:prstGeom prst="rect">
            <a:avLst/>
          </a:prstGeom>
          <a:noFill/>
        </p:spPr>
        <p:txBody>
          <a:bodyPr wrap="square" rtlCol="0" anchor="ctr">
            <a:noAutofit/>
          </a:bodyPr>
          <a:lstStyle/>
          <a:p>
            <a:pPr algn="ctr"/>
            <a:r>
              <a:rPr lang="en-US" sz="1600" i="1" dirty="0">
                <a:solidFill>
                  <a:schemeClr val="bg1">
                    <a:lumMod val="10000"/>
                  </a:schemeClr>
                </a:solidFill>
              </a:rPr>
              <a:t>Continue pushing rents on renewals to catch up to market rents.</a:t>
            </a:r>
          </a:p>
        </p:txBody>
      </p:sp>
      <p:sp>
        <p:nvSpPr>
          <p:cNvPr id="55" name="TextBox 54"/>
          <p:cNvSpPr txBox="1"/>
          <p:nvPr/>
        </p:nvSpPr>
        <p:spPr>
          <a:xfrm>
            <a:off x="4797778" y="6216761"/>
            <a:ext cx="2922698" cy="575560"/>
          </a:xfrm>
          <a:prstGeom prst="rect">
            <a:avLst/>
          </a:prstGeom>
          <a:noFill/>
        </p:spPr>
        <p:txBody>
          <a:bodyPr wrap="square" rtlCol="0" anchor="ctr">
            <a:noAutofit/>
          </a:bodyPr>
          <a:lstStyle/>
          <a:p>
            <a:pPr algn="ctr"/>
            <a:r>
              <a:rPr lang="en-US" sz="1600" i="1" dirty="0">
                <a:solidFill>
                  <a:schemeClr val="bg1">
                    <a:lumMod val="10000"/>
                  </a:schemeClr>
                </a:solidFill>
              </a:rPr>
              <a:t>Continue stable operations.</a:t>
            </a:r>
          </a:p>
          <a:p>
            <a:pPr algn="ctr"/>
            <a:r>
              <a:rPr lang="en-US" sz="1600" i="1" dirty="0">
                <a:solidFill>
                  <a:schemeClr val="bg1">
                    <a:lumMod val="10000"/>
                  </a:schemeClr>
                </a:solidFill>
              </a:rPr>
              <a:t>Begin testing higher upgraded units to see what the maker will bear.</a:t>
            </a:r>
          </a:p>
          <a:p>
            <a:pPr algn="ctr"/>
            <a:endParaRPr lang="en-US" sz="1600" i="1" dirty="0">
              <a:solidFill>
                <a:schemeClr val="bg1">
                  <a:lumMod val="10000"/>
                </a:schemeClr>
              </a:solidFill>
            </a:endParaRPr>
          </a:p>
          <a:p>
            <a:pPr algn="ctr"/>
            <a:endParaRPr lang="en-US" sz="1600" i="1" dirty="0">
              <a:solidFill>
                <a:schemeClr val="bg1">
                  <a:lumMod val="10000"/>
                </a:schemeClr>
              </a:solidFill>
            </a:endParaRPr>
          </a:p>
        </p:txBody>
      </p:sp>
      <p:sp>
        <p:nvSpPr>
          <p:cNvPr id="56" name="TextBox 55"/>
          <p:cNvSpPr txBox="1"/>
          <p:nvPr/>
        </p:nvSpPr>
        <p:spPr>
          <a:xfrm>
            <a:off x="7134126" y="1716233"/>
            <a:ext cx="2545691" cy="907964"/>
          </a:xfrm>
          <a:prstGeom prst="rect">
            <a:avLst/>
          </a:prstGeom>
          <a:noFill/>
        </p:spPr>
        <p:txBody>
          <a:bodyPr wrap="square" rtlCol="0" anchor="ctr">
            <a:noAutofit/>
          </a:bodyPr>
          <a:lstStyle>
            <a:defPPr>
              <a:defRPr lang="en-US"/>
            </a:defPPr>
            <a:lvl1pPr algn="ctr">
              <a:defRPr sz="1400" i="1"/>
            </a:lvl1pPr>
          </a:lstStyle>
          <a:p>
            <a:r>
              <a:rPr lang="en-US" sz="1600" dirty="0">
                <a:solidFill>
                  <a:schemeClr val="bg1">
                    <a:lumMod val="10000"/>
                  </a:schemeClr>
                </a:solidFill>
              </a:rPr>
              <a:t>Supplemental loan (75% LTV) to return maximum capital back to investors.</a:t>
            </a:r>
          </a:p>
        </p:txBody>
      </p:sp>
      <p:sp>
        <p:nvSpPr>
          <p:cNvPr id="4" name="Title 3">
            <a:extLst>
              <a:ext uri="{FF2B5EF4-FFF2-40B4-BE49-F238E27FC236}">
                <a16:creationId xmlns:a16="http://schemas.microsoft.com/office/drawing/2014/main" id="{BD7531ED-EF73-49C3-A3CC-05761D1D0A4A}"/>
              </a:ext>
            </a:extLst>
          </p:cNvPr>
          <p:cNvSpPr>
            <a:spLocks noGrp="1"/>
          </p:cNvSpPr>
          <p:nvPr>
            <p:ph type="title"/>
          </p:nvPr>
        </p:nvSpPr>
        <p:spPr/>
        <p:txBody>
          <a:bodyPr/>
          <a:lstStyle/>
          <a:p>
            <a:r>
              <a:rPr lang="en-US" dirty="0"/>
              <a:t> Sedona Canyon Timeline</a:t>
            </a:r>
          </a:p>
        </p:txBody>
      </p:sp>
      <p:grpSp>
        <p:nvGrpSpPr>
          <p:cNvPr id="68" name="Group 67">
            <a:extLst>
              <a:ext uri="{FF2B5EF4-FFF2-40B4-BE49-F238E27FC236}">
                <a16:creationId xmlns:a16="http://schemas.microsoft.com/office/drawing/2014/main" id="{F0E411C0-0D45-4308-AAF3-561C124EC14D}"/>
              </a:ext>
            </a:extLst>
          </p:cNvPr>
          <p:cNvGrpSpPr/>
          <p:nvPr/>
        </p:nvGrpSpPr>
        <p:grpSpPr>
          <a:xfrm flipV="1">
            <a:off x="8905473" y="3435712"/>
            <a:ext cx="2438400" cy="2105027"/>
            <a:chOff x="608012" y="1781173"/>
            <a:chExt cx="2438400" cy="2105027"/>
          </a:xfrm>
        </p:grpSpPr>
        <p:sp>
          <p:nvSpPr>
            <p:cNvPr id="69" name="Arc 68">
              <a:extLst>
                <a:ext uri="{FF2B5EF4-FFF2-40B4-BE49-F238E27FC236}">
                  <a16:creationId xmlns:a16="http://schemas.microsoft.com/office/drawing/2014/main" id="{4515AC2D-2DB8-46E4-8DFC-9E7B6852DA33}"/>
                </a:ext>
              </a:extLst>
            </p:cNvPr>
            <p:cNvSpPr/>
            <p:nvPr/>
          </p:nvSpPr>
          <p:spPr>
            <a:xfrm>
              <a:off x="1674812" y="2514600"/>
              <a:ext cx="1371600" cy="1371600"/>
            </a:xfrm>
            <a:prstGeom prst="arc">
              <a:avLst>
                <a:gd name="adj1" fmla="val 10812873"/>
                <a:gd name="adj2" fmla="val 16131434"/>
              </a:avLst>
            </a:prstGeom>
            <a:ln w="76200" cap="rnd">
              <a:solidFill>
                <a:srgbClr val="3BA0B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19">
              <a:extLst>
                <a:ext uri="{FF2B5EF4-FFF2-40B4-BE49-F238E27FC236}">
                  <a16:creationId xmlns:a16="http://schemas.microsoft.com/office/drawing/2014/main" id="{E26573E5-51BC-41CE-B2AB-B157FB8C6964}"/>
                </a:ext>
              </a:extLst>
            </p:cNvPr>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3BA0B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20">
              <a:extLst>
                <a:ext uri="{FF2B5EF4-FFF2-40B4-BE49-F238E27FC236}">
                  <a16:creationId xmlns:a16="http://schemas.microsoft.com/office/drawing/2014/main" id="{0995764E-72DB-4F5D-A044-AF70CD713D28}"/>
                </a:ext>
              </a:extLst>
            </p:cNvPr>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3BA0BB"/>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B7F750BD-3176-4247-A183-70636EAECDCC}"/>
              </a:ext>
            </a:extLst>
          </p:cNvPr>
          <p:cNvGrpSpPr/>
          <p:nvPr/>
        </p:nvGrpSpPr>
        <p:grpSpPr>
          <a:xfrm>
            <a:off x="10124673" y="3575411"/>
            <a:ext cx="1066800" cy="1066800"/>
            <a:chOff x="9726611" y="2667000"/>
            <a:chExt cx="1066800" cy="1066800"/>
          </a:xfrm>
        </p:grpSpPr>
        <p:sp>
          <p:nvSpPr>
            <p:cNvPr id="73" name="Oval 72">
              <a:extLst>
                <a:ext uri="{FF2B5EF4-FFF2-40B4-BE49-F238E27FC236}">
                  <a16:creationId xmlns:a16="http://schemas.microsoft.com/office/drawing/2014/main" id="{49C41C79-CE19-4C3D-80D5-DF2FAF36BBEA}"/>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9147E2C-4C29-4CC6-9DEA-DFF6515EE6EC}"/>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a:extLst>
              <a:ext uri="{FF2B5EF4-FFF2-40B4-BE49-F238E27FC236}">
                <a16:creationId xmlns:a16="http://schemas.microsoft.com/office/drawing/2014/main" id="{FA3B9AFC-C274-4B21-8174-A6899340D0FF}"/>
              </a:ext>
            </a:extLst>
          </p:cNvPr>
          <p:cNvSpPr txBox="1"/>
          <p:nvPr/>
        </p:nvSpPr>
        <p:spPr>
          <a:xfrm>
            <a:off x="9679817" y="3042011"/>
            <a:ext cx="1978427" cy="400110"/>
          </a:xfrm>
          <a:prstGeom prst="rect">
            <a:avLst/>
          </a:prstGeom>
          <a:noFill/>
        </p:spPr>
        <p:txBody>
          <a:bodyPr wrap="none" rtlCol="0" anchor="ctr">
            <a:spAutoFit/>
          </a:bodyPr>
          <a:lstStyle/>
          <a:p>
            <a:pPr algn="ctr"/>
            <a:r>
              <a:rPr lang="en-US" sz="2000" b="1" i="1" dirty="0">
                <a:solidFill>
                  <a:schemeClr val="tx1">
                    <a:lumMod val="75000"/>
                    <a:lumOff val="25000"/>
                  </a:schemeClr>
                </a:solidFill>
                <a:latin typeface="Arial" panose="020B0604020202020204" pitchFamily="34" charset="0"/>
                <a:cs typeface="Arial" panose="020B0604020202020204" pitchFamily="34" charset="0"/>
              </a:rPr>
              <a:t>36 - 60 months</a:t>
            </a:r>
          </a:p>
        </p:txBody>
      </p:sp>
      <p:sp>
        <p:nvSpPr>
          <p:cNvPr id="76" name="TextBox 75">
            <a:extLst>
              <a:ext uri="{FF2B5EF4-FFF2-40B4-BE49-F238E27FC236}">
                <a16:creationId xmlns:a16="http://schemas.microsoft.com/office/drawing/2014/main" id="{77F2C0E5-4B96-464B-9311-628FADD71E18}"/>
              </a:ext>
            </a:extLst>
          </p:cNvPr>
          <p:cNvSpPr txBox="1"/>
          <p:nvPr/>
        </p:nvSpPr>
        <p:spPr>
          <a:xfrm>
            <a:off x="9439229" y="5940861"/>
            <a:ext cx="2547521" cy="712625"/>
          </a:xfrm>
          <a:prstGeom prst="rect">
            <a:avLst/>
          </a:prstGeom>
          <a:noFill/>
        </p:spPr>
        <p:txBody>
          <a:bodyPr wrap="square" rtlCol="0" anchor="ctr">
            <a:noAutofit/>
          </a:bodyPr>
          <a:lstStyle>
            <a:defPPr>
              <a:defRPr lang="en-US"/>
            </a:defPPr>
            <a:lvl1pPr algn="ctr">
              <a:defRPr sz="1400" i="1"/>
            </a:lvl1pPr>
          </a:lstStyle>
          <a:p>
            <a:r>
              <a:rPr lang="en-US" sz="1600" dirty="0">
                <a:solidFill>
                  <a:schemeClr val="bg1">
                    <a:lumMod val="10000"/>
                  </a:schemeClr>
                </a:solidFill>
              </a:rPr>
              <a:t>Continue focus on cash flowing.</a:t>
            </a:r>
          </a:p>
          <a:p>
            <a:endParaRPr lang="en-US" sz="1600" dirty="0">
              <a:solidFill>
                <a:schemeClr val="bg1">
                  <a:lumMod val="10000"/>
                </a:schemeClr>
              </a:solidFill>
            </a:endParaRPr>
          </a:p>
          <a:p>
            <a:endParaRPr lang="en-US" sz="1600" dirty="0">
              <a:solidFill>
                <a:schemeClr val="bg1">
                  <a:lumMod val="10000"/>
                </a:schemeClr>
              </a:solidFill>
            </a:endParaRPr>
          </a:p>
        </p:txBody>
      </p:sp>
      <p:grpSp>
        <p:nvGrpSpPr>
          <p:cNvPr id="39" name="Group 38"/>
          <p:cNvGrpSpPr/>
          <p:nvPr/>
        </p:nvGrpSpPr>
        <p:grpSpPr>
          <a:xfrm>
            <a:off x="7848600" y="3619499"/>
            <a:ext cx="1066800" cy="1066800"/>
            <a:chOff x="9726611" y="2667000"/>
            <a:chExt cx="1066800" cy="1066800"/>
          </a:xfrm>
        </p:grpSpPr>
        <p:sp>
          <p:nvSpPr>
            <p:cNvPr id="40" name="Oval 39"/>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Freeform 16"/>
          <p:cNvSpPr>
            <a:spLocks noEditPoints="1"/>
          </p:cNvSpPr>
          <p:nvPr/>
        </p:nvSpPr>
        <p:spPr bwMode="auto">
          <a:xfrm>
            <a:off x="8159724" y="3911864"/>
            <a:ext cx="444555" cy="482070"/>
          </a:xfrm>
          <a:custGeom>
            <a:avLst/>
            <a:gdLst>
              <a:gd name="T0" fmla="*/ 11 w 100"/>
              <a:gd name="T1" fmla="*/ 77 h 106"/>
              <a:gd name="T2" fmla="*/ 31 w 100"/>
              <a:gd name="T3" fmla="*/ 71 h 106"/>
              <a:gd name="T4" fmla="*/ 72 w 100"/>
              <a:gd name="T5" fmla="*/ 82 h 106"/>
              <a:gd name="T6" fmla="*/ 97 w 100"/>
              <a:gd name="T7" fmla="*/ 72 h 106"/>
              <a:gd name="T8" fmla="*/ 100 w 100"/>
              <a:gd name="T9" fmla="*/ 66 h 106"/>
              <a:gd name="T10" fmla="*/ 100 w 100"/>
              <a:gd name="T11" fmla="*/ 12 h 106"/>
              <a:gd name="T12" fmla="*/ 95 w 100"/>
              <a:gd name="T13" fmla="*/ 7 h 106"/>
              <a:gd name="T14" fmla="*/ 90 w 100"/>
              <a:gd name="T15" fmla="*/ 9 h 106"/>
              <a:gd name="T16" fmla="*/ 70 w 100"/>
              <a:gd name="T17" fmla="*/ 15 h 106"/>
              <a:gd name="T18" fmla="*/ 32 w 100"/>
              <a:gd name="T19" fmla="*/ 4 h 106"/>
              <a:gd name="T20" fmla="*/ 11 w 100"/>
              <a:gd name="T21" fmla="*/ 9 h 106"/>
              <a:gd name="T22" fmla="*/ 11 w 100"/>
              <a:gd name="T23" fmla="*/ 5 h 106"/>
              <a:gd name="T24" fmla="*/ 5 w 100"/>
              <a:gd name="T25" fmla="*/ 0 h 106"/>
              <a:gd name="T26" fmla="*/ 0 w 100"/>
              <a:gd name="T27" fmla="*/ 5 h 106"/>
              <a:gd name="T28" fmla="*/ 0 w 100"/>
              <a:gd name="T29" fmla="*/ 101 h 106"/>
              <a:gd name="T30" fmla="*/ 5 w 100"/>
              <a:gd name="T31" fmla="*/ 106 h 106"/>
              <a:gd name="T32" fmla="*/ 11 w 100"/>
              <a:gd name="T33" fmla="*/ 101 h 106"/>
              <a:gd name="T34" fmla="*/ 11 w 100"/>
              <a:gd name="T35" fmla="*/ 77 h 106"/>
              <a:gd name="T36" fmla="*/ 20 w 100"/>
              <a:gd name="T37" fmla="*/ 22 h 106"/>
              <a:gd name="T38" fmla="*/ 20 w 100"/>
              <a:gd name="T39" fmla="*/ 57 h 106"/>
              <a:gd name="T40" fmla="*/ 15 w 100"/>
              <a:gd name="T41" fmla="*/ 62 h 106"/>
              <a:gd name="T42" fmla="*/ 11 w 100"/>
              <a:gd name="T43" fmla="*/ 57 h 106"/>
              <a:gd name="T44" fmla="*/ 11 w 100"/>
              <a:gd name="T45" fmla="*/ 22 h 106"/>
              <a:gd name="T46" fmla="*/ 15 w 100"/>
              <a:gd name="T47" fmla="*/ 17 h 106"/>
              <a:gd name="T48" fmla="*/ 20 w 100"/>
              <a:gd name="T49" fmla="*/ 2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6">
                <a:moveTo>
                  <a:pt x="11" y="77"/>
                </a:moveTo>
                <a:cubicBezTo>
                  <a:pt x="11" y="77"/>
                  <a:pt x="17" y="71"/>
                  <a:pt x="31" y="71"/>
                </a:cubicBezTo>
                <a:cubicBezTo>
                  <a:pt x="46" y="71"/>
                  <a:pt x="59" y="82"/>
                  <a:pt x="72" y="82"/>
                </a:cubicBezTo>
                <a:cubicBezTo>
                  <a:pt x="84" y="82"/>
                  <a:pt x="92" y="77"/>
                  <a:pt x="97" y="72"/>
                </a:cubicBezTo>
                <a:cubicBezTo>
                  <a:pt x="98" y="71"/>
                  <a:pt x="100" y="68"/>
                  <a:pt x="100" y="66"/>
                </a:cubicBezTo>
                <a:cubicBezTo>
                  <a:pt x="100" y="12"/>
                  <a:pt x="100" y="12"/>
                  <a:pt x="100" y="12"/>
                </a:cubicBezTo>
                <a:cubicBezTo>
                  <a:pt x="100" y="9"/>
                  <a:pt x="98" y="7"/>
                  <a:pt x="95" y="7"/>
                </a:cubicBezTo>
                <a:cubicBezTo>
                  <a:pt x="93" y="7"/>
                  <a:pt x="92" y="8"/>
                  <a:pt x="90" y="9"/>
                </a:cubicBezTo>
                <a:cubicBezTo>
                  <a:pt x="88" y="11"/>
                  <a:pt x="83" y="15"/>
                  <a:pt x="70" y="15"/>
                </a:cubicBezTo>
                <a:cubicBezTo>
                  <a:pt x="58" y="15"/>
                  <a:pt x="48" y="4"/>
                  <a:pt x="32" y="4"/>
                </a:cubicBezTo>
                <a:cubicBezTo>
                  <a:pt x="17" y="4"/>
                  <a:pt x="11" y="9"/>
                  <a:pt x="11" y="9"/>
                </a:cubicBezTo>
                <a:cubicBezTo>
                  <a:pt x="11" y="5"/>
                  <a:pt x="11" y="5"/>
                  <a:pt x="11" y="5"/>
                </a:cubicBezTo>
                <a:cubicBezTo>
                  <a:pt x="11" y="2"/>
                  <a:pt x="8" y="0"/>
                  <a:pt x="5" y="0"/>
                </a:cubicBezTo>
                <a:cubicBezTo>
                  <a:pt x="2" y="0"/>
                  <a:pt x="0" y="2"/>
                  <a:pt x="0" y="5"/>
                </a:cubicBezTo>
                <a:cubicBezTo>
                  <a:pt x="0" y="101"/>
                  <a:pt x="0" y="101"/>
                  <a:pt x="0" y="101"/>
                </a:cubicBezTo>
                <a:cubicBezTo>
                  <a:pt x="0" y="104"/>
                  <a:pt x="2" y="106"/>
                  <a:pt x="5" y="106"/>
                </a:cubicBezTo>
                <a:cubicBezTo>
                  <a:pt x="8" y="106"/>
                  <a:pt x="11" y="104"/>
                  <a:pt x="11" y="101"/>
                </a:cubicBezTo>
                <a:lnTo>
                  <a:pt x="11" y="77"/>
                </a:lnTo>
                <a:close/>
                <a:moveTo>
                  <a:pt x="20" y="22"/>
                </a:moveTo>
                <a:cubicBezTo>
                  <a:pt x="20" y="57"/>
                  <a:pt x="20" y="57"/>
                  <a:pt x="20" y="57"/>
                </a:cubicBezTo>
                <a:cubicBezTo>
                  <a:pt x="20" y="60"/>
                  <a:pt x="18" y="62"/>
                  <a:pt x="15" y="62"/>
                </a:cubicBezTo>
                <a:cubicBezTo>
                  <a:pt x="13" y="62"/>
                  <a:pt x="11" y="60"/>
                  <a:pt x="11" y="57"/>
                </a:cubicBezTo>
                <a:cubicBezTo>
                  <a:pt x="11" y="22"/>
                  <a:pt x="11" y="22"/>
                  <a:pt x="11" y="22"/>
                </a:cubicBezTo>
                <a:cubicBezTo>
                  <a:pt x="11" y="19"/>
                  <a:pt x="13" y="17"/>
                  <a:pt x="15" y="17"/>
                </a:cubicBezTo>
                <a:cubicBezTo>
                  <a:pt x="18" y="17"/>
                  <a:pt x="20" y="19"/>
                  <a:pt x="20" y="22"/>
                </a:cubicBezTo>
                <a:close/>
              </a:path>
            </a:pathLst>
          </a:custGeom>
          <a:solidFill>
            <a:srgbClr val="4284BE"/>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Graphic 2" descr="Dollar with solid fill">
            <a:extLst>
              <a:ext uri="{FF2B5EF4-FFF2-40B4-BE49-F238E27FC236}">
                <a16:creationId xmlns:a16="http://schemas.microsoft.com/office/drawing/2014/main" id="{243FBBAF-3800-488E-8D60-71D7BE5DFC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5739" y="3797094"/>
            <a:ext cx="678951" cy="678951"/>
          </a:xfrm>
          <a:prstGeom prst="rect">
            <a:avLst/>
          </a:prstGeom>
        </p:spPr>
      </p:pic>
      <p:pic>
        <p:nvPicPr>
          <p:cNvPr id="6" name="Graphic 5" descr="Mortgage with solid fill">
            <a:extLst>
              <a:ext uri="{FF2B5EF4-FFF2-40B4-BE49-F238E27FC236}">
                <a16:creationId xmlns:a16="http://schemas.microsoft.com/office/drawing/2014/main" id="{4E24DABE-40AB-40ED-AB22-6D2C41F0C0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1490" y="3782840"/>
            <a:ext cx="715704" cy="715704"/>
          </a:xfrm>
          <a:prstGeom prst="rect">
            <a:avLst/>
          </a:prstGeom>
        </p:spPr>
      </p:pic>
      <p:pic>
        <p:nvPicPr>
          <p:cNvPr id="10" name="Graphic 9" descr="Upward trend with solid fill">
            <a:extLst>
              <a:ext uri="{FF2B5EF4-FFF2-40B4-BE49-F238E27FC236}">
                <a16:creationId xmlns:a16="http://schemas.microsoft.com/office/drawing/2014/main" id="{35E30D80-0920-46FB-A294-9C8C581008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97247" y="3793000"/>
            <a:ext cx="695383" cy="695383"/>
          </a:xfrm>
          <a:prstGeom prst="rect">
            <a:avLst/>
          </a:prstGeom>
        </p:spPr>
      </p:pic>
      <p:pic>
        <p:nvPicPr>
          <p:cNvPr id="14" name="Graphic 13" descr="Circles with arrows with solid fill">
            <a:extLst>
              <a:ext uri="{FF2B5EF4-FFF2-40B4-BE49-F238E27FC236}">
                <a16:creationId xmlns:a16="http://schemas.microsoft.com/office/drawing/2014/main" id="{0A7E49DD-84F4-4273-8445-52BC1F666D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5598" y="3770882"/>
            <a:ext cx="789436" cy="789436"/>
          </a:xfrm>
          <a:prstGeom prst="rect">
            <a:avLst/>
          </a:prstGeom>
        </p:spPr>
      </p:pic>
    </p:spTree>
    <p:extLst>
      <p:ext uri="{BB962C8B-B14F-4D97-AF65-F5344CB8AC3E}">
        <p14:creationId xmlns:p14="http://schemas.microsoft.com/office/powerpoint/2010/main" val="1830301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p:txBody>
          <a:bodyPr/>
          <a:lstStyle/>
          <a:p>
            <a:r>
              <a:rPr lang="en-US" dirty="0"/>
              <a:t> Classic to Premium Units</a:t>
            </a:r>
          </a:p>
        </p:txBody>
      </p:sp>
      <p:pic>
        <p:nvPicPr>
          <p:cNvPr id="4" name="Picture 3">
            <a:extLst>
              <a:ext uri="{FF2B5EF4-FFF2-40B4-BE49-F238E27FC236}">
                <a16:creationId xmlns:a16="http://schemas.microsoft.com/office/drawing/2014/main" id="{81601E33-D178-4A0C-9591-50B79284751C}"/>
              </a:ext>
            </a:extLst>
          </p:cNvPr>
          <p:cNvPicPr>
            <a:picLocks noChangeAspect="1"/>
          </p:cNvPicPr>
          <p:nvPr/>
        </p:nvPicPr>
        <p:blipFill>
          <a:blip r:embed="rId3"/>
          <a:stretch>
            <a:fillRect/>
          </a:stretch>
        </p:blipFill>
        <p:spPr>
          <a:xfrm>
            <a:off x="530607" y="2296476"/>
            <a:ext cx="5781294" cy="37510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21691B0C-FB11-4A2E-9B65-B82F7901D72D}"/>
              </a:ext>
            </a:extLst>
          </p:cNvPr>
          <p:cNvSpPr txBox="1"/>
          <p:nvPr/>
        </p:nvSpPr>
        <p:spPr>
          <a:xfrm>
            <a:off x="6531776" y="2296476"/>
            <a:ext cx="5129617" cy="373794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sz="2000" b="1" dirty="0">
                <a:solidFill>
                  <a:srgbClr val="4284BE"/>
                </a:solidFill>
              </a:rPr>
              <a:t>141 units require full renovation to achieve B-Class level.</a:t>
            </a:r>
            <a:r>
              <a:rPr lang="en-US" sz="2000" dirty="0">
                <a:solidFill>
                  <a:srgbClr val="4284BE"/>
                </a:solidFill>
              </a:rPr>
              <a:t> </a:t>
            </a:r>
            <a:r>
              <a:rPr lang="en-US" sz="2000" dirty="0"/>
              <a:t>These have outdated interiors with older classic looking cabinets, flooring, appliances, tub surrounds, etc. </a:t>
            </a:r>
          </a:p>
          <a:p>
            <a:pPr marL="285750" indent="-285750" algn="just">
              <a:lnSpc>
                <a:spcPct val="150000"/>
              </a:lnSpc>
              <a:buFont typeface="Wingdings" panose="05000000000000000000" pitchFamily="2" charset="2"/>
              <a:buChar char="Ø"/>
            </a:pPr>
            <a:r>
              <a:rPr lang="en-US" sz="2000" b="1" dirty="0">
                <a:solidFill>
                  <a:srgbClr val="4284BE"/>
                </a:solidFill>
              </a:rPr>
              <a:t>155 units require light renovation to achieve B-Class level. </a:t>
            </a:r>
            <a:r>
              <a:rPr lang="en-US" sz="2000" dirty="0"/>
              <a:t>These have recently been renovated with flooring, cabinets, lighting, appliances and paint.</a:t>
            </a:r>
          </a:p>
        </p:txBody>
      </p:sp>
      <p:sp>
        <p:nvSpPr>
          <p:cNvPr id="7" name="TextBox 6">
            <a:extLst>
              <a:ext uri="{FF2B5EF4-FFF2-40B4-BE49-F238E27FC236}">
                <a16:creationId xmlns:a16="http://schemas.microsoft.com/office/drawing/2014/main" id="{EC93B126-95E5-4F59-9387-51DC3B678C39}"/>
              </a:ext>
            </a:extLst>
          </p:cNvPr>
          <p:cNvSpPr txBox="1"/>
          <p:nvPr/>
        </p:nvSpPr>
        <p:spPr>
          <a:xfrm>
            <a:off x="5562600" y="3238500"/>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203397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a:xfrm>
            <a:off x="1097280" y="286603"/>
            <a:ext cx="5673969" cy="1450757"/>
          </a:xfrm>
        </p:spPr>
        <p:txBody>
          <a:bodyPr/>
          <a:lstStyle/>
          <a:p>
            <a:r>
              <a:rPr lang="en-US" dirty="0"/>
              <a:t> Premium Units Rents </a:t>
            </a:r>
          </a:p>
        </p:txBody>
      </p:sp>
      <p:sp>
        <p:nvSpPr>
          <p:cNvPr id="7" name="TextBox 6">
            <a:extLst>
              <a:ext uri="{FF2B5EF4-FFF2-40B4-BE49-F238E27FC236}">
                <a16:creationId xmlns:a16="http://schemas.microsoft.com/office/drawing/2014/main" id="{EC93B126-95E5-4F59-9387-51DC3B678C39}"/>
              </a:ext>
            </a:extLst>
          </p:cNvPr>
          <p:cNvSpPr txBox="1"/>
          <p:nvPr/>
        </p:nvSpPr>
        <p:spPr>
          <a:xfrm>
            <a:off x="5562600" y="3612315"/>
            <a:ext cx="914400" cy="914400"/>
          </a:xfrm>
          <a:prstGeom prst="rect">
            <a:avLst/>
          </a:prstGeom>
          <a:noFill/>
        </p:spPr>
        <p:txBody>
          <a:bodyPr wrap="square" rtlCol="0">
            <a:spAutoFit/>
          </a:bodyPr>
          <a:lstStyle/>
          <a:p>
            <a:endParaRPr lang="en-US" dirty="0"/>
          </a:p>
        </p:txBody>
      </p:sp>
      <p:graphicFrame>
        <p:nvGraphicFramePr>
          <p:cNvPr id="9" name="Table 11">
            <a:extLst>
              <a:ext uri="{FF2B5EF4-FFF2-40B4-BE49-F238E27FC236}">
                <a16:creationId xmlns:a16="http://schemas.microsoft.com/office/drawing/2014/main" id="{0E8031F8-B2AB-4B51-AD61-31736585D0CD}"/>
              </a:ext>
            </a:extLst>
          </p:cNvPr>
          <p:cNvGraphicFramePr>
            <a:graphicFrameLocks noGrp="1"/>
          </p:cNvGraphicFramePr>
          <p:nvPr>
            <p:extLst>
              <p:ext uri="{D42A27DB-BD31-4B8C-83A1-F6EECF244321}">
                <p14:modId xmlns:p14="http://schemas.microsoft.com/office/powerpoint/2010/main" val="3496685486"/>
              </p:ext>
            </p:extLst>
          </p:nvPr>
        </p:nvGraphicFramePr>
        <p:xfrm>
          <a:off x="1822399" y="2821747"/>
          <a:ext cx="8547201" cy="2032730"/>
        </p:xfrm>
        <a:graphic>
          <a:graphicData uri="http://schemas.openxmlformats.org/drawingml/2006/table">
            <a:tbl>
              <a:tblPr firstRow="1" bandRow="1">
                <a:tableStyleId>{21E4AEA4-8DFA-4A89-87EB-49C32662AFE0}</a:tableStyleId>
              </a:tblPr>
              <a:tblGrid>
                <a:gridCol w="1930451">
                  <a:extLst>
                    <a:ext uri="{9D8B030D-6E8A-4147-A177-3AD203B41FA5}">
                      <a16:colId xmlns:a16="http://schemas.microsoft.com/office/drawing/2014/main" val="1364811595"/>
                    </a:ext>
                  </a:extLst>
                </a:gridCol>
                <a:gridCol w="1206550">
                  <a:extLst>
                    <a:ext uri="{9D8B030D-6E8A-4147-A177-3AD203B41FA5}">
                      <a16:colId xmlns:a16="http://schemas.microsoft.com/office/drawing/2014/main" val="3913785957"/>
                    </a:ext>
                  </a:extLst>
                </a:gridCol>
                <a:gridCol w="1169938">
                  <a:extLst>
                    <a:ext uri="{9D8B030D-6E8A-4147-A177-3AD203B41FA5}">
                      <a16:colId xmlns:a16="http://schemas.microsoft.com/office/drawing/2014/main" val="2154724038"/>
                    </a:ext>
                  </a:extLst>
                </a:gridCol>
                <a:gridCol w="1090612">
                  <a:extLst>
                    <a:ext uri="{9D8B030D-6E8A-4147-A177-3AD203B41FA5}">
                      <a16:colId xmlns:a16="http://schemas.microsoft.com/office/drawing/2014/main" val="821774580"/>
                    </a:ext>
                  </a:extLst>
                </a:gridCol>
                <a:gridCol w="1595438">
                  <a:extLst>
                    <a:ext uri="{9D8B030D-6E8A-4147-A177-3AD203B41FA5}">
                      <a16:colId xmlns:a16="http://schemas.microsoft.com/office/drawing/2014/main" val="2746211349"/>
                    </a:ext>
                  </a:extLst>
                </a:gridCol>
                <a:gridCol w="1554212">
                  <a:extLst>
                    <a:ext uri="{9D8B030D-6E8A-4147-A177-3AD203B41FA5}">
                      <a16:colId xmlns:a16="http://schemas.microsoft.com/office/drawing/2014/main" val="1037730166"/>
                    </a:ext>
                  </a:extLst>
                </a:gridCol>
              </a:tblGrid>
              <a:tr h="509087">
                <a:tc>
                  <a:txBody>
                    <a:bodyPr/>
                    <a:lstStyle/>
                    <a:p>
                      <a:pPr algn="ctr"/>
                      <a:r>
                        <a:rPr lang="en-US" sz="1600" dirty="0">
                          <a:solidFill>
                            <a:schemeClr val="bg2"/>
                          </a:solidFill>
                        </a:rPr>
                        <a:t>Unit Size</a:t>
                      </a:r>
                    </a:p>
                  </a:txBody>
                  <a:tcPr marL="75166" marR="75166" marT="37583" marB="37583" anchor="ctr">
                    <a:solidFill>
                      <a:srgbClr val="0D274C"/>
                    </a:solidFill>
                  </a:tcPr>
                </a:tc>
                <a:tc>
                  <a:txBody>
                    <a:bodyPr/>
                    <a:lstStyle/>
                    <a:p>
                      <a:pPr algn="ctr"/>
                      <a:r>
                        <a:rPr lang="en-US" sz="1600" dirty="0">
                          <a:solidFill>
                            <a:schemeClr val="bg2"/>
                          </a:solidFill>
                        </a:rPr>
                        <a:t># of Units</a:t>
                      </a:r>
                    </a:p>
                  </a:txBody>
                  <a:tcPr marL="75166" marR="75166" marT="37583" marB="37583" anchor="ctr">
                    <a:solidFill>
                      <a:srgbClr val="0D274C"/>
                    </a:solidFill>
                  </a:tcPr>
                </a:tc>
                <a:tc>
                  <a:txBody>
                    <a:bodyPr/>
                    <a:lstStyle/>
                    <a:p>
                      <a:pPr algn="ctr"/>
                      <a:r>
                        <a:rPr lang="en-US" sz="1600" dirty="0">
                          <a:solidFill>
                            <a:schemeClr val="bg2"/>
                          </a:solidFill>
                        </a:rPr>
                        <a:t>Premium</a:t>
                      </a:r>
                    </a:p>
                    <a:p>
                      <a:pPr algn="ctr"/>
                      <a:r>
                        <a:rPr lang="en-US" sz="1600" dirty="0">
                          <a:solidFill>
                            <a:schemeClr val="bg2"/>
                          </a:solidFill>
                        </a:rPr>
                        <a:t>Year 1</a:t>
                      </a:r>
                    </a:p>
                  </a:txBody>
                  <a:tcPr marL="75166" marR="75166" marT="37583" marB="37583" anchor="ctr">
                    <a:solidFill>
                      <a:srgbClr val="0D274C"/>
                    </a:solidFill>
                  </a:tcPr>
                </a:tc>
                <a:tc>
                  <a:txBody>
                    <a:bodyPr/>
                    <a:lstStyle/>
                    <a:p>
                      <a:pPr algn="ctr"/>
                      <a:r>
                        <a:rPr lang="en-US" sz="1600" dirty="0">
                          <a:solidFill>
                            <a:schemeClr val="bg2"/>
                          </a:solidFill>
                        </a:rPr>
                        <a:t>Premium </a:t>
                      </a:r>
                      <a:br>
                        <a:rPr lang="en-US" sz="1600" dirty="0">
                          <a:solidFill>
                            <a:schemeClr val="bg2"/>
                          </a:solidFill>
                        </a:rPr>
                      </a:br>
                      <a:r>
                        <a:rPr lang="en-US" sz="1600" dirty="0">
                          <a:solidFill>
                            <a:schemeClr val="bg2"/>
                          </a:solidFill>
                        </a:rPr>
                        <a:t>Year 2</a:t>
                      </a:r>
                    </a:p>
                  </a:txBody>
                  <a:tcPr marL="75166" marR="75166" marT="37583" marB="37583" anchor="ctr">
                    <a:solidFill>
                      <a:srgbClr val="0D274C"/>
                    </a:solidFill>
                  </a:tcPr>
                </a:tc>
                <a:tc>
                  <a:txBody>
                    <a:bodyPr/>
                    <a:lstStyle/>
                    <a:p>
                      <a:pPr algn="ctr"/>
                      <a:r>
                        <a:rPr lang="en-US" sz="1600" dirty="0">
                          <a:solidFill>
                            <a:schemeClr val="bg2"/>
                          </a:solidFill>
                        </a:rPr>
                        <a:t>Income Increase Year 1</a:t>
                      </a:r>
                    </a:p>
                  </a:txBody>
                  <a:tcPr marL="75166" marR="75166" marT="37583" marB="37583" anchor="ctr">
                    <a:solidFill>
                      <a:srgbClr val="0D274C"/>
                    </a:solidFill>
                  </a:tcPr>
                </a:tc>
                <a:tc>
                  <a:txBody>
                    <a:bodyPr/>
                    <a:lstStyle/>
                    <a:p>
                      <a:pPr algn="ctr"/>
                      <a:r>
                        <a:rPr lang="en-US" sz="1600" dirty="0">
                          <a:solidFill>
                            <a:schemeClr val="bg2"/>
                          </a:solidFill>
                        </a:rPr>
                        <a:t>Income Increase Year 2</a:t>
                      </a:r>
                    </a:p>
                  </a:txBody>
                  <a:tcPr marL="75166" marR="75166" marT="37583" marB="37583" anchor="ctr">
                    <a:solidFill>
                      <a:srgbClr val="0D274C"/>
                    </a:solidFill>
                  </a:tcPr>
                </a:tc>
                <a:extLst>
                  <a:ext uri="{0D108BD9-81ED-4DB2-BD59-A6C34878D82A}">
                    <a16:rowId xmlns:a16="http://schemas.microsoft.com/office/drawing/2014/main" val="389686810"/>
                  </a:ext>
                </a:extLst>
              </a:tr>
              <a:tr h="367471">
                <a:tc>
                  <a:txBody>
                    <a:bodyPr/>
                    <a:lstStyle/>
                    <a:p>
                      <a:pPr marL="0" indent="0" algn="ctr">
                        <a:buFont typeface="Arial" panose="020B0604020202020204" pitchFamily="34" charset="0"/>
                        <a:buNone/>
                      </a:pPr>
                      <a:r>
                        <a:rPr lang="en-US" sz="1600" dirty="0">
                          <a:solidFill>
                            <a:srgbClr val="0D274C"/>
                          </a:solidFill>
                        </a:rPr>
                        <a:t>A1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81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$46</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$91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  44,226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     88,452 </a:t>
                      </a:r>
                    </a:p>
                  </a:txBody>
                  <a:tcPr marL="0" marR="0" marT="0" marB="0" anchor="ctr"/>
                </a:tc>
                <a:extLst>
                  <a:ext uri="{0D108BD9-81ED-4DB2-BD59-A6C34878D82A}">
                    <a16:rowId xmlns:a16="http://schemas.microsoft.com/office/drawing/2014/main" val="947092908"/>
                  </a:ext>
                </a:extLst>
              </a:tr>
              <a:tr h="367471">
                <a:tc>
                  <a:txBody>
                    <a:bodyPr/>
                    <a:lstStyle/>
                    <a:p>
                      <a:pPr marL="0" indent="0" algn="ctr">
                        <a:buFont typeface="Arial" panose="020B0604020202020204" pitchFamily="34" charset="0"/>
                        <a:buNone/>
                      </a:pPr>
                      <a:r>
                        <a:rPr lang="en-US" sz="1600" dirty="0">
                          <a:solidFill>
                            <a:srgbClr val="0D274C"/>
                          </a:solidFill>
                        </a:rPr>
                        <a:t>A2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111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$47</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$93</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  61,938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  123,876 </a:t>
                      </a:r>
                    </a:p>
                  </a:txBody>
                  <a:tcPr marL="0" marR="0" marT="0" marB="0" anchor="ctr"/>
                </a:tc>
                <a:extLst>
                  <a:ext uri="{0D108BD9-81ED-4DB2-BD59-A6C34878D82A}">
                    <a16:rowId xmlns:a16="http://schemas.microsoft.com/office/drawing/2014/main" val="3903747701"/>
                  </a:ext>
                </a:extLst>
              </a:tr>
              <a:tr h="367471">
                <a:tc>
                  <a:txBody>
                    <a:bodyPr/>
                    <a:lstStyle/>
                    <a:p>
                      <a:pPr marL="0" indent="0" algn="ctr">
                        <a:buFont typeface="Arial" panose="020B0604020202020204" pitchFamily="34" charset="0"/>
                        <a:buNone/>
                      </a:pPr>
                      <a:r>
                        <a:rPr lang="en-US" sz="1600" dirty="0">
                          <a:solidFill>
                            <a:srgbClr val="0D274C"/>
                          </a:solidFill>
                        </a:rPr>
                        <a:t>B1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72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$41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$81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  34,992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rgbClr val="0D274C"/>
                          </a:solidFill>
                          <a:latin typeface="+mn-lt"/>
                          <a:ea typeface="+mn-ea"/>
                          <a:cs typeface="+mn-cs"/>
                        </a:rPr>
                        <a:t> $     69,984 </a:t>
                      </a:r>
                    </a:p>
                  </a:txBody>
                  <a:tcPr marL="0" marR="0" marT="0" marB="0" anchor="ctr"/>
                </a:tc>
                <a:extLst>
                  <a:ext uri="{0D108BD9-81ED-4DB2-BD59-A6C34878D82A}">
                    <a16:rowId xmlns:a16="http://schemas.microsoft.com/office/drawing/2014/main" val="2417138004"/>
                  </a:ext>
                </a:extLst>
              </a:tr>
              <a:tr h="367471">
                <a:tc>
                  <a:txBody>
                    <a:bodyPr/>
                    <a:lstStyle/>
                    <a:p>
                      <a:pPr marL="0" indent="0" algn="ctr">
                        <a:buFont typeface="Arial" panose="020B0604020202020204" pitchFamily="34" charset="0"/>
                        <a:buNone/>
                      </a:pPr>
                      <a:r>
                        <a:rPr lang="en-US" sz="1600" dirty="0">
                          <a:solidFill>
                            <a:srgbClr val="0D274C"/>
                          </a:solidFill>
                        </a:rPr>
                        <a:t>B2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$39</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$78</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  14,976 </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     29,952 </a:t>
                      </a:r>
                    </a:p>
                  </a:txBody>
                  <a:tcPr marL="0" marR="0" marT="0" marB="0" anchor="ctr"/>
                </a:tc>
                <a:extLst>
                  <a:ext uri="{0D108BD9-81ED-4DB2-BD59-A6C34878D82A}">
                    <a16:rowId xmlns:a16="http://schemas.microsoft.com/office/drawing/2014/main" val="3148500024"/>
                  </a:ext>
                </a:extLst>
              </a:tr>
            </a:tbl>
          </a:graphicData>
        </a:graphic>
      </p:graphicFrame>
      <p:sp>
        <p:nvSpPr>
          <p:cNvPr id="4" name="Rectangle 3">
            <a:extLst>
              <a:ext uri="{FF2B5EF4-FFF2-40B4-BE49-F238E27FC236}">
                <a16:creationId xmlns:a16="http://schemas.microsoft.com/office/drawing/2014/main" id="{D702E857-177D-42FF-B0DB-28766CDAC5B9}"/>
              </a:ext>
            </a:extLst>
          </p:cNvPr>
          <p:cNvSpPr/>
          <p:nvPr/>
        </p:nvSpPr>
        <p:spPr>
          <a:xfrm>
            <a:off x="1822399" y="4854477"/>
            <a:ext cx="8547201" cy="527292"/>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CCE0D332-FBDA-40A7-8643-AE360314EC73}"/>
              </a:ext>
            </a:extLst>
          </p:cNvPr>
          <p:cNvGraphicFramePr/>
          <p:nvPr>
            <p:extLst>
              <p:ext uri="{D42A27DB-BD31-4B8C-83A1-F6EECF244321}">
                <p14:modId xmlns:p14="http://schemas.microsoft.com/office/powerpoint/2010/main" val="3504062680"/>
              </p:ext>
            </p:extLst>
          </p:nvPr>
        </p:nvGraphicFramePr>
        <p:xfrm>
          <a:off x="1935213" y="4887818"/>
          <a:ext cx="8374060" cy="458414"/>
        </p:xfrm>
        <a:graphic>
          <a:graphicData uri="http://schemas.openxmlformats.org/drawingml/2006/table">
            <a:tbl>
              <a:tblPr firstRow="1" bandRow="1">
                <a:effectLst/>
                <a:tableStyleId>{5C22544A-7EE6-4342-B048-85BDC9FD1C3A}</a:tableStyleId>
              </a:tblPr>
              <a:tblGrid>
                <a:gridCol w="5461545">
                  <a:extLst>
                    <a:ext uri="{9D8B030D-6E8A-4147-A177-3AD203B41FA5}">
                      <a16:colId xmlns:a16="http://schemas.microsoft.com/office/drawing/2014/main" val="1841689592"/>
                    </a:ext>
                  </a:extLst>
                </a:gridCol>
                <a:gridCol w="1491207">
                  <a:extLst>
                    <a:ext uri="{9D8B030D-6E8A-4147-A177-3AD203B41FA5}">
                      <a16:colId xmlns:a16="http://schemas.microsoft.com/office/drawing/2014/main" val="3755966053"/>
                    </a:ext>
                  </a:extLst>
                </a:gridCol>
                <a:gridCol w="1421308">
                  <a:extLst>
                    <a:ext uri="{9D8B030D-6E8A-4147-A177-3AD203B41FA5}">
                      <a16:colId xmlns:a16="http://schemas.microsoft.com/office/drawing/2014/main" val="4156938094"/>
                    </a:ext>
                  </a:extLst>
                </a:gridCol>
              </a:tblGrid>
              <a:tr h="458414">
                <a:tc>
                  <a:txBody>
                    <a:bodyPr/>
                    <a:lstStyle/>
                    <a:p>
                      <a:pPr marL="0" marR="0" indent="0" algn="r" rtl="0" eaLnBrk="1" fontAlgn="auto" latinLnBrk="0" hangingPunct="1">
                        <a:spcBef>
                          <a:spcPts val="0"/>
                        </a:spcBef>
                        <a:spcAft>
                          <a:spcPts val="0"/>
                        </a:spcAft>
                      </a:pPr>
                      <a:r>
                        <a:rPr lang="en-US" sz="2000" u="none" strike="noStrike" kern="1200" spc="0" baseline="0" dirty="0">
                          <a:ln>
                            <a:noFill/>
                          </a:ln>
                          <a:solidFill>
                            <a:schemeClr val="bg2"/>
                          </a:solidFill>
                          <a:effectLst/>
                        </a:rPr>
                        <a:t>TOTAL INCREASE REVENUE </a:t>
                      </a:r>
                      <a:endParaRPr lang="en-US" sz="2000" b="0" i="0" u="none" strike="noStrike" dirty="0">
                        <a:solidFill>
                          <a:schemeClr val="bg2"/>
                        </a:solidFill>
                        <a:effectLst/>
                        <a:latin typeface="Arial" panose="020B0604020202020204" pitchFamily="34" charset="0"/>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2000" u="none" strike="noStrike" kern="1200" dirty="0">
                          <a:solidFill>
                            <a:schemeClr val="bg2"/>
                          </a:solidFill>
                          <a:effectLst/>
                        </a:rPr>
                        <a:t>$156,132</a:t>
                      </a:r>
                      <a:endParaRPr lang="en-US" sz="2000" b="0" i="0" u="none" strike="noStrike" dirty="0">
                        <a:solidFill>
                          <a:schemeClr val="bg2"/>
                        </a:solidFill>
                        <a:effectLst/>
                        <a:latin typeface="Arial" panose="020B0604020202020204" pitchFamily="34" charset="0"/>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2000" u="none" strike="noStrike" kern="1200" dirty="0">
                          <a:solidFill>
                            <a:schemeClr val="bg2"/>
                          </a:solidFill>
                          <a:effectLst/>
                        </a:rPr>
                        <a:t>$312,264</a:t>
                      </a:r>
                      <a:endParaRPr lang="en-US" sz="2000" b="0" i="0" u="none" strike="noStrike" dirty="0">
                        <a:solidFill>
                          <a:schemeClr val="bg2"/>
                        </a:solidFill>
                        <a:effectLst/>
                        <a:latin typeface="Arial" panose="020B0604020202020204" pitchFamily="34" charset="0"/>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5240468"/>
                  </a:ext>
                </a:extLst>
              </a:tr>
            </a:tbl>
          </a:graphicData>
        </a:graphic>
      </p:graphicFrame>
    </p:spTree>
    <p:extLst>
      <p:ext uri="{BB962C8B-B14F-4D97-AF65-F5344CB8AC3E}">
        <p14:creationId xmlns:p14="http://schemas.microsoft.com/office/powerpoint/2010/main" val="2475518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p:txBody>
          <a:bodyPr/>
          <a:lstStyle/>
          <a:p>
            <a:r>
              <a:rPr lang="en-US" dirty="0"/>
              <a:t> Other Revenue Streams</a:t>
            </a:r>
          </a:p>
        </p:txBody>
      </p:sp>
      <p:pic>
        <p:nvPicPr>
          <p:cNvPr id="2050" name="Picture 2">
            <a:extLst>
              <a:ext uri="{FF2B5EF4-FFF2-40B4-BE49-F238E27FC236}">
                <a16:creationId xmlns:a16="http://schemas.microsoft.com/office/drawing/2014/main" id="{20FD14A3-16D6-4D50-A308-B5BE2E0788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9" r="10688"/>
          <a:stretch/>
        </p:blipFill>
        <p:spPr bwMode="auto">
          <a:xfrm>
            <a:off x="762501" y="1921829"/>
            <a:ext cx="3230171" cy="20322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3E65B614-76FD-42FD-80D7-87997C7441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31"/>
          <a:stretch/>
        </p:blipFill>
        <p:spPr bwMode="auto">
          <a:xfrm>
            <a:off x="4820471" y="1921832"/>
            <a:ext cx="3234318" cy="1902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FCD1F49C-E030-4FFE-BB36-E4D9909FC4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113"/>
          <a:stretch/>
        </p:blipFill>
        <p:spPr bwMode="auto">
          <a:xfrm>
            <a:off x="4820471" y="3838247"/>
            <a:ext cx="3230171" cy="20318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See the source image">
            <a:extLst>
              <a:ext uri="{FF2B5EF4-FFF2-40B4-BE49-F238E27FC236}">
                <a16:creationId xmlns:a16="http://schemas.microsoft.com/office/drawing/2014/main" id="{7926EB94-FB9A-4DF3-92F6-36A8BCEDF2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93913" y="1921832"/>
            <a:ext cx="2845220" cy="1896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See the source image">
            <a:extLst>
              <a:ext uri="{FF2B5EF4-FFF2-40B4-BE49-F238E27FC236}">
                <a16:creationId xmlns:a16="http://schemas.microsoft.com/office/drawing/2014/main" id="{863D7BED-1B69-4088-A992-32A536784EB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73" r="17994"/>
          <a:stretch/>
        </p:blipFill>
        <p:spPr bwMode="auto">
          <a:xfrm>
            <a:off x="10146166" y="3837819"/>
            <a:ext cx="1352662" cy="18968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8" name="Picture 2" descr="See the source image">
            <a:extLst>
              <a:ext uri="{FF2B5EF4-FFF2-40B4-BE49-F238E27FC236}">
                <a16:creationId xmlns:a16="http://schemas.microsoft.com/office/drawing/2014/main" id="{F84C3618-3670-41A9-94CE-6F0474A477C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471" r="14455" b="12632"/>
          <a:stretch/>
        </p:blipFill>
        <p:spPr bwMode="auto">
          <a:xfrm>
            <a:off x="8791611" y="3954072"/>
            <a:ext cx="1354555" cy="172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7719C5-4345-4515-8418-826A6531452C}"/>
              </a:ext>
            </a:extLst>
          </p:cNvPr>
          <p:cNvSpPr txBox="1"/>
          <p:nvPr/>
        </p:nvSpPr>
        <p:spPr>
          <a:xfrm>
            <a:off x="960994" y="5933562"/>
            <a:ext cx="3031678" cy="712625"/>
          </a:xfrm>
          <a:prstGeom prst="rect">
            <a:avLst/>
          </a:prstGeom>
          <a:noFill/>
        </p:spPr>
        <p:txBody>
          <a:bodyPr wrap="square" rtlCol="0" anchor="ctr">
            <a:noAutofit/>
          </a:bodyPr>
          <a:lstStyle>
            <a:defPPr>
              <a:defRPr lang="en-US"/>
            </a:defPPr>
            <a:lvl1pPr algn="ctr">
              <a:defRPr sz="1400" i="1"/>
            </a:lvl1pPr>
          </a:lstStyle>
          <a:p>
            <a:r>
              <a:rPr lang="en-US" sz="1800" dirty="0">
                <a:solidFill>
                  <a:srgbClr val="0D274C"/>
                </a:solidFill>
              </a:rPr>
              <a:t>Preferred and Covered Parking &amp; Washer / Dryer</a:t>
            </a:r>
          </a:p>
        </p:txBody>
      </p:sp>
      <p:sp>
        <p:nvSpPr>
          <p:cNvPr id="4" name="TextBox 3">
            <a:extLst>
              <a:ext uri="{FF2B5EF4-FFF2-40B4-BE49-F238E27FC236}">
                <a16:creationId xmlns:a16="http://schemas.microsoft.com/office/drawing/2014/main" id="{AFCC0CA9-8D8E-4B4E-B04F-650CE53897C2}"/>
              </a:ext>
            </a:extLst>
          </p:cNvPr>
          <p:cNvSpPr txBox="1"/>
          <p:nvPr/>
        </p:nvSpPr>
        <p:spPr>
          <a:xfrm>
            <a:off x="5086788" y="5933561"/>
            <a:ext cx="2547521" cy="712625"/>
          </a:xfrm>
          <a:prstGeom prst="rect">
            <a:avLst/>
          </a:prstGeom>
          <a:noFill/>
        </p:spPr>
        <p:txBody>
          <a:bodyPr wrap="square" rtlCol="0" anchor="ctr">
            <a:noAutofit/>
          </a:bodyPr>
          <a:lstStyle>
            <a:defPPr>
              <a:defRPr lang="en-US"/>
            </a:defPPr>
            <a:lvl1pPr algn="ctr">
              <a:defRPr sz="1400" i="1"/>
            </a:lvl1pPr>
          </a:lstStyle>
          <a:p>
            <a:r>
              <a:rPr lang="en-US" sz="1800" dirty="0">
                <a:solidFill>
                  <a:srgbClr val="0D274C"/>
                </a:solidFill>
              </a:rPr>
              <a:t>Package Handling Fee &amp; Amazon Locker</a:t>
            </a:r>
          </a:p>
        </p:txBody>
      </p:sp>
      <p:sp>
        <p:nvSpPr>
          <p:cNvPr id="5" name="TextBox 4">
            <a:extLst>
              <a:ext uri="{FF2B5EF4-FFF2-40B4-BE49-F238E27FC236}">
                <a16:creationId xmlns:a16="http://schemas.microsoft.com/office/drawing/2014/main" id="{A1C4DA19-C4DD-416D-A095-600ADE2CFD6E}"/>
              </a:ext>
            </a:extLst>
          </p:cNvPr>
          <p:cNvSpPr txBox="1"/>
          <p:nvPr/>
        </p:nvSpPr>
        <p:spPr>
          <a:xfrm>
            <a:off x="8839781" y="5933560"/>
            <a:ext cx="2547521" cy="712625"/>
          </a:xfrm>
          <a:prstGeom prst="rect">
            <a:avLst/>
          </a:prstGeom>
          <a:noFill/>
        </p:spPr>
        <p:txBody>
          <a:bodyPr wrap="square" rtlCol="0" anchor="ctr">
            <a:noAutofit/>
          </a:bodyPr>
          <a:lstStyle>
            <a:defPPr>
              <a:defRPr lang="en-US"/>
            </a:defPPr>
            <a:lvl1pPr algn="ctr">
              <a:defRPr sz="1400" i="1"/>
            </a:lvl1pPr>
          </a:lstStyle>
          <a:p>
            <a:r>
              <a:rPr lang="en-US" sz="1800" dirty="0">
                <a:solidFill>
                  <a:srgbClr val="0D274C"/>
                </a:solidFill>
              </a:rPr>
              <a:t>Door Trash Valet &amp; </a:t>
            </a:r>
          </a:p>
          <a:p>
            <a:r>
              <a:rPr lang="en-US" sz="1800" dirty="0">
                <a:solidFill>
                  <a:srgbClr val="0D274C"/>
                </a:solidFill>
              </a:rPr>
              <a:t>Home Tech Package</a:t>
            </a:r>
          </a:p>
        </p:txBody>
      </p:sp>
      <p:pic>
        <p:nvPicPr>
          <p:cNvPr id="6" name="Picture 2" descr="See the source image">
            <a:extLst>
              <a:ext uri="{FF2B5EF4-FFF2-40B4-BE49-F238E27FC236}">
                <a16:creationId xmlns:a16="http://schemas.microsoft.com/office/drawing/2014/main" id="{7C76C23A-CFE1-4FA7-82DC-01A4689E01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1127" y="4032048"/>
            <a:ext cx="3012918" cy="1823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125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a:xfrm>
            <a:off x="1097280" y="286603"/>
            <a:ext cx="8064193" cy="1450757"/>
          </a:xfrm>
        </p:spPr>
        <p:txBody>
          <a:bodyPr/>
          <a:lstStyle/>
          <a:p>
            <a:r>
              <a:rPr lang="en-US" dirty="0"/>
              <a:t> Other Revenue Streams</a:t>
            </a:r>
          </a:p>
        </p:txBody>
      </p:sp>
      <p:sp>
        <p:nvSpPr>
          <p:cNvPr id="7" name="TextBox 6">
            <a:extLst>
              <a:ext uri="{FF2B5EF4-FFF2-40B4-BE49-F238E27FC236}">
                <a16:creationId xmlns:a16="http://schemas.microsoft.com/office/drawing/2014/main" id="{EC93B126-95E5-4F59-9387-51DC3B678C39}"/>
              </a:ext>
            </a:extLst>
          </p:cNvPr>
          <p:cNvSpPr txBox="1"/>
          <p:nvPr/>
        </p:nvSpPr>
        <p:spPr>
          <a:xfrm>
            <a:off x="5556775" y="4384861"/>
            <a:ext cx="914400" cy="914400"/>
          </a:xfrm>
          <a:prstGeom prst="rect">
            <a:avLst/>
          </a:prstGeom>
          <a:noFill/>
        </p:spPr>
        <p:txBody>
          <a:bodyPr wrap="square" rtlCol="0">
            <a:spAutoFit/>
          </a:bodyPr>
          <a:lstStyle/>
          <a:p>
            <a:endParaRPr lang="en-US" dirty="0"/>
          </a:p>
        </p:txBody>
      </p:sp>
      <p:graphicFrame>
        <p:nvGraphicFramePr>
          <p:cNvPr id="9" name="Table 11">
            <a:extLst>
              <a:ext uri="{FF2B5EF4-FFF2-40B4-BE49-F238E27FC236}">
                <a16:creationId xmlns:a16="http://schemas.microsoft.com/office/drawing/2014/main" id="{0E8031F8-B2AB-4B51-AD61-31736585D0CD}"/>
              </a:ext>
            </a:extLst>
          </p:cNvPr>
          <p:cNvGraphicFramePr>
            <a:graphicFrameLocks noGrp="1"/>
          </p:cNvGraphicFramePr>
          <p:nvPr>
            <p:extLst>
              <p:ext uri="{D42A27DB-BD31-4B8C-83A1-F6EECF244321}">
                <p14:modId xmlns:p14="http://schemas.microsoft.com/office/powerpoint/2010/main" val="3017449671"/>
              </p:ext>
            </p:extLst>
          </p:nvPr>
        </p:nvGraphicFramePr>
        <p:xfrm>
          <a:off x="1783176" y="1967432"/>
          <a:ext cx="8787753" cy="3630714"/>
        </p:xfrm>
        <a:graphic>
          <a:graphicData uri="http://schemas.openxmlformats.org/drawingml/2006/table">
            <a:tbl>
              <a:tblPr firstRow="1" bandRow="1">
                <a:tableStyleId>{21E4AEA4-8DFA-4A89-87EB-49C32662AFE0}</a:tableStyleId>
              </a:tblPr>
              <a:tblGrid>
                <a:gridCol w="3415890">
                  <a:extLst>
                    <a:ext uri="{9D8B030D-6E8A-4147-A177-3AD203B41FA5}">
                      <a16:colId xmlns:a16="http://schemas.microsoft.com/office/drawing/2014/main" val="1364811595"/>
                    </a:ext>
                  </a:extLst>
                </a:gridCol>
                <a:gridCol w="1196972">
                  <a:extLst>
                    <a:ext uri="{9D8B030D-6E8A-4147-A177-3AD203B41FA5}">
                      <a16:colId xmlns:a16="http://schemas.microsoft.com/office/drawing/2014/main" val="2154724038"/>
                    </a:ext>
                  </a:extLst>
                </a:gridCol>
                <a:gridCol w="1000125">
                  <a:extLst>
                    <a:ext uri="{9D8B030D-6E8A-4147-A177-3AD203B41FA5}">
                      <a16:colId xmlns:a16="http://schemas.microsoft.com/office/drawing/2014/main" val="4186802576"/>
                    </a:ext>
                  </a:extLst>
                </a:gridCol>
                <a:gridCol w="1624012">
                  <a:extLst>
                    <a:ext uri="{9D8B030D-6E8A-4147-A177-3AD203B41FA5}">
                      <a16:colId xmlns:a16="http://schemas.microsoft.com/office/drawing/2014/main" val="2746211349"/>
                    </a:ext>
                  </a:extLst>
                </a:gridCol>
                <a:gridCol w="1550754">
                  <a:extLst>
                    <a:ext uri="{9D8B030D-6E8A-4147-A177-3AD203B41FA5}">
                      <a16:colId xmlns:a16="http://schemas.microsoft.com/office/drawing/2014/main" val="1037730166"/>
                    </a:ext>
                  </a:extLst>
                </a:gridCol>
              </a:tblGrid>
              <a:tr h="6518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n-lt"/>
                          <a:ea typeface="+mn-ea"/>
                          <a:cs typeface="+mn-cs"/>
                        </a:rPr>
                        <a:t>Other Potential Revenue</a:t>
                      </a:r>
                    </a:p>
                  </a:txBody>
                  <a:tcPr marL="75166" marR="75166" marT="37583" marB="37583" anchor="ctr">
                    <a:solidFill>
                      <a:srgbClr val="0D274C"/>
                    </a:solidFill>
                  </a:tcPr>
                </a:tc>
                <a:tc>
                  <a:txBody>
                    <a:bodyPr/>
                    <a:lstStyle/>
                    <a:p>
                      <a:pPr algn="ctr"/>
                      <a:r>
                        <a:rPr lang="en-US" sz="1600" dirty="0">
                          <a:solidFill>
                            <a:schemeClr val="bg2"/>
                          </a:solidFill>
                        </a:rPr>
                        <a:t>Premium</a:t>
                      </a:r>
                    </a:p>
                  </a:txBody>
                  <a:tcPr marL="75166" marR="75166" marT="37583" marB="37583" anchor="ctr">
                    <a:solidFill>
                      <a:srgbClr val="0D274C"/>
                    </a:solidFill>
                  </a:tcPr>
                </a:tc>
                <a:tc>
                  <a:txBody>
                    <a:bodyPr/>
                    <a:lstStyle/>
                    <a:p>
                      <a:pPr algn="ctr"/>
                      <a:r>
                        <a:rPr lang="en-US" sz="1600" dirty="0">
                          <a:solidFill>
                            <a:schemeClr val="bg2"/>
                          </a:solidFill>
                        </a:rPr>
                        <a:t>Units</a:t>
                      </a:r>
                    </a:p>
                  </a:txBody>
                  <a:tcPr marL="75166" marR="75166" marT="37583" marB="37583" anchor="ctr">
                    <a:solidFill>
                      <a:srgbClr val="0D274C"/>
                    </a:solidFill>
                  </a:tcPr>
                </a:tc>
                <a:tc>
                  <a:txBody>
                    <a:bodyPr/>
                    <a:lstStyle/>
                    <a:p>
                      <a:pPr algn="ctr"/>
                      <a:r>
                        <a:rPr lang="en-US" sz="1600" dirty="0">
                          <a:solidFill>
                            <a:schemeClr val="bg2"/>
                          </a:solidFill>
                        </a:rPr>
                        <a:t>Income Increase Year 1 (50%)</a:t>
                      </a:r>
                    </a:p>
                  </a:txBody>
                  <a:tcPr marL="75166" marR="75166" marT="37583" marB="37583" anchor="ctr">
                    <a:solidFill>
                      <a:srgbClr val="0D274C"/>
                    </a:solidFill>
                  </a:tcPr>
                </a:tc>
                <a:tc>
                  <a:txBody>
                    <a:bodyPr/>
                    <a:lstStyle/>
                    <a:p>
                      <a:pPr algn="ctr"/>
                      <a:r>
                        <a:rPr lang="en-US" sz="1600" dirty="0">
                          <a:solidFill>
                            <a:schemeClr val="bg2"/>
                          </a:solidFill>
                        </a:rPr>
                        <a:t>Income Increase Year 2</a:t>
                      </a:r>
                    </a:p>
                  </a:txBody>
                  <a:tcPr marL="75166" marR="75166" marT="37583" marB="37583" anchor="ctr">
                    <a:solidFill>
                      <a:srgbClr val="0D274C"/>
                    </a:solidFill>
                  </a:tcPr>
                </a:tc>
                <a:extLst>
                  <a:ext uri="{0D108BD9-81ED-4DB2-BD59-A6C34878D82A}">
                    <a16:rowId xmlns:a16="http://schemas.microsoft.com/office/drawing/2014/main" val="389686810"/>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Covered Parking    </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$35</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40 </a:t>
                      </a:r>
                      <a:r>
                        <a:rPr lang="en-US" sz="1200" kern="1200" dirty="0">
                          <a:solidFill>
                            <a:srgbClr val="0D274C"/>
                          </a:solidFill>
                          <a:latin typeface="+mn-lt"/>
                          <a:ea typeface="+mn-ea"/>
                          <a:cs typeface="+mn-cs"/>
                        </a:rPr>
                        <a:t>(10%)</a:t>
                      </a: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$8,400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$16,800</a:t>
                      </a:r>
                    </a:p>
                  </a:txBody>
                  <a:tcPr marL="75166" marR="75166" marT="37583" marB="37583" anchor="ctr"/>
                </a:tc>
                <a:extLst>
                  <a:ext uri="{0D108BD9-81ED-4DB2-BD59-A6C34878D82A}">
                    <a16:rowId xmlns:a16="http://schemas.microsoft.com/office/drawing/2014/main" val="4135424405"/>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Preferred Parking</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$25</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40 </a:t>
                      </a:r>
                      <a:r>
                        <a:rPr lang="en-US" sz="1200" kern="1200" dirty="0">
                          <a:solidFill>
                            <a:srgbClr val="0D274C"/>
                          </a:solidFill>
                          <a:latin typeface="+mn-lt"/>
                          <a:ea typeface="+mn-ea"/>
                          <a:cs typeface="+mn-cs"/>
                        </a:rPr>
                        <a:t>(10%)</a:t>
                      </a: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$6,000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$12,000</a:t>
                      </a:r>
                    </a:p>
                  </a:txBody>
                  <a:tcPr marL="75166" marR="75166" marT="37583" marB="37583" anchor="ctr"/>
                </a:tc>
                <a:extLst>
                  <a:ext uri="{0D108BD9-81ED-4DB2-BD59-A6C34878D82A}">
                    <a16:rowId xmlns:a16="http://schemas.microsoft.com/office/drawing/2014/main" val="889315237"/>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Door Valet Trash</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296</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$17,760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$35,520</a:t>
                      </a:r>
                    </a:p>
                  </a:txBody>
                  <a:tcPr marL="75166" marR="75166" marT="37583" marB="37583" anchor="ctr"/>
                </a:tc>
                <a:extLst>
                  <a:ext uri="{0D108BD9-81ED-4DB2-BD59-A6C34878D82A}">
                    <a16:rowId xmlns:a16="http://schemas.microsoft.com/office/drawing/2014/main" val="4048239657"/>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Home Tech Package</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30 </a:t>
                      </a:r>
                      <a:r>
                        <a:rPr lang="en-US" sz="1200" kern="1200" dirty="0">
                          <a:solidFill>
                            <a:srgbClr val="0D274C"/>
                          </a:solidFill>
                          <a:latin typeface="+mn-lt"/>
                          <a:ea typeface="+mn-ea"/>
                          <a:cs typeface="+mn-cs"/>
                        </a:rPr>
                        <a:t>(10%)</a:t>
                      </a: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$5,400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$10,800</a:t>
                      </a:r>
                    </a:p>
                  </a:txBody>
                  <a:tcPr marL="75166" marR="75166" marT="37583" marB="37583" anchor="ctr"/>
                </a:tc>
                <a:extLst>
                  <a:ext uri="{0D108BD9-81ED-4DB2-BD59-A6C34878D82A}">
                    <a16:rowId xmlns:a16="http://schemas.microsoft.com/office/drawing/2014/main" val="3863236025"/>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Package Handling Fee</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 </a:t>
                      </a:r>
                      <a:r>
                        <a:rPr lang="en-US" sz="1200" kern="1200" dirty="0">
                          <a:solidFill>
                            <a:srgbClr val="0D274C"/>
                          </a:solidFill>
                          <a:latin typeface="+mn-lt"/>
                          <a:ea typeface="+mn-ea"/>
                          <a:cs typeface="+mn-cs"/>
                        </a:rPr>
                        <a:t>(1 pkg /year)</a:t>
                      </a: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148 </a:t>
                      </a:r>
                      <a:r>
                        <a:rPr lang="en-US" sz="1200" kern="1200" dirty="0">
                          <a:solidFill>
                            <a:srgbClr val="0D274C"/>
                          </a:solidFill>
                          <a:latin typeface="+mn-lt"/>
                          <a:ea typeface="+mn-ea"/>
                          <a:cs typeface="+mn-cs"/>
                        </a:rPr>
                        <a:t>(50%)</a:t>
                      </a: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$2,664</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$5,328</a:t>
                      </a:r>
                    </a:p>
                  </a:txBody>
                  <a:tcPr marL="75166" marR="75166" marT="37583" marB="37583" anchor="ctr"/>
                </a:tc>
                <a:extLst>
                  <a:ext uri="{0D108BD9-81ED-4DB2-BD59-A6C34878D82A}">
                    <a16:rowId xmlns:a16="http://schemas.microsoft.com/office/drawing/2014/main" val="1712607857"/>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Amazon Locker</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$15</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$2,700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$5,400</a:t>
                      </a:r>
                    </a:p>
                  </a:txBody>
                  <a:tcPr marL="75166" marR="75166" marT="37583" marB="37583" anchor="ctr"/>
                </a:tc>
                <a:extLst>
                  <a:ext uri="{0D108BD9-81ED-4DB2-BD59-A6C34878D82A}">
                    <a16:rowId xmlns:a16="http://schemas.microsoft.com/office/drawing/2014/main" val="1140112192"/>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Washer / Dryer </a:t>
                      </a:r>
                      <a:r>
                        <a:rPr kumimoji="0" lang="en-US" sz="1400" b="0" i="0" u="none" strike="noStrike" kern="1200" cap="none" spc="0" normalizeH="0" baseline="0" noProof="0" dirty="0">
                          <a:ln>
                            <a:noFill/>
                          </a:ln>
                          <a:solidFill>
                            <a:srgbClr val="0D274C"/>
                          </a:solidFill>
                          <a:effectLst/>
                          <a:uLnTx/>
                          <a:uFillTx/>
                          <a:latin typeface="Calibri" panose="020F0502020204030204"/>
                          <a:ea typeface="+mn-ea"/>
                          <a:cs typeface="+mn-cs"/>
                        </a:rPr>
                        <a:t>(remaining units)</a:t>
                      </a:r>
                      <a:endPar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$40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66</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$15,840</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$31,680</a:t>
                      </a:r>
                    </a:p>
                  </a:txBody>
                  <a:tcPr marL="75166" marR="75166" marT="37583" marB="37583" anchor="ctr"/>
                </a:tc>
                <a:extLst>
                  <a:ext uri="{0D108BD9-81ED-4DB2-BD59-A6C34878D82A}">
                    <a16:rowId xmlns:a16="http://schemas.microsoft.com/office/drawing/2014/main" val="1794825207"/>
                  </a:ext>
                </a:extLst>
              </a:tr>
            </a:tbl>
          </a:graphicData>
        </a:graphic>
      </p:graphicFrame>
      <p:sp>
        <p:nvSpPr>
          <p:cNvPr id="3" name="Rectangle 2">
            <a:extLst>
              <a:ext uri="{FF2B5EF4-FFF2-40B4-BE49-F238E27FC236}">
                <a16:creationId xmlns:a16="http://schemas.microsoft.com/office/drawing/2014/main" id="{A4632941-3575-4ECA-B541-4874A513293B}"/>
              </a:ext>
            </a:extLst>
          </p:cNvPr>
          <p:cNvSpPr/>
          <p:nvPr/>
        </p:nvSpPr>
        <p:spPr>
          <a:xfrm>
            <a:off x="1783176" y="5598146"/>
            <a:ext cx="8787753" cy="914400"/>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B6F00FA-BE7C-4E2E-9EDB-2B6F941F237D}"/>
              </a:ext>
            </a:extLst>
          </p:cNvPr>
          <p:cNvGraphicFramePr/>
          <p:nvPr>
            <p:extLst>
              <p:ext uri="{D42A27DB-BD31-4B8C-83A1-F6EECF244321}">
                <p14:modId xmlns:p14="http://schemas.microsoft.com/office/powerpoint/2010/main" val="4276833383"/>
              </p:ext>
            </p:extLst>
          </p:nvPr>
        </p:nvGraphicFramePr>
        <p:xfrm>
          <a:off x="1881216" y="5691670"/>
          <a:ext cx="8643118" cy="739977"/>
        </p:xfrm>
        <a:graphic>
          <a:graphicData uri="http://schemas.openxmlformats.org/drawingml/2006/table">
            <a:tbl>
              <a:tblPr firstRow="1" bandRow="1">
                <a:effectLst/>
                <a:tableStyleId>{5C22544A-7EE6-4342-B048-85BDC9FD1C3A}</a:tableStyleId>
              </a:tblPr>
              <a:tblGrid>
                <a:gridCol w="5597061">
                  <a:extLst>
                    <a:ext uri="{9D8B030D-6E8A-4147-A177-3AD203B41FA5}">
                      <a16:colId xmlns:a16="http://schemas.microsoft.com/office/drawing/2014/main" val="1714394462"/>
                    </a:ext>
                  </a:extLst>
                </a:gridCol>
                <a:gridCol w="1606865">
                  <a:extLst>
                    <a:ext uri="{9D8B030D-6E8A-4147-A177-3AD203B41FA5}">
                      <a16:colId xmlns:a16="http://schemas.microsoft.com/office/drawing/2014/main" val="3354652635"/>
                    </a:ext>
                  </a:extLst>
                </a:gridCol>
                <a:gridCol w="1439192">
                  <a:extLst>
                    <a:ext uri="{9D8B030D-6E8A-4147-A177-3AD203B41FA5}">
                      <a16:colId xmlns:a16="http://schemas.microsoft.com/office/drawing/2014/main" val="1599316111"/>
                    </a:ext>
                  </a:extLst>
                </a:gridCol>
              </a:tblGrid>
              <a:tr h="359993">
                <a:tc>
                  <a:txBody>
                    <a:bodyPr/>
                    <a:lstStyle/>
                    <a:p>
                      <a:pPr marL="0" marR="0" indent="0" algn="r" rtl="0" eaLnBrk="1" fontAlgn="auto" latinLnBrk="0" hangingPunct="1">
                        <a:spcBef>
                          <a:spcPts val="0"/>
                        </a:spcBef>
                        <a:spcAft>
                          <a:spcPts val="0"/>
                        </a:spcAft>
                      </a:pPr>
                      <a:r>
                        <a:rPr lang="en-US" sz="2000" u="none" strike="noStrike" kern="1200" spc="0" baseline="0" dirty="0">
                          <a:ln>
                            <a:noFill/>
                          </a:ln>
                          <a:solidFill>
                            <a:schemeClr val="bg2"/>
                          </a:solidFill>
                          <a:effectLst/>
                        </a:rPr>
                        <a:t>TOTAL INCREASE REVENUE</a:t>
                      </a:r>
                      <a:endParaRPr lang="en-US" sz="2400" b="0" i="0" u="none" strike="noStrike" dirty="0">
                        <a:solidFill>
                          <a:schemeClr val="bg2"/>
                        </a:solidFill>
                        <a:effectLst/>
                        <a:latin typeface="Arial" panose="020B0604020202020204" pitchFamily="34" charset="0"/>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2000" u="none" strike="noStrike" kern="1200" dirty="0">
                          <a:solidFill>
                            <a:schemeClr val="bg2"/>
                          </a:solidFill>
                          <a:effectLst/>
                        </a:rPr>
                        <a:t>$58,764</a:t>
                      </a:r>
                      <a:endParaRPr lang="en-US" sz="2400" b="0" i="0" u="none" strike="noStrike" dirty="0">
                        <a:solidFill>
                          <a:schemeClr val="bg2"/>
                        </a:solidFill>
                        <a:effectLst/>
                        <a:latin typeface="Arial" panose="020B0604020202020204" pitchFamily="34" charset="0"/>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2000" u="none" strike="noStrike" kern="1200" dirty="0">
                          <a:solidFill>
                            <a:schemeClr val="bg2"/>
                          </a:solidFill>
                          <a:effectLst/>
                        </a:rPr>
                        <a:t>$117,528</a:t>
                      </a:r>
                      <a:endParaRPr lang="en-US" sz="2400" b="0" i="0" u="none" strike="noStrike" dirty="0">
                        <a:solidFill>
                          <a:schemeClr val="bg2"/>
                        </a:solidFill>
                        <a:effectLst/>
                        <a:latin typeface="Arial" panose="020B0604020202020204" pitchFamily="34" charset="0"/>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972153"/>
                  </a:ext>
                </a:extLst>
              </a:tr>
              <a:tr h="359993">
                <a:tc>
                  <a:txBody>
                    <a:bodyPr/>
                    <a:lstStyle/>
                    <a:p>
                      <a:pPr marL="0" marR="0" indent="0" algn="r" rtl="0" eaLnBrk="1" fontAlgn="auto" latinLnBrk="0" hangingPunct="1">
                        <a:spcBef>
                          <a:spcPts val="0"/>
                        </a:spcBef>
                        <a:spcAft>
                          <a:spcPts val="0"/>
                        </a:spcAft>
                      </a:pPr>
                      <a:r>
                        <a:rPr lang="en-US" sz="1600" b="0" i="0" u="none" strike="noStrike" dirty="0">
                          <a:solidFill>
                            <a:schemeClr val="bg2"/>
                          </a:solidFill>
                          <a:effectLst/>
                          <a:latin typeface="Arial" panose="020B0604020202020204" pitchFamily="34" charset="0"/>
                        </a:rPr>
                        <a:t>Conservative Total*</a:t>
                      </a: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1600" u="none" strike="noStrike" kern="1200" dirty="0">
                          <a:solidFill>
                            <a:schemeClr val="bg2"/>
                          </a:solidFill>
                          <a:effectLst/>
                        </a:rPr>
                        <a:t>$40,000</a:t>
                      </a:r>
                      <a:endParaRPr lang="en-US" sz="1600" b="0" i="0" u="none" strike="noStrike" dirty="0">
                        <a:solidFill>
                          <a:schemeClr val="bg2"/>
                        </a:solidFill>
                        <a:effectLst/>
                        <a:latin typeface="Arial" panose="020B0604020202020204" pitchFamily="34" charset="0"/>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1600" u="none" strike="noStrike" kern="1200" dirty="0">
                          <a:solidFill>
                            <a:schemeClr val="bg2"/>
                          </a:solidFill>
                          <a:effectLst/>
                        </a:rPr>
                        <a:t>$80,000</a:t>
                      </a:r>
                      <a:endParaRPr lang="en-US" sz="1600" b="0" i="0" u="none" strike="noStrike" dirty="0">
                        <a:solidFill>
                          <a:schemeClr val="bg2"/>
                        </a:solidFill>
                        <a:effectLst/>
                        <a:latin typeface="Arial" panose="020B0604020202020204" pitchFamily="34" charset="0"/>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870406"/>
                  </a:ext>
                </a:extLst>
              </a:tr>
            </a:tbl>
          </a:graphicData>
        </a:graphic>
      </p:graphicFrame>
      <p:sp>
        <p:nvSpPr>
          <p:cNvPr id="5" name="TextBox 4">
            <a:extLst>
              <a:ext uri="{FF2B5EF4-FFF2-40B4-BE49-F238E27FC236}">
                <a16:creationId xmlns:a16="http://schemas.microsoft.com/office/drawing/2014/main" id="{3FA45096-3A21-4620-A2EB-C08328756796}"/>
              </a:ext>
            </a:extLst>
          </p:cNvPr>
          <p:cNvSpPr txBox="1"/>
          <p:nvPr/>
        </p:nvSpPr>
        <p:spPr>
          <a:xfrm>
            <a:off x="7889886" y="6545942"/>
            <a:ext cx="2466974" cy="276999"/>
          </a:xfrm>
          <a:prstGeom prst="rect">
            <a:avLst/>
          </a:prstGeom>
          <a:noFill/>
        </p:spPr>
        <p:txBody>
          <a:bodyPr wrap="square">
            <a:spAutoFit/>
          </a:bodyPr>
          <a:lstStyle/>
          <a:p>
            <a:pPr marL="0" marR="0" indent="0" algn="ctr" rtl="0" eaLnBrk="1" fontAlgn="auto" latinLnBrk="0" hangingPunct="1">
              <a:spcBef>
                <a:spcPts val="0"/>
              </a:spcBef>
              <a:spcAft>
                <a:spcPts val="0"/>
              </a:spcAft>
            </a:pPr>
            <a:r>
              <a:rPr lang="en-US" sz="1200" u="none" strike="noStrike" kern="1200" dirty="0">
                <a:solidFill>
                  <a:srgbClr val="4284BE"/>
                </a:solidFill>
                <a:effectLst/>
              </a:rPr>
              <a:t>*Numbers used in our underwriting</a:t>
            </a:r>
            <a:endParaRPr lang="en-US" sz="1400" b="0" i="0" u="none" strike="noStrike" dirty="0">
              <a:solidFill>
                <a:srgbClr val="4284BE"/>
              </a:solidFill>
              <a:effectLst/>
              <a:latin typeface="Arial" panose="020B0604020202020204" pitchFamily="34" charset="0"/>
            </a:endParaRPr>
          </a:p>
        </p:txBody>
      </p:sp>
      <p:cxnSp>
        <p:nvCxnSpPr>
          <p:cNvPr id="12" name="Straight Connector 11">
            <a:extLst>
              <a:ext uri="{FF2B5EF4-FFF2-40B4-BE49-F238E27FC236}">
                <a16:creationId xmlns:a16="http://schemas.microsoft.com/office/drawing/2014/main" id="{2F9BAD0C-E9FA-4835-9A63-19A21D768B79}"/>
              </a:ext>
            </a:extLst>
          </p:cNvPr>
          <p:cNvCxnSpPr>
            <a:cxnSpLocks/>
          </p:cNvCxnSpPr>
          <p:nvPr/>
        </p:nvCxnSpPr>
        <p:spPr>
          <a:xfrm flipV="1">
            <a:off x="7726414" y="5810245"/>
            <a:ext cx="1065161" cy="178426"/>
          </a:xfrm>
          <a:prstGeom prst="line">
            <a:avLst/>
          </a:prstGeom>
          <a:ln>
            <a:solidFill>
              <a:srgbClr val="0D274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F3A712-827C-41F6-86A5-65426DB7456C}"/>
              </a:ext>
            </a:extLst>
          </p:cNvPr>
          <p:cNvCxnSpPr>
            <a:cxnSpLocks/>
          </p:cNvCxnSpPr>
          <p:nvPr/>
        </p:nvCxnSpPr>
        <p:spPr>
          <a:xfrm flipV="1">
            <a:off x="9245623" y="5799448"/>
            <a:ext cx="1065161" cy="178426"/>
          </a:xfrm>
          <a:prstGeom prst="line">
            <a:avLst/>
          </a:prstGeom>
          <a:ln>
            <a:solidFill>
              <a:srgbClr val="0D27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25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9FC7B9-B484-46A7-A607-81916EC5C159}"/>
              </a:ext>
            </a:extLst>
          </p:cNvPr>
          <p:cNvGrpSpPr/>
          <p:nvPr/>
        </p:nvGrpSpPr>
        <p:grpSpPr>
          <a:xfrm>
            <a:off x="3931251" y="3674085"/>
            <a:ext cx="4157944" cy="3038491"/>
            <a:chOff x="3943951" y="3712189"/>
            <a:chExt cx="4157944" cy="3038491"/>
          </a:xfrm>
        </p:grpSpPr>
        <p:sp>
          <p:nvSpPr>
            <p:cNvPr id="19" name="Arrow: Curved Up 18">
              <a:extLst>
                <a:ext uri="{FF2B5EF4-FFF2-40B4-BE49-F238E27FC236}">
                  <a16:creationId xmlns:a16="http://schemas.microsoft.com/office/drawing/2014/main" id="{666A7559-78A6-4605-98DF-1106CD2D25DA}"/>
                </a:ext>
              </a:extLst>
            </p:cNvPr>
            <p:cNvSpPr/>
            <p:nvPr/>
          </p:nvSpPr>
          <p:spPr>
            <a:xfrm rot="1227956">
              <a:off x="3943951" y="3712189"/>
              <a:ext cx="4081462" cy="3038491"/>
            </a:xfrm>
            <a:prstGeom prst="curvedUpArrow">
              <a:avLst>
                <a:gd name="adj1" fmla="val 21820"/>
                <a:gd name="adj2" fmla="val 4748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0FE23C57-B41E-4B46-B54F-731070CC4526}"/>
                </a:ext>
              </a:extLst>
            </p:cNvPr>
            <p:cNvSpPr txBox="1"/>
            <p:nvPr/>
          </p:nvSpPr>
          <p:spPr>
            <a:xfrm rot="1236289">
              <a:off x="6972068" y="4608320"/>
              <a:ext cx="1129827" cy="338554"/>
            </a:xfrm>
            <a:prstGeom prst="rect">
              <a:avLst/>
            </a:prstGeom>
            <a:noFill/>
          </p:spPr>
          <p:txBody>
            <a:bodyPr wrap="square">
              <a:spAutoFit/>
            </a:bodyPr>
            <a:lstStyle/>
            <a:p>
              <a:pPr algn="ctr"/>
              <a:r>
                <a:rPr lang="en-US" sz="1600" dirty="0">
                  <a:solidFill>
                    <a:schemeClr val="bg1"/>
                  </a:solidFill>
                </a:rPr>
                <a:t>18% ROI</a:t>
              </a:r>
            </a:p>
          </p:txBody>
        </p:sp>
        <p:sp>
          <p:nvSpPr>
            <p:cNvPr id="48" name="TextBox 47">
              <a:extLst>
                <a:ext uri="{FF2B5EF4-FFF2-40B4-BE49-F238E27FC236}">
                  <a16:creationId xmlns:a16="http://schemas.microsoft.com/office/drawing/2014/main" id="{4D72D428-9695-40E6-B015-16D0E06B0009}"/>
                </a:ext>
              </a:extLst>
            </p:cNvPr>
            <p:cNvSpPr txBox="1"/>
            <p:nvPr/>
          </p:nvSpPr>
          <p:spPr>
            <a:xfrm rot="18305083">
              <a:off x="6516000" y="5366203"/>
              <a:ext cx="1129827" cy="307777"/>
            </a:xfrm>
            <a:prstGeom prst="rect">
              <a:avLst/>
            </a:prstGeom>
            <a:noFill/>
          </p:spPr>
          <p:txBody>
            <a:bodyPr wrap="square">
              <a:spAutoFit/>
            </a:bodyPr>
            <a:lstStyle/>
            <a:p>
              <a:pPr algn="ctr"/>
              <a:r>
                <a:rPr lang="en-US" sz="1400" dirty="0">
                  <a:solidFill>
                    <a:schemeClr val="bg1"/>
                  </a:solidFill>
                </a:rPr>
                <a:t>Value add</a:t>
              </a:r>
            </a:p>
          </p:txBody>
        </p:sp>
      </p:grpSp>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p:txBody>
          <a:bodyPr/>
          <a:lstStyle/>
          <a:p>
            <a:r>
              <a:rPr lang="en-US" sz="4000" dirty="0"/>
              <a:t> Capital Improvements Summary &amp; Value Add</a:t>
            </a:r>
            <a:endParaRPr lang="en-US" dirty="0"/>
          </a:p>
        </p:txBody>
      </p:sp>
      <p:graphicFrame>
        <p:nvGraphicFramePr>
          <p:cNvPr id="5" name="Table 4">
            <a:extLst>
              <a:ext uri="{FF2B5EF4-FFF2-40B4-BE49-F238E27FC236}">
                <a16:creationId xmlns:a16="http://schemas.microsoft.com/office/drawing/2014/main" id="{29E12D76-A109-4003-96F1-A9DF550ABC6F}"/>
              </a:ext>
            </a:extLst>
          </p:cNvPr>
          <p:cNvGraphicFramePr/>
          <p:nvPr>
            <p:extLst>
              <p:ext uri="{D42A27DB-BD31-4B8C-83A1-F6EECF244321}">
                <p14:modId xmlns:p14="http://schemas.microsoft.com/office/powerpoint/2010/main" val="4227862166"/>
              </p:ext>
            </p:extLst>
          </p:nvPr>
        </p:nvGraphicFramePr>
        <p:xfrm>
          <a:off x="1320786" y="1903346"/>
          <a:ext cx="3965290" cy="4740480"/>
        </p:xfrm>
        <a:graphic>
          <a:graphicData uri="http://schemas.openxmlformats.org/drawingml/2006/table">
            <a:tbl>
              <a:tblPr>
                <a:tableStyleId>{37CE84F3-28C3-443E-9E96-99CF82512B78}</a:tableStyleId>
              </a:tblPr>
              <a:tblGrid>
                <a:gridCol w="2874835">
                  <a:extLst>
                    <a:ext uri="{9D8B030D-6E8A-4147-A177-3AD203B41FA5}">
                      <a16:colId xmlns:a16="http://schemas.microsoft.com/office/drawing/2014/main" val="410306829"/>
                    </a:ext>
                  </a:extLst>
                </a:gridCol>
                <a:gridCol w="1090455">
                  <a:extLst>
                    <a:ext uri="{9D8B030D-6E8A-4147-A177-3AD203B41FA5}">
                      <a16:colId xmlns:a16="http://schemas.microsoft.com/office/drawing/2014/main" val="2893393819"/>
                    </a:ext>
                  </a:extLst>
                </a:gridCol>
              </a:tblGrid>
              <a:tr h="255355">
                <a:tc gridSpan="2">
                  <a:txBody>
                    <a:bodyPr/>
                    <a:lstStyle/>
                    <a:p>
                      <a:pPr marL="0" algn="ctr" defTabSz="914400" rtl="0" eaLnBrk="1" fontAlgn="ctr" latinLnBrk="0" hangingPunct="1">
                        <a:spcBef>
                          <a:spcPts val="0"/>
                        </a:spcBef>
                        <a:spcAft>
                          <a:spcPts val="0"/>
                        </a:spcAft>
                      </a:pPr>
                      <a:r>
                        <a:rPr lang="en-US" sz="1400" b="1" kern="1200" dirty="0">
                          <a:solidFill>
                            <a:schemeClr val="bg2"/>
                          </a:solidFill>
                        </a:rPr>
                        <a:t>Interior Upgrades</a:t>
                      </a:r>
                      <a:endParaRPr lang="en-US" sz="1400" b="1" kern="1200" dirty="0">
                        <a:solidFill>
                          <a:schemeClr val="bg2"/>
                        </a:solidFill>
                        <a:latin typeface="+mn-lt"/>
                        <a:ea typeface="+mn-ea"/>
                        <a:cs typeface="+mn-cs"/>
                      </a:endParaRPr>
                    </a:p>
                  </a:txBody>
                  <a:tcPr marL="3495" marR="3495" marT="3495" marB="0" anchor="ctr">
                    <a:solidFill>
                      <a:srgbClr val="4284BE"/>
                    </a:solidFill>
                  </a:tcPr>
                </a:tc>
                <a:tc hMerge="1">
                  <a:txBody>
                    <a:bodyPr/>
                    <a:lstStyle/>
                    <a:p>
                      <a:endParaRPr lang="en-US"/>
                    </a:p>
                  </a:txBody>
                  <a:tcPr/>
                </a:tc>
                <a:extLst>
                  <a:ext uri="{0D108BD9-81ED-4DB2-BD59-A6C34878D82A}">
                    <a16:rowId xmlns:a16="http://schemas.microsoft.com/office/drawing/2014/main" val="2384439821"/>
                  </a:ext>
                </a:extLst>
              </a:tr>
              <a:tr h="163765">
                <a:tc>
                  <a:txBody>
                    <a:bodyPr/>
                    <a:lstStyle/>
                    <a:p>
                      <a:pPr algn="l" fontAlgn="ctr">
                        <a:spcBef>
                          <a:spcPts val="0"/>
                        </a:spcBef>
                        <a:spcAft>
                          <a:spcPts val="0"/>
                        </a:spcAft>
                      </a:pPr>
                      <a:r>
                        <a:rPr lang="en-US" sz="1000" u="none" strike="noStrike" dirty="0">
                          <a:solidFill>
                            <a:srgbClr val="0D274C"/>
                          </a:solidFill>
                          <a:effectLst/>
                        </a:rPr>
                        <a:t>  Flooring</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a:solidFill>
                            <a:srgbClr val="0D274C"/>
                          </a:solidFill>
                          <a:effectLst/>
                        </a:rPr>
                        <a:t>$276,500</a:t>
                      </a:r>
                      <a:endParaRPr lang="en-US" sz="1600" b="0" i="0" u="none" strike="noStrike">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908707881"/>
                  </a:ext>
                </a:extLst>
              </a:tr>
              <a:tr h="163765">
                <a:tc>
                  <a:txBody>
                    <a:bodyPr/>
                    <a:lstStyle/>
                    <a:p>
                      <a:pPr algn="l" fontAlgn="ctr">
                        <a:spcBef>
                          <a:spcPts val="0"/>
                        </a:spcBef>
                        <a:spcAft>
                          <a:spcPts val="0"/>
                        </a:spcAft>
                      </a:pPr>
                      <a:r>
                        <a:rPr lang="en-US" sz="1000" u="none" strike="noStrike" dirty="0">
                          <a:solidFill>
                            <a:srgbClr val="0D274C"/>
                          </a:solidFill>
                          <a:effectLst/>
                        </a:rPr>
                        <a:t>  Kitchen countertops</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$311,750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1093896354"/>
                  </a:ext>
                </a:extLst>
              </a:tr>
              <a:tr h="163765">
                <a:tc>
                  <a:txBody>
                    <a:bodyPr/>
                    <a:lstStyle/>
                    <a:p>
                      <a:pPr algn="l" fontAlgn="ctr">
                        <a:spcBef>
                          <a:spcPts val="0"/>
                        </a:spcBef>
                        <a:spcAft>
                          <a:spcPts val="0"/>
                        </a:spcAft>
                      </a:pPr>
                      <a:r>
                        <a:rPr lang="en-US" sz="1000" u="none" strike="noStrike" dirty="0">
                          <a:solidFill>
                            <a:srgbClr val="0D274C"/>
                          </a:solidFill>
                          <a:effectLst/>
                        </a:rPr>
                        <a:t>  Resurface/replace Kitchen Cabinets</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$140,000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331471308"/>
                  </a:ext>
                </a:extLst>
              </a:tr>
              <a:tr h="163765">
                <a:tc>
                  <a:txBody>
                    <a:bodyPr/>
                    <a:lstStyle/>
                    <a:p>
                      <a:pPr algn="l" fontAlgn="ctr">
                        <a:spcBef>
                          <a:spcPts val="0"/>
                        </a:spcBef>
                        <a:spcAft>
                          <a:spcPts val="0"/>
                        </a:spcAft>
                      </a:pPr>
                      <a:r>
                        <a:rPr lang="en-US" sz="1000" u="none" strike="noStrike" dirty="0">
                          <a:solidFill>
                            <a:srgbClr val="0D274C"/>
                          </a:solidFill>
                          <a:effectLst/>
                        </a:rPr>
                        <a:t>  Appliances</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a:solidFill>
                            <a:srgbClr val="0D274C"/>
                          </a:solidFill>
                          <a:effectLst/>
                        </a:rPr>
                        <a:t>$210,000</a:t>
                      </a:r>
                      <a:endParaRPr lang="en-US" sz="1600" b="0" i="0" u="none" strike="noStrike">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3518399105"/>
                  </a:ext>
                </a:extLst>
              </a:tr>
              <a:tr h="163765">
                <a:tc>
                  <a:txBody>
                    <a:bodyPr/>
                    <a:lstStyle/>
                    <a:p>
                      <a:pPr algn="l" fontAlgn="ctr">
                        <a:spcBef>
                          <a:spcPts val="0"/>
                        </a:spcBef>
                        <a:spcAft>
                          <a:spcPts val="0"/>
                        </a:spcAft>
                      </a:pPr>
                      <a:r>
                        <a:rPr lang="en-US" sz="1000" u="none" strike="noStrike" dirty="0">
                          <a:solidFill>
                            <a:srgbClr val="0D274C"/>
                          </a:solidFill>
                          <a:effectLst/>
                        </a:rPr>
                        <a:t>  Paint Unit</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$105,000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575538008"/>
                  </a:ext>
                </a:extLst>
              </a:tr>
              <a:tr h="163765">
                <a:tc>
                  <a:txBody>
                    <a:bodyPr/>
                    <a:lstStyle/>
                    <a:p>
                      <a:pPr algn="l" fontAlgn="ctr">
                        <a:spcBef>
                          <a:spcPts val="0"/>
                        </a:spcBef>
                        <a:spcAft>
                          <a:spcPts val="0"/>
                        </a:spcAft>
                      </a:pPr>
                      <a:r>
                        <a:rPr lang="en-US" sz="1000" u="none" strike="noStrike" dirty="0">
                          <a:solidFill>
                            <a:srgbClr val="0D274C"/>
                          </a:solidFill>
                          <a:effectLst/>
                        </a:rPr>
                        <a:t>  Bathroom vanity</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$75,250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3394136901"/>
                  </a:ext>
                </a:extLst>
              </a:tr>
              <a:tr h="163765">
                <a:tc>
                  <a:txBody>
                    <a:bodyPr/>
                    <a:lstStyle/>
                    <a:p>
                      <a:pPr algn="l" fontAlgn="ctr">
                        <a:spcBef>
                          <a:spcPts val="0"/>
                        </a:spcBef>
                        <a:spcAft>
                          <a:spcPts val="0"/>
                        </a:spcAft>
                      </a:pPr>
                      <a:r>
                        <a:rPr lang="en-US" sz="1000" u="none" strike="noStrike" dirty="0">
                          <a:solidFill>
                            <a:srgbClr val="0D274C"/>
                          </a:solidFill>
                          <a:effectLst/>
                        </a:rPr>
                        <a:t>  Resurface bathtub</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$88,800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1863846976"/>
                  </a:ext>
                </a:extLst>
              </a:tr>
              <a:tr h="0">
                <a:tc>
                  <a:txBody>
                    <a:bodyPr/>
                    <a:lstStyle/>
                    <a:p>
                      <a:pPr algn="l" fontAlgn="ctr">
                        <a:spcBef>
                          <a:spcPts val="0"/>
                        </a:spcBef>
                        <a:spcAft>
                          <a:spcPts val="0"/>
                        </a:spcAft>
                      </a:pPr>
                      <a:r>
                        <a:rPr lang="en-US" sz="1000" u="none" strike="noStrike" dirty="0">
                          <a:solidFill>
                            <a:srgbClr val="0D274C"/>
                          </a:solidFill>
                          <a:effectLst/>
                        </a:rPr>
                        <a:t>  Lighting Fixtures</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$29,600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1222676105"/>
                  </a:ext>
                </a:extLst>
              </a:tr>
              <a:tr h="163765">
                <a:tc>
                  <a:txBody>
                    <a:bodyPr/>
                    <a:lstStyle/>
                    <a:p>
                      <a:pPr algn="l" fontAlgn="ctr">
                        <a:spcBef>
                          <a:spcPts val="0"/>
                        </a:spcBef>
                        <a:spcAft>
                          <a:spcPts val="0"/>
                        </a:spcAft>
                      </a:pPr>
                      <a:r>
                        <a:rPr lang="en-US" sz="1000" u="none" strike="noStrike" dirty="0">
                          <a:solidFill>
                            <a:srgbClr val="0D274C"/>
                          </a:solidFill>
                          <a:effectLst/>
                        </a:rPr>
                        <a:t>  Hardware's Kitchen / Bathroom</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$10,500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169184882"/>
                  </a:ext>
                </a:extLst>
              </a:tr>
              <a:tr h="163765">
                <a:tc>
                  <a:txBody>
                    <a:bodyPr/>
                    <a:lstStyle/>
                    <a:p>
                      <a:pPr algn="r" fontAlgn="ctr">
                        <a:spcBef>
                          <a:spcPts val="0"/>
                        </a:spcBef>
                        <a:spcAft>
                          <a:spcPts val="0"/>
                        </a:spcAft>
                      </a:pPr>
                      <a:r>
                        <a:rPr lang="en-US" sz="1200" b="1" u="none" strike="noStrike" dirty="0">
                          <a:effectLst/>
                        </a:rPr>
                        <a:t>Sub-Total</a:t>
                      </a:r>
                      <a:endParaRPr lang="en-US" sz="2400" b="1" i="0" u="none" strike="noStrike" dirty="0">
                        <a:effectLst/>
                        <a:latin typeface="Arial" panose="020B0604020202020204" pitchFamily="34" charset="0"/>
                      </a:endParaRPr>
                    </a:p>
                  </a:txBody>
                  <a:tcPr marL="3495" marR="3495" marT="3495" marB="0" anchor="ctr"/>
                </a:tc>
                <a:tc>
                  <a:txBody>
                    <a:bodyPr/>
                    <a:lstStyle/>
                    <a:p>
                      <a:pPr algn="ctr" fontAlgn="ctr">
                        <a:spcBef>
                          <a:spcPts val="0"/>
                        </a:spcBef>
                        <a:spcAft>
                          <a:spcPts val="0"/>
                        </a:spcAft>
                      </a:pPr>
                      <a:r>
                        <a:rPr lang="en-US" sz="1200" b="1" u="none" strike="noStrike" dirty="0">
                          <a:effectLst/>
                        </a:rPr>
                        <a:t>$1,247,400</a:t>
                      </a:r>
                      <a:endParaRPr lang="en-US" sz="2400" b="1" i="0" u="none" strike="noStrike" dirty="0">
                        <a:effectLst/>
                        <a:latin typeface="Arial" panose="020B0604020202020204" pitchFamily="34" charset="0"/>
                      </a:endParaRPr>
                    </a:p>
                  </a:txBody>
                  <a:tcPr marL="3495" marR="3495" marT="3495" marB="0" anchor="ctr"/>
                </a:tc>
                <a:extLst>
                  <a:ext uri="{0D108BD9-81ED-4DB2-BD59-A6C34878D82A}">
                    <a16:rowId xmlns:a16="http://schemas.microsoft.com/office/drawing/2014/main" val="665017920"/>
                  </a:ext>
                </a:extLst>
              </a:tr>
              <a:tr h="104638">
                <a:tc>
                  <a:txBody>
                    <a:bodyPr/>
                    <a:lstStyle/>
                    <a:p>
                      <a:pPr algn="l" fontAlgn="b">
                        <a:spcBef>
                          <a:spcPts val="0"/>
                        </a:spcBef>
                        <a:spcAft>
                          <a:spcPts val="0"/>
                        </a:spcAft>
                      </a:pPr>
                      <a:endParaRPr lang="en-US" sz="1050" b="0" i="0" u="none" strike="noStrike" dirty="0">
                        <a:effectLst/>
                        <a:latin typeface="Arial" panose="020B0604020202020204" pitchFamily="34" charset="0"/>
                      </a:endParaRPr>
                    </a:p>
                  </a:txBody>
                  <a:tcPr marL="3495" marR="3495" marT="3495" marB="0" anchor="b"/>
                </a:tc>
                <a:tc>
                  <a:txBody>
                    <a:bodyPr/>
                    <a:lstStyle/>
                    <a:p>
                      <a:pPr algn="l" fontAlgn="b">
                        <a:spcBef>
                          <a:spcPts val="0"/>
                        </a:spcBef>
                        <a:spcAft>
                          <a:spcPts val="0"/>
                        </a:spcAft>
                      </a:pPr>
                      <a:endParaRPr lang="en-US" sz="1050" b="0" i="0" u="none" strike="noStrike" dirty="0">
                        <a:effectLst/>
                        <a:latin typeface="Arial" panose="020B0604020202020204" pitchFamily="34" charset="0"/>
                      </a:endParaRPr>
                    </a:p>
                  </a:txBody>
                  <a:tcPr marL="3495" marR="3495" marT="3495" marB="0" anchor="b"/>
                </a:tc>
                <a:extLst>
                  <a:ext uri="{0D108BD9-81ED-4DB2-BD59-A6C34878D82A}">
                    <a16:rowId xmlns:a16="http://schemas.microsoft.com/office/drawing/2014/main" val="2480847593"/>
                  </a:ext>
                </a:extLst>
              </a:tr>
              <a:tr h="255355">
                <a:tc gridSpan="2">
                  <a:txBody>
                    <a:bodyPr/>
                    <a:lstStyle/>
                    <a:p>
                      <a:pPr marL="0" algn="ctr" defTabSz="914400" rtl="0" eaLnBrk="1" fontAlgn="ctr" latinLnBrk="0" hangingPunct="1">
                        <a:spcBef>
                          <a:spcPts val="0"/>
                        </a:spcBef>
                        <a:spcAft>
                          <a:spcPts val="0"/>
                        </a:spcAft>
                      </a:pPr>
                      <a:r>
                        <a:rPr lang="en-US" sz="1400" b="1" kern="1200" dirty="0">
                          <a:solidFill>
                            <a:schemeClr val="bg2"/>
                          </a:solidFill>
                          <a:latin typeface="+mn-lt"/>
                          <a:ea typeface="+mn-ea"/>
                          <a:cs typeface="+mn-cs"/>
                        </a:rPr>
                        <a:t>Exterior Upgrades</a:t>
                      </a:r>
                    </a:p>
                  </a:txBody>
                  <a:tcPr marL="3495" marR="3495" marT="3495" marB="0" anchor="ctr">
                    <a:solidFill>
                      <a:srgbClr val="4284BE"/>
                    </a:solidFill>
                  </a:tcPr>
                </a:tc>
                <a:tc hMerge="1">
                  <a:txBody>
                    <a:bodyPr/>
                    <a:lstStyle/>
                    <a:p>
                      <a:endParaRPr lang="en-US"/>
                    </a:p>
                  </a:txBody>
                  <a:tcPr/>
                </a:tc>
                <a:extLst>
                  <a:ext uri="{0D108BD9-81ED-4DB2-BD59-A6C34878D82A}">
                    <a16:rowId xmlns:a16="http://schemas.microsoft.com/office/drawing/2014/main" val="2334469570"/>
                  </a:ext>
                </a:extLst>
              </a:tr>
              <a:tr h="163765">
                <a:tc>
                  <a:txBody>
                    <a:bodyPr/>
                    <a:lstStyle/>
                    <a:p>
                      <a:pPr algn="l" fontAlgn="ctr">
                        <a:spcBef>
                          <a:spcPts val="0"/>
                        </a:spcBef>
                        <a:spcAft>
                          <a:spcPts val="0"/>
                        </a:spcAft>
                      </a:pPr>
                      <a:r>
                        <a:rPr lang="en-US" sz="1000" u="none" strike="noStrike" dirty="0">
                          <a:solidFill>
                            <a:srgbClr val="0D274C"/>
                          </a:solidFill>
                          <a:effectLst/>
                        </a:rPr>
                        <a:t>  Landscaping</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a:solidFill>
                            <a:srgbClr val="0D274C"/>
                          </a:solidFill>
                          <a:effectLst/>
                        </a:rPr>
                        <a:t>$30,000</a:t>
                      </a:r>
                      <a:endParaRPr lang="en-US" sz="1600" b="0" i="0" u="none" strike="noStrike">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4760259"/>
                  </a:ext>
                </a:extLst>
              </a:tr>
              <a:tr h="163765">
                <a:tc>
                  <a:txBody>
                    <a:bodyPr/>
                    <a:lstStyle/>
                    <a:p>
                      <a:pPr algn="l" fontAlgn="ctr">
                        <a:spcBef>
                          <a:spcPts val="0"/>
                        </a:spcBef>
                        <a:spcAft>
                          <a:spcPts val="0"/>
                        </a:spcAft>
                      </a:pPr>
                      <a:r>
                        <a:rPr lang="en-US" sz="1000" u="none" strike="noStrike" dirty="0">
                          <a:solidFill>
                            <a:srgbClr val="0D274C"/>
                          </a:solidFill>
                          <a:effectLst/>
                        </a:rPr>
                        <a:t>  Roofing</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a:solidFill>
                            <a:srgbClr val="0D274C"/>
                          </a:solidFill>
                          <a:effectLst/>
                        </a:rPr>
                        <a:t>$570,000</a:t>
                      </a:r>
                      <a:endParaRPr lang="en-US" sz="1600" b="0" i="0" u="none" strike="noStrike">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2348129659"/>
                  </a:ext>
                </a:extLst>
              </a:tr>
              <a:tr h="163765">
                <a:tc>
                  <a:txBody>
                    <a:bodyPr/>
                    <a:lstStyle/>
                    <a:p>
                      <a:pPr algn="l" fontAlgn="ctr">
                        <a:spcBef>
                          <a:spcPts val="0"/>
                        </a:spcBef>
                        <a:spcAft>
                          <a:spcPts val="0"/>
                        </a:spcAft>
                      </a:pPr>
                      <a:r>
                        <a:rPr lang="en-US" sz="1000" u="none" strike="noStrike" dirty="0">
                          <a:solidFill>
                            <a:srgbClr val="0D274C"/>
                          </a:solidFill>
                          <a:effectLst/>
                        </a:rPr>
                        <a:t>  Parking Lot</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$20,000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1256285955"/>
                  </a:ext>
                </a:extLst>
              </a:tr>
              <a:tr h="163765">
                <a:tc>
                  <a:txBody>
                    <a:bodyPr/>
                    <a:lstStyle/>
                    <a:p>
                      <a:pPr algn="l" fontAlgn="ctr">
                        <a:spcBef>
                          <a:spcPts val="0"/>
                        </a:spcBef>
                        <a:spcAft>
                          <a:spcPts val="0"/>
                        </a:spcAft>
                      </a:pPr>
                      <a:r>
                        <a:rPr lang="en-US" sz="1000" u="none" strike="noStrike" dirty="0">
                          <a:solidFill>
                            <a:srgbClr val="0D274C"/>
                          </a:solidFill>
                          <a:effectLst/>
                        </a:rPr>
                        <a:t>  Office Decoration</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a:solidFill>
                            <a:srgbClr val="0D274C"/>
                          </a:solidFill>
                          <a:effectLst/>
                        </a:rPr>
                        <a:t>$5,000</a:t>
                      </a:r>
                      <a:endParaRPr lang="en-US" sz="1600" b="0" i="0" u="none" strike="noStrike">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3336816502"/>
                  </a:ext>
                </a:extLst>
              </a:tr>
              <a:tr h="163765">
                <a:tc>
                  <a:txBody>
                    <a:bodyPr/>
                    <a:lstStyle/>
                    <a:p>
                      <a:pPr algn="l" fontAlgn="ctr">
                        <a:spcBef>
                          <a:spcPts val="0"/>
                        </a:spcBef>
                        <a:spcAft>
                          <a:spcPts val="0"/>
                        </a:spcAft>
                      </a:pPr>
                      <a:r>
                        <a:rPr lang="en-US" sz="1000" u="none" strike="noStrike" dirty="0">
                          <a:solidFill>
                            <a:srgbClr val="0D274C"/>
                          </a:solidFill>
                          <a:effectLst/>
                        </a:rPr>
                        <a:t>  Kids Playground</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$5,000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3347885964"/>
                  </a:ext>
                </a:extLst>
              </a:tr>
              <a:tr h="163765">
                <a:tc>
                  <a:txBody>
                    <a:bodyPr/>
                    <a:lstStyle/>
                    <a:p>
                      <a:pPr algn="l" fontAlgn="ctr">
                        <a:spcBef>
                          <a:spcPts val="0"/>
                        </a:spcBef>
                        <a:spcAft>
                          <a:spcPts val="0"/>
                        </a:spcAft>
                      </a:pPr>
                      <a:r>
                        <a:rPr lang="en-US" sz="1000" u="none" strike="noStrike" dirty="0">
                          <a:solidFill>
                            <a:srgbClr val="0D274C"/>
                          </a:solidFill>
                          <a:effectLst/>
                        </a:rPr>
                        <a:t>  Siding repairs</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a:solidFill>
                            <a:srgbClr val="0D274C"/>
                          </a:solidFill>
                          <a:effectLst/>
                        </a:rPr>
                        <a:t>$25,000</a:t>
                      </a:r>
                      <a:endParaRPr lang="en-US" sz="1600" b="0" i="0" u="none" strike="noStrike">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2037853825"/>
                  </a:ext>
                </a:extLst>
              </a:tr>
              <a:tr h="163765">
                <a:tc>
                  <a:txBody>
                    <a:bodyPr/>
                    <a:lstStyle/>
                    <a:p>
                      <a:pPr algn="l" fontAlgn="ctr">
                        <a:spcBef>
                          <a:spcPts val="0"/>
                        </a:spcBef>
                        <a:spcAft>
                          <a:spcPts val="0"/>
                        </a:spcAft>
                      </a:pPr>
                      <a:r>
                        <a:rPr lang="en-US" sz="1000" u="none" strike="noStrike" dirty="0">
                          <a:solidFill>
                            <a:srgbClr val="0D274C"/>
                          </a:solidFill>
                          <a:effectLst/>
                        </a:rPr>
                        <a:t>  BBQ / Sitting Area</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a:solidFill>
                            <a:srgbClr val="0D274C"/>
                          </a:solidFill>
                          <a:effectLst/>
                        </a:rPr>
                        <a:t>$18,000</a:t>
                      </a:r>
                      <a:endParaRPr lang="en-US" sz="1600" b="0" i="0" u="none" strike="noStrike">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3853312123"/>
                  </a:ext>
                </a:extLst>
              </a:tr>
              <a:tr h="163765">
                <a:tc>
                  <a:txBody>
                    <a:bodyPr/>
                    <a:lstStyle/>
                    <a:p>
                      <a:pPr algn="l" fontAlgn="ctr">
                        <a:spcBef>
                          <a:spcPts val="0"/>
                        </a:spcBef>
                        <a:spcAft>
                          <a:spcPts val="0"/>
                        </a:spcAft>
                      </a:pPr>
                      <a:r>
                        <a:rPr lang="en-US" sz="1000" u="none" strike="noStrike" dirty="0">
                          <a:solidFill>
                            <a:srgbClr val="0D274C"/>
                          </a:solidFill>
                          <a:effectLst/>
                        </a:rPr>
                        <a:t>  Covered Parking</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$41,000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2658045130"/>
                  </a:ext>
                </a:extLst>
              </a:tr>
              <a:tr h="163765">
                <a:tc>
                  <a:txBody>
                    <a:bodyPr/>
                    <a:lstStyle/>
                    <a:p>
                      <a:pPr algn="l" fontAlgn="ctr">
                        <a:spcBef>
                          <a:spcPts val="0"/>
                        </a:spcBef>
                        <a:spcAft>
                          <a:spcPts val="0"/>
                        </a:spcAft>
                      </a:pPr>
                      <a:r>
                        <a:rPr lang="en-US" sz="1000" u="none" strike="noStrike" dirty="0">
                          <a:solidFill>
                            <a:srgbClr val="0D274C"/>
                          </a:solidFill>
                          <a:effectLst/>
                        </a:rPr>
                        <a:t>  Home Tech Package</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$7,000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3770822902"/>
                  </a:ext>
                </a:extLst>
              </a:tr>
              <a:tr h="163765">
                <a:tc>
                  <a:txBody>
                    <a:bodyPr/>
                    <a:lstStyle/>
                    <a:p>
                      <a:pPr algn="l" fontAlgn="ctr">
                        <a:spcBef>
                          <a:spcPts val="0"/>
                        </a:spcBef>
                        <a:spcAft>
                          <a:spcPts val="0"/>
                        </a:spcAft>
                      </a:pPr>
                      <a:r>
                        <a:rPr lang="en-US" sz="1000" u="none" strike="noStrike" dirty="0">
                          <a:solidFill>
                            <a:srgbClr val="0D274C"/>
                          </a:solidFill>
                          <a:effectLst/>
                        </a:rPr>
                        <a:t>  Amazon Locker</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a:solidFill>
                            <a:srgbClr val="0D274C"/>
                          </a:solidFill>
                          <a:effectLst/>
                        </a:rPr>
                        <a:t>$20,000</a:t>
                      </a:r>
                      <a:endParaRPr lang="en-US" sz="1600" b="0" i="0" u="none" strike="noStrike">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2414410497"/>
                  </a:ext>
                </a:extLst>
              </a:tr>
              <a:tr h="163765">
                <a:tc>
                  <a:txBody>
                    <a:bodyPr/>
                    <a:lstStyle/>
                    <a:p>
                      <a:pPr algn="l" fontAlgn="ctr">
                        <a:spcBef>
                          <a:spcPts val="0"/>
                        </a:spcBef>
                        <a:spcAft>
                          <a:spcPts val="0"/>
                        </a:spcAft>
                      </a:pPr>
                      <a:r>
                        <a:rPr lang="en-US" sz="1000" u="none" strike="noStrike" dirty="0">
                          <a:solidFill>
                            <a:srgbClr val="0D274C"/>
                          </a:solidFill>
                          <a:effectLst/>
                        </a:rPr>
                        <a:t>  </a:t>
                      </a:r>
                      <a:r>
                        <a:rPr lang="en-US" sz="1000" u="none" strike="noStrike" dirty="0" err="1">
                          <a:solidFill>
                            <a:srgbClr val="0D274C"/>
                          </a:solidFill>
                          <a:effectLst/>
                        </a:rPr>
                        <a:t>Contigency</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tc>
                  <a:txBody>
                    <a:bodyPr/>
                    <a:lstStyle/>
                    <a:p>
                      <a:pPr algn="ctr" fontAlgn="ctr">
                        <a:spcBef>
                          <a:spcPts val="0"/>
                        </a:spcBef>
                        <a:spcAft>
                          <a:spcPts val="0"/>
                        </a:spcAft>
                      </a:pPr>
                      <a:r>
                        <a:rPr lang="en-US" sz="1000" u="none" strike="noStrike" dirty="0">
                          <a:solidFill>
                            <a:srgbClr val="0D274C"/>
                          </a:solidFill>
                          <a:effectLst/>
                        </a:rPr>
                        <a:t>$100,000</a:t>
                      </a:r>
                      <a:endParaRPr lang="en-US" sz="1600" b="0" i="0" u="none" strike="noStrike" dirty="0">
                        <a:solidFill>
                          <a:srgbClr val="0D274C"/>
                        </a:solidFill>
                        <a:effectLst/>
                        <a:latin typeface="Arial" panose="020B0604020202020204" pitchFamily="34" charset="0"/>
                      </a:endParaRPr>
                    </a:p>
                  </a:txBody>
                  <a:tcPr marL="3495" marR="3495" marT="3495" marB="0" anchor="ctr">
                    <a:solidFill>
                      <a:srgbClr val="CED1D8"/>
                    </a:solidFill>
                  </a:tcPr>
                </a:tc>
                <a:extLst>
                  <a:ext uri="{0D108BD9-81ED-4DB2-BD59-A6C34878D82A}">
                    <a16:rowId xmlns:a16="http://schemas.microsoft.com/office/drawing/2014/main" val="1148646069"/>
                  </a:ext>
                </a:extLst>
              </a:tr>
              <a:tr h="163765">
                <a:tc>
                  <a:txBody>
                    <a:bodyPr/>
                    <a:lstStyle/>
                    <a:p>
                      <a:pPr algn="r" fontAlgn="ctr">
                        <a:spcBef>
                          <a:spcPts val="0"/>
                        </a:spcBef>
                        <a:spcAft>
                          <a:spcPts val="0"/>
                        </a:spcAft>
                      </a:pPr>
                      <a:r>
                        <a:rPr lang="en-US" sz="1200" b="1" u="none" strike="noStrike" dirty="0">
                          <a:effectLst/>
                        </a:rPr>
                        <a:t>Sub-Total</a:t>
                      </a:r>
                      <a:endParaRPr lang="en-US" sz="2400" b="1" i="0" u="none" strike="noStrike" dirty="0">
                        <a:effectLst/>
                        <a:latin typeface="Arial" panose="020B0604020202020204" pitchFamily="34" charset="0"/>
                      </a:endParaRPr>
                    </a:p>
                  </a:txBody>
                  <a:tcPr marL="3495" marR="3495" marT="3495" marB="0" anchor="ctr"/>
                </a:tc>
                <a:tc>
                  <a:txBody>
                    <a:bodyPr/>
                    <a:lstStyle/>
                    <a:p>
                      <a:pPr algn="ctr" fontAlgn="ctr">
                        <a:spcBef>
                          <a:spcPts val="0"/>
                        </a:spcBef>
                        <a:spcAft>
                          <a:spcPts val="0"/>
                        </a:spcAft>
                      </a:pPr>
                      <a:r>
                        <a:rPr lang="en-US" sz="1200" b="1" u="none" strike="noStrike" dirty="0">
                          <a:effectLst/>
                        </a:rPr>
                        <a:t>$841,000</a:t>
                      </a:r>
                      <a:endParaRPr lang="en-US" sz="2400" b="1" i="0" u="none" strike="noStrike" dirty="0">
                        <a:effectLst/>
                        <a:latin typeface="Arial" panose="020B0604020202020204" pitchFamily="34" charset="0"/>
                      </a:endParaRPr>
                    </a:p>
                  </a:txBody>
                  <a:tcPr marL="3495" marR="3495" marT="3495" marB="0" anchor="ctr"/>
                </a:tc>
                <a:extLst>
                  <a:ext uri="{0D108BD9-81ED-4DB2-BD59-A6C34878D82A}">
                    <a16:rowId xmlns:a16="http://schemas.microsoft.com/office/drawing/2014/main" val="2923867333"/>
                  </a:ext>
                </a:extLst>
              </a:tr>
              <a:tr h="170720">
                <a:tc>
                  <a:txBody>
                    <a:bodyPr/>
                    <a:lstStyle/>
                    <a:p>
                      <a:pPr algn="l" fontAlgn="b">
                        <a:spcBef>
                          <a:spcPts val="0"/>
                        </a:spcBef>
                        <a:spcAft>
                          <a:spcPts val="0"/>
                        </a:spcAft>
                      </a:pPr>
                      <a:endParaRPr lang="en-US" sz="300" b="0" i="0" u="none" strike="noStrike" dirty="0">
                        <a:effectLst/>
                        <a:latin typeface="Arial" panose="020B0604020202020204" pitchFamily="34" charset="0"/>
                      </a:endParaRPr>
                    </a:p>
                  </a:txBody>
                  <a:tcPr marL="3495" marR="3495" marT="3495" marB="0" anchor="b"/>
                </a:tc>
                <a:tc>
                  <a:txBody>
                    <a:bodyPr/>
                    <a:lstStyle/>
                    <a:p>
                      <a:pPr algn="ctr" fontAlgn="b">
                        <a:spcBef>
                          <a:spcPts val="0"/>
                        </a:spcBef>
                        <a:spcAft>
                          <a:spcPts val="0"/>
                        </a:spcAft>
                      </a:pPr>
                      <a:endParaRPr lang="en-US" sz="300" b="0" i="0" u="none" strike="noStrike" dirty="0">
                        <a:effectLst/>
                        <a:latin typeface="Arial" panose="020B0604020202020204" pitchFamily="34" charset="0"/>
                      </a:endParaRPr>
                    </a:p>
                  </a:txBody>
                  <a:tcPr marL="3495" marR="3495" marT="3495" marB="0" anchor="b"/>
                </a:tc>
                <a:extLst>
                  <a:ext uri="{0D108BD9-81ED-4DB2-BD59-A6C34878D82A}">
                    <a16:rowId xmlns:a16="http://schemas.microsoft.com/office/drawing/2014/main" val="1369940789"/>
                  </a:ext>
                </a:extLst>
              </a:tr>
              <a:tr h="255355">
                <a:tc>
                  <a:txBody>
                    <a:bodyPr/>
                    <a:lstStyle/>
                    <a:p>
                      <a:pPr marL="0" algn="ctr" defTabSz="914400" rtl="0" eaLnBrk="1" fontAlgn="ctr" latinLnBrk="0" hangingPunct="1">
                        <a:spcBef>
                          <a:spcPts val="0"/>
                        </a:spcBef>
                        <a:spcAft>
                          <a:spcPts val="0"/>
                        </a:spcAft>
                      </a:pPr>
                      <a:r>
                        <a:rPr lang="en-US" sz="1600" b="1" kern="1200" dirty="0">
                          <a:solidFill>
                            <a:schemeClr val="bg2"/>
                          </a:solidFill>
                          <a:latin typeface="+mn-lt"/>
                          <a:ea typeface="+mn-ea"/>
                          <a:cs typeface="+mn-cs"/>
                        </a:rPr>
                        <a:t>Total Capex Budget</a:t>
                      </a:r>
                    </a:p>
                  </a:txBody>
                  <a:tcPr marL="3495" marR="3495" marT="3495" marB="0" anchor="b">
                    <a:solidFill>
                      <a:srgbClr val="4284BE"/>
                    </a:solidFill>
                  </a:tcPr>
                </a:tc>
                <a:tc>
                  <a:txBody>
                    <a:bodyPr/>
                    <a:lstStyle/>
                    <a:p>
                      <a:pPr marL="0" algn="ctr" defTabSz="914400" rtl="0" eaLnBrk="1" fontAlgn="ctr" latinLnBrk="0" hangingPunct="1">
                        <a:spcBef>
                          <a:spcPts val="0"/>
                        </a:spcBef>
                        <a:spcAft>
                          <a:spcPts val="0"/>
                        </a:spcAft>
                      </a:pPr>
                      <a:r>
                        <a:rPr lang="en-US" sz="1600" b="1" kern="1200" dirty="0">
                          <a:solidFill>
                            <a:schemeClr val="bg2"/>
                          </a:solidFill>
                          <a:latin typeface="+mn-lt"/>
                          <a:ea typeface="+mn-ea"/>
                          <a:cs typeface="+mn-cs"/>
                        </a:rPr>
                        <a:t>$2,088,400</a:t>
                      </a:r>
                    </a:p>
                  </a:txBody>
                  <a:tcPr marL="3495" marR="3495" marT="3495" marB="0" anchor="b">
                    <a:solidFill>
                      <a:srgbClr val="4284BE"/>
                    </a:solidFill>
                  </a:tcPr>
                </a:tc>
                <a:extLst>
                  <a:ext uri="{0D108BD9-81ED-4DB2-BD59-A6C34878D82A}">
                    <a16:rowId xmlns:a16="http://schemas.microsoft.com/office/drawing/2014/main" val="3291792995"/>
                  </a:ext>
                </a:extLst>
              </a:tr>
            </a:tbl>
          </a:graphicData>
        </a:graphic>
      </p:graphicFrame>
      <p:sp>
        <p:nvSpPr>
          <p:cNvPr id="21" name="TextBox 20">
            <a:extLst>
              <a:ext uri="{FF2B5EF4-FFF2-40B4-BE49-F238E27FC236}">
                <a16:creationId xmlns:a16="http://schemas.microsoft.com/office/drawing/2014/main" id="{857F2CFC-73F9-4982-87ED-FDD095AD6B95}"/>
              </a:ext>
            </a:extLst>
          </p:cNvPr>
          <p:cNvSpPr txBox="1"/>
          <p:nvPr/>
        </p:nvSpPr>
        <p:spPr>
          <a:xfrm>
            <a:off x="7130652" y="3210407"/>
            <a:ext cx="914400" cy="914400"/>
          </a:xfrm>
          <a:prstGeom prst="rect">
            <a:avLst/>
          </a:prstGeom>
          <a:noFill/>
        </p:spPr>
        <p:txBody>
          <a:bodyPr wrap="square" rtlCol="0">
            <a:spAutoFit/>
          </a:bodyPr>
          <a:lstStyle/>
          <a:p>
            <a:endParaRPr lang="en-US" dirty="0"/>
          </a:p>
        </p:txBody>
      </p:sp>
      <p:graphicFrame>
        <p:nvGraphicFramePr>
          <p:cNvPr id="23" name="Table 11">
            <a:extLst>
              <a:ext uri="{FF2B5EF4-FFF2-40B4-BE49-F238E27FC236}">
                <a16:creationId xmlns:a16="http://schemas.microsoft.com/office/drawing/2014/main" id="{A29859AB-D7FB-4F6C-92CF-155F0E9A3C09}"/>
              </a:ext>
            </a:extLst>
          </p:cNvPr>
          <p:cNvGraphicFramePr>
            <a:graphicFrameLocks noGrp="1"/>
          </p:cNvGraphicFramePr>
          <p:nvPr>
            <p:extLst>
              <p:ext uri="{D42A27DB-BD31-4B8C-83A1-F6EECF244321}">
                <p14:modId xmlns:p14="http://schemas.microsoft.com/office/powerpoint/2010/main" val="1625887302"/>
              </p:ext>
            </p:extLst>
          </p:nvPr>
        </p:nvGraphicFramePr>
        <p:xfrm>
          <a:off x="6328914" y="2025504"/>
          <a:ext cx="5165826" cy="2068666"/>
        </p:xfrm>
        <a:graphic>
          <a:graphicData uri="http://schemas.openxmlformats.org/drawingml/2006/table">
            <a:tbl>
              <a:tblPr firstRow="1" bandRow="1">
                <a:tableStyleId>{21E4AEA4-8DFA-4A89-87EB-49C32662AFE0}</a:tableStyleId>
              </a:tblPr>
              <a:tblGrid>
                <a:gridCol w="2189264">
                  <a:extLst>
                    <a:ext uri="{9D8B030D-6E8A-4147-A177-3AD203B41FA5}">
                      <a16:colId xmlns:a16="http://schemas.microsoft.com/office/drawing/2014/main" val="1364811595"/>
                    </a:ext>
                  </a:extLst>
                </a:gridCol>
                <a:gridCol w="1524000">
                  <a:extLst>
                    <a:ext uri="{9D8B030D-6E8A-4147-A177-3AD203B41FA5}">
                      <a16:colId xmlns:a16="http://schemas.microsoft.com/office/drawing/2014/main" val="2746211349"/>
                    </a:ext>
                  </a:extLst>
                </a:gridCol>
                <a:gridCol w="1452562">
                  <a:extLst>
                    <a:ext uri="{9D8B030D-6E8A-4147-A177-3AD203B41FA5}">
                      <a16:colId xmlns:a16="http://schemas.microsoft.com/office/drawing/2014/main" val="1037730166"/>
                    </a:ext>
                  </a:extLst>
                </a:gridCol>
              </a:tblGrid>
              <a:tr h="566737">
                <a:tc>
                  <a:txBody>
                    <a:bodyPr/>
                    <a:lstStyle/>
                    <a:p>
                      <a:pPr algn="ctr"/>
                      <a:r>
                        <a:rPr lang="en-US" sz="1400" dirty="0">
                          <a:solidFill>
                            <a:schemeClr val="bg2"/>
                          </a:solidFill>
                        </a:rPr>
                        <a:t>Revenue</a:t>
                      </a:r>
                    </a:p>
                  </a:txBody>
                  <a:tcPr marL="75166" marR="75166" marT="37583" marB="37583" anchor="ctr">
                    <a:solidFill>
                      <a:srgbClr val="0D274C"/>
                    </a:solidFill>
                  </a:tcPr>
                </a:tc>
                <a:tc>
                  <a:txBody>
                    <a:bodyPr/>
                    <a:lstStyle/>
                    <a:p>
                      <a:pPr algn="ctr"/>
                      <a:r>
                        <a:rPr lang="en-US" sz="1400" dirty="0">
                          <a:solidFill>
                            <a:schemeClr val="bg2"/>
                          </a:solidFill>
                        </a:rPr>
                        <a:t>Income Increase Year 1</a:t>
                      </a:r>
                    </a:p>
                  </a:txBody>
                  <a:tcPr marL="75166" marR="75166" marT="37583" marB="37583" anchor="ctr">
                    <a:solidFill>
                      <a:srgbClr val="0D274C"/>
                    </a:solidFill>
                  </a:tcPr>
                </a:tc>
                <a:tc>
                  <a:txBody>
                    <a:bodyPr/>
                    <a:lstStyle/>
                    <a:p>
                      <a:pPr algn="ctr"/>
                      <a:r>
                        <a:rPr lang="en-US" sz="1400" dirty="0">
                          <a:solidFill>
                            <a:schemeClr val="bg2"/>
                          </a:solidFill>
                        </a:rPr>
                        <a:t>Income Increase Year 2</a:t>
                      </a:r>
                    </a:p>
                  </a:txBody>
                  <a:tcPr marL="75166" marR="75166" marT="37583" marB="37583" anchor="ctr">
                    <a:solidFill>
                      <a:srgbClr val="0D274C"/>
                    </a:solidFill>
                  </a:tcPr>
                </a:tc>
                <a:extLst>
                  <a:ext uri="{0D108BD9-81ED-4DB2-BD59-A6C34878D82A}">
                    <a16:rowId xmlns:a16="http://schemas.microsoft.com/office/drawing/2014/main" val="389686810"/>
                  </a:ext>
                </a:extLst>
              </a:tr>
              <a:tr h="500643">
                <a:tc>
                  <a:txBody>
                    <a:bodyPr/>
                    <a:lstStyle/>
                    <a:p>
                      <a:pPr marL="0" indent="0" algn="ctr">
                        <a:buFont typeface="Arial" panose="020B0604020202020204" pitchFamily="34" charset="0"/>
                        <a:buNone/>
                      </a:pPr>
                      <a:r>
                        <a:rPr lang="en-US" sz="1600" kern="1200" dirty="0">
                          <a:solidFill>
                            <a:srgbClr val="0D274C"/>
                          </a:solidFill>
                          <a:latin typeface="+mn-lt"/>
                          <a:ea typeface="+mn-ea"/>
                          <a:cs typeface="+mn-cs"/>
                        </a:rPr>
                        <a:t>Premium</a:t>
                      </a:r>
                      <a:r>
                        <a:rPr lang="en-US" sz="1600" dirty="0">
                          <a:solidFill>
                            <a:srgbClr val="0D274C"/>
                          </a:solidFill>
                        </a:rPr>
                        <a:t> Rents</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a:t>
                      </a:r>
                      <a:r>
                        <a:rPr lang="en-US" sz="1600" u="none" strike="noStrike" kern="1200" dirty="0">
                          <a:solidFill>
                            <a:srgbClr val="0D274C"/>
                          </a:solidFill>
                          <a:effectLst/>
                        </a:rPr>
                        <a:t>$156,132</a:t>
                      </a:r>
                      <a:endParaRPr lang="en-US" sz="1600" b="0" i="0" u="none" strike="noStrike" dirty="0">
                        <a:solidFill>
                          <a:srgbClr val="0D274C"/>
                        </a:solidFill>
                        <a:effectLst/>
                        <a:latin typeface="Arial" panose="020B0604020202020204" pitchFamily="34"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a:t>
                      </a:r>
                      <a:r>
                        <a:rPr lang="en-US" sz="1600" u="none" strike="noStrike" kern="1200" dirty="0">
                          <a:solidFill>
                            <a:srgbClr val="0D274C"/>
                          </a:solidFill>
                          <a:effectLst/>
                        </a:rPr>
                        <a:t>$312,264</a:t>
                      </a:r>
                      <a:endParaRPr lang="en-US" sz="1600" b="0" i="0" u="none" strike="noStrike" dirty="0">
                        <a:solidFill>
                          <a:srgbClr val="0D274C"/>
                        </a:solidFill>
                        <a:effectLst/>
                        <a:latin typeface="Arial" panose="020B0604020202020204" pitchFamily="34" charset="0"/>
                      </a:endParaRPr>
                    </a:p>
                  </a:txBody>
                  <a:tcPr marL="0" marR="0" marT="0" marB="0" anchor="ctr"/>
                </a:tc>
                <a:extLst>
                  <a:ext uri="{0D108BD9-81ED-4DB2-BD59-A6C34878D82A}">
                    <a16:rowId xmlns:a16="http://schemas.microsoft.com/office/drawing/2014/main" val="947092908"/>
                  </a:ext>
                </a:extLst>
              </a:tr>
              <a:tr h="500643">
                <a:tc>
                  <a:txBody>
                    <a:bodyPr/>
                    <a:lstStyle/>
                    <a:p>
                      <a:pPr marL="0" indent="0" algn="ctr">
                        <a:buFont typeface="Arial" panose="020B0604020202020204" pitchFamily="34" charset="0"/>
                        <a:buNone/>
                      </a:pPr>
                      <a:r>
                        <a:rPr lang="en-US" sz="1600" dirty="0">
                          <a:solidFill>
                            <a:srgbClr val="0D274C"/>
                          </a:solidFill>
                        </a:rPr>
                        <a:t>Other Income </a:t>
                      </a:r>
                      <a:r>
                        <a:rPr lang="en-US" sz="1100" dirty="0">
                          <a:solidFill>
                            <a:srgbClr val="4284BE"/>
                          </a:solidFill>
                        </a:rPr>
                        <a:t>(conservative)</a:t>
                      </a:r>
                      <a:endParaRPr lang="en-US" sz="1600" dirty="0">
                        <a:solidFill>
                          <a:srgbClr val="4284BE"/>
                        </a:solidFill>
                      </a:endParaRPr>
                    </a:p>
                  </a:txBody>
                  <a:tcPr marL="75166" marR="75166" marT="37583" marB="37583" anchor="ctr">
                    <a:lnB w="12700" cmpd="sng">
                      <a:noFill/>
                    </a:lnB>
                  </a:tcPr>
                </a:tc>
                <a:tc>
                  <a:txBody>
                    <a:bodyPr/>
                    <a:lstStyle/>
                    <a:p>
                      <a:pPr marL="0" marR="0" indent="0" algn="ctr" rtl="0" eaLnBrk="1" fontAlgn="auto" latinLnBrk="0" hangingPunct="1">
                        <a:spcBef>
                          <a:spcPts val="0"/>
                        </a:spcBef>
                        <a:spcAft>
                          <a:spcPts val="0"/>
                        </a:spcAft>
                      </a:pPr>
                      <a:r>
                        <a:rPr lang="en-US" sz="1600" u="none" strike="noStrike" kern="1200" dirty="0">
                          <a:solidFill>
                            <a:srgbClr val="0D274C"/>
                          </a:solidFill>
                          <a:effectLst/>
                        </a:rPr>
                        <a:t>$58,764</a:t>
                      </a:r>
                      <a:endParaRPr lang="en-US" sz="1800" b="0" i="0" u="none" strike="noStrike" dirty="0">
                        <a:solidFill>
                          <a:srgbClr val="0D274C"/>
                        </a:solidFill>
                        <a:effectLst/>
                        <a:latin typeface="Arial" panose="020B0604020202020204" pitchFamily="34" charset="0"/>
                      </a:endParaRPr>
                    </a:p>
                  </a:txBody>
                  <a:tcPr marL="0" marR="0" marT="0" marB="0" anchor="ctr">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a:t>
                      </a:r>
                      <a:r>
                        <a:rPr lang="en-US" sz="1600" u="none" strike="noStrike" kern="1200" dirty="0">
                          <a:solidFill>
                            <a:srgbClr val="0D274C"/>
                          </a:solidFill>
                          <a:effectLst/>
                        </a:rPr>
                        <a:t>$117,528</a:t>
                      </a:r>
                      <a:endParaRPr lang="en-US" sz="1800" b="0" i="0" u="none" strike="noStrike" dirty="0">
                        <a:solidFill>
                          <a:srgbClr val="0D274C"/>
                        </a:solidFill>
                        <a:effectLst/>
                        <a:latin typeface="Arial" panose="020B0604020202020204" pitchFamily="34" charset="0"/>
                      </a:endParaRPr>
                    </a:p>
                  </a:txBody>
                  <a:tcPr marL="0" marR="0" marT="0" marB="0" anchor="ctr">
                    <a:lnB w="12700" cmpd="sng">
                      <a:noFill/>
                    </a:lnB>
                  </a:tcPr>
                </a:tc>
                <a:extLst>
                  <a:ext uri="{0D108BD9-81ED-4DB2-BD59-A6C34878D82A}">
                    <a16:rowId xmlns:a16="http://schemas.microsoft.com/office/drawing/2014/main" val="3903747701"/>
                  </a:ext>
                </a:extLst>
              </a:tr>
              <a:tr h="500643">
                <a:tc>
                  <a:txBody>
                    <a:bodyPr/>
                    <a:lstStyle/>
                    <a:p>
                      <a:pPr marL="0" indent="0" algn="ctr">
                        <a:buFont typeface="Arial" panose="020B0604020202020204" pitchFamily="34" charset="0"/>
                        <a:buNone/>
                      </a:pPr>
                      <a:r>
                        <a:rPr lang="en-US" sz="1600" b="1" dirty="0">
                          <a:solidFill>
                            <a:schemeClr val="bg2"/>
                          </a:solidFill>
                        </a:rPr>
                        <a:t>TOTAL</a:t>
                      </a:r>
                    </a:p>
                  </a:txBody>
                  <a:tcPr marL="75166" marR="75166" marT="37583" marB="3758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284B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bg2"/>
                          </a:solidFill>
                          <a:latin typeface="+mn-lt"/>
                          <a:ea typeface="+mn-ea"/>
                          <a:cs typeface="+mn-cs"/>
                        </a:rPr>
                        <a:t> $196,132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284B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bg2"/>
                          </a:solidFill>
                          <a:latin typeface="+mn-lt"/>
                          <a:ea typeface="+mn-ea"/>
                          <a:cs typeface="+mn-cs"/>
                        </a:rPr>
                        <a:t>$392,264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284BE"/>
                    </a:solidFill>
                  </a:tcPr>
                </a:tc>
                <a:extLst>
                  <a:ext uri="{0D108BD9-81ED-4DB2-BD59-A6C34878D82A}">
                    <a16:rowId xmlns:a16="http://schemas.microsoft.com/office/drawing/2014/main" val="2417138004"/>
                  </a:ext>
                </a:extLst>
              </a:tr>
            </a:tbl>
          </a:graphicData>
        </a:graphic>
      </p:graphicFrame>
      <p:cxnSp>
        <p:nvCxnSpPr>
          <p:cNvPr id="31" name="Straight Connector 30">
            <a:extLst>
              <a:ext uri="{FF2B5EF4-FFF2-40B4-BE49-F238E27FC236}">
                <a16:creationId xmlns:a16="http://schemas.microsoft.com/office/drawing/2014/main" id="{205F08F3-994E-4631-9B10-D482577FEA06}"/>
              </a:ext>
            </a:extLst>
          </p:cNvPr>
          <p:cNvCxnSpPr/>
          <p:nvPr/>
        </p:nvCxnSpPr>
        <p:spPr>
          <a:xfrm flipV="1">
            <a:off x="8846790" y="3258991"/>
            <a:ext cx="862012" cy="133350"/>
          </a:xfrm>
          <a:prstGeom prst="line">
            <a:avLst/>
          </a:prstGeom>
          <a:ln>
            <a:solidFill>
              <a:srgbClr val="4284B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68B774-8824-4658-B82E-9B0535C32F3F}"/>
              </a:ext>
            </a:extLst>
          </p:cNvPr>
          <p:cNvCxnSpPr>
            <a:cxnSpLocks/>
          </p:cNvCxnSpPr>
          <p:nvPr/>
        </p:nvCxnSpPr>
        <p:spPr>
          <a:xfrm flipV="1">
            <a:off x="10333434" y="3258991"/>
            <a:ext cx="862012" cy="133350"/>
          </a:xfrm>
          <a:prstGeom prst="line">
            <a:avLst/>
          </a:prstGeom>
          <a:ln>
            <a:solidFill>
              <a:srgbClr val="4284BE"/>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E46A650-DB96-4415-994A-312C567AC79B}"/>
              </a:ext>
            </a:extLst>
          </p:cNvPr>
          <p:cNvSpPr txBox="1"/>
          <p:nvPr/>
        </p:nvSpPr>
        <p:spPr>
          <a:xfrm>
            <a:off x="9258747" y="3020657"/>
            <a:ext cx="977950" cy="276999"/>
          </a:xfrm>
          <a:prstGeom prst="rect">
            <a:avLst/>
          </a:prstGeom>
          <a:noFill/>
        </p:spPr>
        <p:txBody>
          <a:bodyPr wrap="square">
            <a:spAutoFit/>
          </a:bodyPr>
          <a:lstStyle/>
          <a:p>
            <a:pPr marL="0" marR="0" indent="0" algn="ctr" rtl="0" eaLnBrk="1" fontAlgn="auto" latinLnBrk="0" hangingPunct="1">
              <a:spcBef>
                <a:spcPts val="0"/>
              </a:spcBef>
              <a:spcAft>
                <a:spcPts val="0"/>
              </a:spcAft>
            </a:pPr>
            <a:r>
              <a:rPr lang="en-US" sz="1200" u="none" strike="noStrike" kern="1200" dirty="0">
                <a:solidFill>
                  <a:srgbClr val="4284BE"/>
                </a:solidFill>
                <a:effectLst/>
              </a:rPr>
              <a:t>$40,000</a:t>
            </a:r>
            <a:endParaRPr lang="en-US" sz="1400" b="0" i="0" u="none" strike="noStrike" dirty="0">
              <a:solidFill>
                <a:srgbClr val="4284BE"/>
              </a:solidFill>
              <a:effectLst/>
              <a:latin typeface="Arial" panose="020B0604020202020204" pitchFamily="34" charset="0"/>
            </a:endParaRPr>
          </a:p>
        </p:txBody>
      </p:sp>
      <p:sp>
        <p:nvSpPr>
          <p:cNvPr id="37" name="TextBox 36">
            <a:extLst>
              <a:ext uri="{FF2B5EF4-FFF2-40B4-BE49-F238E27FC236}">
                <a16:creationId xmlns:a16="http://schemas.microsoft.com/office/drawing/2014/main" id="{B47568C6-D730-404E-B749-6FF385C08A1D}"/>
              </a:ext>
            </a:extLst>
          </p:cNvPr>
          <p:cNvSpPr txBox="1"/>
          <p:nvPr/>
        </p:nvSpPr>
        <p:spPr>
          <a:xfrm>
            <a:off x="10725778" y="3020086"/>
            <a:ext cx="977950" cy="276999"/>
          </a:xfrm>
          <a:prstGeom prst="rect">
            <a:avLst/>
          </a:prstGeom>
          <a:noFill/>
        </p:spPr>
        <p:txBody>
          <a:bodyPr wrap="square">
            <a:spAutoFit/>
          </a:bodyPr>
          <a:lstStyle/>
          <a:p>
            <a:pPr marL="0" marR="0" indent="0" algn="ctr" rtl="0" eaLnBrk="1" fontAlgn="auto" latinLnBrk="0" hangingPunct="1">
              <a:spcBef>
                <a:spcPts val="0"/>
              </a:spcBef>
              <a:spcAft>
                <a:spcPts val="0"/>
              </a:spcAft>
            </a:pPr>
            <a:r>
              <a:rPr lang="en-US" sz="1200" u="none" strike="noStrike" kern="1200" dirty="0">
                <a:solidFill>
                  <a:srgbClr val="4284BE"/>
                </a:solidFill>
                <a:effectLst/>
              </a:rPr>
              <a:t>$80,000</a:t>
            </a:r>
            <a:endParaRPr lang="en-US" sz="1400" b="0" i="0" u="none" strike="noStrike" dirty="0">
              <a:solidFill>
                <a:srgbClr val="4284BE"/>
              </a:solidFill>
              <a:effectLst/>
              <a:latin typeface="Arial" panose="020B0604020202020204" pitchFamily="34" charset="0"/>
            </a:endParaRPr>
          </a:p>
        </p:txBody>
      </p:sp>
      <p:sp>
        <p:nvSpPr>
          <p:cNvPr id="42" name="Parallelogram 41">
            <a:extLst>
              <a:ext uri="{FF2B5EF4-FFF2-40B4-BE49-F238E27FC236}">
                <a16:creationId xmlns:a16="http://schemas.microsoft.com/office/drawing/2014/main" id="{FF592837-6868-4F90-87EE-EAB2F8F4DEED}"/>
              </a:ext>
            </a:extLst>
          </p:cNvPr>
          <p:cNvSpPr/>
          <p:nvPr/>
        </p:nvSpPr>
        <p:spPr>
          <a:xfrm>
            <a:off x="8309447" y="4792459"/>
            <a:ext cx="3598707" cy="1550322"/>
          </a:xfrm>
          <a:prstGeom prst="parallelogram">
            <a:avLst>
              <a:gd name="adj" fmla="val 37881"/>
            </a:avLst>
          </a:prstGeom>
          <a:solidFill>
            <a:schemeClr val="tx1">
              <a:lumMod val="25000"/>
              <a:lumOff val="75000"/>
            </a:schemeClr>
          </a:solidFill>
          <a:ln>
            <a:noFill/>
          </a:ln>
          <a:effectLst>
            <a:outerShdw blurRad="76200" dir="18900000" sy="23000" kx="-1200000" algn="bl" rotWithShape="0">
              <a:prstClr val="black">
                <a:alpha val="20000"/>
              </a:prst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sp>
        <p:nvSpPr>
          <p:cNvPr id="40" name="Arrow: Down 39">
            <a:extLst>
              <a:ext uri="{FF2B5EF4-FFF2-40B4-BE49-F238E27FC236}">
                <a16:creationId xmlns:a16="http://schemas.microsoft.com/office/drawing/2014/main" id="{95B955FD-4ED8-4AF1-95EC-63203FA6C005}"/>
              </a:ext>
            </a:extLst>
          </p:cNvPr>
          <p:cNvSpPr/>
          <p:nvPr/>
        </p:nvSpPr>
        <p:spPr>
          <a:xfrm>
            <a:off x="10702529" y="4094170"/>
            <a:ext cx="409575" cy="7935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3945B19-0A5E-4B76-8216-5E2E67443670}"/>
              </a:ext>
            </a:extLst>
          </p:cNvPr>
          <p:cNvSpPr txBox="1"/>
          <p:nvPr/>
        </p:nvSpPr>
        <p:spPr>
          <a:xfrm>
            <a:off x="8748715" y="4946908"/>
            <a:ext cx="2773414" cy="1138773"/>
          </a:xfrm>
          <a:prstGeom prst="rect">
            <a:avLst/>
          </a:prstGeom>
          <a:noFill/>
        </p:spPr>
        <p:txBody>
          <a:bodyPr wrap="square">
            <a:spAutoFit/>
          </a:bodyPr>
          <a:lstStyle/>
          <a:p>
            <a:pPr algn="ctr"/>
            <a:r>
              <a:rPr lang="en-US" sz="1600" b="1" dirty="0"/>
              <a:t>     PROPERTY VALUE INCREASE YEAR 2*</a:t>
            </a:r>
          </a:p>
          <a:p>
            <a:pPr algn="ctr"/>
            <a:r>
              <a:rPr lang="en-US" sz="3600" b="1" u="sng" dirty="0">
                <a:solidFill>
                  <a:srgbClr val="0070C0"/>
                </a:solidFill>
              </a:rPr>
              <a:t>$8,346,042</a:t>
            </a:r>
          </a:p>
        </p:txBody>
      </p:sp>
      <p:sp>
        <p:nvSpPr>
          <p:cNvPr id="46" name="TextBox 45">
            <a:extLst>
              <a:ext uri="{FF2B5EF4-FFF2-40B4-BE49-F238E27FC236}">
                <a16:creationId xmlns:a16="http://schemas.microsoft.com/office/drawing/2014/main" id="{6D21FBB2-9EBD-4F14-96E2-98C084D9D850}"/>
              </a:ext>
            </a:extLst>
          </p:cNvPr>
          <p:cNvSpPr txBox="1"/>
          <p:nvPr/>
        </p:nvSpPr>
        <p:spPr>
          <a:xfrm>
            <a:off x="8846790" y="6110225"/>
            <a:ext cx="2339575" cy="261610"/>
          </a:xfrm>
          <a:prstGeom prst="rect">
            <a:avLst/>
          </a:prstGeom>
          <a:noFill/>
        </p:spPr>
        <p:txBody>
          <a:bodyPr wrap="square">
            <a:spAutoFit/>
          </a:bodyPr>
          <a:lstStyle/>
          <a:p>
            <a:pPr marL="0" marR="0" indent="0" rtl="0" eaLnBrk="1" fontAlgn="auto" latinLnBrk="0" hangingPunct="1">
              <a:spcBef>
                <a:spcPts val="0"/>
              </a:spcBef>
              <a:spcAft>
                <a:spcPts val="0"/>
              </a:spcAft>
            </a:pPr>
            <a:r>
              <a:rPr lang="en-US" sz="1100" u="none" strike="noStrike" kern="1200" dirty="0">
                <a:solidFill>
                  <a:srgbClr val="4284BE"/>
                </a:solidFill>
                <a:effectLst/>
              </a:rPr>
              <a:t>*Based on 4.70% CAP Rate Year 2</a:t>
            </a:r>
            <a:endParaRPr lang="en-US" sz="1200" b="0" i="0" u="none" strike="noStrike" dirty="0">
              <a:solidFill>
                <a:srgbClr val="4284BE"/>
              </a:solidFill>
              <a:effectLst/>
              <a:latin typeface="Arial" panose="020B0604020202020204" pitchFamily="34" charset="0"/>
            </a:endParaRPr>
          </a:p>
        </p:txBody>
      </p:sp>
      <p:sp>
        <p:nvSpPr>
          <p:cNvPr id="6" name="Rectangle 5">
            <a:extLst>
              <a:ext uri="{FF2B5EF4-FFF2-40B4-BE49-F238E27FC236}">
                <a16:creationId xmlns:a16="http://schemas.microsoft.com/office/drawing/2014/main" id="{DE34DF19-EEF7-401D-B31B-D2C82B8191AE}"/>
              </a:ext>
            </a:extLst>
          </p:cNvPr>
          <p:cNvSpPr/>
          <p:nvPr/>
        </p:nvSpPr>
        <p:spPr>
          <a:xfrm>
            <a:off x="1314799" y="6342781"/>
            <a:ext cx="3971277" cy="381865"/>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89D53A5A-AB7E-4C47-AE6A-11394D0B83A0}"/>
              </a:ext>
            </a:extLst>
          </p:cNvPr>
          <p:cNvGraphicFramePr/>
          <p:nvPr>
            <p:extLst>
              <p:ext uri="{D42A27DB-BD31-4B8C-83A1-F6EECF244321}">
                <p14:modId xmlns:p14="http://schemas.microsoft.com/office/powerpoint/2010/main" val="29206852"/>
              </p:ext>
            </p:extLst>
          </p:nvPr>
        </p:nvGraphicFramePr>
        <p:xfrm>
          <a:off x="1606550" y="6388005"/>
          <a:ext cx="3614348" cy="277876"/>
        </p:xfrm>
        <a:graphic>
          <a:graphicData uri="http://schemas.openxmlformats.org/drawingml/2006/table">
            <a:tbl>
              <a:tblPr>
                <a:tableStyleId>{5C22544A-7EE6-4342-B048-85BDC9FD1C3A}</a:tableStyleId>
              </a:tblPr>
              <a:tblGrid>
                <a:gridCol w="2321589">
                  <a:extLst>
                    <a:ext uri="{9D8B030D-6E8A-4147-A177-3AD203B41FA5}">
                      <a16:colId xmlns:a16="http://schemas.microsoft.com/office/drawing/2014/main" val="1577057690"/>
                    </a:ext>
                  </a:extLst>
                </a:gridCol>
                <a:gridCol w="1292759">
                  <a:extLst>
                    <a:ext uri="{9D8B030D-6E8A-4147-A177-3AD203B41FA5}">
                      <a16:colId xmlns:a16="http://schemas.microsoft.com/office/drawing/2014/main" val="1016236196"/>
                    </a:ext>
                  </a:extLst>
                </a:gridCol>
              </a:tblGrid>
              <a:tr h="255397">
                <a:tc>
                  <a:txBody>
                    <a:bodyPr/>
                    <a:lstStyle/>
                    <a:p>
                      <a:pPr marL="0" algn="ctr" rtl="0" eaLnBrk="1" fontAlgn="ctr" latinLnBrk="0" hangingPunct="1">
                        <a:spcBef>
                          <a:spcPts val="0"/>
                        </a:spcBef>
                        <a:spcAft>
                          <a:spcPts val="0"/>
                        </a:spcAft>
                      </a:pPr>
                      <a:r>
                        <a:rPr lang="en-US" sz="1800" b="1" u="none" strike="noStrike" kern="1200">
                          <a:solidFill>
                            <a:schemeClr val="bg2"/>
                          </a:solidFill>
                          <a:effectLst/>
                        </a:rPr>
                        <a:t>Total Capex Budget</a:t>
                      </a:r>
                      <a:endParaRPr lang="en-US" sz="2000" b="1" i="0" u="none" strike="noStrike">
                        <a:solidFill>
                          <a:schemeClr val="bg2"/>
                        </a:solidFill>
                        <a:effectLst/>
                        <a:latin typeface="Arial" panose="020B0604020202020204" pitchFamily="34" charset="0"/>
                      </a:endParaRPr>
                    </a:p>
                  </a:txBody>
                  <a:tcPr marL="3556" marR="3556" marT="355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rtl="0" eaLnBrk="1" fontAlgn="ctr" latinLnBrk="0" hangingPunct="1">
                        <a:spcBef>
                          <a:spcPts val="0"/>
                        </a:spcBef>
                        <a:spcAft>
                          <a:spcPts val="0"/>
                        </a:spcAft>
                      </a:pPr>
                      <a:r>
                        <a:rPr lang="en-US" sz="1800" b="1" u="none" strike="noStrike" kern="1200" dirty="0">
                          <a:solidFill>
                            <a:schemeClr val="bg2"/>
                          </a:solidFill>
                          <a:effectLst/>
                        </a:rPr>
                        <a:t>$2,088,400</a:t>
                      </a:r>
                      <a:endParaRPr lang="en-US" sz="2000" b="1" i="0" u="none" strike="noStrike" dirty="0">
                        <a:solidFill>
                          <a:schemeClr val="bg2"/>
                        </a:solidFill>
                        <a:effectLst/>
                        <a:latin typeface="Arial" panose="020B0604020202020204" pitchFamily="34" charset="0"/>
                      </a:endParaRPr>
                    </a:p>
                  </a:txBody>
                  <a:tcPr marL="3556" marR="3556" marT="355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2172579"/>
                  </a:ext>
                </a:extLst>
              </a:tr>
            </a:tbl>
          </a:graphicData>
        </a:graphic>
      </p:graphicFrame>
    </p:spTree>
    <p:extLst>
      <p:ext uri="{BB962C8B-B14F-4D97-AF65-F5344CB8AC3E}">
        <p14:creationId xmlns:p14="http://schemas.microsoft.com/office/powerpoint/2010/main" val="3243529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10000" b="-10000"/>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B59581D-B158-4AE7-84CE-DA51A5ECF32C}"/>
              </a:ext>
            </a:extLst>
          </p:cNvPr>
          <p:cNvSpPr/>
          <p:nvPr/>
        </p:nvSpPr>
        <p:spPr>
          <a:xfrm>
            <a:off x="1" y="0"/>
            <a:ext cx="63260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0D90350-6F9D-4358-B9E8-64B5AD70721D}"/>
              </a:ext>
            </a:extLst>
          </p:cNvPr>
          <p:cNvPicPr>
            <a:picLocks noChangeAspect="1"/>
          </p:cNvPicPr>
          <p:nvPr/>
        </p:nvPicPr>
        <p:blipFill>
          <a:blip r:embed="rId4"/>
          <a:stretch>
            <a:fillRect/>
          </a:stretch>
        </p:blipFill>
        <p:spPr>
          <a:xfrm>
            <a:off x="83901" y="694020"/>
            <a:ext cx="3329480" cy="2618064"/>
          </a:xfrm>
          <a:prstGeom prst="rect">
            <a:avLst/>
          </a:prstGeom>
        </p:spPr>
      </p:pic>
      <p:pic>
        <p:nvPicPr>
          <p:cNvPr id="26" name="Picture 25">
            <a:extLst>
              <a:ext uri="{FF2B5EF4-FFF2-40B4-BE49-F238E27FC236}">
                <a16:creationId xmlns:a16="http://schemas.microsoft.com/office/drawing/2014/main" id="{8A8D6A34-2A0B-4BE3-87B3-1C1332B2B67F}"/>
              </a:ext>
            </a:extLst>
          </p:cNvPr>
          <p:cNvPicPr>
            <a:picLocks noChangeAspect="1"/>
          </p:cNvPicPr>
          <p:nvPr/>
        </p:nvPicPr>
        <p:blipFill>
          <a:blip r:embed="rId5"/>
          <a:stretch>
            <a:fillRect/>
          </a:stretch>
        </p:blipFill>
        <p:spPr>
          <a:xfrm>
            <a:off x="3716742" y="177791"/>
            <a:ext cx="2342969" cy="3134293"/>
          </a:xfrm>
          <a:prstGeom prst="rect">
            <a:avLst/>
          </a:prstGeom>
        </p:spPr>
      </p:pic>
      <p:pic>
        <p:nvPicPr>
          <p:cNvPr id="24" name="Picture 23">
            <a:extLst>
              <a:ext uri="{FF2B5EF4-FFF2-40B4-BE49-F238E27FC236}">
                <a16:creationId xmlns:a16="http://schemas.microsoft.com/office/drawing/2014/main" id="{AF7669EA-CAD5-4217-A1EB-14772486CEEE}"/>
              </a:ext>
            </a:extLst>
          </p:cNvPr>
          <p:cNvPicPr>
            <a:picLocks noChangeAspect="1"/>
          </p:cNvPicPr>
          <p:nvPr/>
        </p:nvPicPr>
        <p:blipFill>
          <a:blip r:embed="rId6"/>
          <a:stretch>
            <a:fillRect/>
          </a:stretch>
        </p:blipFill>
        <p:spPr>
          <a:xfrm>
            <a:off x="194088" y="4167843"/>
            <a:ext cx="3219293" cy="2460403"/>
          </a:xfrm>
          <a:prstGeom prst="rect">
            <a:avLst/>
          </a:prstGeom>
        </p:spPr>
      </p:pic>
      <p:pic>
        <p:nvPicPr>
          <p:cNvPr id="28" name="Picture 27">
            <a:extLst>
              <a:ext uri="{FF2B5EF4-FFF2-40B4-BE49-F238E27FC236}">
                <a16:creationId xmlns:a16="http://schemas.microsoft.com/office/drawing/2014/main" id="{56DA1C07-4165-4E0F-A273-721070CDF713}"/>
              </a:ext>
            </a:extLst>
          </p:cNvPr>
          <p:cNvPicPr>
            <a:picLocks noChangeAspect="1"/>
          </p:cNvPicPr>
          <p:nvPr/>
        </p:nvPicPr>
        <p:blipFill>
          <a:blip r:embed="rId7"/>
          <a:stretch>
            <a:fillRect/>
          </a:stretch>
        </p:blipFill>
        <p:spPr>
          <a:xfrm>
            <a:off x="3604061" y="3524250"/>
            <a:ext cx="2455650" cy="3103996"/>
          </a:xfrm>
          <a:prstGeom prst="rect">
            <a:avLst/>
          </a:prstGeom>
        </p:spPr>
      </p:pic>
      <p:sp>
        <p:nvSpPr>
          <p:cNvPr id="30" name="TextBox 29">
            <a:extLst>
              <a:ext uri="{FF2B5EF4-FFF2-40B4-BE49-F238E27FC236}">
                <a16:creationId xmlns:a16="http://schemas.microsoft.com/office/drawing/2014/main" id="{EC09D870-089C-4C86-9A9E-4586832E3597}"/>
              </a:ext>
            </a:extLst>
          </p:cNvPr>
          <p:cNvSpPr txBox="1"/>
          <p:nvPr/>
        </p:nvSpPr>
        <p:spPr>
          <a:xfrm>
            <a:off x="2186609" y="2732567"/>
            <a:ext cx="783772" cy="307777"/>
          </a:xfrm>
          <a:prstGeom prst="rect">
            <a:avLst/>
          </a:prstGeom>
          <a:noFill/>
        </p:spPr>
        <p:txBody>
          <a:bodyPr wrap="square" rtlCol="0">
            <a:spAutoFit/>
          </a:bodyPr>
          <a:lstStyle/>
          <a:p>
            <a:pPr algn="r"/>
            <a:r>
              <a:rPr lang="en-US" sz="1400" dirty="0">
                <a:solidFill>
                  <a:srgbClr val="1E96CB"/>
                </a:solidFill>
              </a:rPr>
              <a:t>81 units</a:t>
            </a:r>
          </a:p>
        </p:txBody>
      </p:sp>
      <p:sp>
        <p:nvSpPr>
          <p:cNvPr id="32" name="TextBox 31">
            <a:extLst>
              <a:ext uri="{FF2B5EF4-FFF2-40B4-BE49-F238E27FC236}">
                <a16:creationId xmlns:a16="http://schemas.microsoft.com/office/drawing/2014/main" id="{02E224D1-AF0D-4B77-A4AD-5476BACBA9BA}"/>
              </a:ext>
            </a:extLst>
          </p:cNvPr>
          <p:cNvSpPr txBox="1"/>
          <p:nvPr/>
        </p:nvSpPr>
        <p:spPr>
          <a:xfrm>
            <a:off x="5124203" y="2777117"/>
            <a:ext cx="783772" cy="307777"/>
          </a:xfrm>
          <a:prstGeom prst="rect">
            <a:avLst/>
          </a:prstGeom>
          <a:noFill/>
        </p:spPr>
        <p:txBody>
          <a:bodyPr wrap="square" rtlCol="0">
            <a:spAutoFit/>
          </a:bodyPr>
          <a:lstStyle/>
          <a:p>
            <a:pPr algn="r"/>
            <a:r>
              <a:rPr lang="en-US" sz="1400" dirty="0">
                <a:solidFill>
                  <a:srgbClr val="1E96CB"/>
                </a:solidFill>
              </a:rPr>
              <a:t>72 units</a:t>
            </a:r>
          </a:p>
        </p:txBody>
      </p:sp>
      <p:sp>
        <p:nvSpPr>
          <p:cNvPr id="34" name="TextBox 33">
            <a:extLst>
              <a:ext uri="{FF2B5EF4-FFF2-40B4-BE49-F238E27FC236}">
                <a16:creationId xmlns:a16="http://schemas.microsoft.com/office/drawing/2014/main" id="{687FF9DE-9665-4B15-8BA4-D3FACEBD745E}"/>
              </a:ext>
            </a:extLst>
          </p:cNvPr>
          <p:cNvSpPr txBox="1"/>
          <p:nvPr/>
        </p:nvSpPr>
        <p:spPr>
          <a:xfrm>
            <a:off x="2057400" y="6075990"/>
            <a:ext cx="884847" cy="307777"/>
          </a:xfrm>
          <a:prstGeom prst="rect">
            <a:avLst/>
          </a:prstGeom>
          <a:noFill/>
        </p:spPr>
        <p:txBody>
          <a:bodyPr wrap="square" rtlCol="0">
            <a:spAutoFit/>
          </a:bodyPr>
          <a:lstStyle/>
          <a:p>
            <a:pPr algn="r"/>
            <a:r>
              <a:rPr lang="en-US" sz="1400" dirty="0">
                <a:solidFill>
                  <a:srgbClr val="1E96CB"/>
                </a:solidFill>
              </a:rPr>
              <a:t>111 units</a:t>
            </a:r>
          </a:p>
        </p:txBody>
      </p:sp>
      <p:sp>
        <p:nvSpPr>
          <p:cNvPr id="36" name="TextBox 35">
            <a:extLst>
              <a:ext uri="{FF2B5EF4-FFF2-40B4-BE49-F238E27FC236}">
                <a16:creationId xmlns:a16="http://schemas.microsoft.com/office/drawing/2014/main" id="{01123B63-B85D-4088-A3EB-4977F71FEB4C}"/>
              </a:ext>
            </a:extLst>
          </p:cNvPr>
          <p:cNvSpPr txBox="1"/>
          <p:nvPr/>
        </p:nvSpPr>
        <p:spPr>
          <a:xfrm>
            <a:off x="5098166" y="6080678"/>
            <a:ext cx="783772" cy="307777"/>
          </a:xfrm>
          <a:prstGeom prst="rect">
            <a:avLst/>
          </a:prstGeom>
          <a:noFill/>
        </p:spPr>
        <p:txBody>
          <a:bodyPr wrap="square" rtlCol="0">
            <a:spAutoFit/>
          </a:bodyPr>
          <a:lstStyle/>
          <a:p>
            <a:pPr algn="r"/>
            <a:r>
              <a:rPr lang="en-US" sz="1400" dirty="0">
                <a:solidFill>
                  <a:srgbClr val="1E96CB"/>
                </a:solidFill>
              </a:rPr>
              <a:t>32 units</a:t>
            </a:r>
          </a:p>
        </p:txBody>
      </p:sp>
      <p:pic>
        <p:nvPicPr>
          <p:cNvPr id="38" name="Picture 37" descr="A bedroom with a ceiling fan&#10;&#10;Description automatically generated">
            <a:extLst>
              <a:ext uri="{FF2B5EF4-FFF2-40B4-BE49-F238E27FC236}">
                <a16:creationId xmlns:a16="http://schemas.microsoft.com/office/drawing/2014/main" id="{F2D6FDC2-678C-481A-A68A-93BD72DC38AB}"/>
              </a:ext>
            </a:extLst>
          </p:cNvPr>
          <p:cNvPicPr>
            <a:picLocks noChangeAspect="1"/>
          </p:cNvPicPr>
          <p:nvPr/>
        </p:nvPicPr>
        <p:blipFill rotWithShape="1">
          <a:blip r:embed="rId8" cstate="print">
            <a:grayscl/>
            <a:alphaModFix/>
            <a:extLst>
              <a:ext uri="{28A0092B-C50C-407E-A947-70E740481C1C}">
                <a14:useLocalDpi xmlns:a14="http://schemas.microsoft.com/office/drawing/2010/main" val="0"/>
              </a:ext>
            </a:extLst>
          </a:blip>
          <a:srcRect t="17697" r="8892" b="2007"/>
          <a:stretch/>
        </p:blipFill>
        <p:spPr>
          <a:xfrm>
            <a:off x="6461545" y="3395003"/>
            <a:ext cx="5744522" cy="3462997"/>
          </a:xfrm>
          <a:prstGeom prst="rect">
            <a:avLst/>
          </a:prstGeom>
        </p:spPr>
      </p:pic>
      <p:pic>
        <p:nvPicPr>
          <p:cNvPr id="42" name="Picture 41" descr="A living room with a couch and a coffee table&#10;&#10;Description automatically generated with low confidence">
            <a:extLst>
              <a:ext uri="{FF2B5EF4-FFF2-40B4-BE49-F238E27FC236}">
                <a16:creationId xmlns:a16="http://schemas.microsoft.com/office/drawing/2014/main" id="{C4DFE54B-652D-4CC8-8631-D5E5284B8FA0}"/>
              </a:ext>
            </a:extLst>
          </p:cNvPr>
          <p:cNvPicPr>
            <a:picLocks noChangeAspect="1"/>
          </p:cNvPicPr>
          <p:nvPr/>
        </p:nvPicPr>
        <p:blipFill rotWithShape="1">
          <a:blip r:embed="rId9" cstate="print">
            <a:grayscl/>
            <a:alphaModFix amt="85000"/>
            <a:extLst>
              <a:ext uri="{28A0092B-C50C-407E-A947-70E740481C1C}">
                <a14:useLocalDpi xmlns:a14="http://schemas.microsoft.com/office/drawing/2010/main" val="0"/>
              </a:ext>
            </a:extLst>
          </a:blip>
          <a:srcRect l="950" t="12568" r="253"/>
          <a:stretch/>
        </p:blipFill>
        <p:spPr>
          <a:xfrm>
            <a:off x="6461545" y="0"/>
            <a:ext cx="5744522" cy="3395003"/>
          </a:xfrm>
          <a:prstGeom prst="rect">
            <a:avLst/>
          </a:prstGeom>
        </p:spPr>
      </p:pic>
    </p:spTree>
    <p:extLst>
      <p:ext uri="{BB962C8B-B14F-4D97-AF65-F5344CB8AC3E}">
        <p14:creationId xmlns:p14="http://schemas.microsoft.com/office/powerpoint/2010/main" val="3553239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A35E00A5-1A90-4833-9E03-BD6160A55930}"/>
              </a:ext>
            </a:extLst>
          </p:cNvPr>
          <p:cNvSpPr txBox="1"/>
          <p:nvPr/>
        </p:nvSpPr>
        <p:spPr>
          <a:xfrm>
            <a:off x="5458984" y="523208"/>
            <a:ext cx="5727176" cy="5923312"/>
          </a:xfrm>
          <a:prstGeom prst="rect">
            <a:avLst/>
          </a:prstGeom>
        </p:spPr>
        <p:txBody>
          <a:bodyPr vert="horz" lIns="0" tIns="45720" rIns="0" bIns="45720" rtlCol="0" anchor="ctr">
            <a:noAutofit/>
          </a:bodyPr>
          <a:lstStyle/>
          <a:p>
            <a:pPr marL="13335" marR="36195" algn="just">
              <a:lnSpc>
                <a:spcPct val="90000"/>
              </a:lnSpc>
              <a:spcBef>
                <a:spcPts val="105"/>
              </a:spcBef>
              <a:buClr>
                <a:schemeClr val="accent1"/>
              </a:buClr>
            </a:pPr>
            <a:r>
              <a:rPr lang="en-US" sz="1000" dirty="0">
                <a:solidFill>
                  <a:schemeClr val="tx1">
                    <a:lumMod val="75000"/>
                    <a:lumOff val="25000"/>
                  </a:schemeClr>
                </a:solidFill>
              </a:rPr>
              <a:t>No information provided on this presentation shall constitute an offer to sell or a solicitation of an offer to make an investment in any securities or ownership interests in  Sedona Canyon  LLC (the “Opportunity”). This presentation does not constitute an offer to sell or buy any securities or ownership interests of the Opportunity (“Interests ”). There  shall be no offer or sale of the Opportunity’s Interests without:</a:t>
            </a:r>
          </a:p>
          <a:p>
            <a:pPr marL="13335" marR="36195" algn="just">
              <a:lnSpc>
                <a:spcPct val="90000"/>
              </a:lnSpc>
              <a:spcBef>
                <a:spcPts val="105"/>
              </a:spcBef>
              <a:buClr>
                <a:schemeClr val="accent1"/>
              </a:buClr>
            </a:pPr>
            <a:r>
              <a:rPr lang="en-US" sz="1000" dirty="0">
                <a:solidFill>
                  <a:schemeClr val="tx1">
                    <a:lumMod val="75000"/>
                    <a:lumOff val="25000"/>
                  </a:schemeClr>
                </a:solidFill>
              </a:rPr>
              <a:t>Securities offered through the Opportunity are only suitable for Accredited Investors, who are familiar with and willing to accept the high risk associated with private  investments. Investing in private placements requires high -risk tolerance, low-liquidity concerns and long-term commitments. Investors must be able to afford to lose their entire investment. Investors must carefully consider their investment objectives along with the risks, charges, expenses and other factors of any investment product prior to investing.</a:t>
            </a:r>
          </a:p>
          <a:p>
            <a:pPr marL="13335" marR="36195" algn="just">
              <a:lnSpc>
                <a:spcPct val="90000"/>
              </a:lnSpc>
              <a:spcBef>
                <a:spcPts val="105"/>
              </a:spcBef>
              <a:buClr>
                <a:schemeClr val="accent1"/>
              </a:buClr>
            </a:pPr>
            <a:endParaRPr lang="en-US" sz="1000" dirty="0">
              <a:solidFill>
                <a:schemeClr val="tx1">
                  <a:lumMod val="75000"/>
                  <a:lumOff val="25000"/>
                </a:schemeClr>
              </a:solidFill>
            </a:endParaRPr>
          </a:p>
          <a:p>
            <a:pPr marL="13335" marR="36195" algn="just">
              <a:lnSpc>
                <a:spcPct val="90000"/>
              </a:lnSpc>
              <a:spcBef>
                <a:spcPts val="105"/>
              </a:spcBef>
              <a:buClr>
                <a:schemeClr val="accent1"/>
              </a:buClr>
            </a:pPr>
            <a:r>
              <a:rPr lang="en-US" sz="1000" dirty="0">
                <a:solidFill>
                  <a:schemeClr val="tx1">
                    <a:lumMod val="75000"/>
                    <a:lumOff val="25000"/>
                  </a:schemeClr>
                </a:solidFill>
              </a:rPr>
              <a:t>A prospective investor first completing the Opportunity’s questionnaire, pursuant to which that prospective investor will attest that he or she is an Accredited Investor, as defined by Rule 501 of the Securities Act of 1933, as amended (the “1933 Act”); and </a:t>
            </a:r>
          </a:p>
          <a:p>
            <a:pPr marL="13335" marR="36195" algn="just">
              <a:lnSpc>
                <a:spcPct val="90000"/>
              </a:lnSpc>
              <a:spcBef>
                <a:spcPts val="105"/>
              </a:spcBef>
              <a:buClr>
                <a:schemeClr val="accent1"/>
              </a:buClr>
            </a:pPr>
            <a:r>
              <a:rPr lang="en-US" sz="1000" dirty="0">
                <a:solidFill>
                  <a:schemeClr val="tx1">
                    <a:lumMod val="75000"/>
                    <a:lumOff val="25000"/>
                  </a:schemeClr>
                </a:solidFill>
              </a:rPr>
              <a:t>After it receives a completed Accredited Investor Questionnaire from a prospective investor, the Opportunity completing its investigation to determine that the prospective  investor does satisfy the Accredited Investor standard and is there fore qualified to invest in the Opportunity.</a:t>
            </a:r>
          </a:p>
          <a:p>
            <a:pPr marL="13335" marR="36195" algn="just">
              <a:lnSpc>
                <a:spcPct val="90000"/>
              </a:lnSpc>
              <a:spcBef>
                <a:spcPts val="105"/>
              </a:spcBef>
              <a:buClr>
                <a:schemeClr val="accent1"/>
              </a:buClr>
            </a:pPr>
            <a:r>
              <a:rPr lang="en-US" sz="1000" dirty="0">
                <a:solidFill>
                  <a:schemeClr val="tx1">
                    <a:lumMod val="75000"/>
                    <a:lumOff val="25000"/>
                  </a:schemeClr>
                </a:solidFill>
              </a:rPr>
              <a:t>All in formation contained on this presentation (including this disclaimer language) is qualified in its entire ty by and subject to the information contained in the Offering  Materials. As explained in detail in the Offering Materials, Interests in the Opportunity are not registered (nor is there any present intention to have them registered) under the 1933 Act, or the securities laws of any states, and will only be offered and sold in reliance on exemptions from the registration requirements of the 1933 Act and  requisite state laws. The Interests in the Opportunity, once acquired, may not be transferred or resold except as permitted by the 1933 Act and requisite state laws pursuant  to registration or an exemption therefrom . Neither the Securities and Exchange Commission (the “SEC”) nor any state securities regulatory authority has expressed any  approval or disapproval of the Interests in the Opportunity, nor have any of the foregoing authorities passed upon or endorsed the merits, accuracy or adequacy of the  Offering Materia ls. Any representation to the contrary is unlawful.</a:t>
            </a:r>
          </a:p>
          <a:p>
            <a:pPr marL="13335" marR="36195" algn="just">
              <a:lnSpc>
                <a:spcPct val="90000"/>
              </a:lnSpc>
              <a:spcBef>
                <a:spcPts val="105"/>
              </a:spcBef>
              <a:buClr>
                <a:schemeClr val="accent1"/>
              </a:buClr>
            </a:pPr>
            <a:endParaRPr lang="en-US" sz="1000" dirty="0">
              <a:solidFill>
                <a:schemeClr val="tx1">
                  <a:lumMod val="75000"/>
                  <a:lumOff val="25000"/>
                </a:schemeClr>
              </a:solidFill>
            </a:endParaRPr>
          </a:p>
          <a:p>
            <a:pPr marL="13335" marR="36195" algn="just">
              <a:lnSpc>
                <a:spcPct val="90000"/>
              </a:lnSpc>
              <a:spcBef>
                <a:spcPts val="105"/>
              </a:spcBef>
              <a:buClr>
                <a:schemeClr val="accent1"/>
              </a:buClr>
            </a:pPr>
            <a:r>
              <a:rPr lang="en-US" sz="1000" dirty="0">
                <a:solidFill>
                  <a:schemeClr val="tx1">
                    <a:lumMod val="75000"/>
                    <a:lumOff val="25000"/>
                  </a:schemeClr>
                </a:solidFill>
              </a:rPr>
              <a:t>No communication, through this presentation or in any other medium, should be construed as a recommendation for any security offering. This presentation provides  general and preliminary information about the Opportunity and is intended for initial reference purposes only. It is not a summary or compilation of all applicable  information and is not complete . It is subject in its entire ty to the Offering Materials , which will only be provided to qualifying Accredited Investors.</a:t>
            </a:r>
          </a:p>
          <a:p>
            <a:pPr marL="13335" marR="36195" algn="just">
              <a:lnSpc>
                <a:spcPct val="90000"/>
              </a:lnSpc>
              <a:spcBef>
                <a:spcPts val="105"/>
              </a:spcBef>
              <a:buClr>
                <a:schemeClr val="accent1"/>
              </a:buClr>
            </a:pPr>
            <a:r>
              <a:rPr lang="en-US" sz="1000" dirty="0">
                <a:solidFill>
                  <a:schemeClr val="tx1">
                    <a:lumMod val="75000"/>
                    <a:lumOff val="25000"/>
                  </a:schemeClr>
                </a:solidFill>
              </a:rPr>
              <a:t>Neither the Opportunity nor any of its affiliates is a registered investment adviser or registered under the Investment Company Act of 1940.</a:t>
            </a:r>
          </a:p>
          <a:p>
            <a:pPr marL="13335" marR="36195" algn="just">
              <a:lnSpc>
                <a:spcPct val="90000"/>
              </a:lnSpc>
              <a:spcBef>
                <a:spcPts val="105"/>
              </a:spcBef>
              <a:buClr>
                <a:schemeClr val="accent1"/>
              </a:buClr>
            </a:pPr>
            <a:endParaRPr lang="en-US" sz="1000" dirty="0">
              <a:solidFill>
                <a:schemeClr val="tx1">
                  <a:lumMod val="75000"/>
                  <a:lumOff val="25000"/>
                </a:schemeClr>
              </a:solidFill>
            </a:endParaRPr>
          </a:p>
          <a:p>
            <a:pPr marL="13335" marR="36195" algn="just">
              <a:lnSpc>
                <a:spcPct val="90000"/>
              </a:lnSpc>
              <a:spcBef>
                <a:spcPts val="105"/>
              </a:spcBef>
              <a:buClr>
                <a:schemeClr val="accent1"/>
              </a:buClr>
            </a:pPr>
            <a:r>
              <a:rPr lang="en-US" sz="1000" dirty="0">
                <a:solidFill>
                  <a:schemeClr val="tx1">
                    <a:lumMod val="75000"/>
                    <a:lumOff val="25000"/>
                  </a:schemeClr>
                </a:solidFill>
              </a:rPr>
              <a:t>Prospective investors should not construe the contents of this presentation as legal, tax, investment or other advice. Each prospective investor should make his or her own  inquiries and consul this or her own advisors as to the appropriateness and desirability of an investment in the Opportunity and as to legal, tax and related matters concerning an investment in the Opportunity. All prospective investors are strongly advised to consult with their own tax, legal and financial advisors.</a:t>
            </a:r>
          </a:p>
        </p:txBody>
      </p:sp>
      <p:sp>
        <p:nvSpPr>
          <p:cNvPr id="6" name="Title 5">
            <a:extLst>
              <a:ext uri="{FF2B5EF4-FFF2-40B4-BE49-F238E27FC236}">
                <a16:creationId xmlns:a16="http://schemas.microsoft.com/office/drawing/2014/main" id="{EB921F3C-F4FD-484D-A759-5FB9ABDE58E0}"/>
              </a:ext>
            </a:extLst>
          </p:cNvPr>
          <p:cNvSpPr>
            <a:spLocks noGrp="1"/>
          </p:cNvSpPr>
          <p:nvPr>
            <p:ph type="title"/>
          </p:nvPr>
        </p:nvSpPr>
        <p:spPr>
          <a:xfrm>
            <a:off x="1092200" y="1885125"/>
            <a:ext cx="3314700" cy="2093975"/>
          </a:xfrm>
        </p:spPr>
        <p:txBody>
          <a:bodyPr vert="horz" lIns="91440" tIns="45720" rIns="91440" bIns="45720" rtlCol="0" anchor="ctr">
            <a:normAutofit/>
          </a:bodyPr>
          <a:lstStyle/>
          <a:p>
            <a:r>
              <a:rPr lang="en-US" sz="3400" b="1" kern="1200" spc="-50" baseline="0" noProof="0" dirty="0">
                <a:latin typeface="+mn-lt"/>
                <a:ea typeface="+mj-ea"/>
                <a:cs typeface="+mj-cs"/>
              </a:rPr>
              <a:t>CONFIDENTIALITY DISCLAIMER</a:t>
            </a:r>
          </a:p>
        </p:txBody>
      </p:sp>
    </p:spTree>
    <p:extLst>
      <p:ext uri="{BB962C8B-B14F-4D97-AF65-F5344CB8AC3E}">
        <p14:creationId xmlns:p14="http://schemas.microsoft.com/office/powerpoint/2010/main" val="4112268152"/>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a:xfrm>
            <a:off x="1097280" y="286603"/>
            <a:ext cx="5673969" cy="1450757"/>
          </a:xfrm>
        </p:spPr>
        <p:txBody>
          <a:bodyPr/>
          <a:lstStyle/>
          <a:p>
            <a:r>
              <a:rPr lang="en-US" dirty="0"/>
              <a:t> Unix Mix</a:t>
            </a:r>
          </a:p>
        </p:txBody>
      </p:sp>
      <p:sp>
        <p:nvSpPr>
          <p:cNvPr id="7" name="TextBox 6">
            <a:extLst>
              <a:ext uri="{FF2B5EF4-FFF2-40B4-BE49-F238E27FC236}">
                <a16:creationId xmlns:a16="http://schemas.microsoft.com/office/drawing/2014/main" id="{EC93B126-95E5-4F59-9387-51DC3B678C39}"/>
              </a:ext>
            </a:extLst>
          </p:cNvPr>
          <p:cNvSpPr txBox="1"/>
          <p:nvPr/>
        </p:nvSpPr>
        <p:spPr>
          <a:xfrm>
            <a:off x="5667378" y="3612315"/>
            <a:ext cx="914400" cy="914400"/>
          </a:xfrm>
          <a:prstGeom prst="rect">
            <a:avLst/>
          </a:prstGeom>
          <a:noFill/>
        </p:spPr>
        <p:txBody>
          <a:bodyPr wrap="square" rtlCol="0">
            <a:spAutoFit/>
          </a:bodyPr>
          <a:lstStyle/>
          <a:p>
            <a:endParaRPr lang="en-US" dirty="0"/>
          </a:p>
        </p:txBody>
      </p:sp>
      <p:graphicFrame>
        <p:nvGraphicFramePr>
          <p:cNvPr id="9" name="Table 11">
            <a:extLst>
              <a:ext uri="{FF2B5EF4-FFF2-40B4-BE49-F238E27FC236}">
                <a16:creationId xmlns:a16="http://schemas.microsoft.com/office/drawing/2014/main" id="{0E8031F8-B2AB-4B51-AD61-31736585D0CD}"/>
              </a:ext>
            </a:extLst>
          </p:cNvPr>
          <p:cNvGraphicFramePr>
            <a:graphicFrameLocks noGrp="1"/>
          </p:cNvGraphicFramePr>
          <p:nvPr>
            <p:extLst>
              <p:ext uri="{D42A27DB-BD31-4B8C-83A1-F6EECF244321}">
                <p14:modId xmlns:p14="http://schemas.microsoft.com/office/powerpoint/2010/main" val="4063560786"/>
              </p:ext>
            </p:extLst>
          </p:nvPr>
        </p:nvGraphicFramePr>
        <p:xfrm>
          <a:off x="1927177" y="2821747"/>
          <a:ext cx="7456589" cy="1978971"/>
        </p:xfrm>
        <a:graphic>
          <a:graphicData uri="http://schemas.openxmlformats.org/drawingml/2006/table">
            <a:tbl>
              <a:tblPr firstRow="1" bandRow="1">
                <a:tableStyleId>{21E4AEA4-8DFA-4A89-87EB-49C32662AFE0}</a:tableStyleId>
              </a:tblPr>
              <a:tblGrid>
                <a:gridCol w="2001889">
                  <a:extLst>
                    <a:ext uri="{9D8B030D-6E8A-4147-A177-3AD203B41FA5}">
                      <a16:colId xmlns:a16="http://schemas.microsoft.com/office/drawing/2014/main" val="1364811595"/>
                    </a:ext>
                  </a:extLst>
                </a:gridCol>
                <a:gridCol w="1228722">
                  <a:extLst>
                    <a:ext uri="{9D8B030D-6E8A-4147-A177-3AD203B41FA5}">
                      <a16:colId xmlns:a16="http://schemas.microsoft.com/office/drawing/2014/main" val="3913785957"/>
                    </a:ext>
                  </a:extLst>
                </a:gridCol>
                <a:gridCol w="1123950">
                  <a:extLst>
                    <a:ext uri="{9D8B030D-6E8A-4147-A177-3AD203B41FA5}">
                      <a16:colId xmlns:a16="http://schemas.microsoft.com/office/drawing/2014/main" val="2154724038"/>
                    </a:ext>
                  </a:extLst>
                </a:gridCol>
                <a:gridCol w="1547816">
                  <a:extLst>
                    <a:ext uri="{9D8B030D-6E8A-4147-A177-3AD203B41FA5}">
                      <a16:colId xmlns:a16="http://schemas.microsoft.com/office/drawing/2014/main" val="2746211349"/>
                    </a:ext>
                  </a:extLst>
                </a:gridCol>
                <a:gridCol w="1554212">
                  <a:extLst>
                    <a:ext uri="{9D8B030D-6E8A-4147-A177-3AD203B41FA5}">
                      <a16:colId xmlns:a16="http://schemas.microsoft.com/office/drawing/2014/main" val="1037730166"/>
                    </a:ext>
                  </a:extLst>
                </a:gridCol>
              </a:tblGrid>
              <a:tr h="509087">
                <a:tc>
                  <a:txBody>
                    <a:bodyPr/>
                    <a:lstStyle/>
                    <a:p>
                      <a:pPr algn="ctr"/>
                      <a:r>
                        <a:rPr lang="en-US" sz="1600" dirty="0">
                          <a:solidFill>
                            <a:schemeClr val="bg2"/>
                          </a:solidFill>
                        </a:rPr>
                        <a:t>Unit Size</a:t>
                      </a:r>
                    </a:p>
                  </a:txBody>
                  <a:tcPr marL="75166" marR="75166" marT="37583" marB="37583" anchor="ctr">
                    <a:solidFill>
                      <a:srgbClr val="0D274C"/>
                    </a:solidFill>
                  </a:tcPr>
                </a:tc>
                <a:tc>
                  <a:txBody>
                    <a:bodyPr/>
                    <a:lstStyle/>
                    <a:p>
                      <a:pPr algn="ctr"/>
                      <a:r>
                        <a:rPr lang="en-US" sz="1600" dirty="0">
                          <a:solidFill>
                            <a:schemeClr val="bg2"/>
                          </a:solidFill>
                        </a:rPr>
                        <a:t># of Units</a:t>
                      </a:r>
                    </a:p>
                  </a:txBody>
                  <a:tcPr marL="75166" marR="75166" marT="37583" marB="37583" anchor="ctr">
                    <a:solidFill>
                      <a:srgbClr val="0D274C"/>
                    </a:solidFill>
                  </a:tcPr>
                </a:tc>
                <a:tc>
                  <a:txBody>
                    <a:bodyPr/>
                    <a:lstStyle/>
                    <a:p>
                      <a:pPr algn="ctr"/>
                      <a:r>
                        <a:rPr lang="en-US" sz="1600" dirty="0">
                          <a:solidFill>
                            <a:schemeClr val="bg2"/>
                          </a:solidFill>
                        </a:rPr>
                        <a:t>SF</a:t>
                      </a:r>
                    </a:p>
                  </a:txBody>
                  <a:tcPr marL="75166" marR="75166" marT="37583" marB="37583" anchor="ctr">
                    <a:solidFill>
                      <a:srgbClr val="0D274C"/>
                    </a:solidFill>
                  </a:tcPr>
                </a:tc>
                <a:tc>
                  <a:txBody>
                    <a:bodyPr/>
                    <a:lstStyle/>
                    <a:p>
                      <a:pPr algn="ctr"/>
                      <a:r>
                        <a:rPr lang="en-US" sz="1600" dirty="0">
                          <a:solidFill>
                            <a:schemeClr val="bg2"/>
                          </a:solidFill>
                        </a:rPr>
                        <a:t>Avg Rent</a:t>
                      </a:r>
                    </a:p>
                  </a:txBody>
                  <a:tcPr marL="75166" marR="75166" marT="37583" marB="37583" anchor="ctr">
                    <a:solidFill>
                      <a:srgbClr val="0D274C"/>
                    </a:solidFill>
                  </a:tcPr>
                </a:tc>
                <a:tc>
                  <a:txBody>
                    <a:bodyPr/>
                    <a:lstStyle/>
                    <a:p>
                      <a:pPr algn="ctr"/>
                      <a:r>
                        <a:rPr lang="en-US" sz="1600" dirty="0">
                          <a:solidFill>
                            <a:schemeClr val="bg2"/>
                          </a:solidFill>
                        </a:rPr>
                        <a:t>Rent / SF</a:t>
                      </a:r>
                    </a:p>
                  </a:txBody>
                  <a:tcPr marL="75166" marR="75166" marT="37583" marB="37583" anchor="ctr">
                    <a:solidFill>
                      <a:srgbClr val="0D274C"/>
                    </a:solidFill>
                  </a:tcPr>
                </a:tc>
                <a:extLst>
                  <a:ext uri="{0D108BD9-81ED-4DB2-BD59-A6C34878D82A}">
                    <a16:rowId xmlns:a16="http://schemas.microsoft.com/office/drawing/2014/main" val="389686810"/>
                  </a:ext>
                </a:extLst>
              </a:tr>
              <a:tr h="367471">
                <a:tc>
                  <a:txBody>
                    <a:bodyPr/>
                    <a:lstStyle/>
                    <a:p>
                      <a:pPr marL="0" indent="0" algn="ctr">
                        <a:buFont typeface="Arial" panose="020B0604020202020204" pitchFamily="34" charset="0"/>
                        <a:buNone/>
                      </a:pPr>
                      <a:r>
                        <a:rPr lang="en-US" sz="1600" dirty="0">
                          <a:solidFill>
                            <a:srgbClr val="0D274C"/>
                          </a:solidFill>
                        </a:rPr>
                        <a:t>A1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81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517</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$745</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$1.44</a:t>
                      </a:r>
                    </a:p>
                  </a:txBody>
                  <a:tcPr marL="0" marR="0" marT="0" marB="0" anchor="ctr"/>
                </a:tc>
                <a:extLst>
                  <a:ext uri="{0D108BD9-81ED-4DB2-BD59-A6C34878D82A}">
                    <a16:rowId xmlns:a16="http://schemas.microsoft.com/office/drawing/2014/main" val="947092908"/>
                  </a:ext>
                </a:extLst>
              </a:tr>
              <a:tr h="367471">
                <a:tc>
                  <a:txBody>
                    <a:bodyPr/>
                    <a:lstStyle/>
                    <a:p>
                      <a:pPr marL="0" indent="0" algn="ctr">
                        <a:buFont typeface="Arial" panose="020B0604020202020204" pitchFamily="34" charset="0"/>
                        <a:buNone/>
                      </a:pPr>
                      <a:r>
                        <a:rPr lang="en-US" sz="1600" dirty="0">
                          <a:solidFill>
                            <a:srgbClr val="0D274C"/>
                          </a:solidFill>
                        </a:rPr>
                        <a:t>A2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111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665</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$835</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$1.26</a:t>
                      </a:r>
                    </a:p>
                  </a:txBody>
                  <a:tcPr marL="0" marR="0" marT="0" marB="0" anchor="ctr"/>
                </a:tc>
                <a:extLst>
                  <a:ext uri="{0D108BD9-81ED-4DB2-BD59-A6C34878D82A}">
                    <a16:rowId xmlns:a16="http://schemas.microsoft.com/office/drawing/2014/main" val="3903747701"/>
                  </a:ext>
                </a:extLst>
              </a:tr>
              <a:tr h="367471">
                <a:tc>
                  <a:txBody>
                    <a:bodyPr/>
                    <a:lstStyle/>
                    <a:p>
                      <a:pPr marL="0" indent="0" algn="ctr">
                        <a:buFont typeface="Arial" panose="020B0604020202020204" pitchFamily="34" charset="0"/>
                        <a:buNone/>
                      </a:pPr>
                      <a:r>
                        <a:rPr lang="en-US" sz="1600" dirty="0">
                          <a:solidFill>
                            <a:srgbClr val="0D274C"/>
                          </a:solidFill>
                        </a:rPr>
                        <a:t>B1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72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819</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$935</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$1.14</a:t>
                      </a:r>
                    </a:p>
                  </a:txBody>
                  <a:tcPr marL="0" marR="0" marT="0" marB="0" anchor="ctr"/>
                </a:tc>
                <a:extLst>
                  <a:ext uri="{0D108BD9-81ED-4DB2-BD59-A6C34878D82A}">
                    <a16:rowId xmlns:a16="http://schemas.microsoft.com/office/drawing/2014/main" val="2417138004"/>
                  </a:ext>
                </a:extLst>
              </a:tr>
              <a:tr h="367471">
                <a:tc>
                  <a:txBody>
                    <a:bodyPr/>
                    <a:lstStyle/>
                    <a:p>
                      <a:pPr marL="0" indent="0" algn="ctr">
                        <a:buFont typeface="Arial" panose="020B0604020202020204" pitchFamily="34" charset="0"/>
                        <a:buNone/>
                      </a:pPr>
                      <a:r>
                        <a:rPr lang="en-US" sz="1600" dirty="0">
                          <a:solidFill>
                            <a:srgbClr val="0D274C"/>
                          </a:solidFill>
                        </a:rPr>
                        <a:t>B2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32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917</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$1040</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0D274C"/>
                          </a:solidFill>
                          <a:latin typeface="+mn-lt"/>
                          <a:ea typeface="+mn-ea"/>
                          <a:cs typeface="+mn-cs"/>
                        </a:rPr>
                        <a:t> $1.13</a:t>
                      </a:r>
                    </a:p>
                  </a:txBody>
                  <a:tcPr marL="0" marR="0" marT="0" marB="0" anchor="ctr"/>
                </a:tc>
                <a:extLst>
                  <a:ext uri="{0D108BD9-81ED-4DB2-BD59-A6C34878D82A}">
                    <a16:rowId xmlns:a16="http://schemas.microsoft.com/office/drawing/2014/main" val="3148500024"/>
                  </a:ext>
                </a:extLst>
              </a:tr>
            </a:tbl>
          </a:graphicData>
        </a:graphic>
      </p:graphicFrame>
      <p:sp>
        <p:nvSpPr>
          <p:cNvPr id="4" name="Rectangle 3">
            <a:extLst>
              <a:ext uri="{FF2B5EF4-FFF2-40B4-BE49-F238E27FC236}">
                <a16:creationId xmlns:a16="http://schemas.microsoft.com/office/drawing/2014/main" id="{D702E857-177D-42FF-B0DB-28766CDAC5B9}"/>
              </a:ext>
            </a:extLst>
          </p:cNvPr>
          <p:cNvSpPr/>
          <p:nvPr/>
        </p:nvSpPr>
        <p:spPr>
          <a:xfrm>
            <a:off x="1927177" y="4800718"/>
            <a:ext cx="7456589" cy="480895"/>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29A53203-2CD1-4B74-98FB-21E327553AF2}"/>
              </a:ext>
            </a:extLst>
          </p:cNvPr>
          <p:cNvGraphicFramePr/>
          <p:nvPr>
            <p:extLst>
              <p:ext uri="{D42A27DB-BD31-4B8C-83A1-F6EECF244321}">
                <p14:modId xmlns:p14="http://schemas.microsoft.com/office/powerpoint/2010/main" val="4074805298"/>
              </p:ext>
            </p:extLst>
          </p:nvPr>
        </p:nvGraphicFramePr>
        <p:xfrm>
          <a:off x="1984378" y="4843114"/>
          <a:ext cx="7331075" cy="367411"/>
        </p:xfrm>
        <a:graphic>
          <a:graphicData uri="http://schemas.openxmlformats.org/drawingml/2006/table">
            <a:tbl>
              <a:tblPr firstRow="1" bandRow="1">
                <a:effectLst/>
                <a:tableStyleId>{5C22544A-7EE6-4342-B048-85BDC9FD1C3A}</a:tableStyleId>
              </a:tblPr>
              <a:tblGrid>
                <a:gridCol w="1970752">
                  <a:extLst>
                    <a:ext uri="{9D8B030D-6E8A-4147-A177-3AD203B41FA5}">
                      <a16:colId xmlns:a16="http://schemas.microsoft.com/office/drawing/2014/main" val="1870135751"/>
                    </a:ext>
                  </a:extLst>
                </a:gridCol>
                <a:gridCol w="1202658">
                  <a:extLst>
                    <a:ext uri="{9D8B030D-6E8A-4147-A177-3AD203B41FA5}">
                      <a16:colId xmlns:a16="http://schemas.microsoft.com/office/drawing/2014/main" val="3705163949"/>
                    </a:ext>
                  </a:extLst>
                </a:gridCol>
                <a:gridCol w="1133475">
                  <a:extLst>
                    <a:ext uri="{9D8B030D-6E8A-4147-A177-3AD203B41FA5}">
                      <a16:colId xmlns:a16="http://schemas.microsoft.com/office/drawing/2014/main" val="409398190"/>
                    </a:ext>
                  </a:extLst>
                </a:gridCol>
                <a:gridCol w="1562103">
                  <a:extLst>
                    <a:ext uri="{9D8B030D-6E8A-4147-A177-3AD203B41FA5}">
                      <a16:colId xmlns:a16="http://schemas.microsoft.com/office/drawing/2014/main" val="1069261847"/>
                    </a:ext>
                  </a:extLst>
                </a:gridCol>
                <a:gridCol w="1462087">
                  <a:extLst>
                    <a:ext uri="{9D8B030D-6E8A-4147-A177-3AD203B41FA5}">
                      <a16:colId xmlns:a16="http://schemas.microsoft.com/office/drawing/2014/main" val="2314521687"/>
                    </a:ext>
                  </a:extLst>
                </a:gridCol>
              </a:tblGrid>
              <a:tr h="367411">
                <a:tc>
                  <a:txBody>
                    <a:bodyPr/>
                    <a:lstStyle/>
                    <a:p>
                      <a:pPr marL="0" indent="0" algn="ctr" fontAlgn="ctr">
                        <a:spcBef>
                          <a:spcPts val="0"/>
                        </a:spcBef>
                        <a:spcAft>
                          <a:spcPts val="0"/>
                        </a:spcAft>
                      </a:pPr>
                      <a:r>
                        <a:rPr lang="en-US" sz="1800" b="1" i="0" u="none" strike="noStrike" dirty="0">
                          <a:effectLst/>
                          <a:latin typeface="+mn-lt"/>
                        </a:rPr>
                        <a:t>Total / Avg</a:t>
                      </a:r>
                      <a:endParaRPr lang="en-US" sz="2000" b="1" i="0" u="none" strike="noStrike" dirty="0">
                        <a:effectLst/>
                        <a:latin typeface="+mn-lt"/>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1800" b="1" i="0" u="none" strike="noStrike" kern="1200" dirty="0">
                          <a:effectLst/>
                          <a:latin typeface="+mn-lt"/>
                        </a:rPr>
                        <a:t>296</a:t>
                      </a:r>
                      <a:endParaRPr lang="en-US" sz="2000" b="1" i="0" u="none" strike="noStrike" dirty="0">
                        <a:effectLst/>
                        <a:latin typeface="+mn-lt"/>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1800" b="1" i="0" u="none" strike="noStrike" kern="1200" dirty="0">
                          <a:effectLst/>
                          <a:latin typeface="+mn-lt"/>
                        </a:rPr>
                        <a:t>730</a:t>
                      </a:r>
                      <a:endParaRPr lang="en-US" sz="2000" b="1" i="0" u="none" strike="noStrike" dirty="0">
                        <a:effectLst/>
                        <a:latin typeface="+mn-lt"/>
                      </a:endParaRPr>
                    </a:p>
                  </a:txBody>
                  <a:tcPr marL="75184" marR="75184" marT="37592" marB="3759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1800" b="1" u="none" strike="noStrike" kern="1200" dirty="0">
                          <a:effectLst/>
                          <a:latin typeface="+mn-lt"/>
                        </a:rPr>
                        <a:t> $889</a:t>
                      </a:r>
                      <a:endParaRPr lang="en-US" sz="2000" b="1" i="0" u="none" strike="noStrike" dirty="0">
                        <a:effectLst/>
                        <a:latin typeface="+mn-lt"/>
                      </a:endParaRPr>
                    </a:p>
                  </a:txBody>
                  <a:tcPr marL="4763" marR="4763" marT="476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rtl="0" eaLnBrk="1" fontAlgn="auto" latinLnBrk="0" hangingPunct="1">
                        <a:spcBef>
                          <a:spcPts val="0"/>
                        </a:spcBef>
                        <a:spcAft>
                          <a:spcPts val="0"/>
                        </a:spcAft>
                      </a:pPr>
                      <a:r>
                        <a:rPr lang="en-US" sz="1800" b="1" u="none" strike="noStrike" kern="1200" dirty="0">
                          <a:effectLst/>
                          <a:latin typeface="+mn-lt"/>
                        </a:rPr>
                        <a:t>$1.24</a:t>
                      </a:r>
                      <a:endParaRPr lang="en-US" sz="2000" b="1" i="0" u="none" strike="noStrike" dirty="0">
                        <a:effectLst/>
                        <a:latin typeface="+mn-lt"/>
                      </a:endParaRPr>
                    </a:p>
                  </a:txBody>
                  <a:tcPr marL="4763" marR="4763" marT="4763"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3968117"/>
                  </a:ext>
                </a:extLst>
              </a:tr>
            </a:tbl>
          </a:graphicData>
        </a:graphic>
      </p:graphicFrame>
    </p:spTree>
    <p:extLst>
      <p:ext uri="{BB962C8B-B14F-4D97-AF65-F5344CB8AC3E}">
        <p14:creationId xmlns:p14="http://schemas.microsoft.com/office/powerpoint/2010/main" val="67265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1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p:txBody>
          <a:bodyPr/>
          <a:lstStyle/>
          <a:p>
            <a:r>
              <a:rPr lang="en-US" dirty="0"/>
              <a:t> Rent Comparable</a:t>
            </a:r>
          </a:p>
        </p:txBody>
      </p:sp>
      <p:graphicFrame>
        <p:nvGraphicFramePr>
          <p:cNvPr id="4" name="Table 11">
            <a:extLst>
              <a:ext uri="{FF2B5EF4-FFF2-40B4-BE49-F238E27FC236}">
                <a16:creationId xmlns:a16="http://schemas.microsoft.com/office/drawing/2014/main" id="{B5BE1C47-B2A2-4962-B7AD-2CEF52686429}"/>
              </a:ext>
            </a:extLst>
          </p:cNvPr>
          <p:cNvGraphicFramePr>
            <a:graphicFrameLocks noGrp="1"/>
          </p:cNvGraphicFramePr>
          <p:nvPr/>
        </p:nvGraphicFramePr>
        <p:xfrm>
          <a:off x="1732603" y="2464757"/>
          <a:ext cx="8787753" cy="1928486"/>
        </p:xfrm>
        <a:graphic>
          <a:graphicData uri="http://schemas.openxmlformats.org/drawingml/2006/table">
            <a:tbl>
              <a:tblPr firstRow="1" bandRow="1">
                <a:tableStyleId>{21E4AEA4-8DFA-4A89-87EB-49C32662AFE0}</a:tableStyleId>
              </a:tblPr>
              <a:tblGrid>
                <a:gridCol w="3415890">
                  <a:extLst>
                    <a:ext uri="{9D8B030D-6E8A-4147-A177-3AD203B41FA5}">
                      <a16:colId xmlns:a16="http://schemas.microsoft.com/office/drawing/2014/main" val="1364811595"/>
                    </a:ext>
                  </a:extLst>
                </a:gridCol>
                <a:gridCol w="1196972">
                  <a:extLst>
                    <a:ext uri="{9D8B030D-6E8A-4147-A177-3AD203B41FA5}">
                      <a16:colId xmlns:a16="http://schemas.microsoft.com/office/drawing/2014/main" val="2154724038"/>
                    </a:ext>
                  </a:extLst>
                </a:gridCol>
                <a:gridCol w="1000125">
                  <a:extLst>
                    <a:ext uri="{9D8B030D-6E8A-4147-A177-3AD203B41FA5}">
                      <a16:colId xmlns:a16="http://schemas.microsoft.com/office/drawing/2014/main" val="4186802576"/>
                    </a:ext>
                  </a:extLst>
                </a:gridCol>
                <a:gridCol w="1624012">
                  <a:extLst>
                    <a:ext uri="{9D8B030D-6E8A-4147-A177-3AD203B41FA5}">
                      <a16:colId xmlns:a16="http://schemas.microsoft.com/office/drawing/2014/main" val="2746211349"/>
                    </a:ext>
                  </a:extLst>
                </a:gridCol>
                <a:gridCol w="1550754">
                  <a:extLst>
                    <a:ext uri="{9D8B030D-6E8A-4147-A177-3AD203B41FA5}">
                      <a16:colId xmlns:a16="http://schemas.microsoft.com/office/drawing/2014/main" val="1037730166"/>
                    </a:ext>
                  </a:extLst>
                </a:gridCol>
              </a:tblGrid>
              <a:tr h="6518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n-lt"/>
                          <a:ea typeface="+mn-ea"/>
                          <a:cs typeface="+mn-cs"/>
                        </a:rPr>
                        <a:t>Comp</a:t>
                      </a:r>
                    </a:p>
                  </a:txBody>
                  <a:tcPr marL="75166" marR="75166" marT="37583" marB="37583" anchor="ctr">
                    <a:solidFill>
                      <a:srgbClr val="0D274C"/>
                    </a:solidFill>
                  </a:tcPr>
                </a:tc>
                <a:tc>
                  <a:txBody>
                    <a:bodyPr/>
                    <a:lstStyle/>
                    <a:p>
                      <a:pPr algn="ctr"/>
                      <a:endParaRPr lang="en-US" sz="1600" dirty="0">
                        <a:solidFill>
                          <a:schemeClr val="bg2"/>
                        </a:solidFill>
                      </a:endParaRPr>
                    </a:p>
                  </a:txBody>
                  <a:tcPr marL="75166" marR="75166" marT="37583" marB="37583" anchor="ctr">
                    <a:solidFill>
                      <a:srgbClr val="0D274C"/>
                    </a:solidFill>
                  </a:tcPr>
                </a:tc>
                <a:tc>
                  <a:txBody>
                    <a:bodyPr/>
                    <a:lstStyle/>
                    <a:p>
                      <a:pPr algn="ctr"/>
                      <a:endParaRPr lang="en-US" sz="1600" dirty="0">
                        <a:solidFill>
                          <a:schemeClr val="bg2"/>
                        </a:solidFill>
                      </a:endParaRPr>
                    </a:p>
                  </a:txBody>
                  <a:tcPr marL="75166" marR="75166" marT="37583" marB="37583" anchor="ctr">
                    <a:solidFill>
                      <a:srgbClr val="0D274C"/>
                    </a:solidFill>
                  </a:tcPr>
                </a:tc>
                <a:tc>
                  <a:txBody>
                    <a:bodyPr/>
                    <a:lstStyle/>
                    <a:p>
                      <a:pPr algn="ctr"/>
                      <a:endParaRPr lang="en-US" sz="1600" dirty="0">
                        <a:solidFill>
                          <a:schemeClr val="bg2"/>
                        </a:solidFill>
                      </a:endParaRPr>
                    </a:p>
                  </a:txBody>
                  <a:tcPr marL="75166" marR="75166" marT="37583" marB="37583" anchor="ctr">
                    <a:solidFill>
                      <a:srgbClr val="0D274C"/>
                    </a:solidFill>
                  </a:tcPr>
                </a:tc>
                <a:tc>
                  <a:txBody>
                    <a:bodyPr/>
                    <a:lstStyle/>
                    <a:p>
                      <a:pPr algn="ctr"/>
                      <a:endParaRPr lang="en-US" sz="1600" dirty="0">
                        <a:solidFill>
                          <a:schemeClr val="bg2"/>
                        </a:solidFill>
                      </a:endParaRPr>
                    </a:p>
                  </a:txBody>
                  <a:tcPr marL="75166" marR="75166" marT="37583" marB="37583" anchor="ctr">
                    <a:solidFill>
                      <a:srgbClr val="0D274C"/>
                    </a:solidFill>
                  </a:tcPr>
                </a:tc>
                <a:extLst>
                  <a:ext uri="{0D108BD9-81ED-4DB2-BD59-A6C34878D82A}">
                    <a16:rowId xmlns:a16="http://schemas.microsoft.com/office/drawing/2014/main" val="389686810"/>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Comp-1</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4135424405"/>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Comp-2</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889315237"/>
                  </a:ext>
                </a:extLst>
              </a:tr>
              <a:tr h="42555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274C"/>
                          </a:solidFill>
                          <a:effectLst/>
                          <a:uLnTx/>
                          <a:uFillTx/>
                          <a:latin typeface="Calibri" panose="020F0502020204030204"/>
                          <a:ea typeface="+mn-ea"/>
                          <a:cs typeface="+mn-cs"/>
                        </a:rPr>
                        <a:t>Comp-3</a:t>
                      </a: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4048239657"/>
                  </a:ext>
                </a:extLst>
              </a:tr>
            </a:tbl>
          </a:graphicData>
        </a:graphic>
      </p:graphicFrame>
    </p:spTree>
    <p:extLst>
      <p:ext uri="{BB962C8B-B14F-4D97-AF65-F5344CB8AC3E}">
        <p14:creationId xmlns:p14="http://schemas.microsoft.com/office/powerpoint/2010/main" val="3968564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ign on the side of a road&#10;&#10;Description automatically generated with medium confidence">
            <a:extLst>
              <a:ext uri="{FF2B5EF4-FFF2-40B4-BE49-F238E27FC236}">
                <a16:creationId xmlns:a16="http://schemas.microsoft.com/office/drawing/2014/main" id="{96A237BE-1D5C-42F4-B8F9-C408DDC49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Parallelogram 15">
            <a:extLst>
              <a:ext uri="{FF2B5EF4-FFF2-40B4-BE49-F238E27FC236}">
                <a16:creationId xmlns:a16="http://schemas.microsoft.com/office/drawing/2014/main" id="{333CE067-3688-4E15-B3A1-6CFAD127D270}"/>
              </a:ext>
            </a:extLst>
          </p:cNvPr>
          <p:cNvSpPr/>
          <p:nvPr/>
        </p:nvSpPr>
        <p:spPr>
          <a:xfrm>
            <a:off x="105035" y="5257385"/>
            <a:ext cx="11839690" cy="1239520"/>
          </a:xfrm>
          <a:prstGeom prst="parallelogram">
            <a:avLst>
              <a:gd name="adj" fmla="val 70918"/>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A2DEAFF1-B1FE-4368-896A-4C57700D65FB}"/>
              </a:ext>
            </a:extLst>
          </p:cNvPr>
          <p:cNvSpPr/>
          <p:nvPr/>
        </p:nvSpPr>
        <p:spPr>
          <a:xfrm>
            <a:off x="176155" y="5367875"/>
            <a:ext cx="11839690" cy="1239520"/>
          </a:xfrm>
          <a:prstGeom prst="parallelogram">
            <a:avLst>
              <a:gd name="adj" fmla="val 70918"/>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pic>
        <p:nvPicPr>
          <p:cNvPr id="20" name="Picture 19" descr="Logo&#10;&#10;Description automatically generated with medium confidence">
            <a:extLst>
              <a:ext uri="{FF2B5EF4-FFF2-40B4-BE49-F238E27FC236}">
                <a16:creationId xmlns:a16="http://schemas.microsoft.com/office/drawing/2014/main" id="{D72CA7B6-F584-4BBC-BB17-65D91032E9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3" t="34090" r="7070" b="34091"/>
          <a:stretch/>
        </p:blipFill>
        <p:spPr>
          <a:xfrm>
            <a:off x="1181475" y="5438859"/>
            <a:ext cx="2783840" cy="1097552"/>
          </a:xfrm>
          <a:prstGeom prst="rect">
            <a:avLst/>
          </a:prstGeom>
        </p:spPr>
      </p:pic>
      <p:sp>
        <p:nvSpPr>
          <p:cNvPr id="22" name="Subtitle 3">
            <a:extLst>
              <a:ext uri="{FF2B5EF4-FFF2-40B4-BE49-F238E27FC236}">
                <a16:creationId xmlns:a16="http://schemas.microsoft.com/office/drawing/2014/main" id="{A8F1CC6E-2768-4091-A12D-04FFFD29E66C}"/>
              </a:ext>
            </a:extLst>
          </p:cNvPr>
          <p:cNvSpPr txBox="1">
            <a:spLocks/>
          </p:cNvSpPr>
          <p:nvPr/>
        </p:nvSpPr>
        <p:spPr>
          <a:xfrm>
            <a:off x="4750405" y="5728446"/>
            <a:ext cx="5589040" cy="478634"/>
          </a:xfrm>
          <a:prstGeom prst="rect">
            <a:avLst/>
          </a:prstGeom>
        </p:spPr>
        <p:txBody>
          <a:bodyPr>
            <a:normAutofit lnSpcReduction="1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800" b="1" dirty="0">
                <a:solidFill>
                  <a:schemeClr val="bg2"/>
                </a:solidFill>
                <a:effectLst>
                  <a:outerShdw blurRad="50800" dist="38100" dir="2700000" algn="tl" rotWithShape="0">
                    <a:prstClr val="black">
                      <a:alpha val="40000"/>
                    </a:prstClr>
                  </a:outerShdw>
                </a:effectLst>
                <a:latin typeface="+mj-lt"/>
              </a:rPr>
              <a:t>FINANCIALS</a:t>
            </a:r>
          </a:p>
        </p:txBody>
      </p:sp>
    </p:spTree>
    <p:extLst>
      <p:ext uri="{BB962C8B-B14F-4D97-AF65-F5344CB8AC3E}">
        <p14:creationId xmlns:p14="http://schemas.microsoft.com/office/powerpoint/2010/main" val="1217060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6837-01F2-4764-885E-CB30FFF0A7FE}"/>
              </a:ext>
            </a:extLst>
          </p:cNvPr>
          <p:cNvSpPr>
            <a:spLocks noGrp="1"/>
          </p:cNvSpPr>
          <p:nvPr>
            <p:ph type="title"/>
          </p:nvPr>
        </p:nvSpPr>
        <p:spPr>
          <a:xfrm>
            <a:off x="1104901" y="1910333"/>
            <a:ext cx="2609850" cy="2093975"/>
          </a:xfrm>
        </p:spPr>
        <p:txBody>
          <a:bodyPr anchor="b">
            <a:normAutofit/>
          </a:bodyPr>
          <a:lstStyle/>
          <a:p>
            <a:r>
              <a:rPr lang="en-US" sz="4000" dirty="0"/>
              <a:t>5 Year Projected Proforma</a:t>
            </a:r>
          </a:p>
        </p:txBody>
      </p:sp>
      <p:sp>
        <p:nvSpPr>
          <p:cNvPr id="9" name="Content Placeholder 8">
            <a:extLst>
              <a:ext uri="{FF2B5EF4-FFF2-40B4-BE49-F238E27FC236}">
                <a16:creationId xmlns:a16="http://schemas.microsoft.com/office/drawing/2014/main" id="{7EB0C3EC-C9FD-4AF7-8F9D-84343C9A21D5}"/>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7F92830-41C7-4163-BF56-76407A237A7F}"/>
              </a:ext>
            </a:extLst>
          </p:cNvPr>
          <p:cNvPicPr>
            <a:picLocks noChangeAspect="1"/>
          </p:cNvPicPr>
          <p:nvPr/>
        </p:nvPicPr>
        <p:blipFill rotWithShape="1">
          <a:blip r:embed="rId3"/>
          <a:srcRect l="460"/>
          <a:stretch/>
        </p:blipFill>
        <p:spPr>
          <a:xfrm>
            <a:off x="3676650" y="0"/>
            <a:ext cx="8457220" cy="6858000"/>
          </a:xfrm>
          <a:prstGeom prst="rect">
            <a:avLst/>
          </a:prstGeom>
        </p:spPr>
      </p:pic>
    </p:spTree>
    <p:extLst>
      <p:ext uri="{BB962C8B-B14F-4D97-AF65-F5344CB8AC3E}">
        <p14:creationId xmlns:p14="http://schemas.microsoft.com/office/powerpoint/2010/main" val="1292453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0000"/>
            <a:lum/>
          </a:blip>
          <a:srcRect/>
          <a:stretch>
            <a:fillRect t="-10000" b="-10000"/>
          </a:stretch>
        </a:blipFill>
        <a:effectLst/>
      </p:bgPr>
    </p:bg>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0E922129-749B-417B-A05C-A2AB243F38F2}"/>
              </a:ext>
            </a:extLst>
          </p:cNvPr>
          <p:cNvSpPr/>
          <p:nvPr/>
        </p:nvSpPr>
        <p:spPr>
          <a:xfrm>
            <a:off x="0" y="5454"/>
            <a:ext cx="12192000" cy="168192"/>
          </a:xfrm>
          <a:custGeom>
            <a:avLst/>
            <a:gdLst/>
            <a:ahLst/>
            <a:cxnLst/>
            <a:rect l="l" t="t" r="r" b="b"/>
            <a:pathLst>
              <a:path w="12192000" h="731520">
                <a:moveTo>
                  <a:pt x="12192000" y="0"/>
                </a:moveTo>
                <a:lnTo>
                  <a:pt x="0" y="0"/>
                </a:lnTo>
                <a:lnTo>
                  <a:pt x="0" y="731520"/>
                </a:lnTo>
                <a:lnTo>
                  <a:pt x="12192000" y="731520"/>
                </a:lnTo>
                <a:lnTo>
                  <a:pt x="12192000" y="0"/>
                </a:lnTo>
                <a:close/>
              </a:path>
            </a:pathLst>
          </a:custGeom>
          <a:solidFill>
            <a:srgbClr val="0D274C"/>
          </a:solidFill>
        </p:spPr>
        <p:txBody>
          <a:bodyPr wrap="square" lIns="0" tIns="0" rIns="0" bIns="0" rtlCol="0"/>
          <a:lstStyle/>
          <a:p>
            <a:endParaRPr/>
          </a:p>
        </p:txBody>
      </p:sp>
      <p:sp>
        <p:nvSpPr>
          <p:cNvPr id="2" name="object 2"/>
          <p:cNvSpPr/>
          <p:nvPr/>
        </p:nvSpPr>
        <p:spPr>
          <a:xfrm>
            <a:off x="0" y="6126479"/>
            <a:ext cx="12192000" cy="731520"/>
          </a:xfrm>
          <a:custGeom>
            <a:avLst/>
            <a:gdLst/>
            <a:ahLst/>
            <a:cxnLst/>
            <a:rect l="l" t="t" r="r" b="b"/>
            <a:pathLst>
              <a:path w="12192000" h="731520">
                <a:moveTo>
                  <a:pt x="12192000" y="0"/>
                </a:moveTo>
                <a:lnTo>
                  <a:pt x="0" y="0"/>
                </a:lnTo>
                <a:lnTo>
                  <a:pt x="0" y="731520"/>
                </a:lnTo>
                <a:lnTo>
                  <a:pt x="12192000" y="731520"/>
                </a:lnTo>
                <a:lnTo>
                  <a:pt x="12192000" y="0"/>
                </a:lnTo>
                <a:close/>
              </a:path>
            </a:pathLst>
          </a:custGeom>
          <a:solidFill>
            <a:srgbClr val="0D274C"/>
          </a:solidFill>
        </p:spPr>
        <p:txBody>
          <a:bodyPr wrap="square" lIns="0" tIns="0" rIns="0" bIns="0" rtlCol="0"/>
          <a:lstStyle/>
          <a:p>
            <a:endParaRPr/>
          </a:p>
        </p:txBody>
      </p:sp>
      <p:sp>
        <p:nvSpPr>
          <p:cNvPr id="3" name="object 3"/>
          <p:cNvSpPr txBox="1"/>
          <p:nvPr/>
        </p:nvSpPr>
        <p:spPr>
          <a:xfrm>
            <a:off x="1301133" y="406002"/>
            <a:ext cx="2273802" cy="908454"/>
          </a:xfrm>
          <a:prstGeom prst="rect">
            <a:avLst/>
          </a:prstGeom>
        </p:spPr>
        <p:txBody>
          <a:bodyPr vert="horz" wrap="square" lIns="0" tIns="194945" rIns="0" bIns="0" rtlCol="0">
            <a:spAutoFit/>
          </a:bodyPr>
          <a:lstStyle/>
          <a:p>
            <a:pPr marL="12700" marR="5080">
              <a:lnSpc>
                <a:spcPct val="70000"/>
              </a:lnSpc>
              <a:spcBef>
                <a:spcPts val="1535"/>
              </a:spcBef>
            </a:pPr>
            <a:r>
              <a:rPr lang="en-US" sz="3200" spc="-50" dirty="0">
                <a:solidFill>
                  <a:srgbClr val="0D274C"/>
                </a:solidFill>
                <a:ea typeface="+mj-ea"/>
                <a:cs typeface="+mj-cs"/>
              </a:rPr>
              <a:t>Pro Forma  Assumptions</a:t>
            </a:r>
          </a:p>
        </p:txBody>
      </p:sp>
      <p:sp>
        <p:nvSpPr>
          <p:cNvPr id="4" name="object 4"/>
          <p:cNvSpPr txBox="1"/>
          <p:nvPr/>
        </p:nvSpPr>
        <p:spPr>
          <a:xfrm>
            <a:off x="373265" y="2007304"/>
            <a:ext cx="3201670" cy="1032510"/>
          </a:xfrm>
          <a:prstGeom prst="rect">
            <a:avLst/>
          </a:prstGeom>
        </p:spPr>
        <p:txBody>
          <a:bodyPr vert="horz" wrap="square" lIns="0" tIns="13335" rIns="0" bIns="0" rtlCol="0">
            <a:spAutoFit/>
          </a:bodyPr>
          <a:lstStyle/>
          <a:p>
            <a:pPr marL="12700" marR="5080" algn="just">
              <a:lnSpc>
                <a:spcPct val="100000"/>
              </a:lnSpc>
              <a:spcBef>
                <a:spcPts val="105"/>
              </a:spcBef>
            </a:pPr>
            <a:r>
              <a:rPr sz="1100" b="1" spc="-10" dirty="0">
                <a:solidFill>
                  <a:srgbClr val="0D0D0D"/>
                </a:solidFill>
                <a:latin typeface="Calibri"/>
                <a:cs typeface="Calibri"/>
              </a:rPr>
              <a:t>Gross Scheduled </a:t>
            </a:r>
            <a:r>
              <a:rPr sz="1100" b="1" spc="-5" dirty="0">
                <a:solidFill>
                  <a:srgbClr val="0D0D0D"/>
                </a:solidFill>
                <a:latin typeface="Calibri"/>
                <a:cs typeface="Calibri"/>
              </a:rPr>
              <a:t>Rent</a:t>
            </a:r>
            <a:r>
              <a:rPr sz="1100" spc="-5" dirty="0">
                <a:solidFill>
                  <a:srgbClr val="0D0D0D"/>
                </a:solidFill>
                <a:latin typeface="Calibri"/>
                <a:cs typeface="Calibri"/>
              </a:rPr>
              <a:t>: Based on occupied </a:t>
            </a:r>
            <a:r>
              <a:rPr sz="1100" spc="-10" dirty="0">
                <a:solidFill>
                  <a:srgbClr val="0D0D0D"/>
                </a:solidFill>
                <a:latin typeface="Calibri"/>
                <a:cs typeface="Calibri"/>
              </a:rPr>
              <a:t>units </a:t>
            </a:r>
            <a:r>
              <a:rPr sz="1100" spc="-5" dirty="0">
                <a:solidFill>
                  <a:srgbClr val="0D0D0D"/>
                </a:solidFill>
                <a:latin typeface="Calibri"/>
                <a:cs typeface="Calibri"/>
              </a:rPr>
              <a:t>at  leased </a:t>
            </a:r>
            <a:r>
              <a:rPr sz="1100" spc="-10" dirty="0">
                <a:solidFill>
                  <a:srgbClr val="0D0D0D"/>
                </a:solidFill>
                <a:latin typeface="Calibri"/>
                <a:cs typeface="Calibri"/>
              </a:rPr>
              <a:t>rent and </a:t>
            </a:r>
            <a:r>
              <a:rPr sz="1100" spc="-5" dirty="0">
                <a:solidFill>
                  <a:srgbClr val="0D0D0D"/>
                </a:solidFill>
                <a:latin typeface="Calibri"/>
                <a:cs typeface="Calibri"/>
              </a:rPr>
              <a:t>vacant </a:t>
            </a:r>
            <a:r>
              <a:rPr sz="1100" spc="-10" dirty="0">
                <a:solidFill>
                  <a:srgbClr val="0D0D0D"/>
                </a:solidFill>
                <a:latin typeface="Calibri"/>
                <a:cs typeface="Calibri"/>
              </a:rPr>
              <a:t>units at </a:t>
            </a:r>
            <a:r>
              <a:rPr sz="1100" spc="-5" dirty="0">
                <a:solidFill>
                  <a:srgbClr val="0D0D0D"/>
                </a:solidFill>
                <a:latin typeface="Calibri"/>
                <a:cs typeface="Calibri"/>
              </a:rPr>
              <a:t>market rent </a:t>
            </a:r>
            <a:r>
              <a:rPr sz="1100" spc="-10" dirty="0">
                <a:solidFill>
                  <a:srgbClr val="0D0D0D"/>
                </a:solidFill>
                <a:latin typeface="Calibri"/>
                <a:cs typeface="Calibri"/>
              </a:rPr>
              <a:t>from </a:t>
            </a:r>
            <a:r>
              <a:rPr sz="1100" spc="-15" dirty="0">
                <a:solidFill>
                  <a:srgbClr val="0D0D0D"/>
                </a:solidFill>
                <a:latin typeface="Calibri"/>
                <a:cs typeface="Calibri"/>
              </a:rPr>
              <a:t>the  </a:t>
            </a:r>
            <a:r>
              <a:rPr sz="1100" spc="-10" dirty="0">
                <a:solidFill>
                  <a:srgbClr val="0D0D0D"/>
                </a:solidFill>
                <a:latin typeface="Calibri"/>
                <a:cs typeface="Calibri"/>
              </a:rPr>
              <a:t>most </a:t>
            </a:r>
            <a:r>
              <a:rPr sz="1100" spc="-5" dirty="0">
                <a:solidFill>
                  <a:srgbClr val="0D0D0D"/>
                </a:solidFill>
                <a:latin typeface="Calibri"/>
                <a:cs typeface="Calibri"/>
              </a:rPr>
              <a:t>recent roll. Average turn </a:t>
            </a:r>
            <a:r>
              <a:rPr sz="1100" spc="-10" dirty="0">
                <a:solidFill>
                  <a:srgbClr val="0D0D0D"/>
                </a:solidFill>
                <a:latin typeface="Calibri"/>
                <a:cs typeface="Calibri"/>
              </a:rPr>
              <a:t>is </a:t>
            </a:r>
            <a:r>
              <a:rPr lang="en-US" sz="1100" spc="-10" dirty="0">
                <a:solidFill>
                  <a:srgbClr val="0D0D0D"/>
                </a:solidFill>
                <a:latin typeface="Calibri"/>
                <a:cs typeface="Calibri"/>
              </a:rPr>
              <a:t>10-12</a:t>
            </a:r>
            <a:r>
              <a:rPr sz="1100" dirty="0">
                <a:solidFill>
                  <a:srgbClr val="0D0D0D"/>
                </a:solidFill>
                <a:latin typeface="Calibri"/>
                <a:cs typeface="Calibri"/>
              </a:rPr>
              <a:t> </a:t>
            </a:r>
            <a:r>
              <a:rPr sz="1100" spc="-5" dirty="0">
                <a:solidFill>
                  <a:srgbClr val="0D0D0D"/>
                </a:solidFill>
                <a:latin typeface="Calibri"/>
                <a:cs typeface="Calibri"/>
              </a:rPr>
              <a:t>units </a:t>
            </a:r>
            <a:r>
              <a:rPr sz="1100" dirty="0">
                <a:solidFill>
                  <a:srgbClr val="0D0D0D"/>
                </a:solidFill>
                <a:latin typeface="Calibri"/>
                <a:cs typeface="Calibri"/>
              </a:rPr>
              <a:t>per </a:t>
            </a:r>
            <a:r>
              <a:rPr sz="1100" spc="-5" dirty="0">
                <a:solidFill>
                  <a:srgbClr val="0D0D0D"/>
                </a:solidFill>
                <a:latin typeface="Calibri"/>
                <a:cs typeface="Calibri"/>
              </a:rPr>
              <a:t>month.  </a:t>
            </a:r>
            <a:r>
              <a:rPr sz="1100" dirty="0">
                <a:solidFill>
                  <a:srgbClr val="0D0D0D"/>
                </a:solidFill>
                <a:latin typeface="Calibri"/>
                <a:cs typeface="Calibri"/>
              </a:rPr>
              <a:t>We </a:t>
            </a:r>
            <a:r>
              <a:rPr sz="1100" spc="-5" dirty="0">
                <a:solidFill>
                  <a:srgbClr val="0D0D0D"/>
                </a:solidFill>
                <a:latin typeface="Calibri"/>
                <a:cs typeface="Calibri"/>
              </a:rPr>
              <a:t>are </a:t>
            </a:r>
            <a:r>
              <a:rPr sz="1100" spc="-10" dirty="0">
                <a:solidFill>
                  <a:srgbClr val="0D0D0D"/>
                </a:solidFill>
                <a:latin typeface="Calibri"/>
                <a:cs typeface="Calibri"/>
              </a:rPr>
              <a:t>allowing </a:t>
            </a:r>
            <a:r>
              <a:rPr sz="1100" dirty="0">
                <a:solidFill>
                  <a:srgbClr val="0D0D0D"/>
                </a:solidFill>
                <a:latin typeface="Calibri"/>
                <a:cs typeface="Calibri"/>
              </a:rPr>
              <a:t>2 </a:t>
            </a:r>
            <a:r>
              <a:rPr sz="1100" spc="-5" dirty="0">
                <a:solidFill>
                  <a:srgbClr val="0D0D0D"/>
                </a:solidFill>
                <a:latin typeface="Calibri"/>
                <a:cs typeface="Calibri"/>
              </a:rPr>
              <a:t>years to bring </a:t>
            </a:r>
            <a:r>
              <a:rPr sz="1100" spc="-10" dirty="0">
                <a:solidFill>
                  <a:srgbClr val="0D0D0D"/>
                </a:solidFill>
                <a:latin typeface="Calibri"/>
                <a:cs typeface="Calibri"/>
              </a:rPr>
              <a:t>rents </a:t>
            </a:r>
            <a:r>
              <a:rPr sz="1100" spc="-5" dirty="0">
                <a:solidFill>
                  <a:srgbClr val="0D0D0D"/>
                </a:solidFill>
                <a:latin typeface="Calibri"/>
                <a:cs typeface="Calibri"/>
              </a:rPr>
              <a:t>up to market  across </a:t>
            </a:r>
            <a:r>
              <a:rPr sz="1100" dirty="0">
                <a:solidFill>
                  <a:srgbClr val="0D0D0D"/>
                </a:solidFill>
                <a:latin typeface="Calibri"/>
                <a:cs typeface="Calibri"/>
              </a:rPr>
              <a:t>the </a:t>
            </a:r>
            <a:r>
              <a:rPr sz="1100" spc="-5" dirty="0">
                <a:solidFill>
                  <a:srgbClr val="0D0D0D"/>
                </a:solidFill>
                <a:latin typeface="Calibri"/>
                <a:cs typeface="Calibri"/>
              </a:rPr>
              <a:t>entire complex. Afterwards, </a:t>
            </a:r>
            <a:r>
              <a:rPr sz="1100" dirty="0">
                <a:solidFill>
                  <a:srgbClr val="0D0D0D"/>
                </a:solidFill>
                <a:latin typeface="Calibri"/>
                <a:cs typeface="Calibri"/>
              </a:rPr>
              <a:t>we </a:t>
            </a:r>
            <a:r>
              <a:rPr sz="1100" spc="-10" dirty="0">
                <a:solidFill>
                  <a:srgbClr val="0D0D0D"/>
                </a:solidFill>
                <a:latin typeface="Calibri"/>
                <a:cs typeface="Calibri"/>
              </a:rPr>
              <a:t>assumed  </a:t>
            </a:r>
            <a:r>
              <a:rPr sz="1100" spc="-5" dirty="0">
                <a:solidFill>
                  <a:srgbClr val="0D0D0D"/>
                </a:solidFill>
                <a:latin typeface="Calibri"/>
                <a:cs typeface="Calibri"/>
              </a:rPr>
              <a:t>annual </a:t>
            </a:r>
            <a:r>
              <a:rPr sz="1100" dirty="0">
                <a:solidFill>
                  <a:srgbClr val="0D0D0D"/>
                </a:solidFill>
                <a:latin typeface="Calibri"/>
                <a:cs typeface="Calibri"/>
              </a:rPr>
              <a:t>3% </a:t>
            </a:r>
            <a:r>
              <a:rPr sz="1100" spc="-5" dirty="0">
                <a:solidFill>
                  <a:srgbClr val="0D0D0D"/>
                </a:solidFill>
                <a:latin typeface="Calibri"/>
                <a:cs typeface="Calibri"/>
              </a:rPr>
              <a:t>increases </a:t>
            </a:r>
            <a:r>
              <a:rPr sz="1100" dirty="0">
                <a:solidFill>
                  <a:srgbClr val="0D0D0D"/>
                </a:solidFill>
                <a:latin typeface="Calibri"/>
                <a:cs typeface="Calibri"/>
              </a:rPr>
              <a:t>for both income </a:t>
            </a:r>
            <a:r>
              <a:rPr sz="1100" spc="-5" dirty="0">
                <a:solidFill>
                  <a:srgbClr val="0D0D0D"/>
                </a:solidFill>
                <a:latin typeface="Calibri"/>
                <a:cs typeface="Calibri"/>
              </a:rPr>
              <a:t>and</a:t>
            </a:r>
            <a:r>
              <a:rPr sz="1100" spc="-125" dirty="0">
                <a:solidFill>
                  <a:srgbClr val="0D0D0D"/>
                </a:solidFill>
                <a:latin typeface="Calibri"/>
                <a:cs typeface="Calibri"/>
              </a:rPr>
              <a:t> </a:t>
            </a:r>
            <a:r>
              <a:rPr sz="1100" dirty="0">
                <a:solidFill>
                  <a:srgbClr val="0D0D0D"/>
                </a:solidFill>
                <a:latin typeface="Calibri"/>
                <a:cs typeface="Calibri"/>
              </a:rPr>
              <a:t>expenses.</a:t>
            </a:r>
            <a:endParaRPr sz="1100" dirty="0">
              <a:latin typeface="Calibri"/>
              <a:cs typeface="Calibri"/>
            </a:endParaRPr>
          </a:p>
        </p:txBody>
      </p:sp>
      <p:sp>
        <p:nvSpPr>
          <p:cNvPr id="5" name="object 5"/>
          <p:cNvSpPr txBox="1"/>
          <p:nvPr/>
        </p:nvSpPr>
        <p:spPr>
          <a:xfrm>
            <a:off x="373545" y="3165842"/>
            <a:ext cx="1250467" cy="198131"/>
          </a:xfrm>
          <a:prstGeom prst="rect">
            <a:avLst/>
          </a:prstGeom>
        </p:spPr>
        <p:txBody>
          <a:bodyPr vert="horz" wrap="square" lIns="0" tIns="13335" rIns="0" bIns="0" rtlCol="0">
            <a:spAutoFit/>
          </a:bodyPr>
          <a:lstStyle/>
          <a:p>
            <a:pPr marL="12700">
              <a:lnSpc>
                <a:spcPct val="100000"/>
              </a:lnSpc>
              <a:spcBef>
                <a:spcPts val="105"/>
              </a:spcBef>
            </a:pPr>
            <a:r>
              <a:rPr sz="1200" b="1" dirty="0">
                <a:solidFill>
                  <a:srgbClr val="4284BE"/>
                </a:solidFill>
                <a:latin typeface="Calibri"/>
                <a:cs typeface="Calibri"/>
              </a:rPr>
              <a:t>ECONOMIC</a:t>
            </a:r>
            <a:r>
              <a:rPr sz="1200" b="1" spc="-114" dirty="0">
                <a:solidFill>
                  <a:srgbClr val="4284BE"/>
                </a:solidFill>
                <a:latin typeface="Calibri"/>
                <a:cs typeface="Calibri"/>
              </a:rPr>
              <a:t> </a:t>
            </a:r>
            <a:r>
              <a:rPr sz="1200" b="1" spc="-5" dirty="0">
                <a:solidFill>
                  <a:srgbClr val="4284BE"/>
                </a:solidFill>
                <a:latin typeface="Calibri"/>
                <a:cs typeface="Calibri"/>
              </a:rPr>
              <a:t>LOSS</a:t>
            </a:r>
            <a:endParaRPr sz="1200" dirty="0">
              <a:solidFill>
                <a:srgbClr val="4284BE"/>
              </a:solidFill>
              <a:latin typeface="Calibri"/>
              <a:cs typeface="Calibri"/>
            </a:endParaRPr>
          </a:p>
        </p:txBody>
      </p:sp>
      <p:sp>
        <p:nvSpPr>
          <p:cNvPr id="6" name="object 6"/>
          <p:cNvSpPr txBox="1"/>
          <p:nvPr/>
        </p:nvSpPr>
        <p:spPr>
          <a:xfrm>
            <a:off x="373125" y="3485937"/>
            <a:ext cx="3195320" cy="529590"/>
          </a:xfrm>
          <a:prstGeom prst="rect">
            <a:avLst/>
          </a:prstGeom>
        </p:spPr>
        <p:txBody>
          <a:bodyPr vert="horz" wrap="square" lIns="0" tIns="13335" rIns="0" bIns="0" rtlCol="0">
            <a:spAutoFit/>
          </a:bodyPr>
          <a:lstStyle/>
          <a:p>
            <a:pPr marL="12700" marR="5080" algn="just">
              <a:lnSpc>
                <a:spcPct val="100000"/>
              </a:lnSpc>
              <a:spcBef>
                <a:spcPts val="105"/>
              </a:spcBef>
            </a:pPr>
            <a:r>
              <a:rPr sz="1100" b="1" spc="-10" dirty="0">
                <a:solidFill>
                  <a:srgbClr val="0D0D0D"/>
                </a:solidFill>
                <a:latin typeface="Calibri"/>
                <a:cs typeface="Calibri"/>
              </a:rPr>
              <a:t>Loss-to-Lease: </a:t>
            </a:r>
            <a:r>
              <a:rPr sz="1100" dirty="0">
                <a:solidFill>
                  <a:srgbClr val="0D0D0D"/>
                </a:solidFill>
                <a:latin typeface="Calibri"/>
                <a:cs typeface="Calibri"/>
              </a:rPr>
              <a:t>The </a:t>
            </a:r>
            <a:r>
              <a:rPr sz="1100" spc="-5" dirty="0">
                <a:solidFill>
                  <a:srgbClr val="0D0D0D"/>
                </a:solidFill>
                <a:latin typeface="Calibri"/>
                <a:cs typeface="Calibri"/>
              </a:rPr>
              <a:t>difference between market </a:t>
            </a:r>
            <a:r>
              <a:rPr sz="1100" spc="-20" dirty="0">
                <a:solidFill>
                  <a:srgbClr val="0D0D0D"/>
                </a:solidFill>
                <a:latin typeface="Calibri"/>
                <a:cs typeface="Calibri"/>
              </a:rPr>
              <a:t>and  </a:t>
            </a:r>
            <a:r>
              <a:rPr sz="1100" spc="-10" dirty="0">
                <a:solidFill>
                  <a:srgbClr val="0D0D0D"/>
                </a:solidFill>
                <a:latin typeface="Calibri"/>
                <a:cs typeface="Calibri"/>
              </a:rPr>
              <a:t>contract/actual rents. </a:t>
            </a:r>
            <a:r>
              <a:rPr sz="1100" dirty="0">
                <a:solidFill>
                  <a:srgbClr val="0D0D0D"/>
                </a:solidFill>
                <a:latin typeface="Calibri"/>
                <a:cs typeface="Calibri"/>
              </a:rPr>
              <a:t>Year</a:t>
            </a:r>
            <a:r>
              <a:rPr lang="en-US" sz="1100" dirty="0">
                <a:solidFill>
                  <a:srgbClr val="0D0D0D"/>
                </a:solidFill>
                <a:latin typeface="Calibri"/>
                <a:cs typeface="Calibri"/>
              </a:rPr>
              <a:t> </a:t>
            </a:r>
            <a:r>
              <a:rPr sz="1100" dirty="0">
                <a:solidFill>
                  <a:srgbClr val="0D0D0D"/>
                </a:solidFill>
                <a:latin typeface="Calibri"/>
                <a:cs typeface="Calibri"/>
              </a:rPr>
              <a:t>1 </a:t>
            </a:r>
            <a:r>
              <a:rPr sz="1100" spc="-10" dirty="0">
                <a:solidFill>
                  <a:srgbClr val="0D0D0D"/>
                </a:solidFill>
                <a:latin typeface="Calibri"/>
                <a:cs typeface="Calibri"/>
              </a:rPr>
              <a:t>Loss-to-Lease </a:t>
            </a:r>
            <a:r>
              <a:rPr sz="1100" spc="-5" dirty="0">
                <a:solidFill>
                  <a:srgbClr val="0D0D0D"/>
                </a:solidFill>
                <a:latin typeface="Calibri"/>
                <a:cs typeface="Calibri"/>
              </a:rPr>
              <a:t>is projected  at</a:t>
            </a:r>
            <a:r>
              <a:rPr sz="1100" spc="-25" dirty="0">
                <a:solidFill>
                  <a:srgbClr val="0D0D0D"/>
                </a:solidFill>
                <a:latin typeface="Calibri"/>
                <a:cs typeface="Calibri"/>
              </a:rPr>
              <a:t> </a:t>
            </a:r>
            <a:r>
              <a:rPr lang="en-US" sz="1100" spc="-5" dirty="0">
                <a:solidFill>
                  <a:srgbClr val="0D0D0D"/>
                </a:solidFill>
                <a:latin typeface="Calibri"/>
                <a:cs typeface="Calibri"/>
              </a:rPr>
              <a:t>4</a:t>
            </a:r>
            <a:r>
              <a:rPr sz="1100" spc="-5" dirty="0">
                <a:solidFill>
                  <a:srgbClr val="0D0D0D"/>
                </a:solidFill>
                <a:latin typeface="Calibri"/>
                <a:cs typeface="Calibri"/>
              </a:rPr>
              <a:t>%.</a:t>
            </a:r>
            <a:endParaRPr sz="1100" dirty="0">
              <a:latin typeface="Calibri"/>
              <a:cs typeface="Calibri"/>
            </a:endParaRPr>
          </a:p>
        </p:txBody>
      </p:sp>
      <p:sp>
        <p:nvSpPr>
          <p:cNvPr id="7" name="object 7"/>
          <p:cNvSpPr txBox="1"/>
          <p:nvPr/>
        </p:nvSpPr>
        <p:spPr>
          <a:xfrm>
            <a:off x="373125" y="4141409"/>
            <a:ext cx="3200400" cy="1028487"/>
          </a:xfrm>
          <a:prstGeom prst="rect">
            <a:avLst/>
          </a:prstGeom>
        </p:spPr>
        <p:txBody>
          <a:bodyPr vert="horz" wrap="square" lIns="0" tIns="12700" rIns="0" bIns="0" rtlCol="0">
            <a:spAutoFit/>
          </a:bodyPr>
          <a:lstStyle/>
          <a:p>
            <a:pPr marL="12700" marR="5080" indent="-635" algn="just">
              <a:lnSpc>
                <a:spcPct val="100000"/>
              </a:lnSpc>
              <a:spcBef>
                <a:spcPts val="100"/>
              </a:spcBef>
            </a:pPr>
            <a:r>
              <a:rPr sz="1100" b="1" spc="-10" dirty="0">
                <a:solidFill>
                  <a:srgbClr val="0D0D0D"/>
                </a:solidFill>
                <a:latin typeface="Calibri"/>
                <a:cs typeface="Calibri"/>
              </a:rPr>
              <a:t>Vacancy: </a:t>
            </a:r>
            <a:r>
              <a:rPr sz="1100" spc="-10" dirty="0">
                <a:solidFill>
                  <a:srgbClr val="0D0D0D"/>
                </a:solidFill>
                <a:latin typeface="Calibri"/>
                <a:cs typeface="Calibri"/>
              </a:rPr>
              <a:t>Pro </a:t>
            </a:r>
            <a:r>
              <a:rPr sz="1100" spc="-5" dirty="0">
                <a:solidFill>
                  <a:srgbClr val="0D0D0D"/>
                </a:solidFill>
                <a:latin typeface="Calibri"/>
                <a:cs typeface="Calibri"/>
              </a:rPr>
              <a:t>forma </a:t>
            </a:r>
            <a:r>
              <a:rPr sz="1100" spc="-10" dirty="0">
                <a:solidFill>
                  <a:srgbClr val="0D0D0D"/>
                </a:solidFill>
                <a:latin typeface="Calibri"/>
                <a:cs typeface="Calibri"/>
              </a:rPr>
              <a:t>vacancy loss </a:t>
            </a:r>
            <a:r>
              <a:rPr sz="1100" spc="-5" dirty="0">
                <a:solidFill>
                  <a:srgbClr val="0D0D0D"/>
                </a:solidFill>
                <a:latin typeface="Calibri"/>
                <a:cs typeface="Calibri"/>
              </a:rPr>
              <a:t>is </a:t>
            </a:r>
            <a:r>
              <a:rPr sz="1100" spc="-10" dirty="0">
                <a:solidFill>
                  <a:srgbClr val="0D0D0D"/>
                </a:solidFill>
                <a:latin typeface="Calibri"/>
                <a:cs typeface="Calibri"/>
              </a:rPr>
              <a:t>projected at </a:t>
            </a:r>
            <a:r>
              <a:rPr sz="1100" dirty="0">
                <a:solidFill>
                  <a:srgbClr val="0D0D0D"/>
                </a:solidFill>
                <a:latin typeface="Calibri"/>
                <a:cs typeface="Calibri"/>
              </a:rPr>
              <a:t>6%  </a:t>
            </a:r>
            <a:r>
              <a:rPr sz="1100" spc="-5" dirty="0">
                <a:solidFill>
                  <a:srgbClr val="0D0D0D"/>
                </a:solidFill>
                <a:latin typeface="Calibri"/>
                <a:cs typeface="Calibri"/>
              </a:rPr>
              <a:t>which </a:t>
            </a:r>
            <a:r>
              <a:rPr sz="1100" spc="-10" dirty="0">
                <a:solidFill>
                  <a:srgbClr val="0D0D0D"/>
                </a:solidFill>
                <a:latin typeface="Calibri"/>
                <a:cs typeface="Calibri"/>
              </a:rPr>
              <a:t>is </a:t>
            </a:r>
            <a:r>
              <a:rPr lang="en-US" sz="1100" spc="-5" dirty="0">
                <a:solidFill>
                  <a:srgbClr val="0D0D0D"/>
                </a:solidFill>
                <a:latin typeface="Calibri"/>
                <a:cs typeface="Calibri"/>
              </a:rPr>
              <a:t>slightly </a:t>
            </a:r>
            <a:r>
              <a:rPr lang="en-US" sz="1100" spc="-10" dirty="0">
                <a:solidFill>
                  <a:srgbClr val="0D0D0D"/>
                </a:solidFill>
                <a:latin typeface="Calibri"/>
                <a:cs typeface="Calibri"/>
              </a:rPr>
              <a:t>lower</a:t>
            </a:r>
            <a:r>
              <a:rPr lang="en-US" sz="1100" spc="-5" dirty="0">
                <a:solidFill>
                  <a:srgbClr val="0D0D0D"/>
                </a:solidFill>
                <a:latin typeface="Calibri"/>
                <a:cs typeface="Calibri"/>
              </a:rPr>
              <a:t> than </a:t>
            </a:r>
            <a:r>
              <a:rPr lang="en-US" sz="1100" dirty="0">
                <a:solidFill>
                  <a:srgbClr val="0D0D0D"/>
                </a:solidFill>
                <a:latin typeface="Calibri"/>
                <a:cs typeface="Calibri"/>
              </a:rPr>
              <a:t>the </a:t>
            </a:r>
            <a:r>
              <a:rPr sz="1100" spc="-5" dirty="0">
                <a:solidFill>
                  <a:srgbClr val="0D0D0D"/>
                </a:solidFill>
                <a:latin typeface="Calibri"/>
                <a:cs typeface="Calibri"/>
              </a:rPr>
              <a:t>recent historical </a:t>
            </a:r>
            <a:r>
              <a:rPr sz="1100" dirty="0">
                <a:solidFill>
                  <a:srgbClr val="0D0D0D"/>
                </a:solidFill>
                <a:latin typeface="Calibri"/>
                <a:cs typeface="Calibri"/>
              </a:rPr>
              <a:t>of the </a:t>
            </a:r>
            <a:r>
              <a:rPr sz="1100" spc="-5" dirty="0">
                <a:solidFill>
                  <a:srgbClr val="0D0D0D"/>
                </a:solidFill>
                <a:latin typeface="Calibri"/>
                <a:cs typeface="Calibri"/>
              </a:rPr>
              <a:t>property </a:t>
            </a:r>
            <a:r>
              <a:rPr sz="1100" spc="-10" dirty="0">
                <a:solidFill>
                  <a:srgbClr val="0D0D0D"/>
                </a:solidFill>
                <a:latin typeface="Calibri"/>
                <a:cs typeface="Calibri"/>
              </a:rPr>
              <a:t>at </a:t>
            </a:r>
            <a:r>
              <a:rPr lang="en-US" sz="1100" spc="-5" dirty="0">
                <a:solidFill>
                  <a:srgbClr val="0D0D0D"/>
                </a:solidFill>
                <a:latin typeface="Calibri"/>
                <a:cs typeface="Calibri"/>
              </a:rPr>
              <a:t>6.85</a:t>
            </a:r>
            <a:r>
              <a:rPr sz="1100" spc="-5" dirty="0">
                <a:solidFill>
                  <a:srgbClr val="0D0D0D"/>
                </a:solidFill>
                <a:latin typeface="Calibri"/>
                <a:cs typeface="Calibri"/>
              </a:rPr>
              <a:t>%. </a:t>
            </a:r>
            <a:r>
              <a:rPr sz="1100" spc="-10" dirty="0">
                <a:solidFill>
                  <a:srgbClr val="0D0D0D"/>
                </a:solidFill>
                <a:latin typeface="Calibri"/>
                <a:cs typeface="Calibri"/>
              </a:rPr>
              <a:t>Average historical vacancy </a:t>
            </a:r>
            <a:r>
              <a:rPr sz="1100" spc="-15" dirty="0">
                <a:solidFill>
                  <a:srgbClr val="0D0D0D"/>
                </a:solidFill>
                <a:latin typeface="Calibri"/>
                <a:cs typeface="Calibri"/>
              </a:rPr>
              <a:t>in the  </a:t>
            </a:r>
            <a:r>
              <a:rPr sz="1100" spc="-10" dirty="0">
                <a:solidFill>
                  <a:srgbClr val="0D0D0D"/>
                </a:solidFill>
                <a:latin typeface="Calibri"/>
                <a:cs typeface="Calibri"/>
              </a:rPr>
              <a:t>immediate </a:t>
            </a:r>
            <a:r>
              <a:rPr sz="1100" spc="-5" dirty="0">
                <a:solidFill>
                  <a:srgbClr val="0D0D0D"/>
                </a:solidFill>
                <a:latin typeface="Calibri"/>
                <a:cs typeface="Calibri"/>
              </a:rPr>
              <a:t>area </a:t>
            </a:r>
            <a:r>
              <a:rPr sz="1100" spc="-10" dirty="0">
                <a:solidFill>
                  <a:srgbClr val="0D0D0D"/>
                </a:solidFill>
                <a:latin typeface="Calibri"/>
                <a:cs typeface="Calibri"/>
              </a:rPr>
              <a:t>is </a:t>
            </a:r>
            <a:r>
              <a:rPr sz="1100" spc="-5" dirty="0">
                <a:solidFill>
                  <a:srgbClr val="0D0D0D"/>
                </a:solidFill>
                <a:latin typeface="Calibri"/>
                <a:cs typeface="Calibri"/>
              </a:rPr>
              <a:t>closer to 3%, and </a:t>
            </a:r>
            <a:r>
              <a:rPr sz="1100" dirty="0">
                <a:solidFill>
                  <a:srgbClr val="0D0D0D"/>
                </a:solidFill>
                <a:latin typeface="Calibri"/>
                <a:cs typeface="Calibri"/>
              </a:rPr>
              <a:t>we </a:t>
            </a:r>
            <a:r>
              <a:rPr sz="1100" spc="-5" dirty="0">
                <a:solidFill>
                  <a:srgbClr val="0D0D0D"/>
                </a:solidFill>
                <a:latin typeface="Calibri"/>
                <a:cs typeface="Calibri"/>
              </a:rPr>
              <a:t>believe </a:t>
            </a:r>
            <a:r>
              <a:rPr sz="1100" spc="-10" dirty="0">
                <a:solidFill>
                  <a:srgbClr val="0D0D0D"/>
                </a:solidFill>
                <a:latin typeface="Calibri"/>
                <a:cs typeface="Calibri"/>
              </a:rPr>
              <a:t>this </a:t>
            </a:r>
            <a:r>
              <a:rPr sz="1100" spc="-15" dirty="0">
                <a:solidFill>
                  <a:srgbClr val="0D0D0D"/>
                </a:solidFill>
                <a:latin typeface="Calibri"/>
                <a:cs typeface="Calibri"/>
              </a:rPr>
              <a:t>is  </a:t>
            </a:r>
            <a:r>
              <a:rPr sz="1100" spc="-10" dirty="0">
                <a:solidFill>
                  <a:srgbClr val="0D0D0D"/>
                </a:solidFill>
                <a:latin typeface="Calibri"/>
                <a:cs typeface="Calibri"/>
              </a:rPr>
              <a:t>achievable with pro-active management and better  </a:t>
            </a:r>
            <a:r>
              <a:rPr sz="1100" spc="-5" dirty="0">
                <a:solidFill>
                  <a:srgbClr val="0D0D0D"/>
                </a:solidFill>
                <a:latin typeface="Calibri"/>
                <a:cs typeface="Calibri"/>
              </a:rPr>
              <a:t>marketing</a:t>
            </a:r>
            <a:r>
              <a:rPr sz="1100" spc="-55" dirty="0">
                <a:solidFill>
                  <a:srgbClr val="0D0D0D"/>
                </a:solidFill>
                <a:latin typeface="Calibri"/>
                <a:cs typeface="Calibri"/>
              </a:rPr>
              <a:t> </a:t>
            </a:r>
            <a:r>
              <a:rPr sz="1100" spc="-5" dirty="0">
                <a:solidFill>
                  <a:srgbClr val="0D0D0D"/>
                </a:solidFill>
                <a:latin typeface="Calibri"/>
                <a:cs typeface="Calibri"/>
              </a:rPr>
              <a:t>but</a:t>
            </a:r>
            <a:r>
              <a:rPr sz="1100" spc="-35" dirty="0">
                <a:solidFill>
                  <a:srgbClr val="0D0D0D"/>
                </a:solidFill>
                <a:latin typeface="Calibri"/>
                <a:cs typeface="Calibri"/>
              </a:rPr>
              <a:t> </a:t>
            </a:r>
            <a:r>
              <a:rPr sz="1100" spc="-5" dirty="0">
                <a:solidFill>
                  <a:srgbClr val="0D0D0D"/>
                </a:solidFill>
                <a:latin typeface="Calibri"/>
                <a:cs typeface="Calibri"/>
              </a:rPr>
              <a:t>are</a:t>
            </a:r>
            <a:r>
              <a:rPr sz="1100" spc="-20" dirty="0">
                <a:solidFill>
                  <a:srgbClr val="0D0D0D"/>
                </a:solidFill>
                <a:latin typeface="Calibri"/>
                <a:cs typeface="Calibri"/>
              </a:rPr>
              <a:t> </a:t>
            </a:r>
            <a:r>
              <a:rPr sz="1100" spc="-5" dirty="0">
                <a:solidFill>
                  <a:srgbClr val="0D0D0D"/>
                </a:solidFill>
                <a:latin typeface="Calibri"/>
                <a:cs typeface="Calibri"/>
              </a:rPr>
              <a:t>allowing</a:t>
            </a:r>
            <a:r>
              <a:rPr sz="1100" spc="-50" dirty="0">
                <a:solidFill>
                  <a:srgbClr val="0D0D0D"/>
                </a:solidFill>
                <a:latin typeface="Calibri"/>
                <a:cs typeface="Calibri"/>
              </a:rPr>
              <a:t> </a:t>
            </a:r>
            <a:r>
              <a:rPr sz="1100" spc="-5" dirty="0">
                <a:solidFill>
                  <a:srgbClr val="0D0D0D"/>
                </a:solidFill>
                <a:latin typeface="Calibri"/>
                <a:cs typeface="Calibri"/>
              </a:rPr>
              <a:t>room</a:t>
            </a:r>
            <a:r>
              <a:rPr sz="1100" spc="-55" dirty="0">
                <a:solidFill>
                  <a:srgbClr val="0D0D0D"/>
                </a:solidFill>
                <a:latin typeface="Calibri"/>
                <a:cs typeface="Calibri"/>
              </a:rPr>
              <a:t> </a:t>
            </a:r>
            <a:r>
              <a:rPr sz="1100" dirty="0">
                <a:solidFill>
                  <a:srgbClr val="0D0D0D"/>
                </a:solidFill>
                <a:latin typeface="Calibri"/>
                <a:cs typeface="Calibri"/>
              </a:rPr>
              <a:t>for</a:t>
            </a:r>
            <a:r>
              <a:rPr sz="1100" spc="-25" dirty="0">
                <a:solidFill>
                  <a:srgbClr val="0D0D0D"/>
                </a:solidFill>
                <a:latin typeface="Calibri"/>
                <a:cs typeface="Calibri"/>
              </a:rPr>
              <a:t> </a:t>
            </a:r>
            <a:r>
              <a:rPr sz="1100" spc="-5" dirty="0">
                <a:solidFill>
                  <a:srgbClr val="0D0D0D"/>
                </a:solidFill>
                <a:latin typeface="Calibri"/>
                <a:cs typeface="Calibri"/>
              </a:rPr>
              <a:t>turnover.</a:t>
            </a:r>
            <a:endParaRPr sz="1100" dirty="0">
              <a:latin typeface="Calibri"/>
              <a:cs typeface="Calibri"/>
            </a:endParaRPr>
          </a:p>
        </p:txBody>
      </p:sp>
      <p:sp>
        <p:nvSpPr>
          <p:cNvPr id="8" name="object 8"/>
          <p:cNvSpPr txBox="1"/>
          <p:nvPr/>
        </p:nvSpPr>
        <p:spPr>
          <a:xfrm>
            <a:off x="372705" y="5299948"/>
            <a:ext cx="3200400" cy="529590"/>
          </a:xfrm>
          <a:prstGeom prst="rect">
            <a:avLst/>
          </a:prstGeom>
        </p:spPr>
        <p:txBody>
          <a:bodyPr vert="horz" wrap="square" lIns="0" tIns="12700" rIns="0" bIns="0" rtlCol="0">
            <a:spAutoFit/>
          </a:bodyPr>
          <a:lstStyle/>
          <a:p>
            <a:pPr marL="12700" marR="5080" algn="just">
              <a:lnSpc>
                <a:spcPct val="100000"/>
              </a:lnSpc>
              <a:spcBef>
                <a:spcPts val="100"/>
              </a:spcBef>
            </a:pPr>
            <a:r>
              <a:rPr sz="1100" b="1" spc="-5" dirty="0">
                <a:solidFill>
                  <a:srgbClr val="0D0D0D"/>
                </a:solidFill>
                <a:latin typeface="Calibri"/>
                <a:cs typeface="Calibri"/>
              </a:rPr>
              <a:t>Collection Loss: </a:t>
            </a:r>
            <a:r>
              <a:rPr sz="1100" spc="-10" dirty="0">
                <a:solidFill>
                  <a:srgbClr val="0D0D0D"/>
                </a:solidFill>
                <a:latin typeface="Calibri"/>
                <a:cs typeface="Calibri"/>
              </a:rPr>
              <a:t>Collection loss is </a:t>
            </a:r>
            <a:r>
              <a:rPr sz="1100" spc="-5" dirty="0">
                <a:solidFill>
                  <a:srgbClr val="0D0D0D"/>
                </a:solidFill>
                <a:latin typeface="Calibri"/>
                <a:cs typeface="Calibri"/>
              </a:rPr>
              <a:t>projected at </a:t>
            </a:r>
            <a:r>
              <a:rPr lang="en-US" sz="1100" spc="-45" dirty="0">
                <a:solidFill>
                  <a:srgbClr val="0D0D0D"/>
                </a:solidFill>
                <a:latin typeface="Calibri"/>
                <a:cs typeface="Calibri"/>
              </a:rPr>
              <a:t>2</a:t>
            </a:r>
            <a:r>
              <a:rPr sz="1100" spc="-45" dirty="0">
                <a:solidFill>
                  <a:srgbClr val="0D0D0D"/>
                </a:solidFill>
                <a:latin typeface="Calibri"/>
                <a:cs typeface="Calibri"/>
              </a:rPr>
              <a:t>%,  </a:t>
            </a:r>
            <a:r>
              <a:rPr sz="1100" spc="-5" dirty="0">
                <a:solidFill>
                  <a:srgbClr val="0D0D0D"/>
                </a:solidFill>
                <a:latin typeface="Calibri"/>
                <a:cs typeface="Calibri"/>
              </a:rPr>
              <a:t>based on market comparables, </a:t>
            </a:r>
            <a:r>
              <a:rPr sz="1100" spc="-10" dirty="0">
                <a:solidFill>
                  <a:srgbClr val="0D0D0D"/>
                </a:solidFill>
                <a:latin typeface="Calibri"/>
                <a:cs typeface="Calibri"/>
              </a:rPr>
              <a:t>but </a:t>
            </a:r>
            <a:r>
              <a:rPr lang="en-US" sz="1100" spc="-10" dirty="0">
                <a:solidFill>
                  <a:srgbClr val="0D0D0D"/>
                </a:solidFill>
                <a:latin typeface="Calibri"/>
                <a:cs typeface="Calibri"/>
              </a:rPr>
              <a:t>slightly lower </a:t>
            </a:r>
            <a:r>
              <a:rPr sz="1100" spc="-10" dirty="0">
                <a:solidFill>
                  <a:srgbClr val="0D0D0D"/>
                </a:solidFill>
                <a:latin typeface="Calibri"/>
                <a:cs typeface="Calibri"/>
              </a:rPr>
              <a:t>than  </a:t>
            </a:r>
            <a:r>
              <a:rPr sz="1100" spc="-5" dirty="0">
                <a:solidFill>
                  <a:srgbClr val="0D0D0D"/>
                </a:solidFill>
                <a:latin typeface="Calibri"/>
                <a:cs typeface="Calibri"/>
              </a:rPr>
              <a:t>historical which has run </a:t>
            </a:r>
            <a:r>
              <a:rPr sz="1100" dirty="0">
                <a:solidFill>
                  <a:srgbClr val="0D0D0D"/>
                </a:solidFill>
                <a:latin typeface="Calibri"/>
                <a:cs typeface="Calibri"/>
              </a:rPr>
              <a:t>closer to</a:t>
            </a:r>
            <a:r>
              <a:rPr sz="1100" spc="-100" dirty="0">
                <a:solidFill>
                  <a:srgbClr val="0D0D0D"/>
                </a:solidFill>
                <a:latin typeface="Calibri"/>
                <a:cs typeface="Calibri"/>
              </a:rPr>
              <a:t> </a:t>
            </a:r>
            <a:r>
              <a:rPr lang="en-US" sz="1100" spc="-100" dirty="0">
                <a:solidFill>
                  <a:srgbClr val="0D0D0D"/>
                </a:solidFill>
                <a:latin typeface="Calibri"/>
                <a:cs typeface="Calibri"/>
              </a:rPr>
              <a:t>2</a:t>
            </a:r>
            <a:r>
              <a:rPr sz="1100" dirty="0">
                <a:solidFill>
                  <a:srgbClr val="0D0D0D"/>
                </a:solidFill>
                <a:latin typeface="Calibri"/>
                <a:cs typeface="Calibri"/>
              </a:rPr>
              <a:t>.</a:t>
            </a:r>
            <a:r>
              <a:rPr lang="en-US" sz="1100" dirty="0">
                <a:solidFill>
                  <a:srgbClr val="0D0D0D"/>
                </a:solidFill>
                <a:latin typeface="Calibri"/>
                <a:cs typeface="Calibri"/>
              </a:rPr>
              <a:t>66</a:t>
            </a:r>
            <a:r>
              <a:rPr sz="1100" dirty="0">
                <a:solidFill>
                  <a:srgbClr val="0D0D0D"/>
                </a:solidFill>
                <a:latin typeface="Calibri"/>
                <a:cs typeface="Calibri"/>
              </a:rPr>
              <a:t>%.</a:t>
            </a:r>
            <a:endParaRPr sz="1100" dirty="0">
              <a:latin typeface="Calibri"/>
              <a:cs typeface="Calibri"/>
            </a:endParaRPr>
          </a:p>
        </p:txBody>
      </p:sp>
      <p:sp>
        <p:nvSpPr>
          <p:cNvPr id="9" name="object 9"/>
          <p:cNvSpPr txBox="1"/>
          <p:nvPr/>
        </p:nvSpPr>
        <p:spPr>
          <a:xfrm>
            <a:off x="3833598" y="503292"/>
            <a:ext cx="1519451" cy="198131"/>
          </a:xfrm>
          <a:prstGeom prst="rect">
            <a:avLst/>
          </a:prstGeom>
        </p:spPr>
        <p:txBody>
          <a:bodyPr vert="horz" wrap="square" lIns="0" tIns="13335" rIns="0" bIns="0" rtlCol="0">
            <a:spAutoFit/>
          </a:bodyPr>
          <a:lstStyle/>
          <a:p>
            <a:pPr marL="12700">
              <a:lnSpc>
                <a:spcPct val="100000"/>
              </a:lnSpc>
              <a:spcBef>
                <a:spcPts val="105"/>
              </a:spcBef>
            </a:pPr>
            <a:r>
              <a:rPr sz="1200" b="1" spc="-5" dirty="0">
                <a:solidFill>
                  <a:srgbClr val="4284BE"/>
                </a:solidFill>
                <a:latin typeface="Calibri"/>
                <a:cs typeface="Calibri"/>
              </a:rPr>
              <a:t>EXPENSES</a:t>
            </a:r>
            <a:endParaRPr sz="1200" dirty="0">
              <a:solidFill>
                <a:srgbClr val="4284BE"/>
              </a:solidFill>
              <a:latin typeface="Calibri"/>
              <a:cs typeface="Calibri"/>
            </a:endParaRPr>
          </a:p>
        </p:txBody>
      </p:sp>
      <p:sp>
        <p:nvSpPr>
          <p:cNvPr id="10" name="object 10"/>
          <p:cNvSpPr txBox="1"/>
          <p:nvPr/>
        </p:nvSpPr>
        <p:spPr>
          <a:xfrm>
            <a:off x="3833459" y="823387"/>
            <a:ext cx="3772535" cy="859851"/>
          </a:xfrm>
          <a:prstGeom prst="rect">
            <a:avLst/>
          </a:prstGeom>
        </p:spPr>
        <p:txBody>
          <a:bodyPr vert="horz" wrap="square" lIns="0" tIns="13335" rIns="0" bIns="0" rtlCol="0">
            <a:spAutoFit/>
          </a:bodyPr>
          <a:lstStyle/>
          <a:p>
            <a:pPr marL="12700" marR="5080" algn="just">
              <a:lnSpc>
                <a:spcPct val="100000"/>
              </a:lnSpc>
              <a:spcBef>
                <a:spcPts val="105"/>
              </a:spcBef>
            </a:pPr>
            <a:r>
              <a:rPr sz="1100" b="1" spc="-10" dirty="0">
                <a:solidFill>
                  <a:srgbClr val="0D0D0D"/>
                </a:solidFill>
                <a:latin typeface="Calibri"/>
                <a:cs typeface="Calibri"/>
              </a:rPr>
              <a:t>Advertising</a:t>
            </a:r>
            <a:r>
              <a:rPr sz="1100" spc="-10" dirty="0">
                <a:solidFill>
                  <a:srgbClr val="0D0D0D"/>
                </a:solidFill>
                <a:latin typeface="Calibri"/>
                <a:cs typeface="Calibri"/>
              </a:rPr>
              <a:t>: Includes advertising, </a:t>
            </a:r>
            <a:r>
              <a:rPr sz="1100" spc="-5" dirty="0">
                <a:solidFill>
                  <a:srgbClr val="0D0D0D"/>
                </a:solidFill>
                <a:latin typeface="Calibri"/>
                <a:cs typeface="Calibri"/>
              </a:rPr>
              <a:t>leasing </a:t>
            </a:r>
            <a:r>
              <a:rPr sz="1100" spc="-10" dirty="0">
                <a:solidFill>
                  <a:srgbClr val="0D0D0D"/>
                </a:solidFill>
                <a:latin typeface="Calibri"/>
                <a:cs typeface="Calibri"/>
              </a:rPr>
              <a:t>costs, resident retention  and other marketing expenses. Based </a:t>
            </a:r>
            <a:r>
              <a:rPr sz="1100" dirty="0">
                <a:solidFill>
                  <a:srgbClr val="0D0D0D"/>
                </a:solidFill>
                <a:latin typeface="Calibri"/>
                <a:cs typeface="Calibri"/>
              </a:rPr>
              <a:t>on </a:t>
            </a:r>
            <a:r>
              <a:rPr sz="1100" spc="-10" dirty="0">
                <a:solidFill>
                  <a:srgbClr val="0D0D0D"/>
                </a:solidFill>
                <a:latin typeface="Calibri"/>
                <a:cs typeface="Calibri"/>
              </a:rPr>
              <a:t>our analysis, current  </a:t>
            </a:r>
            <a:r>
              <a:rPr sz="1100" spc="-5" dirty="0">
                <a:solidFill>
                  <a:srgbClr val="0D0D0D"/>
                </a:solidFill>
                <a:latin typeface="Calibri"/>
                <a:cs typeface="Calibri"/>
              </a:rPr>
              <a:t>owner </a:t>
            </a:r>
            <a:r>
              <a:rPr sz="1100" spc="-10" dirty="0">
                <a:solidFill>
                  <a:srgbClr val="0D0D0D"/>
                </a:solidFill>
                <a:latin typeface="Calibri"/>
                <a:cs typeface="Calibri"/>
              </a:rPr>
              <a:t>is </a:t>
            </a:r>
            <a:r>
              <a:rPr lang="en-US" sz="1100" spc="-10" dirty="0">
                <a:solidFill>
                  <a:srgbClr val="0D0D0D"/>
                </a:solidFill>
                <a:latin typeface="Calibri"/>
                <a:cs typeface="Calibri"/>
              </a:rPr>
              <a:t>doing good on the marketing, but w</a:t>
            </a:r>
            <a:r>
              <a:rPr sz="1100" dirty="0">
                <a:solidFill>
                  <a:srgbClr val="0D0D0D"/>
                </a:solidFill>
                <a:latin typeface="Calibri"/>
                <a:cs typeface="Calibri"/>
              </a:rPr>
              <a:t>e </a:t>
            </a:r>
            <a:r>
              <a:rPr sz="1100" spc="-5" dirty="0">
                <a:solidFill>
                  <a:srgbClr val="0D0D0D"/>
                </a:solidFill>
                <a:latin typeface="Calibri"/>
                <a:cs typeface="Calibri"/>
              </a:rPr>
              <a:t>believe </a:t>
            </a:r>
            <a:r>
              <a:rPr sz="1100" dirty="0">
                <a:solidFill>
                  <a:srgbClr val="0D0D0D"/>
                </a:solidFill>
                <a:latin typeface="Calibri"/>
                <a:cs typeface="Calibri"/>
              </a:rPr>
              <a:t>we </a:t>
            </a:r>
            <a:r>
              <a:rPr sz="1100" spc="-10" dirty="0">
                <a:solidFill>
                  <a:srgbClr val="0D0D0D"/>
                </a:solidFill>
                <a:latin typeface="Calibri"/>
                <a:cs typeface="Calibri"/>
              </a:rPr>
              <a:t>will get better</a:t>
            </a:r>
            <a:r>
              <a:rPr lang="en-US" sz="1100" spc="-10" dirty="0">
                <a:solidFill>
                  <a:srgbClr val="0D0D0D"/>
                </a:solidFill>
                <a:latin typeface="Calibri"/>
                <a:cs typeface="Calibri"/>
              </a:rPr>
              <a:t> </a:t>
            </a:r>
            <a:r>
              <a:rPr sz="1100" spc="-10" dirty="0">
                <a:solidFill>
                  <a:srgbClr val="0D0D0D"/>
                </a:solidFill>
                <a:latin typeface="Calibri"/>
                <a:cs typeface="Calibri"/>
              </a:rPr>
              <a:t>results </a:t>
            </a:r>
            <a:r>
              <a:rPr lang="en-US" sz="1100" spc="-10" dirty="0">
                <a:solidFill>
                  <a:srgbClr val="0D0D0D"/>
                </a:solidFill>
                <a:latin typeface="Calibri"/>
                <a:cs typeface="Calibri"/>
              </a:rPr>
              <a:t>with slightly less budget by applying </a:t>
            </a:r>
            <a:r>
              <a:rPr sz="1100" spc="-10" dirty="0">
                <a:solidFill>
                  <a:srgbClr val="0D0D0D"/>
                </a:solidFill>
                <a:latin typeface="Calibri"/>
                <a:cs typeface="Calibri"/>
              </a:rPr>
              <a:t>aggressive </a:t>
            </a:r>
            <a:r>
              <a:rPr sz="1100" spc="-5" dirty="0">
                <a:solidFill>
                  <a:srgbClr val="0D0D0D"/>
                </a:solidFill>
                <a:latin typeface="Calibri"/>
                <a:cs typeface="Calibri"/>
              </a:rPr>
              <a:t>leasing </a:t>
            </a:r>
            <a:r>
              <a:rPr sz="1100" spc="-10" dirty="0">
                <a:solidFill>
                  <a:srgbClr val="0D0D0D"/>
                </a:solidFill>
                <a:latin typeface="Calibri"/>
                <a:cs typeface="Calibri"/>
              </a:rPr>
              <a:t>strategy</a:t>
            </a:r>
            <a:r>
              <a:rPr lang="en-US" sz="1100" spc="-10" dirty="0">
                <a:solidFill>
                  <a:srgbClr val="0D0D0D"/>
                </a:solidFill>
                <a:latin typeface="Calibri"/>
                <a:cs typeface="Calibri"/>
              </a:rPr>
              <a:t>, different marketing channels and efficiency.</a:t>
            </a:r>
            <a:endParaRPr sz="1100" dirty="0">
              <a:latin typeface="Calibri"/>
              <a:cs typeface="Calibri"/>
            </a:endParaRPr>
          </a:p>
        </p:txBody>
      </p:sp>
      <p:sp>
        <p:nvSpPr>
          <p:cNvPr id="11" name="object 11"/>
          <p:cNvSpPr txBox="1"/>
          <p:nvPr/>
        </p:nvSpPr>
        <p:spPr>
          <a:xfrm>
            <a:off x="3833599" y="1814237"/>
            <a:ext cx="3777615" cy="690574"/>
          </a:xfrm>
          <a:prstGeom prst="rect">
            <a:avLst/>
          </a:prstGeom>
        </p:spPr>
        <p:txBody>
          <a:bodyPr vert="horz" wrap="square" lIns="0" tIns="13335" rIns="0" bIns="0" rtlCol="0">
            <a:spAutoFit/>
          </a:bodyPr>
          <a:lstStyle/>
          <a:p>
            <a:pPr marL="12700" marR="5080" algn="just">
              <a:lnSpc>
                <a:spcPct val="100000"/>
              </a:lnSpc>
              <a:spcBef>
                <a:spcPts val="105"/>
              </a:spcBef>
            </a:pPr>
            <a:r>
              <a:rPr sz="1100" b="1" spc="-10" dirty="0">
                <a:solidFill>
                  <a:srgbClr val="0D0D0D"/>
                </a:solidFill>
                <a:latin typeface="Calibri"/>
                <a:cs typeface="Calibri"/>
              </a:rPr>
              <a:t>Administrative: </a:t>
            </a:r>
            <a:r>
              <a:rPr sz="1100" spc="-10" dirty="0">
                <a:solidFill>
                  <a:srgbClr val="0D0D0D"/>
                </a:solidFill>
                <a:latin typeface="Calibri"/>
                <a:cs typeface="Calibri"/>
              </a:rPr>
              <a:t>Includes computer maintenance </a:t>
            </a:r>
            <a:r>
              <a:rPr sz="1100" spc="-5" dirty="0">
                <a:solidFill>
                  <a:srgbClr val="0D0D0D"/>
                </a:solidFill>
                <a:latin typeface="Calibri"/>
                <a:cs typeface="Calibri"/>
              </a:rPr>
              <a:t>and </a:t>
            </a:r>
            <a:r>
              <a:rPr sz="1100" spc="-10" dirty="0">
                <a:solidFill>
                  <a:srgbClr val="0D0D0D"/>
                </a:solidFill>
                <a:latin typeface="Calibri"/>
                <a:cs typeface="Calibri"/>
              </a:rPr>
              <a:t>supplies,  evictions, telephone, answering </a:t>
            </a:r>
            <a:r>
              <a:rPr sz="1100" spc="-5" dirty="0">
                <a:solidFill>
                  <a:srgbClr val="0D0D0D"/>
                </a:solidFill>
                <a:latin typeface="Calibri"/>
                <a:cs typeface="Calibri"/>
              </a:rPr>
              <a:t>service, </a:t>
            </a:r>
            <a:r>
              <a:rPr sz="1100" spc="-10" dirty="0">
                <a:solidFill>
                  <a:srgbClr val="0D0D0D"/>
                </a:solidFill>
                <a:latin typeface="Calibri"/>
                <a:cs typeface="Calibri"/>
              </a:rPr>
              <a:t>website </a:t>
            </a:r>
            <a:r>
              <a:rPr sz="1100" dirty="0">
                <a:solidFill>
                  <a:srgbClr val="0D0D0D"/>
                </a:solidFill>
                <a:latin typeface="Calibri"/>
                <a:cs typeface="Calibri"/>
              </a:rPr>
              <a:t>&amp; </a:t>
            </a:r>
            <a:r>
              <a:rPr sz="1100" spc="-15" dirty="0">
                <a:solidFill>
                  <a:srgbClr val="0D0D0D"/>
                </a:solidFill>
                <a:latin typeface="Calibri"/>
                <a:cs typeface="Calibri"/>
              </a:rPr>
              <a:t>support, </a:t>
            </a:r>
            <a:r>
              <a:rPr sz="1100" spc="-10" dirty="0">
                <a:solidFill>
                  <a:srgbClr val="0D0D0D"/>
                </a:solidFill>
                <a:latin typeface="Calibri"/>
                <a:cs typeface="Calibri"/>
              </a:rPr>
              <a:t>office  equipment, training </a:t>
            </a:r>
            <a:r>
              <a:rPr sz="1100" dirty="0">
                <a:solidFill>
                  <a:srgbClr val="0D0D0D"/>
                </a:solidFill>
                <a:latin typeface="Calibri"/>
                <a:cs typeface="Calibri"/>
              </a:rPr>
              <a:t>&amp; </a:t>
            </a:r>
            <a:r>
              <a:rPr sz="1100" spc="-5" dirty="0">
                <a:solidFill>
                  <a:srgbClr val="0D0D0D"/>
                </a:solidFill>
                <a:latin typeface="Calibri"/>
                <a:cs typeface="Calibri"/>
              </a:rPr>
              <a:t>travel, and </a:t>
            </a:r>
            <a:r>
              <a:rPr sz="1100" spc="-10" dirty="0">
                <a:solidFill>
                  <a:srgbClr val="0D0D0D"/>
                </a:solidFill>
                <a:latin typeface="Calibri"/>
                <a:cs typeface="Calibri"/>
              </a:rPr>
              <a:t>other office expenses. </a:t>
            </a:r>
            <a:r>
              <a:rPr sz="1100" spc="-5" dirty="0">
                <a:solidFill>
                  <a:srgbClr val="0D0D0D"/>
                </a:solidFill>
                <a:latin typeface="Calibri"/>
                <a:cs typeface="Calibri"/>
              </a:rPr>
              <a:t>Pro </a:t>
            </a:r>
            <a:r>
              <a:rPr sz="1100" dirty="0">
                <a:solidFill>
                  <a:srgbClr val="0D0D0D"/>
                </a:solidFill>
                <a:latin typeface="Calibri"/>
                <a:cs typeface="Calibri"/>
              </a:rPr>
              <a:t>forma  </a:t>
            </a:r>
            <a:r>
              <a:rPr sz="1100" spc="-10" dirty="0">
                <a:solidFill>
                  <a:srgbClr val="0D0D0D"/>
                </a:solidFill>
                <a:latin typeface="Calibri"/>
                <a:cs typeface="Calibri"/>
              </a:rPr>
              <a:t>expense </a:t>
            </a:r>
            <a:r>
              <a:rPr sz="1100" dirty="0">
                <a:solidFill>
                  <a:srgbClr val="0D0D0D"/>
                </a:solidFill>
                <a:latin typeface="Calibri"/>
                <a:cs typeface="Calibri"/>
              </a:rPr>
              <a:t>of </a:t>
            </a:r>
            <a:r>
              <a:rPr sz="1100" spc="-5" dirty="0">
                <a:solidFill>
                  <a:srgbClr val="0D0D0D"/>
                </a:solidFill>
                <a:latin typeface="Calibri"/>
                <a:cs typeface="Calibri"/>
              </a:rPr>
              <a:t>$1</a:t>
            </a:r>
            <a:r>
              <a:rPr lang="en-US" sz="1100" spc="-5" dirty="0">
                <a:solidFill>
                  <a:srgbClr val="0D0D0D"/>
                </a:solidFill>
                <a:latin typeface="Calibri"/>
                <a:cs typeface="Calibri"/>
              </a:rPr>
              <a:t>85</a:t>
            </a:r>
            <a:r>
              <a:rPr sz="1100" spc="-5" dirty="0">
                <a:solidFill>
                  <a:srgbClr val="0D0D0D"/>
                </a:solidFill>
                <a:latin typeface="Calibri"/>
                <a:cs typeface="Calibri"/>
              </a:rPr>
              <a:t> per </a:t>
            </a:r>
            <a:r>
              <a:rPr sz="1100" spc="-10" dirty="0">
                <a:solidFill>
                  <a:srgbClr val="0D0D0D"/>
                </a:solidFill>
                <a:latin typeface="Calibri"/>
                <a:cs typeface="Calibri"/>
              </a:rPr>
              <a:t>unit </a:t>
            </a:r>
            <a:r>
              <a:rPr sz="1100" spc="-5" dirty="0">
                <a:solidFill>
                  <a:srgbClr val="0D0D0D"/>
                </a:solidFill>
                <a:latin typeface="Calibri"/>
                <a:cs typeface="Calibri"/>
              </a:rPr>
              <a:t>in </a:t>
            </a:r>
            <a:r>
              <a:rPr sz="1100" spc="-10" dirty="0">
                <a:solidFill>
                  <a:srgbClr val="0D0D0D"/>
                </a:solidFill>
                <a:latin typeface="Calibri"/>
                <a:cs typeface="Calibri"/>
              </a:rPr>
              <a:t>line </a:t>
            </a:r>
            <a:r>
              <a:rPr sz="1100" dirty="0">
                <a:solidFill>
                  <a:srgbClr val="0D0D0D"/>
                </a:solidFill>
                <a:latin typeface="Calibri"/>
                <a:cs typeface="Calibri"/>
              </a:rPr>
              <a:t>with our </a:t>
            </a:r>
            <a:r>
              <a:rPr sz="1100" spc="-5" dirty="0">
                <a:solidFill>
                  <a:srgbClr val="0D0D0D"/>
                </a:solidFill>
                <a:latin typeface="Calibri"/>
                <a:cs typeface="Calibri"/>
              </a:rPr>
              <a:t>standard</a:t>
            </a:r>
            <a:r>
              <a:rPr sz="1100" spc="-165" dirty="0">
                <a:solidFill>
                  <a:srgbClr val="0D0D0D"/>
                </a:solidFill>
                <a:latin typeface="Calibri"/>
                <a:cs typeface="Calibri"/>
              </a:rPr>
              <a:t> </a:t>
            </a:r>
            <a:r>
              <a:rPr lang="en-US" sz="1100" spc="-165" dirty="0">
                <a:solidFill>
                  <a:srgbClr val="0D0D0D"/>
                </a:solidFill>
                <a:latin typeface="Calibri"/>
                <a:cs typeface="Calibri"/>
              </a:rPr>
              <a:t>/ </a:t>
            </a:r>
            <a:r>
              <a:rPr sz="1100" spc="-5" dirty="0">
                <a:solidFill>
                  <a:srgbClr val="0D0D0D"/>
                </a:solidFill>
                <a:latin typeface="Calibri"/>
                <a:cs typeface="Calibri"/>
              </a:rPr>
              <a:t>expectations.</a:t>
            </a:r>
            <a:endParaRPr sz="1100" dirty="0">
              <a:latin typeface="Calibri"/>
              <a:cs typeface="Calibri"/>
            </a:endParaRPr>
          </a:p>
        </p:txBody>
      </p:sp>
      <p:sp>
        <p:nvSpPr>
          <p:cNvPr id="12" name="object 12"/>
          <p:cNvSpPr txBox="1"/>
          <p:nvPr/>
        </p:nvSpPr>
        <p:spPr>
          <a:xfrm>
            <a:off x="3833395" y="2621336"/>
            <a:ext cx="3778250" cy="1367682"/>
          </a:xfrm>
          <a:prstGeom prst="rect">
            <a:avLst/>
          </a:prstGeom>
        </p:spPr>
        <p:txBody>
          <a:bodyPr vert="horz" wrap="square" lIns="0" tIns="13335" rIns="0" bIns="0" rtlCol="0">
            <a:spAutoFit/>
          </a:bodyPr>
          <a:lstStyle/>
          <a:p>
            <a:pPr marL="12700" marR="5080" algn="just">
              <a:lnSpc>
                <a:spcPct val="100000"/>
              </a:lnSpc>
              <a:spcBef>
                <a:spcPts val="105"/>
              </a:spcBef>
            </a:pPr>
            <a:r>
              <a:rPr sz="1100" b="1" spc="-10" dirty="0">
                <a:solidFill>
                  <a:srgbClr val="0D0D0D"/>
                </a:solidFill>
                <a:latin typeface="Calibri"/>
                <a:cs typeface="Calibri"/>
              </a:rPr>
              <a:t>Payroll: </a:t>
            </a:r>
            <a:r>
              <a:rPr sz="1100" spc="-5" dirty="0">
                <a:solidFill>
                  <a:srgbClr val="0D0D0D"/>
                </a:solidFill>
                <a:latin typeface="Calibri"/>
                <a:cs typeface="Calibri"/>
              </a:rPr>
              <a:t>Year </a:t>
            </a:r>
            <a:r>
              <a:rPr sz="1100" dirty="0">
                <a:solidFill>
                  <a:srgbClr val="0D0D0D"/>
                </a:solidFill>
                <a:latin typeface="Calibri"/>
                <a:cs typeface="Calibri"/>
              </a:rPr>
              <a:t>1 </a:t>
            </a:r>
            <a:r>
              <a:rPr sz="1100" spc="-10" dirty="0">
                <a:solidFill>
                  <a:srgbClr val="0D0D0D"/>
                </a:solidFill>
                <a:latin typeface="Calibri"/>
                <a:cs typeface="Calibri"/>
              </a:rPr>
              <a:t>payroll </a:t>
            </a:r>
            <a:r>
              <a:rPr sz="1100" spc="-5" dirty="0">
                <a:solidFill>
                  <a:srgbClr val="0D0D0D"/>
                </a:solidFill>
                <a:latin typeface="Calibri"/>
                <a:cs typeface="Calibri"/>
              </a:rPr>
              <a:t>is </a:t>
            </a:r>
            <a:r>
              <a:rPr lang="en-US" sz="1100" spc="-5" dirty="0">
                <a:solidFill>
                  <a:srgbClr val="0D0D0D"/>
                </a:solidFill>
                <a:latin typeface="Calibri"/>
                <a:cs typeface="Calibri"/>
              </a:rPr>
              <a:t>set to $1,200 per door - a total payroll budget of $355k, which is almost $100k lower </a:t>
            </a:r>
            <a:r>
              <a:rPr sz="1100" spc="-15" dirty="0">
                <a:solidFill>
                  <a:srgbClr val="0D0D0D"/>
                </a:solidFill>
                <a:latin typeface="Calibri"/>
                <a:cs typeface="Calibri"/>
              </a:rPr>
              <a:t>than current  </a:t>
            </a:r>
            <a:r>
              <a:rPr lang="en-US" sz="1100" spc="-15" dirty="0">
                <a:solidFill>
                  <a:srgbClr val="0D0D0D"/>
                </a:solidFill>
                <a:latin typeface="Calibri"/>
                <a:cs typeface="Calibri"/>
              </a:rPr>
              <a:t>budget for the staff provided by current management. We believe in efficiency and power of technology to substitute operational activities normally done by onsite staffs by leveraging technology and virtual assistants. </a:t>
            </a:r>
            <a:r>
              <a:rPr sz="1100" spc="-5" dirty="0">
                <a:solidFill>
                  <a:srgbClr val="0D0D0D"/>
                </a:solidFill>
                <a:latin typeface="Calibri"/>
                <a:cs typeface="Calibri"/>
              </a:rPr>
              <a:t>We </a:t>
            </a:r>
            <a:r>
              <a:rPr sz="1100" spc="-10" dirty="0">
                <a:solidFill>
                  <a:srgbClr val="0D0D0D"/>
                </a:solidFill>
                <a:latin typeface="Calibri"/>
                <a:cs typeface="Calibri"/>
              </a:rPr>
              <a:t>will have </a:t>
            </a:r>
            <a:r>
              <a:rPr lang="en-US" sz="1100" spc="-10" dirty="0">
                <a:solidFill>
                  <a:srgbClr val="0D0D0D"/>
                </a:solidFill>
                <a:latin typeface="Calibri"/>
                <a:cs typeface="Calibri"/>
              </a:rPr>
              <a:t>7 employees working in this property - </a:t>
            </a:r>
            <a:r>
              <a:rPr sz="1100" dirty="0">
                <a:solidFill>
                  <a:srgbClr val="0D0D0D"/>
                </a:solidFill>
                <a:latin typeface="Calibri"/>
                <a:cs typeface="Calibri"/>
              </a:rPr>
              <a:t>(</a:t>
            </a:r>
            <a:r>
              <a:rPr lang="en-US" sz="1100" dirty="0">
                <a:solidFill>
                  <a:srgbClr val="0D0D0D"/>
                </a:solidFill>
                <a:latin typeface="Calibri"/>
                <a:cs typeface="Calibri"/>
              </a:rPr>
              <a:t>2</a:t>
            </a:r>
            <a:r>
              <a:rPr sz="1100" dirty="0">
                <a:solidFill>
                  <a:srgbClr val="0D0D0D"/>
                </a:solidFill>
                <a:latin typeface="Calibri"/>
                <a:cs typeface="Calibri"/>
              </a:rPr>
              <a:t>) </a:t>
            </a:r>
            <a:r>
              <a:rPr sz="1100" spc="-10" dirty="0">
                <a:solidFill>
                  <a:srgbClr val="0D0D0D"/>
                </a:solidFill>
                <a:latin typeface="Calibri"/>
                <a:cs typeface="Calibri"/>
              </a:rPr>
              <a:t>full-time </a:t>
            </a:r>
            <a:r>
              <a:rPr lang="en-US" sz="1100" spc="-10" dirty="0">
                <a:solidFill>
                  <a:srgbClr val="0D0D0D"/>
                </a:solidFill>
                <a:latin typeface="Calibri"/>
                <a:cs typeface="Calibri"/>
              </a:rPr>
              <a:t>onsite </a:t>
            </a:r>
            <a:r>
              <a:rPr sz="1100" spc="-5" dirty="0">
                <a:solidFill>
                  <a:srgbClr val="0D0D0D"/>
                </a:solidFill>
                <a:latin typeface="Calibri"/>
                <a:cs typeface="Calibri"/>
              </a:rPr>
              <a:t>office staff </a:t>
            </a:r>
            <a:r>
              <a:rPr sz="1100" spc="-10" dirty="0">
                <a:solidFill>
                  <a:srgbClr val="0D0D0D"/>
                </a:solidFill>
                <a:latin typeface="Calibri"/>
                <a:cs typeface="Calibri"/>
              </a:rPr>
              <a:t>and </a:t>
            </a:r>
            <a:r>
              <a:rPr sz="1100" dirty="0">
                <a:solidFill>
                  <a:srgbClr val="0D0D0D"/>
                </a:solidFill>
                <a:latin typeface="Calibri"/>
                <a:cs typeface="Calibri"/>
              </a:rPr>
              <a:t>(</a:t>
            </a:r>
            <a:r>
              <a:rPr lang="en-US" sz="1100" dirty="0">
                <a:solidFill>
                  <a:srgbClr val="0D0D0D"/>
                </a:solidFill>
                <a:latin typeface="Calibri"/>
                <a:cs typeface="Calibri"/>
              </a:rPr>
              <a:t>3</a:t>
            </a:r>
            <a:r>
              <a:rPr sz="1100" dirty="0">
                <a:solidFill>
                  <a:srgbClr val="0D0D0D"/>
                </a:solidFill>
                <a:latin typeface="Calibri"/>
                <a:cs typeface="Calibri"/>
              </a:rPr>
              <a:t>) </a:t>
            </a:r>
            <a:r>
              <a:rPr sz="1100" spc="-10" dirty="0">
                <a:solidFill>
                  <a:srgbClr val="0D0D0D"/>
                </a:solidFill>
                <a:latin typeface="Calibri"/>
                <a:cs typeface="Calibri"/>
              </a:rPr>
              <a:t>full-</a:t>
            </a:r>
            <a:r>
              <a:rPr sz="1100" dirty="0">
                <a:solidFill>
                  <a:srgbClr val="0D0D0D"/>
                </a:solidFill>
                <a:latin typeface="Calibri"/>
                <a:cs typeface="Calibri"/>
              </a:rPr>
              <a:t>time </a:t>
            </a:r>
            <a:r>
              <a:rPr lang="en-US" sz="1100" dirty="0">
                <a:solidFill>
                  <a:srgbClr val="0D0D0D"/>
                </a:solidFill>
                <a:latin typeface="Calibri"/>
                <a:cs typeface="Calibri"/>
              </a:rPr>
              <a:t>onsite </a:t>
            </a:r>
            <a:r>
              <a:rPr sz="1100" spc="-5" dirty="0">
                <a:solidFill>
                  <a:srgbClr val="0D0D0D"/>
                </a:solidFill>
                <a:latin typeface="Calibri"/>
                <a:cs typeface="Calibri"/>
              </a:rPr>
              <a:t>maintenance </a:t>
            </a:r>
            <a:r>
              <a:rPr lang="en-US" sz="1100" spc="-5" dirty="0">
                <a:solidFill>
                  <a:srgbClr val="0D0D0D"/>
                </a:solidFill>
                <a:latin typeface="Calibri"/>
                <a:cs typeface="Calibri"/>
              </a:rPr>
              <a:t>plus (2) virtual assistant staff for Backoffice activities.</a:t>
            </a:r>
            <a:endParaRPr sz="1100" dirty="0">
              <a:latin typeface="Calibri"/>
              <a:cs typeface="Calibri"/>
            </a:endParaRPr>
          </a:p>
        </p:txBody>
      </p:sp>
      <p:sp>
        <p:nvSpPr>
          <p:cNvPr id="13" name="object 13"/>
          <p:cNvSpPr txBox="1"/>
          <p:nvPr/>
        </p:nvSpPr>
        <p:spPr>
          <a:xfrm>
            <a:off x="3834217" y="4297029"/>
            <a:ext cx="3776345" cy="529590"/>
          </a:xfrm>
          <a:prstGeom prst="rect">
            <a:avLst/>
          </a:prstGeom>
        </p:spPr>
        <p:txBody>
          <a:bodyPr vert="horz" wrap="square" lIns="0" tIns="12700" rIns="0" bIns="0" rtlCol="0">
            <a:spAutoFit/>
          </a:bodyPr>
          <a:lstStyle/>
          <a:p>
            <a:pPr marL="12700" marR="5080" algn="just">
              <a:lnSpc>
                <a:spcPct val="100000"/>
              </a:lnSpc>
              <a:spcBef>
                <a:spcPts val="100"/>
              </a:spcBef>
            </a:pPr>
            <a:r>
              <a:rPr sz="1100" b="1" spc="-10" dirty="0">
                <a:solidFill>
                  <a:srgbClr val="0D0D0D"/>
                </a:solidFill>
                <a:latin typeface="Calibri"/>
                <a:cs typeface="Calibri"/>
              </a:rPr>
              <a:t>Insurance</a:t>
            </a:r>
            <a:r>
              <a:rPr sz="1100" spc="-10" dirty="0">
                <a:solidFill>
                  <a:srgbClr val="0D0D0D"/>
                </a:solidFill>
                <a:latin typeface="Calibri"/>
                <a:cs typeface="Calibri"/>
              </a:rPr>
              <a:t>: </a:t>
            </a:r>
            <a:r>
              <a:rPr sz="1100" spc="-5" dirty="0">
                <a:solidFill>
                  <a:srgbClr val="0D0D0D"/>
                </a:solidFill>
                <a:latin typeface="Calibri"/>
                <a:cs typeface="Calibri"/>
              </a:rPr>
              <a:t>We are </a:t>
            </a:r>
            <a:r>
              <a:rPr sz="1100" spc="-15" dirty="0">
                <a:solidFill>
                  <a:srgbClr val="0D0D0D"/>
                </a:solidFill>
                <a:latin typeface="Calibri"/>
                <a:cs typeface="Calibri"/>
              </a:rPr>
              <a:t>bumping </a:t>
            </a:r>
            <a:r>
              <a:rPr sz="1100" spc="-10" dirty="0">
                <a:solidFill>
                  <a:srgbClr val="0D0D0D"/>
                </a:solidFill>
                <a:latin typeface="Calibri"/>
                <a:cs typeface="Calibri"/>
              </a:rPr>
              <a:t>insurance from historical because </a:t>
            </a:r>
            <a:r>
              <a:rPr sz="1100" spc="-5" dirty="0">
                <a:solidFill>
                  <a:srgbClr val="0D0D0D"/>
                </a:solidFill>
                <a:latin typeface="Calibri"/>
                <a:cs typeface="Calibri"/>
              </a:rPr>
              <a:t>of  </a:t>
            </a:r>
            <a:r>
              <a:rPr sz="1100" spc="-10" dirty="0">
                <a:solidFill>
                  <a:srgbClr val="0D0D0D"/>
                </a:solidFill>
                <a:latin typeface="Calibri"/>
                <a:cs typeface="Calibri"/>
              </a:rPr>
              <a:t>current instability in </a:t>
            </a:r>
            <a:r>
              <a:rPr sz="1100" spc="-5" dirty="0">
                <a:solidFill>
                  <a:srgbClr val="0D0D0D"/>
                </a:solidFill>
                <a:latin typeface="Calibri"/>
                <a:cs typeface="Calibri"/>
              </a:rPr>
              <a:t>the </a:t>
            </a:r>
            <a:r>
              <a:rPr sz="1100" spc="-15" dirty="0">
                <a:solidFill>
                  <a:srgbClr val="0D0D0D"/>
                </a:solidFill>
                <a:latin typeface="Calibri"/>
                <a:cs typeface="Calibri"/>
              </a:rPr>
              <a:t>Texas </a:t>
            </a:r>
            <a:r>
              <a:rPr sz="1100" spc="-10" dirty="0">
                <a:solidFill>
                  <a:srgbClr val="0D0D0D"/>
                </a:solidFill>
                <a:latin typeface="Calibri"/>
                <a:cs typeface="Calibri"/>
              </a:rPr>
              <a:t>insurance market. </a:t>
            </a:r>
            <a:r>
              <a:rPr sz="1100" spc="-5" dirty="0">
                <a:solidFill>
                  <a:srgbClr val="0D0D0D"/>
                </a:solidFill>
                <a:latin typeface="Calibri"/>
                <a:cs typeface="Calibri"/>
              </a:rPr>
              <a:t>Even </a:t>
            </a:r>
            <a:r>
              <a:rPr sz="1100" spc="-10" dirty="0">
                <a:solidFill>
                  <a:srgbClr val="0D0D0D"/>
                </a:solidFill>
                <a:latin typeface="Calibri"/>
                <a:cs typeface="Calibri"/>
              </a:rPr>
              <a:t>though </a:t>
            </a:r>
            <a:r>
              <a:rPr sz="1100" spc="-5" dirty="0">
                <a:solidFill>
                  <a:srgbClr val="0D0D0D"/>
                </a:solidFill>
                <a:latin typeface="Calibri"/>
                <a:cs typeface="Calibri"/>
              </a:rPr>
              <a:t>we  </a:t>
            </a:r>
            <a:r>
              <a:rPr sz="1100" dirty="0">
                <a:solidFill>
                  <a:srgbClr val="0D0D0D"/>
                </a:solidFill>
                <a:latin typeface="Calibri"/>
                <a:cs typeface="Calibri"/>
              </a:rPr>
              <a:t>have</a:t>
            </a:r>
            <a:r>
              <a:rPr sz="1100" spc="-40" dirty="0">
                <a:solidFill>
                  <a:srgbClr val="0D0D0D"/>
                </a:solidFill>
                <a:latin typeface="Calibri"/>
                <a:cs typeface="Calibri"/>
              </a:rPr>
              <a:t> </a:t>
            </a:r>
            <a:r>
              <a:rPr sz="1100" dirty="0">
                <a:solidFill>
                  <a:srgbClr val="0D0D0D"/>
                </a:solidFill>
                <a:latin typeface="Calibri"/>
                <a:cs typeface="Calibri"/>
              </a:rPr>
              <a:t>a</a:t>
            </a:r>
            <a:r>
              <a:rPr sz="1100" spc="-10" dirty="0">
                <a:solidFill>
                  <a:srgbClr val="0D0D0D"/>
                </a:solidFill>
                <a:latin typeface="Calibri"/>
                <a:cs typeface="Calibri"/>
              </a:rPr>
              <a:t> </a:t>
            </a:r>
            <a:r>
              <a:rPr sz="1100" spc="-5" dirty="0">
                <a:solidFill>
                  <a:srgbClr val="0D0D0D"/>
                </a:solidFill>
                <a:latin typeface="Calibri"/>
                <a:cs typeface="Calibri"/>
              </a:rPr>
              <a:t>rough</a:t>
            </a:r>
            <a:r>
              <a:rPr sz="1100" spc="-50" dirty="0">
                <a:solidFill>
                  <a:srgbClr val="0D0D0D"/>
                </a:solidFill>
                <a:latin typeface="Calibri"/>
                <a:cs typeface="Calibri"/>
              </a:rPr>
              <a:t> </a:t>
            </a:r>
            <a:r>
              <a:rPr sz="1100" spc="-5" dirty="0">
                <a:solidFill>
                  <a:srgbClr val="0D0D0D"/>
                </a:solidFill>
                <a:latin typeface="Calibri"/>
                <a:cs typeface="Calibri"/>
              </a:rPr>
              <a:t>quote,</a:t>
            </a:r>
            <a:r>
              <a:rPr sz="1100" spc="-45" dirty="0">
                <a:solidFill>
                  <a:srgbClr val="0D0D0D"/>
                </a:solidFill>
                <a:latin typeface="Calibri"/>
                <a:cs typeface="Calibri"/>
              </a:rPr>
              <a:t> </a:t>
            </a:r>
            <a:r>
              <a:rPr sz="1100" spc="-5" dirty="0">
                <a:solidFill>
                  <a:srgbClr val="0D0D0D"/>
                </a:solidFill>
                <a:latin typeface="Calibri"/>
                <a:cs typeface="Calibri"/>
              </a:rPr>
              <a:t>this</a:t>
            </a:r>
            <a:r>
              <a:rPr sz="1100" spc="-45" dirty="0">
                <a:solidFill>
                  <a:srgbClr val="0D0D0D"/>
                </a:solidFill>
                <a:latin typeface="Calibri"/>
                <a:cs typeface="Calibri"/>
              </a:rPr>
              <a:t> </a:t>
            </a:r>
            <a:r>
              <a:rPr sz="1100" dirty="0">
                <a:solidFill>
                  <a:srgbClr val="0D0D0D"/>
                </a:solidFill>
                <a:latin typeface="Calibri"/>
                <a:cs typeface="Calibri"/>
              </a:rPr>
              <a:t>could</a:t>
            </a:r>
            <a:r>
              <a:rPr sz="1100" spc="-50" dirty="0">
                <a:solidFill>
                  <a:srgbClr val="0D0D0D"/>
                </a:solidFill>
                <a:latin typeface="Calibri"/>
                <a:cs typeface="Calibri"/>
              </a:rPr>
              <a:t> </a:t>
            </a:r>
            <a:r>
              <a:rPr sz="1100" spc="-5" dirty="0">
                <a:solidFill>
                  <a:srgbClr val="0D0D0D"/>
                </a:solidFill>
                <a:latin typeface="Calibri"/>
                <a:cs typeface="Calibri"/>
              </a:rPr>
              <a:t>be</a:t>
            </a:r>
            <a:r>
              <a:rPr sz="1100" spc="-20" dirty="0">
                <a:solidFill>
                  <a:srgbClr val="0D0D0D"/>
                </a:solidFill>
                <a:latin typeface="Calibri"/>
                <a:cs typeface="Calibri"/>
              </a:rPr>
              <a:t> </a:t>
            </a:r>
            <a:r>
              <a:rPr sz="1100" spc="-5" dirty="0">
                <a:solidFill>
                  <a:srgbClr val="0D0D0D"/>
                </a:solidFill>
                <a:latin typeface="Calibri"/>
                <a:cs typeface="Calibri"/>
              </a:rPr>
              <a:t>higher</a:t>
            </a:r>
            <a:r>
              <a:rPr lang="en-US" sz="1100" spc="-5" dirty="0">
                <a:solidFill>
                  <a:srgbClr val="0D0D0D"/>
                </a:solidFill>
                <a:latin typeface="Calibri"/>
                <a:cs typeface="Calibri"/>
              </a:rPr>
              <a:t> - $450/door.</a:t>
            </a:r>
            <a:endParaRPr sz="1100" dirty="0">
              <a:latin typeface="Calibri"/>
              <a:cs typeface="Calibri"/>
            </a:endParaRPr>
          </a:p>
        </p:txBody>
      </p:sp>
      <p:sp>
        <p:nvSpPr>
          <p:cNvPr id="14" name="object 14"/>
          <p:cNvSpPr txBox="1"/>
          <p:nvPr/>
        </p:nvSpPr>
        <p:spPr>
          <a:xfrm>
            <a:off x="3833797" y="4952501"/>
            <a:ext cx="3777615" cy="859210"/>
          </a:xfrm>
          <a:prstGeom prst="rect">
            <a:avLst/>
          </a:prstGeom>
        </p:spPr>
        <p:txBody>
          <a:bodyPr vert="horz" wrap="square" lIns="0" tIns="12700" rIns="0" bIns="0" rtlCol="0">
            <a:spAutoFit/>
          </a:bodyPr>
          <a:lstStyle/>
          <a:p>
            <a:pPr marL="12700" marR="5080" algn="just">
              <a:lnSpc>
                <a:spcPct val="100000"/>
              </a:lnSpc>
              <a:spcBef>
                <a:spcPts val="100"/>
              </a:spcBef>
            </a:pPr>
            <a:r>
              <a:rPr sz="1100" b="1" spc="-10" dirty="0">
                <a:solidFill>
                  <a:srgbClr val="0D0D0D"/>
                </a:solidFill>
                <a:latin typeface="Calibri"/>
                <a:cs typeface="Calibri"/>
              </a:rPr>
              <a:t>Contract Services: </a:t>
            </a:r>
            <a:r>
              <a:rPr sz="1100" spc="-5" dirty="0">
                <a:solidFill>
                  <a:srgbClr val="0D0D0D"/>
                </a:solidFill>
                <a:latin typeface="Calibri"/>
                <a:cs typeface="Calibri"/>
              </a:rPr>
              <a:t>Pro forma </a:t>
            </a:r>
            <a:r>
              <a:rPr sz="1100" spc="-10" dirty="0">
                <a:solidFill>
                  <a:srgbClr val="0D0D0D"/>
                </a:solidFill>
                <a:latin typeface="Calibri"/>
                <a:cs typeface="Calibri"/>
              </a:rPr>
              <a:t>expense </a:t>
            </a:r>
            <a:r>
              <a:rPr sz="1100" dirty="0">
                <a:solidFill>
                  <a:srgbClr val="0D0D0D"/>
                </a:solidFill>
                <a:latin typeface="Calibri"/>
                <a:cs typeface="Calibri"/>
              </a:rPr>
              <a:t>of </a:t>
            </a:r>
            <a:r>
              <a:rPr lang="en-US" sz="1100" spc="-5" dirty="0">
                <a:solidFill>
                  <a:srgbClr val="0D0D0D"/>
                </a:solidFill>
                <a:latin typeface="Calibri"/>
                <a:cs typeface="Calibri"/>
              </a:rPr>
              <a:t>$145 per unit </a:t>
            </a:r>
            <a:r>
              <a:rPr sz="1100" spc="-5" dirty="0">
                <a:solidFill>
                  <a:srgbClr val="0D0D0D"/>
                </a:solidFill>
                <a:latin typeface="Calibri"/>
                <a:cs typeface="Calibri"/>
              </a:rPr>
              <a:t>is based on </a:t>
            </a:r>
            <a:r>
              <a:rPr sz="1100" spc="-15" dirty="0">
                <a:solidFill>
                  <a:srgbClr val="0D0D0D"/>
                </a:solidFill>
                <a:latin typeface="Calibri"/>
                <a:cs typeface="Calibri"/>
              </a:rPr>
              <a:t>the  </a:t>
            </a:r>
            <a:r>
              <a:rPr sz="1100" spc="-5" dirty="0">
                <a:solidFill>
                  <a:srgbClr val="0D0D0D"/>
                </a:solidFill>
                <a:latin typeface="Calibri"/>
                <a:cs typeface="Calibri"/>
              </a:rPr>
              <a:t>historical </a:t>
            </a:r>
            <a:r>
              <a:rPr sz="1100" spc="-10" dirty="0">
                <a:solidFill>
                  <a:srgbClr val="0D0D0D"/>
                </a:solidFill>
                <a:latin typeface="Calibri"/>
                <a:cs typeface="Calibri"/>
              </a:rPr>
              <a:t>performance </a:t>
            </a:r>
            <a:r>
              <a:rPr sz="1100" dirty="0">
                <a:solidFill>
                  <a:srgbClr val="0D0D0D"/>
                </a:solidFill>
                <a:latin typeface="Calibri"/>
                <a:cs typeface="Calibri"/>
              </a:rPr>
              <a:t>of </a:t>
            </a:r>
            <a:r>
              <a:rPr lang="en-US" sz="1100" dirty="0">
                <a:solidFill>
                  <a:srgbClr val="0D0D0D"/>
                </a:solidFill>
                <a:latin typeface="Calibri"/>
                <a:cs typeface="Calibri"/>
              </a:rPr>
              <a:t>surround </a:t>
            </a:r>
            <a:r>
              <a:rPr sz="1100" spc="-10" dirty="0">
                <a:solidFill>
                  <a:srgbClr val="0D0D0D"/>
                </a:solidFill>
                <a:latin typeface="Calibri"/>
                <a:cs typeface="Calibri"/>
              </a:rPr>
              <a:t>propert</a:t>
            </a:r>
            <a:r>
              <a:rPr lang="en-US" sz="1100" spc="-10" dirty="0">
                <a:solidFill>
                  <a:srgbClr val="0D0D0D"/>
                </a:solidFill>
                <a:latin typeface="Calibri"/>
                <a:cs typeface="Calibri"/>
              </a:rPr>
              <a:t>ies managed by our chosen property management, </a:t>
            </a:r>
            <a:r>
              <a:rPr lang="en-US" sz="1100" spc="-15" dirty="0">
                <a:solidFill>
                  <a:srgbClr val="0D0D0D"/>
                </a:solidFill>
                <a:latin typeface="Calibri"/>
                <a:cs typeface="Calibri"/>
              </a:rPr>
              <a:t>its $12k </a:t>
            </a:r>
            <a:r>
              <a:rPr sz="1100" spc="-10" dirty="0">
                <a:solidFill>
                  <a:srgbClr val="0D0D0D"/>
                </a:solidFill>
                <a:latin typeface="Calibri"/>
                <a:cs typeface="Calibri"/>
              </a:rPr>
              <a:t>lower than historical due </a:t>
            </a:r>
            <a:r>
              <a:rPr sz="1100" spc="-5" dirty="0">
                <a:solidFill>
                  <a:srgbClr val="0D0D0D"/>
                </a:solidFill>
                <a:latin typeface="Calibri"/>
                <a:cs typeface="Calibri"/>
              </a:rPr>
              <a:t>to </a:t>
            </a:r>
            <a:r>
              <a:rPr sz="1100" spc="-10" dirty="0">
                <a:solidFill>
                  <a:srgbClr val="0D0D0D"/>
                </a:solidFill>
                <a:latin typeface="Calibri"/>
                <a:cs typeface="Calibri"/>
              </a:rPr>
              <a:t>some reclassing </a:t>
            </a:r>
            <a:r>
              <a:rPr sz="1100" spc="-5" dirty="0">
                <a:solidFill>
                  <a:srgbClr val="0D0D0D"/>
                </a:solidFill>
                <a:latin typeface="Calibri"/>
                <a:cs typeface="Calibri"/>
              </a:rPr>
              <a:t>to </a:t>
            </a:r>
            <a:r>
              <a:rPr sz="1100" spc="-10" dirty="0">
                <a:solidFill>
                  <a:srgbClr val="0D0D0D"/>
                </a:solidFill>
                <a:latin typeface="Calibri"/>
                <a:cs typeface="Calibri"/>
              </a:rPr>
              <a:t>R&amp;M as </a:t>
            </a:r>
            <a:r>
              <a:rPr sz="1100" spc="-5" dirty="0">
                <a:solidFill>
                  <a:srgbClr val="0D0D0D"/>
                </a:solidFill>
                <a:latin typeface="Calibri"/>
                <a:cs typeface="Calibri"/>
              </a:rPr>
              <a:t>well </a:t>
            </a:r>
            <a:r>
              <a:rPr sz="1100" spc="-10" dirty="0">
                <a:solidFill>
                  <a:srgbClr val="0D0D0D"/>
                </a:solidFill>
                <a:latin typeface="Calibri"/>
                <a:cs typeface="Calibri"/>
              </a:rPr>
              <a:t>as savings </a:t>
            </a:r>
            <a:r>
              <a:rPr sz="1100" spc="-5" dirty="0">
                <a:solidFill>
                  <a:srgbClr val="0D0D0D"/>
                </a:solidFill>
                <a:latin typeface="Calibri"/>
                <a:cs typeface="Calibri"/>
              </a:rPr>
              <a:t>on trash  </a:t>
            </a:r>
            <a:r>
              <a:rPr sz="1100" spc="-10" dirty="0">
                <a:solidFill>
                  <a:srgbClr val="0D0D0D"/>
                </a:solidFill>
                <a:latin typeface="Calibri"/>
                <a:cs typeface="Calibri"/>
              </a:rPr>
              <a:t>contract. This includes landscaping, trash, </a:t>
            </a:r>
            <a:r>
              <a:rPr sz="1100" spc="-15" dirty="0">
                <a:solidFill>
                  <a:srgbClr val="0D0D0D"/>
                </a:solidFill>
                <a:latin typeface="Calibri"/>
                <a:cs typeface="Calibri"/>
              </a:rPr>
              <a:t>pest </a:t>
            </a:r>
            <a:r>
              <a:rPr sz="1100" spc="-10" dirty="0">
                <a:solidFill>
                  <a:srgbClr val="0D0D0D"/>
                </a:solidFill>
                <a:latin typeface="Calibri"/>
                <a:cs typeface="Calibri"/>
              </a:rPr>
              <a:t>control, </a:t>
            </a:r>
            <a:r>
              <a:rPr sz="1100" spc="-5" dirty="0">
                <a:solidFill>
                  <a:srgbClr val="0D0D0D"/>
                </a:solidFill>
                <a:latin typeface="Calibri"/>
                <a:cs typeface="Calibri"/>
              </a:rPr>
              <a:t>and </a:t>
            </a:r>
            <a:r>
              <a:rPr sz="1100" spc="-10" dirty="0">
                <a:solidFill>
                  <a:srgbClr val="0D0D0D"/>
                </a:solidFill>
                <a:latin typeface="Calibri"/>
                <a:cs typeface="Calibri"/>
              </a:rPr>
              <a:t>pool  </a:t>
            </a:r>
            <a:r>
              <a:rPr sz="1100" spc="-5" dirty="0">
                <a:solidFill>
                  <a:srgbClr val="0D0D0D"/>
                </a:solidFill>
                <a:latin typeface="Calibri"/>
                <a:cs typeface="Calibri"/>
              </a:rPr>
              <a:t>servicing.</a:t>
            </a:r>
            <a:endParaRPr sz="1100" dirty="0">
              <a:latin typeface="Calibri"/>
              <a:cs typeface="Calibri"/>
            </a:endParaRPr>
          </a:p>
        </p:txBody>
      </p:sp>
      <p:sp>
        <p:nvSpPr>
          <p:cNvPr id="15" name="object 15"/>
          <p:cNvSpPr txBox="1"/>
          <p:nvPr/>
        </p:nvSpPr>
        <p:spPr>
          <a:xfrm>
            <a:off x="7870806" y="502580"/>
            <a:ext cx="3954145" cy="859851"/>
          </a:xfrm>
          <a:prstGeom prst="rect">
            <a:avLst/>
          </a:prstGeom>
        </p:spPr>
        <p:txBody>
          <a:bodyPr vert="horz" wrap="square" lIns="0" tIns="13335" rIns="0" bIns="0" rtlCol="0">
            <a:spAutoFit/>
          </a:bodyPr>
          <a:lstStyle/>
          <a:p>
            <a:pPr marL="12700" marR="5080" algn="just">
              <a:lnSpc>
                <a:spcPct val="100000"/>
              </a:lnSpc>
              <a:spcBef>
                <a:spcPts val="105"/>
              </a:spcBef>
            </a:pPr>
            <a:r>
              <a:rPr sz="1100" b="1" spc="-10" dirty="0">
                <a:solidFill>
                  <a:srgbClr val="0D0D0D"/>
                </a:solidFill>
                <a:latin typeface="Calibri"/>
                <a:cs typeface="Calibri"/>
              </a:rPr>
              <a:t>Repairs </a:t>
            </a:r>
            <a:r>
              <a:rPr sz="1100" b="1" dirty="0">
                <a:solidFill>
                  <a:srgbClr val="0D0D0D"/>
                </a:solidFill>
                <a:latin typeface="Calibri"/>
                <a:cs typeface="Calibri"/>
              </a:rPr>
              <a:t>&amp; </a:t>
            </a:r>
            <a:r>
              <a:rPr sz="1100" b="1" spc="-10" dirty="0">
                <a:solidFill>
                  <a:srgbClr val="0D0D0D"/>
                </a:solidFill>
                <a:latin typeface="Calibri"/>
                <a:cs typeface="Calibri"/>
              </a:rPr>
              <a:t>Maintenance</a:t>
            </a:r>
            <a:r>
              <a:rPr sz="1100" spc="-10" dirty="0">
                <a:solidFill>
                  <a:srgbClr val="0D0D0D"/>
                </a:solidFill>
                <a:latin typeface="Calibri"/>
                <a:cs typeface="Calibri"/>
              </a:rPr>
              <a:t>: Includes expenses </a:t>
            </a:r>
            <a:r>
              <a:rPr sz="1100" spc="-5" dirty="0">
                <a:solidFill>
                  <a:srgbClr val="0D0D0D"/>
                </a:solidFill>
                <a:latin typeface="Calibri"/>
                <a:cs typeface="Calibri"/>
              </a:rPr>
              <a:t>associated </a:t>
            </a:r>
            <a:r>
              <a:rPr sz="1100" spc="-10" dirty="0">
                <a:solidFill>
                  <a:srgbClr val="0D0D0D"/>
                </a:solidFill>
                <a:latin typeface="Calibri"/>
                <a:cs typeface="Calibri"/>
              </a:rPr>
              <a:t>with </a:t>
            </a:r>
            <a:r>
              <a:rPr sz="1100" spc="-15" dirty="0">
                <a:solidFill>
                  <a:srgbClr val="0D0D0D"/>
                </a:solidFill>
                <a:latin typeface="Calibri"/>
                <a:cs typeface="Calibri"/>
              </a:rPr>
              <a:t>the  </a:t>
            </a:r>
            <a:r>
              <a:rPr sz="1100" spc="-10" dirty="0">
                <a:solidFill>
                  <a:srgbClr val="0D0D0D"/>
                </a:solidFill>
                <a:latin typeface="Calibri"/>
                <a:cs typeface="Calibri"/>
              </a:rPr>
              <a:t>repairs </a:t>
            </a:r>
            <a:r>
              <a:rPr sz="1100" spc="-5" dirty="0">
                <a:solidFill>
                  <a:srgbClr val="0D0D0D"/>
                </a:solidFill>
                <a:latin typeface="Calibri"/>
                <a:cs typeface="Calibri"/>
              </a:rPr>
              <a:t>and </a:t>
            </a:r>
            <a:r>
              <a:rPr sz="1100" spc="-10" dirty="0">
                <a:solidFill>
                  <a:srgbClr val="0D0D0D"/>
                </a:solidFill>
                <a:latin typeface="Calibri"/>
                <a:cs typeface="Calibri"/>
              </a:rPr>
              <a:t>maintenance </a:t>
            </a:r>
            <a:r>
              <a:rPr sz="1100" spc="-5" dirty="0">
                <a:solidFill>
                  <a:srgbClr val="0D0D0D"/>
                </a:solidFill>
                <a:latin typeface="Calibri"/>
                <a:cs typeface="Calibri"/>
              </a:rPr>
              <a:t>of </a:t>
            </a:r>
            <a:r>
              <a:rPr sz="1100" dirty="0">
                <a:solidFill>
                  <a:srgbClr val="0D0D0D"/>
                </a:solidFill>
                <a:latin typeface="Calibri"/>
                <a:cs typeface="Calibri"/>
              </a:rPr>
              <a:t>the </a:t>
            </a:r>
            <a:r>
              <a:rPr sz="1100" spc="-10" dirty="0">
                <a:solidFill>
                  <a:srgbClr val="0D0D0D"/>
                </a:solidFill>
                <a:latin typeface="Calibri"/>
                <a:cs typeface="Calibri"/>
              </a:rPr>
              <a:t>interior </a:t>
            </a:r>
            <a:r>
              <a:rPr sz="1100" spc="-5" dirty="0">
                <a:solidFill>
                  <a:srgbClr val="0D0D0D"/>
                </a:solidFill>
                <a:latin typeface="Calibri"/>
                <a:cs typeface="Calibri"/>
              </a:rPr>
              <a:t>and exterior </a:t>
            </a:r>
            <a:r>
              <a:rPr sz="1100" dirty="0">
                <a:solidFill>
                  <a:srgbClr val="0D0D0D"/>
                </a:solidFill>
                <a:latin typeface="Calibri"/>
                <a:cs typeface="Calibri"/>
              </a:rPr>
              <a:t>of </a:t>
            </a:r>
            <a:r>
              <a:rPr sz="1100" spc="-5" dirty="0">
                <a:solidFill>
                  <a:srgbClr val="0D0D0D"/>
                </a:solidFill>
                <a:latin typeface="Calibri"/>
                <a:cs typeface="Calibri"/>
              </a:rPr>
              <a:t>the </a:t>
            </a:r>
            <a:r>
              <a:rPr sz="1100" spc="-10" dirty="0">
                <a:solidFill>
                  <a:srgbClr val="0D0D0D"/>
                </a:solidFill>
                <a:latin typeface="Calibri"/>
                <a:cs typeface="Calibri"/>
              </a:rPr>
              <a:t>property  and projected at </a:t>
            </a:r>
            <a:r>
              <a:rPr sz="1100" dirty="0">
                <a:solidFill>
                  <a:srgbClr val="0D0D0D"/>
                </a:solidFill>
                <a:latin typeface="Calibri"/>
                <a:cs typeface="Calibri"/>
              </a:rPr>
              <a:t>$</a:t>
            </a:r>
            <a:r>
              <a:rPr lang="en-US" sz="1100" dirty="0">
                <a:solidFill>
                  <a:srgbClr val="0D0D0D"/>
                </a:solidFill>
                <a:latin typeface="Calibri"/>
                <a:cs typeface="Calibri"/>
              </a:rPr>
              <a:t>275</a:t>
            </a:r>
            <a:r>
              <a:rPr sz="1100" dirty="0">
                <a:solidFill>
                  <a:srgbClr val="0D0D0D"/>
                </a:solidFill>
                <a:latin typeface="Calibri"/>
                <a:cs typeface="Calibri"/>
              </a:rPr>
              <a:t> per </a:t>
            </a:r>
            <a:r>
              <a:rPr sz="1100" spc="-10" dirty="0">
                <a:solidFill>
                  <a:srgbClr val="0D0D0D"/>
                </a:solidFill>
                <a:latin typeface="Calibri"/>
                <a:cs typeface="Calibri"/>
              </a:rPr>
              <a:t>unit </a:t>
            </a:r>
            <a:r>
              <a:rPr sz="1100" spc="-5" dirty="0">
                <a:solidFill>
                  <a:srgbClr val="0D0D0D"/>
                </a:solidFill>
                <a:latin typeface="Calibri"/>
                <a:cs typeface="Calibri"/>
              </a:rPr>
              <a:t>which </a:t>
            </a:r>
            <a:r>
              <a:rPr sz="1100" spc="-10" dirty="0">
                <a:solidFill>
                  <a:srgbClr val="0D0D0D"/>
                </a:solidFill>
                <a:latin typeface="Calibri"/>
                <a:cs typeface="Calibri"/>
              </a:rPr>
              <a:t>is </a:t>
            </a:r>
            <a:r>
              <a:rPr lang="en-US" sz="1100" spc="-5" dirty="0">
                <a:solidFill>
                  <a:srgbClr val="0D0D0D"/>
                </a:solidFill>
                <a:latin typeface="Calibri"/>
                <a:cs typeface="Calibri"/>
              </a:rPr>
              <a:t>lower </a:t>
            </a:r>
            <a:r>
              <a:rPr sz="1100" spc="-5" dirty="0">
                <a:solidFill>
                  <a:srgbClr val="0D0D0D"/>
                </a:solidFill>
                <a:latin typeface="Calibri"/>
                <a:cs typeface="Calibri"/>
              </a:rPr>
              <a:t>than historical, </a:t>
            </a:r>
            <a:r>
              <a:rPr sz="1100" spc="-10" dirty="0">
                <a:solidFill>
                  <a:srgbClr val="0D0D0D"/>
                </a:solidFill>
                <a:latin typeface="Calibri"/>
                <a:cs typeface="Calibri"/>
              </a:rPr>
              <a:t>but </a:t>
            </a:r>
            <a:r>
              <a:rPr lang="en-US" sz="1100" spc="-10" dirty="0">
                <a:solidFill>
                  <a:srgbClr val="0D0D0D"/>
                </a:solidFill>
                <a:latin typeface="Calibri"/>
                <a:cs typeface="Calibri"/>
              </a:rPr>
              <a:t>we will renovate units as they turn with new flooring, lighting, appliances, etc. most of the repairs are coming from our capex </a:t>
            </a:r>
            <a:r>
              <a:rPr lang="en-US" sz="1100" dirty="0">
                <a:solidFill>
                  <a:srgbClr val="0D0D0D"/>
                </a:solidFill>
                <a:latin typeface="Calibri"/>
                <a:cs typeface="Calibri"/>
              </a:rPr>
              <a:t>renovation budget.</a:t>
            </a:r>
            <a:endParaRPr sz="1100" dirty="0">
              <a:latin typeface="Calibri"/>
              <a:cs typeface="Calibri"/>
            </a:endParaRPr>
          </a:p>
        </p:txBody>
      </p:sp>
      <p:sp>
        <p:nvSpPr>
          <p:cNvPr id="16" name="object 16"/>
          <p:cNvSpPr txBox="1"/>
          <p:nvPr/>
        </p:nvSpPr>
        <p:spPr>
          <a:xfrm>
            <a:off x="7870525" y="1493430"/>
            <a:ext cx="3954145" cy="697230"/>
          </a:xfrm>
          <a:prstGeom prst="rect">
            <a:avLst/>
          </a:prstGeom>
        </p:spPr>
        <p:txBody>
          <a:bodyPr vert="horz" wrap="square" lIns="0" tIns="13335" rIns="0" bIns="0" rtlCol="0">
            <a:spAutoFit/>
          </a:bodyPr>
          <a:lstStyle/>
          <a:p>
            <a:pPr marL="12700" marR="5080" algn="just">
              <a:lnSpc>
                <a:spcPct val="100000"/>
              </a:lnSpc>
              <a:spcBef>
                <a:spcPts val="105"/>
              </a:spcBef>
            </a:pPr>
            <a:r>
              <a:rPr lang="en-US" sz="1100" b="1" spc="-10" dirty="0">
                <a:solidFill>
                  <a:srgbClr val="0D0D0D"/>
                </a:solidFill>
                <a:latin typeface="Calibri"/>
                <a:cs typeface="Calibri"/>
              </a:rPr>
              <a:t>Turnover</a:t>
            </a:r>
            <a:r>
              <a:rPr sz="1100" b="1" spc="-10" dirty="0">
                <a:solidFill>
                  <a:srgbClr val="0D0D0D"/>
                </a:solidFill>
                <a:latin typeface="Calibri"/>
                <a:cs typeface="Calibri"/>
              </a:rPr>
              <a:t>: </a:t>
            </a:r>
            <a:r>
              <a:rPr sz="1100" spc="-10" dirty="0">
                <a:solidFill>
                  <a:srgbClr val="0D0D0D"/>
                </a:solidFill>
                <a:latin typeface="Calibri"/>
                <a:cs typeface="Calibri"/>
              </a:rPr>
              <a:t>Includes </a:t>
            </a:r>
            <a:r>
              <a:rPr sz="1100" spc="-5" dirty="0">
                <a:solidFill>
                  <a:srgbClr val="0D0D0D"/>
                </a:solidFill>
                <a:latin typeface="Calibri"/>
                <a:cs typeface="Calibri"/>
              </a:rPr>
              <a:t>the </a:t>
            </a:r>
            <a:r>
              <a:rPr sz="1100" spc="-10" dirty="0">
                <a:solidFill>
                  <a:srgbClr val="0D0D0D"/>
                </a:solidFill>
                <a:latin typeface="Calibri"/>
                <a:cs typeface="Calibri"/>
              </a:rPr>
              <a:t>expenses </a:t>
            </a:r>
            <a:r>
              <a:rPr sz="1100" spc="-5" dirty="0">
                <a:solidFill>
                  <a:srgbClr val="0D0D0D"/>
                </a:solidFill>
                <a:latin typeface="Calibri"/>
                <a:cs typeface="Calibri"/>
              </a:rPr>
              <a:t>associated </a:t>
            </a:r>
            <a:r>
              <a:rPr sz="1100" spc="-10" dirty="0">
                <a:solidFill>
                  <a:srgbClr val="0D0D0D"/>
                </a:solidFill>
                <a:latin typeface="Calibri"/>
                <a:cs typeface="Calibri"/>
              </a:rPr>
              <a:t>with making </a:t>
            </a:r>
            <a:r>
              <a:rPr sz="1100" dirty="0">
                <a:solidFill>
                  <a:srgbClr val="0D0D0D"/>
                </a:solidFill>
                <a:latin typeface="Calibri"/>
                <a:cs typeface="Calibri"/>
              </a:rPr>
              <a:t>a </a:t>
            </a:r>
            <a:r>
              <a:rPr sz="1100" spc="-10" dirty="0">
                <a:solidFill>
                  <a:srgbClr val="0D0D0D"/>
                </a:solidFill>
                <a:latin typeface="Calibri"/>
                <a:cs typeface="Calibri"/>
              </a:rPr>
              <a:t>vacant  unit ready for the </a:t>
            </a:r>
            <a:r>
              <a:rPr sz="1100" spc="-5" dirty="0">
                <a:solidFill>
                  <a:srgbClr val="0D0D0D"/>
                </a:solidFill>
                <a:latin typeface="Calibri"/>
                <a:cs typeface="Calibri"/>
              </a:rPr>
              <a:t>next </a:t>
            </a:r>
            <a:r>
              <a:rPr sz="1100" spc="-10" dirty="0">
                <a:solidFill>
                  <a:srgbClr val="0D0D0D"/>
                </a:solidFill>
                <a:latin typeface="Calibri"/>
                <a:cs typeface="Calibri"/>
              </a:rPr>
              <a:t>move-in and </a:t>
            </a:r>
            <a:r>
              <a:rPr sz="1100" spc="-5" dirty="0">
                <a:solidFill>
                  <a:srgbClr val="0D0D0D"/>
                </a:solidFill>
                <a:latin typeface="Calibri"/>
                <a:cs typeface="Calibri"/>
              </a:rPr>
              <a:t>is </a:t>
            </a:r>
            <a:r>
              <a:rPr sz="1100" spc="-10" dirty="0">
                <a:solidFill>
                  <a:srgbClr val="0D0D0D"/>
                </a:solidFill>
                <a:latin typeface="Calibri"/>
                <a:cs typeface="Calibri"/>
              </a:rPr>
              <a:t>projected </a:t>
            </a:r>
            <a:r>
              <a:rPr sz="1100" spc="-15" dirty="0">
                <a:solidFill>
                  <a:srgbClr val="0D0D0D"/>
                </a:solidFill>
                <a:latin typeface="Calibri"/>
                <a:cs typeface="Calibri"/>
              </a:rPr>
              <a:t>at </a:t>
            </a:r>
            <a:r>
              <a:rPr sz="1100" dirty="0">
                <a:solidFill>
                  <a:srgbClr val="0D0D0D"/>
                </a:solidFill>
                <a:latin typeface="Calibri"/>
                <a:cs typeface="Calibri"/>
              </a:rPr>
              <a:t>$</a:t>
            </a:r>
            <a:r>
              <a:rPr lang="en-US" sz="1100" dirty="0">
                <a:solidFill>
                  <a:srgbClr val="0D0D0D"/>
                </a:solidFill>
                <a:latin typeface="Calibri"/>
                <a:cs typeface="Calibri"/>
              </a:rPr>
              <a:t>175</a:t>
            </a:r>
            <a:r>
              <a:rPr sz="1100" dirty="0">
                <a:solidFill>
                  <a:srgbClr val="0D0D0D"/>
                </a:solidFill>
                <a:latin typeface="Calibri"/>
                <a:cs typeface="Calibri"/>
              </a:rPr>
              <a:t> per </a:t>
            </a:r>
            <a:r>
              <a:rPr sz="1100" spc="-10" dirty="0">
                <a:solidFill>
                  <a:srgbClr val="0D0D0D"/>
                </a:solidFill>
                <a:latin typeface="Calibri"/>
                <a:cs typeface="Calibri"/>
              </a:rPr>
              <a:t>unit,  </a:t>
            </a:r>
            <a:r>
              <a:rPr lang="en-US" sz="1100" spc="-5" dirty="0">
                <a:solidFill>
                  <a:srgbClr val="0D0D0D"/>
                </a:solidFill>
                <a:latin typeface="Calibri"/>
                <a:cs typeface="Calibri"/>
              </a:rPr>
              <a:t>lower </a:t>
            </a:r>
            <a:r>
              <a:rPr sz="1100" spc="-5" dirty="0">
                <a:solidFill>
                  <a:srgbClr val="0D0D0D"/>
                </a:solidFill>
                <a:latin typeface="Calibri"/>
                <a:cs typeface="Calibri"/>
              </a:rPr>
              <a:t>than historical </a:t>
            </a:r>
            <a:r>
              <a:rPr sz="1100" spc="-10" dirty="0">
                <a:solidFill>
                  <a:srgbClr val="0D0D0D"/>
                </a:solidFill>
                <a:latin typeface="Calibri"/>
                <a:cs typeface="Calibri"/>
              </a:rPr>
              <a:t>performance and more within </a:t>
            </a:r>
            <a:r>
              <a:rPr sz="1100" spc="-5" dirty="0">
                <a:solidFill>
                  <a:srgbClr val="0D0D0D"/>
                </a:solidFill>
                <a:latin typeface="Calibri"/>
                <a:cs typeface="Calibri"/>
              </a:rPr>
              <a:t>our </a:t>
            </a:r>
            <a:r>
              <a:rPr sz="1100" spc="-15" dirty="0">
                <a:solidFill>
                  <a:srgbClr val="0D0D0D"/>
                </a:solidFill>
                <a:latin typeface="Calibri"/>
                <a:cs typeface="Calibri"/>
              </a:rPr>
              <a:t>typical  </a:t>
            </a:r>
            <a:r>
              <a:rPr sz="1100" spc="-5" dirty="0">
                <a:solidFill>
                  <a:srgbClr val="0D0D0D"/>
                </a:solidFill>
                <a:latin typeface="Calibri"/>
                <a:cs typeface="Calibri"/>
              </a:rPr>
              <a:t>budget </a:t>
            </a:r>
            <a:r>
              <a:rPr sz="1100" dirty="0">
                <a:solidFill>
                  <a:srgbClr val="0D0D0D"/>
                </a:solidFill>
                <a:latin typeface="Calibri"/>
                <a:cs typeface="Calibri"/>
              </a:rPr>
              <a:t>for a </a:t>
            </a:r>
            <a:r>
              <a:rPr sz="1100" spc="-5" dirty="0">
                <a:solidFill>
                  <a:srgbClr val="0D0D0D"/>
                </a:solidFill>
                <a:latin typeface="Calibri"/>
                <a:cs typeface="Calibri"/>
              </a:rPr>
              <a:t>similar </a:t>
            </a:r>
            <a:r>
              <a:rPr sz="1100" dirty="0">
                <a:solidFill>
                  <a:srgbClr val="0D0D0D"/>
                </a:solidFill>
                <a:latin typeface="Calibri"/>
                <a:cs typeface="Calibri"/>
              </a:rPr>
              <a:t>type</a:t>
            </a:r>
            <a:r>
              <a:rPr sz="1100" spc="-175" dirty="0">
                <a:solidFill>
                  <a:srgbClr val="0D0D0D"/>
                </a:solidFill>
                <a:latin typeface="Calibri"/>
                <a:cs typeface="Calibri"/>
              </a:rPr>
              <a:t> </a:t>
            </a:r>
            <a:r>
              <a:rPr sz="1100" spc="-5" dirty="0">
                <a:solidFill>
                  <a:srgbClr val="0D0D0D"/>
                </a:solidFill>
                <a:latin typeface="Calibri"/>
                <a:cs typeface="Calibri"/>
              </a:rPr>
              <a:t>property</a:t>
            </a:r>
            <a:r>
              <a:rPr lang="en-US" sz="1100" spc="-5" dirty="0">
                <a:solidFill>
                  <a:srgbClr val="0D0D0D"/>
                </a:solidFill>
                <a:latin typeface="Calibri"/>
                <a:cs typeface="Calibri"/>
              </a:rPr>
              <a:t> managed by our chosen property management.</a:t>
            </a:r>
            <a:endParaRPr sz="1100" dirty="0">
              <a:latin typeface="Calibri"/>
              <a:cs typeface="Calibri"/>
            </a:endParaRPr>
          </a:p>
        </p:txBody>
      </p:sp>
      <p:sp>
        <p:nvSpPr>
          <p:cNvPr id="17" name="object 17"/>
          <p:cNvSpPr txBox="1"/>
          <p:nvPr/>
        </p:nvSpPr>
        <p:spPr>
          <a:xfrm>
            <a:off x="7870385" y="2316591"/>
            <a:ext cx="3955415" cy="859851"/>
          </a:xfrm>
          <a:prstGeom prst="rect">
            <a:avLst/>
          </a:prstGeom>
        </p:spPr>
        <p:txBody>
          <a:bodyPr vert="horz" wrap="square" lIns="0" tIns="13335" rIns="0" bIns="0" rtlCol="0">
            <a:spAutoFit/>
          </a:bodyPr>
          <a:lstStyle/>
          <a:p>
            <a:pPr marL="12700" marR="5080" algn="just">
              <a:lnSpc>
                <a:spcPct val="100000"/>
              </a:lnSpc>
              <a:spcBef>
                <a:spcPts val="105"/>
              </a:spcBef>
            </a:pPr>
            <a:r>
              <a:rPr sz="1100" b="1" spc="-10" dirty="0">
                <a:solidFill>
                  <a:srgbClr val="0D0D0D"/>
                </a:solidFill>
                <a:latin typeface="Calibri"/>
                <a:cs typeface="Calibri"/>
              </a:rPr>
              <a:t>Taxes: </a:t>
            </a:r>
            <a:r>
              <a:rPr sz="1100" spc="-5" dirty="0">
                <a:solidFill>
                  <a:srgbClr val="0D0D0D"/>
                </a:solidFill>
                <a:latin typeface="Calibri"/>
                <a:cs typeface="Calibri"/>
              </a:rPr>
              <a:t>The </a:t>
            </a:r>
            <a:r>
              <a:rPr sz="1100" spc="-15" dirty="0">
                <a:solidFill>
                  <a:srgbClr val="0D0D0D"/>
                </a:solidFill>
                <a:latin typeface="Calibri"/>
                <a:cs typeface="Calibri"/>
              </a:rPr>
              <a:t>amount </a:t>
            </a:r>
            <a:r>
              <a:rPr sz="1100" spc="-10" dirty="0">
                <a:solidFill>
                  <a:srgbClr val="0D0D0D"/>
                </a:solidFill>
                <a:latin typeface="Calibri"/>
                <a:cs typeface="Calibri"/>
              </a:rPr>
              <a:t>represented is </a:t>
            </a:r>
            <a:r>
              <a:rPr lang="en-US" sz="1100" spc="-10" dirty="0">
                <a:solidFill>
                  <a:srgbClr val="0D0D0D"/>
                </a:solidFill>
                <a:latin typeface="Calibri"/>
                <a:cs typeface="Calibri"/>
              </a:rPr>
              <a:t>an estimated value </a:t>
            </a:r>
            <a:r>
              <a:rPr sz="1100" spc="-10" dirty="0">
                <a:solidFill>
                  <a:srgbClr val="0D0D0D"/>
                </a:solidFill>
                <a:latin typeface="Calibri"/>
                <a:cs typeface="Calibri"/>
              </a:rPr>
              <a:t>based </a:t>
            </a:r>
            <a:r>
              <a:rPr sz="1100" spc="-5" dirty="0">
                <a:solidFill>
                  <a:srgbClr val="0D0D0D"/>
                </a:solidFill>
                <a:latin typeface="Calibri"/>
                <a:cs typeface="Calibri"/>
              </a:rPr>
              <a:t>on </a:t>
            </a:r>
            <a:r>
              <a:rPr lang="en-US" sz="1100" spc="-5" dirty="0">
                <a:solidFill>
                  <a:srgbClr val="0D0D0D"/>
                </a:solidFill>
                <a:latin typeface="Calibri"/>
                <a:cs typeface="Calibri"/>
              </a:rPr>
              <a:t>80% of the new purchase price and using Bexar County Tax mill rate. </a:t>
            </a:r>
            <a:r>
              <a:rPr sz="1100" spc="-5" dirty="0">
                <a:solidFill>
                  <a:srgbClr val="0D0D0D"/>
                </a:solidFill>
                <a:latin typeface="Calibri"/>
                <a:cs typeface="Calibri"/>
              </a:rPr>
              <a:t>The </a:t>
            </a:r>
            <a:r>
              <a:rPr lang="en-US" sz="1100" spc="-5" dirty="0">
                <a:solidFill>
                  <a:srgbClr val="0D0D0D"/>
                </a:solidFill>
                <a:latin typeface="Calibri"/>
                <a:cs typeface="Calibri"/>
              </a:rPr>
              <a:t>new Taxes will be confirmed and </a:t>
            </a:r>
            <a:r>
              <a:rPr sz="1100" spc="-10" dirty="0">
                <a:solidFill>
                  <a:srgbClr val="0D0D0D"/>
                </a:solidFill>
                <a:latin typeface="Calibri"/>
                <a:cs typeface="Calibri"/>
              </a:rPr>
              <a:t>re-assessed </a:t>
            </a:r>
            <a:r>
              <a:rPr lang="en-US" sz="1100" spc="-10" dirty="0">
                <a:solidFill>
                  <a:srgbClr val="0D0D0D"/>
                </a:solidFill>
                <a:latin typeface="Calibri"/>
                <a:cs typeface="Calibri"/>
              </a:rPr>
              <a:t>using a </a:t>
            </a:r>
            <a:r>
              <a:rPr sz="1100" spc="-10" dirty="0">
                <a:solidFill>
                  <a:srgbClr val="0D0D0D"/>
                </a:solidFill>
                <a:latin typeface="Calibri"/>
                <a:cs typeface="Calibri"/>
              </a:rPr>
              <a:t>local </a:t>
            </a:r>
            <a:r>
              <a:rPr sz="1100" dirty="0">
                <a:solidFill>
                  <a:srgbClr val="0D0D0D"/>
                </a:solidFill>
                <a:latin typeface="Calibri"/>
                <a:cs typeface="Calibri"/>
              </a:rPr>
              <a:t>tax </a:t>
            </a:r>
            <a:r>
              <a:rPr sz="1100" spc="-5" dirty="0">
                <a:solidFill>
                  <a:srgbClr val="0D0D0D"/>
                </a:solidFill>
                <a:latin typeface="Calibri"/>
                <a:cs typeface="Calibri"/>
              </a:rPr>
              <a:t>appraiser </a:t>
            </a:r>
            <a:r>
              <a:rPr lang="en-US" sz="1100" spc="-5" dirty="0">
                <a:solidFill>
                  <a:srgbClr val="0D0D0D"/>
                </a:solidFill>
                <a:latin typeface="Calibri"/>
                <a:cs typeface="Calibri"/>
              </a:rPr>
              <a:t>but for this underwriting we are using our </a:t>
            </a:r>
            <a:r>
              <a:rPr sz="1100" dirty="0">
                <a:solidFill>
                  <a:srgbClr val="0D0D0D"/>
                </a:solidFill>
                <a:latin typeface="Calibri"/>
                <a:cs typeface="Calibri"/>
              </a:rPr>
              <a:t>own </a:t>
            </a:r>
            <a:r>
              <a:rPr sz="1100" spc="-5" dirty="0">
                <a:solidFill>
                  <a:srgbClr val="0D0D0D"/>
                </a:solidFill>
                <a:latin typeface="Calibri"/>
                <a:cs typeface="Calibri"/>
              </a:rPr>
              <a:t>research </a:t>
            </a:r>
            <a:r>
              <a:rPr sz="1100" spc="-10" dirty="0">
                <a:solidFill>
                  <a:srgbClr val="0D0D0D"/>
                </a:solidFill>
                <a:latin typeface="Calibri"/>
                <a:cs typeface="Calibri"/>
              </a:rPr>
              <a:t>from comps </a:t>
            </a:r>
            <a:r>
              <a:rPr sz="1100" spc="-5" dirty="0">
                <a:solidFill>
                  <a:srgbClr val="0D0D0D"/>
                </a:solidFill>
                <a:latin typeface="Calibri"/>
                <a:cs typeface="Calibri"/>
              </a:rPr>
              <a:t>in </a:t>
            </a:r>
            <a:r>
              <a:rPr sz="1100" dirty="0">
                <a:solidFill>
                  <a:srgbClr val="0D0D0D"/>
                </a:solidFill>
                <a:latin typeface="Calibri"/>
                <a:cs typeface="Calibri"/>
              </a:rPr>
              <a:t>the </a:t>
            </a:r>
            <a:r>
              <a:rPr sz="1100" spc="-5" dirty="0">
                <a:solidFill>
                  <a:srgbClr val="0D0D0D"/>
                </a:solidFill>
                <a:latin typeface="Calibri"/>
                <a:cs typeface="Calibri"/>
              </a:rPr>
              <a:t>area and </a:t>
            </a:r>
            <a:r>
              <a:rPr sz="1100" dirty="0">
                <a:solidFill>
                  <a:srgbClr val="0D0D0D"/>
                </a:solidFill>
                <a:latin typeface="Calibri"/>
                <a:cs typeface="Calibri"/>
              </a:rPr>
              <a:t>the </a:t>
            </a:r>
            <a:r>
              <a:rPr sz="1100" spc="-5" dirty="0">
                <a:solidFill>
                  <a:srgbClr val="0D0D0D"/>
                </a:solidFill>
                <a:latin typeface="Calibri"/>
                <a:cs typeface="Calibri"/>
              </a:rPr>
              <a:t>valuation increases </a:t>
            </a:r>
            <a:r>
              <a:rPr sz="1100" dirty="0">
                <a:solidFill>
                  <a:srgbClr val="0D0D0D"/>
                </a:solidFill>
                <a:latin typeface="Calibri"/>
                <a:cs typeface="Calibri"/>
              </a:rPr>
              <a:t>they </a:t>
            </a:r>
            <a:r>
              <a:rPr sz="1100" spc="-10" dirty="0">
                <a:solidFill>
                  <a:srgbClr val="0D0D0D"/>
                </a:solidFill>
                <a:latin typeface="Calibri"/>
                <a:cs typeface="Calibri"/>
              </a:rPr>
              <a:t>are  </a:t>
            </a:r>
            <a:r>
              <a:rPr sz="1100" spc="-5" dirty="0">
                <a:solidFill>
                  <a:srgbClr val="0D0D0D"/>
                </a:solidFill>
                <a:latin typeface="Calibri"/>
                <a:cs typeface="Calibri"/>
              </a:rPr>
              <a:t>incurring </a:t>
            </a:r>
            <a:r>
              <a:rPr sz="1100" dirty="0">
                <a:solidFill>
                  <a:srgbClr val="0D0D0D"/>
                </a:solidFill>
                <a:latin typeface="Calibri"/>
                <a:cs typeface="Calibri"/>
              </a:rPr>
              <a:t>upon</a:t>
            </a:r>
            <a:r>
              <a:rPr sz="1100" spc="-30" dirty="0">
                <a:solidFill>
                  <a:srgbClr val="0D0D0D"/>
                </a:solidFill>
                <a:latin typeface="Calibri"/>
                <a:cs typeface="Calibri"/>
              </a:rPr>
              <a:t> </a:t>
            </a:r>
            <a:r>
              <a:rPr sz="1100" spc="-5" dirty="0">
                <a:solidFill>
                  <a:srgbClr val="0D0D0D"/>
                </a:solidFill>
                <a:latin typeface="Calibri"/>
                <a:cs typeface="Calibri"/>
              </a:rPr>
              <a:t>sale.</a:t>
            </a:r>
            <a:endParaRPr sz="1100" dirty="0">
              <a:latin typeface="Calibri"/>
              <a:cs typeface="Calibri"/>
            </a:endParaRPr>
          </a:p>
        </p:txBody>
      </p:sp>
      <p:sp>
        <p:nvSpPr>
          <p:cNvPr id="18" name="object 18"/>
          <p:cNvSpPr txBox="1"/>
          <p:nvPr/>
        </p:nvSpPr>
        <p:spPr>
          <a:xfrm>
            <a:off x="7870385" y="3307441"/>
            <a:ext cx="3954145" cy="864869"/>
          </a:xfrm>
          <a:prstGeom prst="rect">
            <a:avLst/>
          </a:prstGeom>
        </p:spPr>
        <p:txBody>
          <a:bodyPr vert="horz" wrap="square" lIns="0" tIns="13335" rIns="0" bIns="0" rtlCol="0">
            <a:spAutoFit/>
          </a:bodyPr>
          <a:lstStyle/>
          <a:p>
            <a:pPr marL="12700" marR="5080" indent="-635" algn="just">
              <a:lnSpc>
                <a:spcPct val="100000"/>
              </a:lnSpc>
              <a:spcBef>
                <a:spcPts val="105"/>
              </a:spcBef>
            </a:pPr>
            <a:r>
              <a:rPr sz="1100" b="1" spc="-5" dirty="0">
                <a:solidFill>
                  <a:srgbClr val="0D0D0D"/>
                </a:solidFill>
                <a:latin typeface="Calibri"/>
                <a:cs typeface="Calibri"/>
              </a:rPr>
              <a:t>Utilities: </a:t>
            </a:r>
            <a:r>
              <a:rPr sz="1100" spc="-10" dirty="0">
                <a:solidFill>
                  <a:srgbClr val="0D0D0D"/>
                </a:solidFill>
                <a:latin typeface="Calibri"/>
                <a:cs typeface="Calibri"/>
              </a:rPr>
              <a:t>Includes electricity </a:t>
            </a:r>
            <a:r>
              <a:rPr sz="1100" spc="-5" dirty="0">
                <a:solidFill>
                  <a:srgbClr val="0D0D0D"/>
                </a:solidFill>
                <a:latin typeface="Calibri"/>
                <a:cs typeface="Calibri"/>
              </a:rPr>
              <a:t>for </a:t>
            </a:r>
            <a:r>
              <a:rPr sz="1100" spc="-10" dirty="0">
                <a:solidFill>
                  <a:srgbClr val="0D0D0D"/>
                </a:solidFill>
                <a:latin typeface="Calibri"/>
                <a:cs typeface="Calibri"/>
              </a:rPr>
              <a:t>vacant units and common areas, gas,  </a:t>
            </a:r>
            <a:r>
              <a:rPr sz="1100" spc="-5" dirty="0">
                <a:solidFill>
                  <a:srgbClr val="0D0D0D"/>
                </a:solidFill>
                <a:latin typeface="Calibri"/>
                <a:cs typeface="Calibri"/>
              </a:rPr>
              <a:t>water </a:t>
            </a:r>
            <a:r>
              <a:rPr sz="1100" spc="-10" dirty="0">
                <a:solidFill>
                  <a:srgbClr val="0D0D0D"/>
                </a:solidFill>
                <a:latin typeface="Calibri"/>
                <a:cs typeface="Calibri"/>
              </a:rPr>
              <a:t>and </a:t>
            </a:r>
            <a:r>
              <a:rPr sz="1100" spc="-5" dirty="0">
                <a:solidFill>
                  <a:srgbClr val="0D0D0D"/>
                </a:solidFill>
                <a:latin typeface="Calibri"/>
                <a:cs typeface="Calibri"/>
              </a:rPr>
              <a:t>sewer. </a:t>
            </a:r>
            <a:r>
              <a:rPr sz="1100" spc="-10" dirty="0">
                <a:solidFill>
                  <a:srgbClr val="0D0D0D"/>
                </a:solidFill>
                <a:latin typeface="Calibri"/>
                <a:cs typeface="Calibri"/>
              </a:rPr>
              <a:t>Tenants </a:t>
            </a:r>
            <a:r>
              <a:rPr sz="1100" spc="-5" dirty="0">
                <a:solidFill>
                  <a:srgbClr val="0D0D0D"/>
                </a:solidFill>
                <a:latin typeface="Calibri"/>
                <a:cs typeface="Calibri"/>
              </a:rPr>
              <a:t>are </a:t>
            </a:r>
            <a:r>
              <a:rPr sz="1100" spc="-10" dirty="0">
                <a:solidFill>
                  <a:srgbClr val="0D0D0D"/>
                </a:solidFill>
                <a:latin typeface="Calibri"/>
                <a:cs typeface="Calibri"/>
              </a:rPr>
              <a:t>sub-metered </a:t>
            </a:r>
            <a:r>
              <a:rPr sz="1100" spc="-5" dirty="0">
                <a:solidFill>
                  <a:srgbClr val="0D0D0D"/>
                </a:solidFill>
                <a:latin typeface="Calibri"/>
                <a:cs typeface="Calibri"/>
              </a:rPr>
              <a:t>for </a:t>
            </a:r>
            <a:r>
              <a:rPr sz="1100" spc="-10" dirty="0">
                <a:solidFill>
                  <a:srgbClr val="0D0D0D"/>
                </a:solidFill>
                <a:latin typeface="Calibri"/>
                <a:cs typeface="Calibri"/>
              </a:rPr>
              <a:t>electric, </a:t>
            </a:r>
            <a:r>
              <a:rPr sz="1100" spc="-15" dirty="0">
                <a:solidFill>
                  <a:srgbClr val="0D0D0D"/>
                </a:solidFill>
                <a:latin typeface="Calibri"/>
                <a:cs typeface="Calibri"/>
              </a:rPr>
              <a:t>but </a:t>
            </a:r>
            <a:r>
              <a:rPr sz="1100" spc="-5" dirty="0">
                <a:solidFill>
                  <a:srgbClr val="0D0D0D"/>
                </a:solidFill>
                <a:latin typeface="Calibri"/>
                <a:cs typeface="Calibri"/>
              </a:rPr>
              <a:t>we pay  </a:t>
            </a:r>
            <a:r>
              <a:rPr sz="1100" dirty="0">
                <a:solidFill>
                  <a:srgbClr val="0D0D0D"/>
                </a:solidFill>
                <a:latin typeface="Calibri"/>
                <a:cs typeface="Calibri"/>
              </a:rPr>
              <a:t>for </a:t>
            </a:r>
            <a:r>
              <a:rPr sz="1100" spc="-5" dirty="0">
                <a:solidFill>
                  <a:srgbClr val="0D0D0D"/>
                </a:solidFill>
                <a:latin typeface="Calibri"/>
                <a:cs typeface="Calibri"/>
              </a:rPr>
              <a:t>all the </a:t>
            </a:r>
            <a:r>
              <a:rPr sz="1100" spc="-10" dirty="0">
                <a:solidFill>
                  <a:srgbClr val="0D0D0D"/>
                </a:solidFill>
                <a:latin typeface="Calibri"/>
                <a:cs typeface="Calibri"/>
              </a:rPr>
              <a:t>water and it </a:t>
            </a:r>
            <a:r>
              <a:rPr sz="1100" spc="-5" dirty="0">
                <a:solidFill>
                  <a:srgbClr val="0D0D0D"/>
                </a:solidFill>
                <a:latin typeface="Calibri"/>
                <a:cs typeface="Calibri"/>
              </a:rPr>
              <a:t>is </a:t>
            </a:r>
            <a:r>
              <a:rPr sz="1100" spc="-10" dirty="0">
                <a:solidFill>
                  <a:srgbClr val="0D0D0D"/>
                </a:solidFill>
                <a:latin typeface="Calibri"/>
                <a:cs typeface="Calibri"/>
              </a:rPr>
              <a:t>partially billed </a:t>
            </a:r>
            <a:r>
              <a:rPr sz="1100" spc="-5" dirty="0">
                <a:solidFill>
                  <a:srgbClr val="0D0D0D"/>
                </a:solidFill>
                <a:latin typeface="Calibri"/>
                <a:cs typeface="Calibri"/>
              </a:rPr>
              <a:t>back to </a:t>
            </a:r>
            <a:r>
              <a:rPr sz="1100" spc="-10" dirty="0">
                <a:solidFill>
                  <a:srgbClr val="0D0D0D"/>
                </a:solidFill>
                <a:latin typeface="Calibri"/>
                <a:cs typeface="Calibri"/>
              </a:rPr>
              <a:t>the tenants, and </a:t>
            </a:r>
            <a:r>
              <a:rPr sz="1100" spc="-5" dirty="0">
                <a:solidFill>
                  <a:srgbClr val="0D0D0D"/>
                </a:solidFill>
                <a:latin typeface="Calibri"/>
                <a:cs typeface="Calibri"/>
              </a:rPr>
              <a:t>we  </a:t>
            </a:r>
            <a:r>
              <a:rPr sz="1100" dirty="0">
                <a:solidFill>
                  <a:srgbClr val="0D0D0D"/>
                </a:solidFill>
                <a:latin typeface="Calibri"/>
                <a:cs typeface="Calibri"/>
              </a:rPr>
              <a:t>have </a:t>
            </a:r>
            <a:r>
              <a:rPr sz="1100" spc="-10" dirty="0">
                <a:solidFill>
                  <a:srgbClr val="0D0D0D"/>
                </a:solidFill>
                <a:latin typeface="Calibri"/>
                <a:cs typeface="Calibri"/>
              </a:rPr>
              <a:t>not anticipated this changing materially. </a:t>
            </a:r>
            <a:r>
              <a:rPr sz="1100" dirty="0">
                <a:solidFill>
                  <a:srgbClr val="0D0D0D"/>
                </a:solidFill>
                <a:latin typeface="Calibri"/>
                <a:cs typeface="Calibri"/>
              </a:rPr>
              <a:t>We </a:t>
            </a:r>
            <a:r>
              <a:rPr sz="1100" spc="-10" dirty="0">
                <a:solidFill>
                  <a:srgbClr val="0D0D0D"/>
                </a:solidFill>
                <a:latin typeface="Calibri"/>
                <a:cs typeface="Calibri"/>
              </a:rPr>
              <a:t>will also </a:t>
            </a:r>
            <a:r>
              <a:rPr sz="1100" spc="-5" dirty="0">
                <a:solidFill>
                  <a:srgbClr val="0D0D0D"/>
                </a:solidFill>
                <a:latin typeface="Calibri"/>
                <a:cs typeface="Calibri"/>
              </a:rPr>
              <a:t>save </a:t>
            </a:r>
            <a:r>
              <a:rPr sz="1100" dirty="0">
                <a:solidFill>
                  <a:srgbClr val="0D0D0D"/>
                </a:solidFill>
                <a:latin typeface="Calibri"/>
                <a:cs typeface="Calibri"/>
              </a:rPr>
              <a:t>on  </a:t>
            </a:r>
            <a:r>
              <a:rPr sz="1100" spc="-5" dirty="0">
                <a:solidFill>
                  <a:srgbClr val="0D0D0D"/>
                </a:solidFill>
                <a:latin typeface="Calibri"/>
                <a:cs typeface="Calibri"/>
              </a:rPr>
              <a:t>utilities </a:t>
            </a:r>
            <a:r>
              <a:rPr sz="1100" dirty="0">
                <a:solidFill>
                  <a:srgbClr val="0D0D0D"/>
                </a:solidFill>
                <a:latin typeface="Calibri"/>
                <a:cs typeface="Calibri"/>
              </a:rPr>
              <a:t>with water </a:t>
            </a:r>
            <a:r>
              <a:rPr sz="1100" spc="-5" dirty="0">
                <a:solidFill>
                  <a:srgbClr val="0D0D0D"/>
                </a:solidFill>
                <a:latin typeface="Calibri"/>
                <a:cs typeface="Calibri"/>
              </a:rPr>
              <a:t>efficient</a:t>
            </a:r>
            <a:r>
              <a:rPr lang="en-US" sz="1100" spc="-5" dirty="0">
                <a:solidFill>
                  <a:srgbClr val="0D0D0D"/>
                </a:solidFill>
                <a:latin typeface="Calibri"/>
                <a:cs typeface="Calibri"/>
              </a:rPr>
              <a:t> </a:t>
            </a:r>
            <a:r>
              <a:rPr sz="1100" spc="-145" dirty="0">
                <a:solidFill>
                  <a:srgbClr val="0D0D0D"/>
                </a:solidFill>
                <a:latin typeface="Calibri"/>
                <a:cs typeface="Calibri"/>
              </a:rPr>
              <a:t> </a:t>
            </a:r>
            <a:r>
              <a:rPr sz="1100" spc="-5" dirty="0">
                <a:solidFill>
                  <a:srgbClr val="0D0D0D"/>
                </a:solidFill>
                <a:latin typeface="Calibri"/>
                <a:cs typeface="Calibri"/>
              </a:rPr>
              <a:t>faucets</a:t>
            </a:r>
            <a:r>
              <a:rPr lang="en-US" sz="1100" spc="-5" dirty="0">
                <a:solidFill>
                  <a:srgbClr val="0D0D0D"/>
                </a:solidFill>
                <a:latin typeface="Calibri"/>
                <a:cs typeface="Calibri"/>
              </a:rPr>
              <a:t> and led lighting.</a:t>
            </a:r>
            <a:endParaRPr sz="1100" dirty="0">
              <a:latin typeface="Calibri"/>
              <a:cs typeface="Calibri"/>
            </a:endParaRPr>
          </a:p>
        </p:txBody>
      </p:sp>
      <p:sp>
        <p:nvSpPr>
          <p:cNvPr id="19" name="object 19"/>
          <p:cNvSpPr txBox="1"/>
          <p:nvPr/>
        </p:nvSpPr>
        <p:spPr>
          <a:xfrm>
            <a:off x="7870245" y="4298291"/>
            <a:ext cx="3954145" cy="697230"/>
          </a:xfrm>
          <a:prstGeom prst="rect">
            <a:avLst/>
          </a:prstGeom>
        </p:spPr>
        <p:txBody>
          <a:bodyPr vert="horz" wrap="square" lIns="0" tIns="12700" rIns="0" bIns="0" rtlCol="0">
            <a:spAutoFit/>
          </a:bodyPr>
          <a:lstStyle/>
          <a:p>
            <a:pPr marL="12700" marR="5080" algn="just">
              <a:lnSpc>
                <a:spcPct val="100000"/>
              </a:lnSpc>
              <a:spcBef>
                <a:spcPts val="100"/>
              </a:spcBef>
            </a:pPr>
            <a:r>
              <a:rPr sz="1100" b="1" spc="-10" dirty="0">
                <a:solidFill>
                  <a:srgbClr val="0D0D0D"/>
                </a:solidFill>
                <a:latin typeface="Calibri"/>
                <a:cs typeface="Calibri"/>
              </a:rPr>
              <a:t>Management Fee: </a:t>
            </a:r>
            <a:r>
              <a:rPr sz="1100" spc="-10" dirty="0">
                <a:solidFill>
                  <a:srgbClr val="0D0D0D"/>
                </a:solidFill>
                <a:latin typeface="Calibri"/>
                <a:cs typeface="Calibri"/>
              </a:rPr>
              <a:t>Management </a:t>
            </a:r>
            <a:r>
              <a:rPr sz="1100" dirty="0">
                <a:solidFill>
                  <a:srgbClr val="0D0D0D"/>
                </a:solidFill>
                <a:latin typeface="Calibri"/>
                <a:cs typeface="Calibri"/>
              </a:rPr>
              <a:t>fee </a:t>
            </a:r>
            <a:r>
              <a:rPr sz="1100" spc="-5" dirty="0">
                <a:solidFill>
                  <a:srgbClr val="0D0D0D"/>
                </a:solidFill>
                <a:latin typeface="Calibri"/>
                <a:cs typeface="Calibri"/>
              </a:rPr>
              <a:t>is 3% </a:t>
            </a:r>
            <a:r>
              <a:rPr sz="1100" dirty="0">
                <a:solidFill>
                  <a:srgbClr val="0D0D0D"/>
                </a:solidFill>
                <a:latin typeface="Calibri"/>
                <a:cs typeface="Calibri"/>
              </a:rPr>
              <a:t>of </a:t>
            </a:r>
            <a:r>
              <a:rPr sz="1100" spc="-5" dirty="0">
                <a:solidFill>
                  <a:srgbClr val="0D0D0D"/>
                </a:solidFill>
                <a:latin typeface="Calibri"/>
                <a:cs typeface="Calibri"/>
              </a:rPr>
              <a:t>the </a:t>
            </a:r>
            <a:r>
              <a:rPr sz="1100" spc="-10" dirty="0">
                <a:solidFill>
                  <a:srgbClr val="0D0D0D"/>
                </a:solidFill>
                <a:latin typeface="Calibri"/>
                <a:cs typeface="Calibri"/>
              </a:rPr>
              <a:t>collected revenue.  </a:t>
            </a:r>
            <a:r>
              <a:rPr sz="1100" dirty="0">
                <a:solidFill>
                  <a:srgbClr val="0D0D0D"/>
                </a:solidFill>
                <a:latin typeface="Calibri"/>
                <a:cs typeface="Calibri"/>
              </a:rPr>
              <a:t>We </a:t>
            </a:r>
            <a:r>
              <a:rPr sz="1100" spc="-5" dirty="0">
                <a:solidFill>
                  <a:srgbClr val="0D0D0D"/>
                </a:solidFill>
                <a:latin typeface="Calibri"/>
                <a:cs typeface="Calibri"/>
              </a:rPr>
              <a:t>are hiring </a:t>
            </a:r>
            <a:r>
              <a:rPr lang="en-US" sz="1100" spc="-5" dirty="0">
                <a:solidFill>
                  <a:srgbClr val="0D0D0D"/>
                </a:solidFill>
                <a:latin typeface="Calibri"/>
                <a:cs typeface="Calibri"/>
              </a:rPr>
              <a:t>Disrupt Management</a:t>
            </a:r>
            <a:r>
              <a:rPr sz="1100" dirty="0">
                <a:solidFill>
                  <a:srgbClr val="0D0D0D"/>
                </a:solidFill>
                <a:latin typeface="Calibri"/>
                <a:cs typeface="Calibri"/>
              </a:rPr>
              <a:t>,</a:t>
            </a:r>
            <a:r>
              <a:rPr lang="en-US" sz="1100" dirty="0">
                <a:solidFill>
                  <a:srgbClr val="0D0D0D"/>
                </a:solidFill>
                <a:latin typeface="Calibri"/>
                <a:cs typeface="Calibri"/>
              </a:rPr>
              <a:t> local property management company</a:t>
            </a:r>
            <a:r>
              <a:rPr sz="1100" dirty="0">
                <a:solidFill>
                  <a:srgbClr val="0D0D0D"/>
                </a:solidFill>
                <a:latin typeface="Calibri"/>
                <a:cs typeface="Calibri"/>
              </a:rPr>
              <a:t> </a:t>
            </a:r>
            <a:r>
              <a:rPr sz="1100" spc="-5" dirty="0">
                <a:solidFill>
                  <a:srgbClr val="0D0D0D"/>
                </a:solidFill>
                <a:latin typeface="Calibri"/>
                <a:cs typeface="Calibri"/>
              </a:rPr>
              <a:t>to manage  </a:t>
            </a:r>
            <a:r>
              <a:rPr sz="1100" dirty="0">
                <a:solidFill>
                  <a:srgbClr val="0D0D0D"/>
                </a:solidFill>
                <a:latin typeface="Calibri"/>
                <a:cs typeface="Calibri"/>
              </a:rPr>
              <a:t>the </a:t>
            </a:r>
            <a:r>
              <a:rPr sz="1100" spc="-5" dirty="0">
                <a:solidFill>
                  <a:srgbClr val="0D0D0D"/>
                </a:solidFill>
                <a:latin typeface="Calibri"/>
                <a:cs typeface="Calibri"/>
              </a:rPr>
              <a:t>asset. </a:t>
            </a:r>
            <a:r>
              <a:rPr sz="1100" dirty="0">
                <a:solidFill>
                  <a:srgbClr val="0D0D0D"/>
                </a:solidFill>
                <a:latin typeface="Calibri"/>
                <a:cs typeface="Calibri"/>
              </a:rPr>
              <a:t>We </a:t>
            </a:r>
            <a:r>
              <a:rPr sz="1100" spc="-5" dirty="0">
                <a:solidFill>
                  <a:srgbClr val="0D0D0D"/>
                </a:solidFill>
                <a:latin typeface="Calibri"/>
                <a:cs typeface="Calibri"/>
              </a:rPr>
              <a:t>believe this is </a:t>
            </a:r>
            <a:r>
              <a:rPr sz="1100" dirty="0">
                <a:solidFill>
                  <a:srgbClr val="0D0D0D"/>
                </a:solidFill>
                <a:latin typeface="Calibri"/>
                <a:cs typeface="Calibri"/>
              </a:rPr>
              <a:t>the </a:t>
            </a:r>
            <a:r>
              <a:rPr sz="1100" spc="-5" dirty="0">
                <a:solidFill>
                  <a:srgbClr val="0D0D0D"/>
                </a:solidFill>
                <a:latin typeface="Calibri"/>
                <a:cs typeface="Calibri"/>
              </a:rPr>
              <a:t>best </a:t>
            </a:r>
            <a:r>
              <a:rPr sz="1100" spc="-10" dirty="0">
                <a:solidFill>
                  <a:srgbClr val="0D0D0D"/>
                </a:solidFill>
                <a:latin typeface="Calibri"/>
                <a:cs typeface="Calibri"/>
              </a:rPr>
              <a:t>fit </a:t>
            </a:r>
            <a:r>
              <a:rPr sz="1100" spc="-5" dirty="0">
                <a:solidFill>
                  <a:srgbClr val="0D0D0D"/>
                </a:solidFill>
                <a:latin typeface="Calibri"/>
                <a:cs typeface="Calibri"/>
              </a:rPr>
              <a:t>for </a:t>
            </a:r>
            <a:r>
              <a:rPr sz="1100" dirty="0">
                <a:solidFill>
                  <a:srgbClr val="0D0D0D"/>
                </a:solidFill>
                <a:latin typeface="Calibri"/>
                <a:cs typeface="Calibri"/>
              </a:rPr>
              <a:t>the </a:t>
            </a:r>
            <a:r>
              <a:rPr sz="1100" spc="-10" dirty="0">
                <a:solidFill>
                  <a:srgbClr val="0D0D0D"/>
                </a:solidFill>
                <a:latin typeface="Calibri"/>
                <a:cs typeface="Calibri"/>
              </a:rPr>
              <a:t>asset </a:t>
            </a:r>
            <a:r>
              <a:rPr sz="1100" dirty="0">
                <a:solidFill>
                  <a:srgbClr val="0D0D0D"/>
                </a:solidFill>
                <a:latin typeface="Calibri"/>
                <a:cs typeface="Calibri"/>
              </a:rPr>
              <a:t>given </a:t>
            </a:r>
            <a:r>
              <a:rPr sz="1100" spc="-5" dirty="0">
                <a:solidFill>
                  <a:srgbClr val="0D0D0D"/>
                </a:solidFill>
                <a:latin typeface="Calibri"/>
                <a:cs typeface="Calibri"/>
              </a:rPr>
              <a:t>the size,  unique </a:t>
            </a:r>
            <a:r>
              <a:rPr sz="1100" dirty="0">
                <a:solidFill>
                  <a:srgbClr val="0D0D0D"/>
                </a:solidFill>
                <a:latin typeface="Calibri"/>
                <a:cs typeface="Calibri"/>
              </a:rPr>
              <a:t>market, </a:t>
            </a:r>
            <a:r>
              <a:rPr sz="1100" spc="-5" dirty="0">
                <a:solidFill>
                  <a:srgbClr val="0D0D0D"/>
                </a:solidFill>
                <a:latin typeface="Calibri"/>
                <a:cs typeface="Calibri"/>
              </a:rPr>
              <a:t>and </a:t>
            </a:r>
            <a:r>
              <a:rPr sz="1100" dirty="0">
                <a:solidFill>
                  <a:srgbClr val="0D0D0D"/>
                </a:solidFill>
                <a:latin typeface="Calibri"/>
                <a:cs typeface="Calibri"/>
              </a:rPr>
              <a:t>need for </a:t>
            </a:r>
            <a:r>
              <a:rPr sz="1100" spc="-5" dirty="0">
                <a:solidFill>
                  <a:srgbClr val="0D0D0D"/>
                </a:solidFill>
                <a:latin typeface="Calibri"/>
                <a:cs typeface="Calibri"/>
              </a:rPr>
              <a:t>quality</a:t>
            </a:r>
            <a:r>
              <a:rPr sz="1100" spc="-90" dirty="0">
                <a:solidFill>
                  <a:srgbClr val="0D0D0D"/>
                </a:solidFill>
                <a:latin typeface="Calibri"/>
                <a:cs typeface="Calibri"/>
              </a:rPr>
              <a:t> </a:t>
            </a:r>
            <a:r>
              <a:rPr sz="1100" dirty="0">
                <a:solidFill>
                  <a:srgbClr val="0D0D0D"/>
                </a:solidFill>
                <a:latin typeface="Calibri"/>
                <a:cs typeface="Calibri"/>
              </a:rPr>
              <a:t>employees.</a:t>
            </a:r>
            <a:endParaRPr sz="1100" dirty="0">
              <a:latin typeface="Calibri"/>
              <a:cs typeface="Calibri"/>
            </a:endParaRPr>
          </a:p>
        </p:txBody>
      </p:sp>
      <p:sp>
        <p:nvSpPr>
          <p:cNvPr id="20" name="object 20"/>
          <p:cNvSpPr txBox="1"/>
          <p:nvPr/>
        </p:nvSpPr>
        <p:spPr>
          <a:xfrm>
            <a:off x="7870245" y="5121452"/>
            <a:ext cx="3954145" cy="361950"/>
          </a:xfrm>
          <a:prstGeom prst="rect">
            <a:avLst/>
          </a:prstGeom>
        </p:spPr>
        <p:txBody>
          <a:bodyPr vert="horz" wrap="square" lIns="0" tIns="12700" rIns="0" bIns="0" rtlCol="0">
            <a:spAutoFit/>
          </a:bodyPr>
          <a:lstStyle/>
          <a:p>
            <a:pPr marL="12700" marR="5080">
              <a:lnSpc>
                <a:spcPct val="100000"/>
              </a:lnSpc>
              <a:spcBef>
                <a:spcPts val="100"/>
              </a:spcBef>
            </a:pPr>
            <a:r>
              <a:rPr sz="1100" b="1" spc="-5" dirty="0">
                <a:solidFill>
                  <a:srgbClr val="0D0D0D"/>
                </a:solidFill>
                <a:latin typeface="Calibri"/>
                <a:cs typeface="Calibri"/>
              </a:rPr>
              <a:t>Capital </a:t>
            </a:r>
            <a:r>
              <a:rPr sz="1100" b="1" spc="-10" dirty="0">
                <a:solidFill>
                  <a:srgbClr val="0D0D0D"/>
                </a:solidFill>
                <a:latin typeface="Calibri"/>
                <a:cs typeface="Calibri"/>
              </a:rPr>
              <a:t>Reserves: </a:t>
            </a:r>
            <a:r>
              <a:rPr sz="1100" spc="-10" dirty="0">
                <a:solidFill>
                  <a:srgbClr val="0D0D0D"/>
                </a:solidFill>
                <a:latin typeface="Calibri"/>
                <a:cs typeface="Calibri"/>
              </a:rPr>
              <a:t>Capital reserves </a:t>
            </a:r>
            <a:r>
              <a:rPr sz="1100" spc="-5" dirty="0">
                <a:solidFill>
                  <a:srgbClr val="0D0D0D"/>
                </a:solidFill>
                <a:latin typeface="Calibri"/>
                <a:cs typeface="Calibri"/>
              </a:rPr>
              <a:t>are </a:t>
            </a:r>
            <a:r>
              <a:rPr sz="1100" spc="-10" dirty="0">
                <a:solidFill>
                  <a:srgbClr val="0D0D0D"/>
                </a:solidFill>
                <a:latin typeface="Calibri"/>
                <a:cs typeface="Calibri"/>
              </a:rPr>
              <a:t>projected </a:t>
            </a:r>
            <a:r>
              <a:rPr sz="1100" spc="-15" dirty="0">
                <a:solidFill>
                  <a:srgbClr val="0D0D0D"/>
                </a:solidFill>
                <a:latin typeface="Calibri"/>
                <a:cs typeface="Calibri"/>
              </a:rPr>
              <a:t>at </a:t>
            </a:r>
            <a:r>
              <a:rPr sz="1100" spc="-5" dirty="0">
                <a:solidFill>
                  <a:srgbClr val="0D0D0D"/>
                </a:solidFill>
                <a:latin typeface="Calibri"/>
                <a:cs typeface="Calibri"/>
              </a:rPr>
              <a:t>$250 per </a:t>
            </a:r>
            <a:r>
              <a:rPr sz="1100" spc="-15" dirty="0">
                <a:solidFill>
                  <a:srgbClr val="0D0D0D"/>
                </a:solidFill>
                <a:latin typeface="Calibri"/>
                <a:cs typeface="Calibri"/>
              </a:rPr>
              <a:t>unit, </a:t>
            </a:r>
            <a:r>
              <a:rPr sz="1100" spc="-5" dirty="0">
                <a:solidFill>
                  <a:srgbClr val="0D0D0D"/>
                </a:solidFill>
                <a:latin typeface="Calibri"/>
                <a:cs typeface="Calibri"/>
              </a:rPr>
              <a:t>as is  typical </a:t>
            </a:r>
            <a:r>
              <a:rPr sz="1100" dirty="0">
                <a:solidFill>
                  <a:srgbClr val="0D0D0D"/>
                </a:solidFill>
                <a:latin typeface="Calibri"/>
                <a:cs typeface="Calibri"/>
              </a:rPr>
              <a:t>with </a:t>
            </a:r>
            <a:r>
              <a:rPr sz="1100" spc="-5" dirty="0">
                <a:solidFill>
                  <a:srgbClr val="0D0D0D"/>
                </a:solidFill>
                <a:latin typeface="Calibri"/>
                <a:cs typeface="Calibri"/>
              </a:rPr>
              <a:t>this </a:t>
            </a:r>
            <a:r>
              <a:rPr sz="1100" dirty="0">
                <a:solidFill>
                  <a:srgbClr val="0D0D0D"/>
                </a:solidFill>
                <a:latin typeface="Calibri"/>
                <a:cs typeface="Calibri"/>
              </a:rPr>
              <a:t>type of a</a:t>
            </a:r>
            <a:r>
              <a:rPr sz="1100" spc="-165" dirty="0">
                <a:solidFill>
                  <a:srgbClr val="0D0D0D"/>
                </a:solidFill>
                <a:latin typeface="Calibri"/>
                <a:cs typeface="Calibri"/>
              </a:rPr>
              <a:t> </a:t>
            </a:r>
            <a:r>
              <a:rPr sz="1100" dirty="0">
                <a:solidFill>
                  <a:srgbClr val="0D0D0D"/>
                </a:solidFill>
                <a:latin typeface="Calibri"/>
                <a:cs typeface="Calibri"/>
              </a:rPr>
              <a:t>project.</a:t>
            </a:r>
            <a:endParaRPr sz="1100" dirty="0">
              <a:latin typeface="Calibri"/>
              <a:cs typeface="Calibri"/>
            </a:endParaRPr>
          </a:p>
        </p:txBody>
      </p:sp>
      <p:sp>
        <p:nvSpPr>
          <p:cNvPr id="21" name="object 21"/>
          <p:cNvSpPr txBox="1"/>
          <p:nvPr/>
        </p:nvSpPr>
        <p:spPr>
          <a:xfrm>
            <a:off x="373546" y="6290019"/>
            <a:ext cx="11450844" cy="394335"/>
          </a:xfrm>
          <a:prstGeom prst="rect">
            <a:avLst/>
          </a:prstGeom>
        </p:spPr>
        <p:txBody>
          <a:bodyPr vert="horz" wrap="square" lIns="0" tIns="9525" rIns="0" bIns="0" rtlCol="0">
            <a:spAutoFit/>
          </a:bodyPr>
          <a:lstStyle/>
          <a:p>
            <a:pPr marL="12700" marR="5080" algn="just">
              <a:lnSpc>
                <a:spcPct val="101699"/>
              </a:lnSpc>
              <a:spcBef>
                <a:spcPts val="75"/>
              </a:spcBef>
            </a:pPr>
            <a:r>
              <a:rPr sz="1200" b="1" spc="5" dirty="0">
                <a:solidFill>
                  <a:srgbClr val="FFFFFF"/>
                </a:solidFill>
                <a:latin typeface="Calibri"/>
                <a:cs typeface="Calibri"/>
              </a:rPr>
              <a:t>FEES</a:t>
            </a:r>
            <a:r>
              <a:rPr sz="1200" spc="5" dirty="0">
                <a:solidFill>
                  <a:srgbClr val="FFFFFF"/>
                </a:solidFill>
                <a:latin typeface="Calibri"/>
                <a:cs typeface="Calibri"/>
              </a:rPr>
              <a:t>. </a:t>
            </a:r>
            <a:r>
              <a:rPr sz="1200" spc="-15" dirty="0">
                <a:solidFill>
                  <a:srgbClr val="FFFFFF"/>
                </a:solidFill>
                <a:latin typeface="Calibri"/>
                <a:cs typeface="Calibri"/>
              </a:rPr>
              <a:t>We </a:t>
            </a:r>
            <a:r>
              <a:rPr sz="1200" spc="-5" dirty="0">
                <a:solidFill>
                  <a:srgbClr val="FFFFFF"/>
                </a:solidFill>
                <a:latin typeface="Calibri"/>
                <a:cs typeface="Calibri"/>
              </a:rPr>
              <a:t>like </a:t>
            </a:r>
            <a:r>
              <a:rPr sz="1200" dirty="0">
                <a:solidFill>
                  <a:srgbClr val="FFFFFF"/>
                </a:solidFill>
                <a:latin typeface="Calibri"/>
                <a:cs typeface="Calibri"/>
              </a:rPr>
              <a:t>to </a:t>
            </a:r>
            <a:r>
              <a:rPr sz="1200" spc="-5" dirty="0">
                <a:solidFill>
                  <a:srgbClr val="FFFFFF"/>
                </a:solidFill>
                <a:latin typeface="Calibri"/>
                <a:cs typeface="Calibri"/>
              </a:rPr>
              <a:t>keep </a:t>
            </a:r>
            <a:r>
              <a:rPr sz="1200" spc="5" dirty="0">
                <a:solidFill>
                  <a:srgbClr val="FFFFFF"/>
                </a:solidFill>
                <a:latin typeface="Calibri"/>
                <a:cs typeface="Calibri"/>
              </a:rPr>
              <a:t>it simple. Projected returns already </a:t>
            </a:r>
            <a:r>
              <a:rPr sz="1200" dirty="0">
                <a:solidFill>
                  <a:srgbClr val="FFFFFF"/>
                </a:solidFill>
                <a:latin typeface="Calibri"/>
                <a:cs typeface="Calibri"/>
              </a:rPr>
              <a:t>factor </a:t>
            </a:r>
            <a:r>
              <a:rPr sz="1200" spc="5" dirty="0">
                <a:solidFill>
                  <a:srgbClr val="FFFFFF"/>
                </a:solidFill>
                <a:latin typeface="Calibri"/>
                <a:cs typeface="Calibri"/>
              </a:rPr>
              <a:t>in </a:t>
            </a:r>
            <a:r>
              <a:rPr sz="1200" spc="10" dirty="0">
                <a:solidFill>
                  <a:srgbClr val="FFFFFF"/>
                </a:solidFill>
                <a:latin typeface="Calibri"/>
                <a:cs typeface="Calibri"/>
              </a:rPr>
              <a:t>our </a:t>
            </a:r>
            <a:r>
              <a:rPr sz="1200" dirty="0">
                <a:solidFill>
                  <a:srgbClr val="FFFFFF"/>
                </a:solidFill>
                <a:latin typeface="Calibri"/>
                <a:cs typeface="Calibri"/>
              </a:rPr>
              <a:t>fees. </a:t>
            </a:r>
            <a:r>
              <a:rPr sz="1200" spc="-15" dirty="0">
                <a:solidFill>
                  <a:srgbClr val="FFFFFF"/>
                </a:solidFill>
                <a:latin typeface="Calibri"/>
                <a:cs typeface="Calibri"/>
              </a:rPr>
              <a:t>We </a:t>
            </a:r>
            <a:r>
              <a:rPr sz="1200" dirty="0">
                <a:solidFill>
                  <a:srgbClr val="FFFFFF"/>
                </a:solidFill>
                <a:latin typeface="Calibri"/>
                <a:cs typeface="Calibri"/>
              </a:rPr>
              <a:t>charge a </a:t>
            </a:r>
            <a:r>
              <a:rPr sz="1200" spc="10" dirty="0">
                <a:solidFill>
                  <a:srgbClr val="FFFFFF"/>
                </a:solidFill>
                <a:latin typeface="Calibri"/>
                <a:cs typeface="Calibri"/>
              </a:rPr>
              <a:t>one-time </a:t>
            </a:r>
            <a:r>
              <a:rPr sz="1200" spc="5" dirty="0">
                <a:solidFill>
                  <a:srgbClr val="FFFFFF"/>
                </a:solidFill>
                <a:latin typeface="Calibri"/>
                <a:cs typeface="Calibri"/>
              </a:rPr>
              <a:t>3% </a:t>
            </a:r>
            <a:r>
              <a:rPr sz="1200" spc="10" dirty="0">
                <a:solidFill>
                  <a:srgbClr val="FFFFFF"/>
                </a:solidFill>
                <a:latin typeface="Calibri"/>
                <a:cs typeface="Calibri"/>
              </a:rPr>
              <a:t>acquisition </a:t>
            </a:r>
            <a:r>
              <a:rPr sz="1200" dirty="0">
                <a:solidFill>
                  <a:srgbClr val="FFFFFF"/>
                </a:solidFill>
                <a:latin typeface="Calibri"/>
                <a:cs typeface="Calibri"/>
              </a:rPr>
              <a:t>fee </a:t>
            </a:r>
            <a:r>
              <a:rPr sz="1200" spc="5" dirty="0">
                <a:solidFill>
                  <a:srgbClr val="FFFFFF"/>
                </a:solidFill>
                <a:latin typeface="Calibri"/>
                <a:cs typeface="Calibri"/>
              </a:rPr>
              <a:t>and </a:t>
            </a:r>
            <a:r>
              <a:rPr sz="1200" dirty="0">
                <a:solidFill>
                  <a:srgbClr val="FFFFFF"/>
                </a:solidFill>
                <a:latin typeface="Calibri"/>
                <a:cs typeface="Calibri"/>
              </a:rPr>
              <a:t>a </a:t>
            </a:r>
            <a:r>
              <a:rPr sz="1200" spc="5" dirty="0">
                <a:solidFill>
                  <a:srgbClr val="FFFFFF"/>
                </a:solidFill>
                <a:latin typeface="Calibri"/>
                <a:cs typeface="Calibri"/>
              </a:rPr>
              <a:t>quarterly 2% asset management </a:t>
            </a:r>
            <a:r>
              <a:rPr sz="1200" dirty="0">
                <a:solidFill>
                  <a:srgbClr val="FFFFFF"/>
                </a:solidFill>
                <a:latin typeface="Calibri"/>
                <a:cs typeface="Calibri"/>
              </a:rPr>
              <a:t>fee </a:t>
            </a:r>
            <a:r>
              <a:rPr sz="1200" spc="5" dirty="0">
                <a:solidFill>
                  <a:srgbClr val="FFFFFF"/>
                </a:solidFill>
                <a:latin typeface="Calibri"/>
                <a:cs typeface="Calibri"/>
              </a:rPr>
              <a:t>(based on  revenue collected). Our deals </a:t>
            </a:r>
            <a:r>
              <a:rPr sz="1200" spc="-5" dirty="0">
                <a:solidFill>
                  <a:srgbClr val="FFFFFF"/>
                </a:solidFill>
                <a:latin typeface="Calibri"/>
                <a:cs typeface="Calibri"/>
              </a:rPr>
              <a:t>have </a:t>
            </a:r>
            <a:r>
              <a:rPr sz="1200" spc="5" dirty="0">
                <a:solidFill>
                  <a:srgbClr val="FFFFFF"/>
                </a:solidFill>
                <a:latin typeface="Calibri"/>
                <a:cs typeface="Calibri"/>
              </a:rPr>
              <a:t>no construction management </a:t>
            </a:r>
            <a:r>
              <a:rPr sz="1200" dirty="0">
                <a:solidFill>
                  <a:srgbClr val="FFFFFF"/>
                </a:solidFill>
                <a:latin typeface="Calibri"/>
                <a:cs typeface="Calibri"/>
              </a:rPr>
              <a:t>fees, </a:t>
            </a:r>
            <a:r>
              <a:rPr sz="1200" spc="5" dirty="0">
                <a:solidFill>
                  <a:srgbClr val="FFFFFF"/>
                </a:solidFill>
                <a:latin typeface="Calibri"/>
                <a:cs typeface="Calibri"/>
              </a:rPr>
              <a:t>no </a:t>
            </a:r>
            <a:r>
              <a:rPr sz="1200" spc="10" dirty="0">
                <a:solidFill>
                  <a:srgbClr val="FFFFFF"/>
                </a:solidFill>
                <a:latin typeface="Calibri"/>
                <a:cs typeface="Calibri"/>
              </a:rPr>
              <a:t>disposition </a:t>
            </a:r>
            <a:r>
              <a:rPr sz="1200" dirty="0">
                <a:solidFill>
                  <a:srgbClr val="FFFFFF"/>
                </a:solidFill>
                <a:latin typeface="Calibri"/>
                <a:cs typeface="Calibri"/>
              </a:rPr>
              <a:t>fees, </a:t>
            </a:r>
            <a:r>
              <a:rPr sz="1200" spc="5" dirty="0">
                <a:solidFill>
                  <a:srgbClr val="FFFFFF"/>
                </a:solidFill>
                <a:latin typeface="Calibri"/>
                <a:cs typeface="Calibri"/>
              </a:rPr>
              <a:t>no refinance </a:t>
            </a:r>
            <a:r>
              <a:rPr sz="1200" dirty="0">
                <a:solidFill>
                  <a:srgbClr val="FFFFFF"/>
                </a:solidFill>
                <a:latin typeface="Calibri"/>
                <a:cs typeface="Calibri"/>
              </a:rPr>
              <a:t>fees, </a:t>
            </a:r>
            <a:r>
              <a:rPr sz="1200" spc="5" dirty="0">
                <a:solidFill>
                  <a:srgbClr val="FFFFFF"/>
                </a:solidFill>
                <a:latin typeface="Calibri"/>
                <a:cs typeface="Calibri"/>
              </a:rPr>
              <a:t>and no loan</a:t>
            </a:r>
            <a:r>
              <a:rPr sz="1200" spc="95" dirty="0">
                <a:solidFill>
                  <a:srgbClr val="FFFFFF"/>
                </a:solidFill>
                <a:latin typeface="Calibri"/>
                <a:cs typeface="Calibri"/>
              </a:rPr>
              <a:t> </a:t>
            </a:r>
            <a:r>
              <a:rPr sz="1200" spc="10" dirty="0">
                <a:solidFill>
                  <a:srgbClr val="FFFFFF"/>
                </a:solidFill>
                <a:latin typeface="Calibri"/>
                <a:cs typeface="Calibri"/>
              </a:rPr>
              <a:t>guaranteefees.</a:t>
            </a:r>
            <a:endParaRPr sz="1200" dirty="0">
              <a:latin typeface="Calibri"/>
              <a:cs typeface="Calibri"/>
            </a:endParaRPr>
          </a:p>
        </p:txBody>
      </p:sp>
      <p:sp>
        <p:nvSpPr>
          <p:cNvPr id="24" name="TextBox 23">
            <a:extLst>
              <a:ext uri="{FF2B5EF4-FFF2-40B4-BE49-F238E27FC236}">
                <a16:creationId xmlns:a16="http://schemas.microsoft.com/office/drawing/2014/main" id="{385C3441-0277-402C-A64D-F714A91788B3}"/>
              </a:ext>
            </a:extLst>
          </p:cNvPr>
          <p:cNvSpPr txBox="1"/>
          <p:nvPr/>
        </p:nvSpPr>
        <p:spPr>
          <a:xfrm>
            <a:off x="291845" y="1619274"/>
            <a:ext cx="2330705" cy="276999"/>
          </a:xfrm>
          <a:prstGeom prst="rect">
            <a:avLst/>
          </a:prstGeom>
          <a:noFill/>
        </p:spPr>
        <p:txBody>
          <a:bodyPr wrap="square">
            <a:spAutoFit/>
          </a:bodyPr>
          <a:lstStyle/>
          <a:p>
            <a:pPr marL="24765">
              <a:lnSpc>
                <a:spcPct val="100000"/>
              </a:lnSpc>
              <a:spcBef>
                <a:spcPts val="2510"/>
              </a:spcBef>
            </a:pPr>
            <a:r>
              <a:rPr lang="en-US" sz="1200" b="1" spc="-5" dirty="0">
                <a:solidFill>
                  <a:srgbClr val="4284BE"/>
                </a:solidFill>
                <a:latin typeface="Calibri"/>
                <a:cs typeface="Calibri"/>
              </a:rPr>
              <a:t>INCOME</a:t>
            </a:r>
            <a:endParaRPr lang="en-US" sz="2000" dirty="0">
              <a:solidFill>
                <a:srgbClr val="4284BE"/>
              </a:solidFill>
              <a:latin typeface="Calibri"/>
              <a:cs typeface="Calibri"/>
            </a:endParaRPr>
          </a:p>
        </p:txBody>
      </p:sp>
      <p:grpSp>
        <p:nvGrpSpPr>
          <p:cNvPr id="27" name="Group 26">
            <a:extLst>
              <a:ext uri="{FF2B5EF4-FFF2-40B4-BE49-F238E27FC236}">
                <a16:creationId xmlns:a16="http://schemas.microsoft.com/office/drawing/2014/main" id="{CA2BDE2F-B97E-4A11-BBA9-D2BBB6296F97}"/>
              </a:ext>
            </a:extLst>
          </p:cNvPr>
          <p:cNvGrpSpPr/>
          <p:nvPr/>
        </p:nvGrpSpPr>
        <p:grpSpPr>
          <a:xfrm>
            <a:off x="0" y="527541"/>
            <a:ext cx="1137805" cy="764864"/>
            <a:chOff x="-63500" y="-969582"/>
            <a:chExt cx="1137805" cy="764864"/>
          </a:xfrm>
        </p:grpSpPr>
        <p:sp>
          <p:nvSpPr>
            <p:cNvPr id="28" name="Rectangle 27">
              <a:extLst>
                <a:ext uri="{FF2B5EF4-FFF2-40B4-BE49-F238E27FC236}">
                  <a16:creationId xmlns:a16="http://schemas.microsoft.com/office/drawing/2014/main" id="{CD959EAF-3D7E-4BD6-B813-981F0A9AAAC9}"/>
                </a:ext>
              </a:extLst>
            </p:cNvPr>
            <p:cNvSpPr/>
            <p:nvPr/>
          </p:nvSpPr>
          <p:spPr>
            <a:xfrm>
              <a:off x="539173" y="-734654"/>
              <a:ext cx="535132" cy="52993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E101734-B2BF-43E6-B4DA-8DEBE117AFFB}"/>
                </a:ext>
              </a:extLst>
            </p:cNvPr>
            <p:cNvSpPr/>
            <p:nvPr/>
          </p:nvSpPr>
          <p:spPr>
            <a:xfrm>
              <a:off x="-63500" y="-969582"/>
              <a:ext cx="1036320" cy="685800"/>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0" name="Picture 29" descr="Logo&#10;&#10;Description automatically generated">
              <a:extLst>
                <a:ext uri="{FF2B5EF4-FFF2-40B4-BE49-F238E27FC236}">
                  <a16:creationId xmlns:a16="http://schemas.microsoft.com/office/drawing/2014/main" id="{55CA77DC-E348-4B9B-8204-9926200849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455" t="29630" r="35050" b="47879"/>
            <a:stretch/>
          </p:blipFill>
          <p:spPr>
            <a:xfrm>
              <a:off x="67065" y="-922246"/>
              <a:ext cx="775190" cy="591127"/>
            </a:xfrm>
            <a:prstGeom prst="rect">
              <a:avLst/>
            </a:prstGeom>
          </p:spPr>
        </p:pic>
      </p:grpSp>
    </p:spTree>
    <p:extLst>
      <p:ext uri="{BB962C8B-B14F-4D97-AF65-F5344CB8AC3E}">
        <p14:creationId xmlns:p14="http://schemas.microsoft.com/office/powerpoint/2010/main" val="3908426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0000"/>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A picture containing building, outdoor, sky, house&#10;&#10;Description automatically generated">
            <a:extLst>
              <a:ext uri="{FF2B5EF4-FFF2-40B4-BE49-F238E27FC236}">
                <a16:creationId xmlns:a16="http://schemas.microsoft.com/office/drawing/2014/main" id="{0E4242BD-AC77-4D97-BD13-FDA296C2899C}"/>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l="34378" r="11685"/>
          <a:stretch/>
        </p:blipFill>
        <p:spPr>
          <a:xfrm>
            <a:off x="6641184" y="0"/>
            <a:ext cx="5550816" cy="6858000"/>
          </a:xfrm>
          <a:prstGeom prst="rect">
            <a:avLst/>
          </a:prstGeom>
        </p:spPr>
      </p:pic>
      <p:sp>
        <p:nvSpPr>
          <p:cNvPr id="11" name="object 11"/>
          <p:cNvSpPr txBox="1"/>
          <p:nvPr/>
        </p:nvSpPr>
        <p:spPr>
          <a:xfrm>
            <a:off x="341984" y="1386183"/>
            <a:ext cx="5914105" cy="5135380"/>
          </a:xfrm>
          <a:prstGeom prst="rect">
            <a:avLst/>
          </a:prstGeom>
        </p:spPr>
        <p:txBody>
          <a:bodyPr vert="horz" wrap="square" lIns="0" tIns="109855" rIns="0" bIns="0" rtlCol="0">
            <a:spAutoFit/>
          </a:bodyPr>
          <a:lstStyle/>
          <a:p>
            <a:pPr marL="355600" indent="-342900">
              <a:spcBef>
                <a:spcPts val="865"/>
              </a:spcBef>
              <a:buClr>
                <a:srgbClr val="4284BE"/>
              </a:buClr>
              <a:buFont typeface="Wingdings" panose="05000000000000000000" pitchFamily="2" charset="2"/>
              <a:buChar char="Ø"/>
            </a:pPr>
            <a:r>
              <a:rPr lang="en-US" sz="1600" b="1" spc="-10" dirty="0">
                <a:solidFill>
                  <a:srgbClr val="0D274C"/>
                </a:solidFill>
                <a:latin typeface="Calibri"/>
                <a:cs typeface="Calibri"/>
              </a:rPr>
              <a:t>What are the investor requirements to invest in this deal?</a:t>
            </a:r>
          </a:p>
          <a:p>
            <a:pPr marL="469900" lvl="1">
              <a:buClr>
                <a:srgbClr val="4284BE"/>
              </a:buClr>
            </a:pPr>
            <a:r>
              <a:rPr lang="en-US" sz="1600" spc="-10" dirty="0">
                <a:solidFill>
                  <a:srgbClr val="0D274C"/>
                </a:solidFill>
                <a:latin typeface="Calibri"/>
                <a:cs typeface="Calibri"/>
              </a:rPr>
              <a:t>ALL investors must be accredited investors.  </a:t>
            </a:r>
          </a:p>
          <a:p>
            <a:pPr marL="355600" indent="-342900">
              <a:lnSpc>
                <a:spcPct val="100000"/>
              </a:lnSpc>
              <a:spcBef>
                <a:spcPts val="865"/>
              </a:spcBef>
              <a:buClr>
                <a:srgbClr val="4284BE"/>
              </a:buClr>
              <a:buFont typeface="Wingdings" panose="05000000000000000000" pitchFamily="2" charset="2"/>
              <a:buChar char="Ø"/>
            </a:pPr>
            <a:r>
              <a:rPr lang="en-US" sz="1600" b="1" spc="-10" dirty="0">
                <a:solidFill>
                  <a:srgbClr val="0D274C"/>
                </a:solidFill>
                <a:latin typeface="Calibri"/>
                <a:cs typeface="Calibri"/>
              </a:rPr>
              <a:t>What is the minimum/ maximum amount I can invest?</a:t>
            </a:r>
          </a:p>
          <a:p>
            <a:pPr marL="469900" lvl="1">
              <a:buClr>
                <a:srgbClr val="4284BE"/>
              </a:buClr>
            </a:pPr>
            <a:r>
              <a:rPr lang="en-US" sz="1600" spc="-10" dirty="0">
                <a:solidFill>
                  <a:srgbClr val="0D274C"/>
                </a:solidFill>
                <a:latin typeface="Calibri"/>
                <a:cs typeface="Calibri"/>
              </a:rPr>
              <a:t>The minimum investment will be $100k.  </a:t>
            </a:r>
          </a:p>
          <a:p>
            <a:pPr marL="355600" indent="-342900">
              <a:lnSpc>
                <a:spcPct val="100000"/>
              </a:lnSpc>
              <a:spcBef>
                <a:spcPts val="865"/>
              </a:spcBef>
              <a:buClr>
                <a:srgbClr val="4284BE"/>
              </a:buClr>
              <a:buFont typeface="Wingdings" panose="05000000000000000000" pitchFamily="2" charset="2"/>
              <a:buChar char="Ø"/>
            </a:pPr>
            <a:r>
              <a:rPr lang="en-US" sz="1600" b="1" spc="-10" dirty="0">
                <a:solidFill>
                  <a:srgbClr val="0D274C"/>
                </a:solidFill>
                <a:latin typeface="Calibri"/>
                <a:cs typeface="Calibri"/>
              </a:rPr>
              <a:t>Can I invest money from my IRA?</a:t>
            </a:r>
          </a:p>
          <a:p>
            <a:pPr marL="469900" lvl="1">
              <a:buClr>
                <a:srgbClr val="4284BE"/>
              </a:buClr>
            </a:pPr>
            <a:r>
              <a:rPr lang="en-US" sz="1600" spc="-10" dirty="0">
                <a:solidFill>
                  <a:srgbClr val="0D274C"/>
                </a:solidFill>
                <a:latin typeface="Calibri"/>
                <a:cs typeface="Calibri"/>
              </a:rPr>
              <a:t>Yes, we are taking IRA and/or Solo 401(k) funds. </a:t>
            </a:r>
            <a:br>
              <a:rPr lang="en-US" sz="1600" spc="-10" dirty="0">
                <a:solidFill>
                  <a:srgbClr val="0D274C"/>
                </a:solidFill>
                <a:latin typeface="Calibri"/>
                <a:cs typeface="Calibri"/>
              </a:rPr>
            </a:br>
            <a:endParaRPr lang="en-US" sz="1600" spc="-10" dirty="0">
              <a:solidFill>
                <a:srgbClr val="0D274C"/>
              </a:solidFill>
              <a:latin typeface="Calibri"/>
              <a:cs typeface="Calibri"/>
            </a:endParaRPr>
          </a:p>
          <a:p>
            <a:pPr marL="355600" indent="-342900">
              <a:lnSpc>
                <a:spcPct val="100000"/>
              </a:lnSpc>
              <a:buClr>
                <a:srgbClr val="4284BE"/>
              </a:buClr>
              <a:buFont typeface="Wingdings" panose="05000000000000000000" pitchFamily="2" charset="2"/>
              <a:buChar char="Ø"/>
            </a:pPr>
            <a:r>
              <a:rPr lang="en-US" sz="1600" b="1" spc="-10" dirty="0">
                <a:solidFill>
                  <a:srgbClr val="0D274C"/>
                </a:solidFill>
                <a:latin typeface="Calibri"/>
                <a:cs typeface="Calibri"/>
              </a:rPr>
              <a:t>What is the time horizon for this investment?</a:t>
            </a:r>
          </a:p>
          <a:p>
            <a:pPr marL="469900" lvl="1">
              <a:buClr>
                <a:srgbClr val="4284BE"/>
              </a:buClr>
            </a:pPr>
            <a:r>
              <a:rPr lang="en-US" sz="1600" spc="-10" dirty="0">
                <a:solidFill>
                  <a:srgbClr val="0D274C"/>
                </a:solidFill>
                <a:latin typeface="Calibri"/>
                <a:cs typeface="Calibri"/>
              </a:rPr>
              <a:t>We’re set to close in August 2021. Shares in our investments typically go quickly, so please register on our portal and commit your investment as soon as possible.</a:t>
            </a:r>
            <a:br>
              <a:rPr lang="en-US" sz="1600" spc="-10" dirty="0">
                <a:solidFill>
                  <a:srgbClr val="0D274C"/>
                </a:solidFill>
                <a:latin typeface="Calibri"/>
                <a:cs typeface="Calibri"/>
              </a:rPr>
            </a:br>
            <a:endParaRPr lang="en-US" sz="1600" spc="-10" dirty="0">
              <a:solidFill>
                <a:srgbClr val="0D274C"/>
              </a:solidFill>
              <a:latin typeface="Calibri"/>
              <a:cs typeface="Calibri"/>
            </a:endParaRPr>
          </a:p>
          <a:p>
            <a:pPr marL="355600" indent="-342900">
              <a:buClr>
                <a:srgbClr val="4284BE"/>
              </a:buClr>
              <a:buFont typeface="Wingdings" panose="05000000000000000000" pitchFamily="2" charset="2"/>
              <a:buChar char="Ø"/>
            </a:pPr>
            <a:r>
              <a:rPr lang="en-US" sz="1600" b="1" spc="-10" dirty="0">
                <a:solidFill>
                  <a:srgbClr val="0D274C"/>
                </a:solidFill>
                <a:latin typeface="Calibri"/>
                <a:cs typeface="Calibri"/>
              </a:rPr>
              <a:t>How will profits be distributed to investors?</a:t>
            </a:r>
          </a:p>
          <a:p>
            <a:pPr marL="469900" lvl="1">
              <a:buClr>
                <a:srgbClr val="4284BE"/>
              </a:buClr>
            </a:pPr>
            <a:r>
              <a:rPr lang="en-US" sz="1600" spc="-10" dirty="0">
                <a:solidFill>
                  <a:srgbClr val="0D274C"/>
                </a:solidFill>
                <a:latin typeface="Calibri"/>
                <a:cs typeface="Calibri"/>
              </a:rPr>
              <a:t>This deal has an 8% preferred return to investors plus a 50% split for profits in excess of the preferred return. Distributions will start in September 2021 and be paid monthly.</a:t>
            </a:r>
          </a:p>
          <a:p>
            <a:pPr marL="355600" indent="-342900">
              <a:lnSpc>
                <a:spcPct val="100000"/>
              </a:lnSpc>
              <a:spcBef>
                <a:spcPts val="865"/>
              </a:spcBef>
              <a:buClr>
                <a:srgbClr val="4284BE"/>
              </a:buClr>
              <a:buFont typeface="Wingdings" panose="05000000000000000000" pitchFamily="2" charset="2"/>
              <a:buChar char="Ø"/>
            </a:pPr>
            <a:r>
              <a:rPr lang="en-US" sz="1600" b="1" spc="-10" dirty="0">
                <a:solidFill>
                  <a:srgbClr val="0D274C"/>
                </a:solidFill>
                <a:latin typeface="Calibri"/>
                <a:cs typeface="Calibri"/>
              </a:rPr>
              <a:t>Is due diligence complete?</a:t>
            </a:r>
          </a:p>
          <a:p>
            <a:pPr marL="469900" lvl="1">
              <a:buClr>
                <a:srgbClr val="4284BE"/>
              </a:buClr>
            </a:pPr>
            <a:r>
              <a:rPr lang="en-US" sz="1600" spc="-10" dirty="0">
                <a:solidFill>
                  <a:srgbClr val="0D274C"/>
                </a:solidFill>
                <a:latin typeface="Calibri"/>
                <a:cs typeface="Calibri"/>
              </a:rPr>
              <a:t>We will conduct unit-by-unit inspection from June 21</a:t>
            </a:r>
            <a:r>
              <a:rPr lang="en-US" sz="1600" spc="-10" baseline="30000" dirty="0">
                <a:solidFill>
                  <a:srgbClr val="0D274C"/>
                </a:solidFill>
                <a:latin typeface="Calibri"/>
                <a:cs typeface="Calibri"/>
              </a:rPr>
              <a:t>st</a:t>
            </a:r>
            <a:r>
              <a:rPr lang="en-US" sz="1600" spc="-10" dirty="0">
                <a:solidFill>
                  <a:srgbClr val="0D274C"/>
                </a:solidFill>
                <a:latin typeface="Calibri"/>
                <a:cs typeface="Calibri"/>
              </a:rPr>
              <a:t> to June 30</a:t>
            </a:r>
            <a:r>
              <a:rPr lang="en-US" sz="1600" spc="-10" baseline="30000" dirty="0">
                <a:solidFill>
                  <a:srgbClr val="0D274C"/>
                </a:solidFill>
                <a:latin typeface="Calibri"/>
                <a:cs typeface="Calibri"/>
              </a:rPr>
              <a:t>th</a:t>
            </a:r>
            <a:r>
              <a:rPr lang="en-US" sz="1600" spc="-10" dirty="0">
                <a:solidFill>
                  <a:srgbClr val="0D274C"/>
                </a:solidFill>
                <a:latin typeface="Calibri"/>
                <a:cs typeface="Calibri"/>
              </a:rPr>
              <a:t>, 2021.</a:t>
            </a:r>
          </a:p>
        </p:txBody>
      </p:sp>
      <p:sp>
        <p:nvSpPr>
          <p:cNvPr id="24" name="Title 1">
            <a:extLst>
              <a:ext uri="{FF2B5EF4-FFF2-40B4-BE49-F238E27FC236}">
                <a16:creationId xmlns:a16="http://schemas.microsoft.com/office/drawing/2014/main" id="{5C468498-B498-4FFF-87F5-B8ED2B875523}"/>
              </a:ext>
            </a:extLst>
          </p:cNvPr>
          <p:cNvSpPr>
            <a:spLocks noGrp="1"/>
          </p:cNvSpPr>
          <p:nvPr>
            <p:ph type="title"/>
          </p:nvPr>
        </p:nvSpPr>
        <p:spPr>
          <a:xfrm>
            <a:off x="1166886" y="324703"/>
            <a:ext cx="5089203" cy="843697"/>
          </a:xfrm>
        </p:spPr>
        <p:txBody>
          <a:bodyPr vert="horz" lIns="91440" tIns="45720" rIns="91440" bIns="45720" rtlCol="0" anchor="b">
            <a:normAutofit/>
          </a:bodyPr>
          <a:lstStyle/>
          <a:p>
            <a:pPr algn="l"/>
            <a:r>
              <a:rPr lang="en-US" b="0" dirty="0">
                <a:solidFill>
                  <a:srgbClr val="0D274C"/>
                </a:solidFill>
              </a:rPr>
              <a:t> FAQ</a:t>
            </a:r>
          </a:p>
        </p:txBody>
      </p:sp>
      <p:grpSp>
        <p:nvGrpSpPr>
          <p:cNvPr id="31" name="Group 30">
            <a:extLst>
              <a:ext uri="{FF2B5EF4-FFF2-40B4-BE49-F238E27FC236}">
                <a16:creationId xmlns:a16="http://schemas.microsoft.com/office/drawing/2014/main" id="{C7DCAE92-5F2F-4C7F-9A8F-7CF45D629CA6}"/>
              </a:ext>
            </a:extLst>
          </p:cNvPr>
          <p:cNvGrpSpPr/>
          <p:nvPr/>
        </p:nvGrpSpPr>
        <p:grpSpPr>
          <a:xfrm>
            <a:off x="0" y="364119"/>
            <a:ext cx="1137805" cy="764864"/>
            <a:chOff x="-63500" y="-969582"/>
            <a:chExt cx="1137805" cy="764864"/>
          </a:xfrm>
        </p:grpSpPr>
        <p:sp>
          <p:nvSpPr>
            <p:cNvPr id="26" name="Rectangle 25">
              <a:extLst>
                <a:ext uri="{FF2B5EF4-FFF2-40B4-BE49-F238E27FC236}">
                  <a16:creationId xmlns:a16="http://schemas.microsoft.com/office/drawing/2014/main" id="{571BC283-44C8-404E-A031-E772C69CBB36}"/>
                </a:ext>
              </a:extLst>
            </p:cNvPr>
            <p:cNvSpPr/>
            <p:nvPr/>
          </p:nvSpPr>
          <p:spPr>
            <a:xfrm>
              <a:off x="539173" y="-734654"/>
              <a:ext cx="535132" cy="52993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178F6EC-CF0F-4BDE-A8B5-3651E1F8664A}"/>
                </a:ext>
              </a:extLst>
            </p:cNvPr>
            <p:cNvSpPr/>
            <p:nvPr/>
          </p:nvSpPr>
          <p:spPr>
            <a:xfrm>
              <a:off x="-63500" y="-969582"/>
              <a:ext cx="1036320" cy="685800"/>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0" name="Picture 29" descr="Logo&#10;&#10;Description automatically generated">
              <a:extLst>
                <a:ext uri="{FF2B5EF4-FFF2-40B4-BE49-F238E27FC236}">
                  <a16:creationId xmlns:a16="http://schemas.microsoft.com/office/drawing/2014/main" id="{937F7E0D-F6B0-4521-ACE0-B2A74F2E77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455" t="29630" r="35050" b="47879"/>
            <a:stretch/>
          </p:blipFill>
          <p:spPr>
            <a:xfrm>
              <a:off x="67065" y="-922246"/>
              <a:ext cx="775190" cy="591127"/>
            </a:xfrm>
            <a:prstGeom prst="rect">
              <a:avLst/>
            </a:prstGeom>
          </p:spPr>
        </p:pic>
      </p:grpSp>
      <p:grpSp>
        <p:nvGrpSpPr>
          <p:cNvPr id="5" name="Group 4">
            <a:extLst>
              <a:ext uri="{FF2B5EF4-FFF2-40B4-BE49-F238E27FC236}">
                <a16:creationId xmlns:a16="http://schemas.microsoft.com/office/drawing/2014/main" id="{E0BAEBE9-2B40-4CAF-AED7-4EAFC006B335}"/>
              </a:ext>
            </a:extLst>
          </p:cNvPr>
          <p:cNvGrpSpPr/>
          <p:nvPr/>
        </p:nvGrpSpPr>
        <p:grpSpPr>
          <a:xfrm>
            <a:off x="6640689" y="0"/>
            <a:ext cx="5551806" cy="6858000"/>
            <a:chOff x="6640689" y="0"/>
            <a:chExt cx="5551806" cy="6858000"/>
          </a:xfrm>
        </p:grpSpPr>
        <p:sp>
          <p:nvSpPr>
            <p:cNvPr id="14" name="object 14"/>
            <p:cNvSpPr/>
            <p:nvPr/>
          </p:nvSpPr>
          <p:spPr>
            <a:xfrm>
              <a:off x="7211555" y="0"/>
              <a:ext cx="4980940" cy="6858000"/>
            </a:xfrm>
            <a:custGeom>
              <a:avLst/>
              <a:gdLst/>
              <a:ahLst/>
              <a:cxnLst/>
              <a:rect l="l" t="t" r="r" b="b"/>
              <a:pathLst>
                <a:path w="4980940" h="6858000">
                  <a:moveTo>
                    <a:pt x="4980444" y="4937760"/>
                  </a:moveTo>
                  <a:lnTo>
                    <a:pt x="4416628" y="4937760"/>
                  </a:lnTo>
                  <a:lnTo>
                    <a:pt x="4416628" y="2880360"/>
                  </a:lnTo>
                  <a:lnTo>
                    <a:pt x="4416628" y="2776220"/>
                  </a:lnTo>
                  <a:lnTo>
                    <a:pt x="4416628" y="0"/>
                  </a:lnTo>
                  <a:lnTo>
                    <a:pt x="4332808" y="0"/>
                  </a:lnTo>
                  <a:lnTo>
                    <a:pt x="4332808" y="2776220"/>
                  </a:lnTo>
                  <a:lnTo>
                    <a:pt x="2260384" y="2776220"/>
                  </a:lnTo>
                  <a:lnTo>
                    <a:pt x="2260384" y="0"/>
                  </a:lnTo>
                  <a:lnTo>
                    <a:pt x="2176589" y="0"/>
                  </a:lnTo>
                  <a:lnTo>
                    <a:pt x="2176589" y="2776220"/>
                  </a:lnTo>
                  <a:lnTo>
                    <a:pt x="2176589" y="2880360"/>
                  </a:lnTo>
                  <a:lnTo>
                    <a:pt x="2176589" y="4937760"/>
                  </a:lnTo>
                  <a:lnTo>
                    <a:pt x="104165" y="4937760"/>
                  </a:lnTo>
                  <a:lnTo>
                    <a:pt x="104165" y="2880360"/>
                  </a:lnTo>
                  <a:lnTo>
                    <a:pt x="104165" y="2776220"/>
                  </a:lnTo>
                  <a:lnTo>
                    <a:pt x="104165" y="0"/>
                  </a:lnTo>
                  <a:lnTo>
                    <a:pt x="0" y="0"/>
                  </a:lnTo>
                  <a:lnTo>
                    <a:pt x="0" y="2776220"/>
                  </a:lnTo>
                  <a:lnTo>
                    <a:pt x="0" y="2880360"/>
                  </a:lnTo>
                  <a:lnTo>
                    <a:pt x="0" y="4937760"/>
                  </a:lnTo>
                  <a:lnTo>
                    <a:pt x="0" y="5059692"/>
                  </a:lnTo>
                  <a:lnTo>
                    <a:pt x="0" y="6858000"/>
                  </a:lnTo>
                  <a:lnTo>
                    <a:pt x="104165" y="6858000"/>
                  </a:lnTo>
                  <a:lnTo>
                    <a:pt x="104165" y="5059692"/>
                  </a:lnTo>
                  <a:lnTo>
                    <a:pt x="2176589" y="5059692"/>
                  </a:lnTo>
                  <a:lnTo>
                    <a:pt x="2176589" y="6858000"/>
                  </a:lnTo>
                  <a:lnTo>
                    <a:pt x="2260384" y="6858000"/>
                  </a:lnTo>
                  <a:lnTo>
                    <a:pt x="2260384" y="5059692"/>
                  </a:lnTo>
                  <a:lnTo>
                    <a:pt x="2260384" y="4937760"/>
                  </a:lnTo>
                  <a:lnTo>
                    <a:pt x="2260384" y="2880360"/>
                  </a:lnTo>
                  <a:lnTo>
                    <a:pt x="4332808" y="2880360"/>
                  </a:lnTo>
                  <a:lnTo>
                    <a:pt x="4332808" y="4937760"/>
                  </a:lnTo>
                  <a:lnTo>
                    <a:pt x="4332808" y="5059692"/>
                  </a:lnTo>
                  <a:lnTo>
                    <a:pt x="4332808" y="6858000"/>
                  </a:lnTo>
                  <a:lnTo>
                    <a:pt x="4416628" y="6858000"/>
                  </a:lnTo>
                  <a:lnTo>
                    <a:pt x="4416628" y="5059692"/>
                  </a:lnTo>
                  <a:lnTo>
                    <a:pt x="4980444" y="5059692"/>
                  </a:lnTo>
                  <a:lnTo>
                    <a:pt x="4980444" y="4937760"/>
                  </a:lnTo>
                  <a:close/>
                </a:path>
              </a:pathLst>
            </a:custGeom>
            <a:solidFill>
              <a:srgbClr val="FFFFFF"/>
            </a:solidFill>
          </p:spPr>
          <p:txBody>
            <a:bodyPr wrap="square" lIns="0" tIns="0" rIns="0" bIns="0" rtlCol="0"/>
            <a:lstStyle/>
            <a:p>
              <a:endParaRPr/>
            </a:p>
          </p:txBody>
        </p:sp>
        <p:sp>
          <p:nvSpPr>
            <p:cNvPr id="4" name="Rectangle 3">
              <a:extLst>
                <a:ext uri="{FF2B5EF4-FFF2-40B4-BE49-F238E27FC236}">
                  <a16:creationId xmlns:a16="http://schemas.microsoft.com/office/drawing/2014/main" id="{7D410BD5-B729-4FDE-B693-1E3D74C742FB}"/>
                </a:ext>
              </a:extLst>
            </p:cNvPr>
            <p:cNvSpPr/>
            <p:nvPr/>
          </p:nvSpPr>
          <p:spPr>
            <a:xfrm>
              <a:off x="6640689" y="2774953"/>
              <a:ext cx="570866" cy="111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5738996"/>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5000"/>
            <a:lum/>
          </a:blip>
          <a:srcRect/>
          <a:stretch>
            <a:fillRect t="-10000" b="-10000"/>
          </a:stretch>
        </a:blipFill>
        <a:effectLst/>
      </p:bgPr>
    </p:bg>
    <p:spTree>
      <p:nvGrpSpPr>
        <p:cNvPr id="1" name=""/>
        <p:cNvGrpSpPr/>
        <p:nvPr/>
      </p:nvGrpSpPr>
      <p:grpSpPr>
        <a:xfrm>
          <a:off x="0" y="0"/>
          <a:ext cx="0" cy="0"/>
          <a:chOff x="0" y="0"/>
          <a:chExt cx="0" cy="0"/>
        </a:xfrm>
      </p:grpSpPr>
      <p:grpSp>
        <p:nvGrpSpPr>
          <p:cNvPr id="3" name="object 3"/>
          <p:cNvGrpSpPr/>
          <p:nvPr/>
        </p:nvGrpSpPr>
        <p:grpSpPr>
          <a:xfrm>
            <a:off x="6863319" y="579119"/>
            <a:ext cx="3938904" cy="5828030"/>
            <a:chOff x="6863319" y="579119"/>
            <a:chExt cx="3938904" cy="5828030"/>
          </a:xfrm>
        </p:grpSpPr>
        <p:sp>
          <p:nvSpPr>
            <p:cNvPr id="4" name="object 4"/>
            <p:cNvSpPr/>
            <p:nvPr/>
          </p:nvSpPr>
          <p:spPr>
            <a:xfrm>
              <a:off x="7798308" y="3441191"/>
              <a:ext cx="1772411" cy="29657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78496" y="3467098"/>
              <a:ext cx="1666875" cy="2860675"/>
            </a:xfrm>
            <a:custGeom>
              <a:avLst/>
              <a:gdLst/>
              <a:ahLst/>
              <a:cxnLst/>
              <a:rect l="l" t="t" r="r" b="b"/>
              <a:pathLst>
                <a:path w="1666875" h="2860675">
                  <a:moveTo>
                    <a:pt x="0" y="0"/>
                  </a:moveTo>
                  <a:lnTo>
                    <a:pt x="46990" y="2860192"/>
                  </a:lnTo>
                  <a:lnTo>
                    <a:pt x="96805" y="2859042"/>
                  </a:lnTo>
                  <a:lnTo>
                    <a:pt x="146529" y="2857027"/>
                  </a:lnTo>
                  <a:lnTo>
                    <a:pt x="196149" y="2854150"/>
                  </a:lnTo>
                  <a:lnTo>
                    <a:pt x="245655" y="2850414"/>
                  </a:lnTo>
                  <a:lnTo>
                    <a:pt x="295037" y="2845824"/>
                  </a:lnTo>
                  <a:lnTo>
                    <a:pt x="344284" y="2840383"/>
                  </a:lnTo>
                  <a:lnTo>
                    <a:pt x="393386" y="2834094"/>
                  </a:lnTo>
                  <a:lnTo>
                    <a:pt x="442331" y="2826960"/>
                  </a:lnTo>
                  <a:lnTo>
                    <a:pt x="491110" y="2818985"/>
                  </a:lnTo>
                  <a:lnTo>
                    <a:pt x="539712" y="2810173"/>
                  </a:lnTo>
                  <a:lnTo>
                    <a:pt x="588126" y="2800527"/>
                  </a:lnTo>
                  <a:lnTo>
                    <a:pt x="636342" y="2790050"/>
                  </a:lnTo>
                  <a:lnTo>
                    <a:pt x="684349" y="2778746"/>
                  </a:lnTo>
                  <a:lnTo>
                    <a:pt x="732137" y="2766619"/>
                  </a:lnTo>
                  <a:lnTo>
                    <a:pt x="779695" y="2753672"/>
                  </a:lnTo>
                  <a:lnTo>
                    <a:pt x="827013" y="2739907"/>
                  </a:lnTo>
                  <a:lnTo>
                    <a:pt x="874079" y="2725330"/>
                  </a:lnTo>
                  <a:lnTo>
                    <a:pt x="920884" y="2709943"/>
                  </a:lnTo>
                  <a:lnTo>
                    <a:pt x="967417" y="2693750"/>
                  </a:lnTo>
                  <a:lnTo>
                    <a:pt x="1013667" y="2676754"/>
                  </a:lnTo>
                  <a:lnTo>
                    <a:pt x="1059623" y="2658958"/>
                  </a:lnTo>
                  <a:lnTo>
                    <a:pt x="1105276" y="2640367"/>
                  </a:lnTo>
                  <a:lnTo>
                    <a:pt x="1150615" y="2620983"/>
                  </a:lnTo>
                  <a:lnTo>
                    <a:pt x="1195629" y="2600810"/>
                  </a:lnTo>
                  <a:lnTo>
                    <a:pt x="1240307" y="2579852"/>
                  </a:lnTo>
                  <a:lnTo>
                    <a:pt x="1284639" y="2558112"/>
                  </a:lnTo>
                  <a:lnTo>
                    <a:pt x="1328615" y="2535593"/>
                  </a:lnTo>
                  <a:lnTo>
                    <a:pt x="1372223" y="2512300"/>
                  </a:lnTo>
                  <a:lnTo>
                    <a:pt x="1415454" y="2488234"/>
                  </a:lnTo>
                  <a:lnTo>
                    <a:pt x="1458297" y="2463401"/>
                  </a:lnTo>
                  <a:lnTo>
                    <a:pt x="1500740" y="2437803"/>
                  </a:lnTo>
                  <a:lnTo>
                    <a:pt x="1542775" y="2411444"/>
                  </a:lnTo>
                  <a:lnTo>
                    <a:pt x="1584389" y="2384327"/>
                  </a:lnTo>
                  <a:lnTo>
                    <a:pt x="1625573" y="2356455"/>
                  </a:lnTo>
                  <a:lnTo>
                    <a:pt x="1666316" y="2327833"/>
                  </a:lnTo>
                  <a:lnTo>
                    <a:pt x="0" y="0"/>
                  </a:lnTo>
                  <a:close/>
                </a:path>
              </a:pathLst>
            </a:custGeom>
            <a:solidFill>
              <a:srgbClr val="0B3992">
                <a:alpha val="70195"/>
              </a:srgbClr>
            </a:solidFill>
          </p:spPr>
          <p:txBody>
            <a:bodyPr wrap="square" lIns="0" tIns="0" rIns="0" bIns="0" rtlCol="0"/>
            <a:lstStyle/>
            <a:p>
              <a:endParaRPr/>
            </a:p>
          </p:txBody>
        </p:sp>
        <p:sp>
          <p:nvSpPr>
            <p:cNvPr id="6" name="object 6"/>
            <p:cNvSpPr/>
            <p:nvPr/>
          </p:nvSpPr>
          <p:spPr>
            <a:xfrm>
              <a:off x="7805928" y="3442716"/>
              <a:ext cx="2837687" cy="244449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885544" y="3469815"/>
              <a:ext cx="2731770" cy="2338070"/>
            </a:xfrm>
            <a:custGeom>
              <a:avLst/>
              <a:gdLst/>
              <a:ahLst/>
              <a:cxnLst/>
              <a:rect l="l" t="t" r="r" b="b"/>
              <a:pathLst>
                <a:path w="2731770" h="2338070">
                  <a:moveTo>
                    <a:pt x="0" y="0"/>
                  </a:moveTo>
                  <a:lnTo>
                    <a:pt x="1641690" y="2337727"/>
                  </a:lnTo>
                  <a:lnTo>
                    <a:pt x="1682460" y="2308559"/>
                  </a:lnTo>
                  <a:lnTo>
                    <a:pt x="1722656" y="2278723"/>
                  </a:lnTo>
                  <a:lnTo>
                    <a:pt x="1762270" y="2248229"/>
                  </a:lnTo>
                  <a:lnTo>
                    <a:pt x="1801297" y="2217084"/>
                  </a:lnTo>
                  <a:lnTo>
                    <a:pt x="1839730" y="2185299"/>
                  </a:lnTo>
                  <a:lnTo>
                    <a:pt x="1877563" y="2152883"/>
                  </a:lnTo>
                  <a:lnTo>
                    <a:pt x="1914787" y="2119844"/>
                  </a:lnTo>
                  <a:lnTo>
                    <a:pt x="1951398" y="2086192"/>
                  </a:lnTo>
                  <a:lnTo>
                    <a:pt x="1987388" y="2051936"/>
                  </a:lnTo>
                  <a:lnTo>
                    <a:pt x="2022750" y="2017085"/>
                  </a:lnTo>
                  <a:lnTo>
                    <a:pt x="2057479" y="1981649"/>
                  </a:lnTo>
                  <a:lnTo>
                    <a:pt x="2091567" y="1945635"/>
                  </a:lnTo>
                  <a:lnTo>
                    <a:pt x="2125007" y="1909054"/>
                  </a:lnTo>
                  <a:lnTo>
                    <a:pt x="2157794" y="1871915"/>
                  </a:lnTo>
                  <a:lnTo>
                    <a:pt x="2189921" y="1834227"/>
                  </a:lnTo>
                  <a:lnTo>
                    <a:pt x="2221380" y="1795998"/>
                  </a:lnTo>
                  <a:lnTo>
                    <a:pt x="2252165" y="1757239"/>
                  </a:lnTo>
                  <a:lnTo>
                    <a:pt x="2282270" y="1717957"/>
                  </a:lnTo>
                  <a:lnTo>
                    <a:pt x="2311688" y="1678163"/>
                  </a:lnTo>
                  <a:lnTo>
                    <a:pt x="2340413" y="1637866"/>
                  </a:lnTo>
                  <a:lnTo>
                    <a:pt x="2368437" y="1597074"/>
                  </a:lnTo>
                  <a:lnTo>
                    <a:pt x="2395754" y="1555796"/>
                  </a:lnTo>
                  <a:lnTo>
                    <a:pt x="2422358" y="1514043"/>
                  </a:lnTo>
                  <a:lnTo>
                    <a:pt x="2448241" y="1471822"/>
                  </a:lnTo>
                  <a:lnTo>
                    <a:pt x="2473398" y="1429144"/>
                  </a:lnTo>
                  <a:lnTo>
                    <a:pt x="2497821" y="1386017"/>
                  </a:lnTo>
                  <a:lnTo>
                    <a:pt x="2521504" y="1342450"/>
                  </a:lnTo>
                  <a:lnTo>
                    <a:pt x="2544440" y="1298453"/>
                  </a:lnTo>
                  <a:lnTo>
                    <a:pt x="2566623" y="1254034"/>
                  </a:lnTo>
                  <a:lnTo>
                    <a:pt x="2588046" y="1209204"/>
                  </a:lnTo>
                  <a:lnTo>
                    <a:pt x="2608702" y="1163970"/>
                  </a:lnTo>
                  <a:lnTo>
                    <a:pt x="2628585" y="1118342"/>
                  </a:lnTo>
                  <a:lnTo>
                    <a:pt x="2647689" y="1072330"/>
                  </a:lnTo>
                  <a:lnTo>
                    <a:pt x="2666005" y="1025942"/>
                  </a:lnTo>
                  <a:lnTo>
                    <a:pt x="2683529" y="979187"/>
                  </a:lnTo>
                  <a:lnTo>
                    <a:pt x="2700253" y="932075"/>
                  </a:lnTo>
                  <a:lnTo>
                    <a:pt x="2716170" y="884615"/>
                  </a:lnTo>
                  <a:lnTo>
                    <a:pt x="2731274" y="836815"/>
                  </a:lnTo>
                  <a:lnTo>
                    <a:pt x="0" y="0"/>
                  </a:lnTo>
                  <a:close/>
                </a:path>
              </a:pathLst>
            </a:custGeom>
            <a:solidFill>
              <a:srgbClr val="1D6EA9">
                <a:alpha val="70195"/>
              </a:srgbClr>
            </a:solidFill>
          </p:spPr>
          <p:txBody>
            <a:bodyPr wrap="square" lIns="0" tIns="0" rIns="0" bIns="0" rtlCol="0"/>
            <a:lstStyle/>
            <a:p>
              <a:endParaRPr/>
            </a:p>
          </p:txBody>
        </p:sp>
        <p:sp>
          <p:nvSpPr>
            <p:cNvPr id="8" name="object 8"/>
            <p:cNvSpPr/>
            <p:nvPr/>
          </p:nvSpPr>
          <p:spPr>
            <a:xfrm>
              <a:off x="7834884" y="2481071"/>
              <a:ext cx="2967227" cy="197967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7888630" y="2496578"/>
              <a:ext cx="2860675" cy="1872614"/>
            </a:xfrm>
            <a:custGeom>
              <a:avLst/>
              <a:gdLst/>
              <a:ahLst/>
              <a:cxnLst/>
              <a:rect l="l" t="t" r="r" b="b"/>
              <a:pathLst>
                <a:path w="2860675" h="1872614">
                  <a:moveTo>
                    <a:pt x="2699816" y="0"/>
                  </a:moveTo>
                  <a:lnTo>
                    <a:pt x="0" y="951204"/>
                  </a:lnTo>
                  <a:lnTo>
                    <a:pt x="2702432" y="1872399"/>
                  </a:lnTo>
                  <a:lnTo>
                    <a:pt x="2718688" y="1824336"/>
                  </a:lnTo>
                  <a:lnTo>
                    <a:pt x="2734061" y="1776067"/>
                  </a:lnTo>
                  <a:lnTo>
                    <a:pt x="2748551" y="1727603"/>
                  </a:lnTo>
                  <a:lnTo>
                    <a:pt x="2762159" y="1678957"/>
                  </a:lnTo>
                  <a:lnTo>
                    <a:pt x="2774884" y="1630140"/>
                  </a:lnTo>
                  <a:lnTo>
                    <a:pt x="2786727" y="1581164"/>
                  </a:lnTo>
                  <a:lnTo>
                    <a:pt x="2797687" y="1532040"/>
                  </a:lnTo>
                  <a:lnTo>
                    <a:pt x="2807764" y="1482780"/>
                  </a:lnTo>
                  <a:lnTo>
                    <a:pt x="2816959" y="1433396"/>
                  </a:lnTo>
                  <a:lnTo>
                    <a:pt x="2825272" y="1383900"/>
                  </a:lnTo>
                  <a:lnTo>
                    <a:pt x="2832702" y="1334303"/>
                  </a:lnTo>
                  <a:lnTo>
                    <a:pt x="2839250" y="1284617"/>
                  </a:lnTo>
                  <a:lnTo>
                    <a:pt x="2844915" y="1234854"/>
                  </a:lnTo>
                  <a:lnTo>
                    <a:pt x="2849698" y="1185026"/>
                  </a:lnTo>
                  <a:lnTo>
                    <a:pt x="2853599" y="1135144"/>
                  </a:lnTo>
                  <a:lnTo>
                    <a:pt x="2856617" y="1085220"/>
                  </a:lnTo>
                  <a:lnTo>
                    <a:pt x="2858753" y="1035266"/>
                  </a:lnTo>
                  <a:lnTo>
                    <a:pt x="2860006" y="985293"/>
                  </a:lnTo>
                  <a:lnTo>
                    <a:pt x="2860378" y="935313"/>
                  </a:lnTo>
                  <a:lnTo>
                    <a:pt x="2859867" y="885338"/>
                  </a:lnTo>
                  <a:lnTo>
                    <a:pt x="2858473" y="835380"/>
                  </a:lnTo>
                  <a:lnTo>
                    <a:pt x="2856198" y="785451"/>
                  </a:lnTo>
                  <a:lnTo>
                    <a:pt x="2853040" y="735561"/>
                  </a:lnTo>
                  <a:lnTo>
                    <a:pt x="2849000" y="685723"/>
                  </a:lnTo>
                  <a:lnTo>
                    <a:pt x="2844077" y="635949"/>
                  </a:lnTo>
                  <a:lnTo>
                    <a:pt x="2838273" y="586250"/>
                  </a:lnTo>
                  <a:lnTo>
                    <a:pt x="2831586" y="536637"/>
                  </a:lnTo>
                  <a:lnTo>
                    <a:pt x="2824018" y="487124"/>
                  </a:lnTo>
                  <a:lnTo>
                    <a:pt x="2815567" y="437721"/>
                  </a:lnTo>
                  <a:lnTo>
                    <a:pt x="2806234" y="388440"/>
                  </a:lnTo>
                  <a:lnTo>
                    <a:pt x="2796019" y="339294"/>
                  </a:lnTo>
                  <a:lnTo>
                    <a:pt x="2784922" y="290292"/>
                  </a:lnTo>
                  <a:lnTo>
                    <a:pt x="2772942" y="241448"/>
                  </a:lnTo>
                  <a:lnTo>
                    <a:pt x="2760081" y="192774"/>
                  </a:lnTo>
                  <a:lnTo>
                    <a:pt x="2746338" y="144280"/>
                  </a:lnTo>
                  <a:lnTo>
                    <a:pt x="2731713" y="95978"/>
                  </a:lnTo>
                  <a:lnTo>
                    <a:pt x="2716205" y="47881"/>
                  </a:lnTo>
                  <a:lnTo>
                    <a:pt x="2699816" y="0"/>
                  </a:lnTo>
                  <a:close/>
                </a:path>
              </a:pathLst>
            </a:custGeom>
            <a:solidFill>
              <a:srgbClr val="36AECE">
                <a:alpha val="70195"/>
              </a:srgbClr>
            </a:solidFill>
          </p:spPr>
          <p:txBody>
            <a:bodyPr wrap="square" lIns="0" tIns="0" rIns="0" bIns="0" rtlCol="0"/>
            <a:lstStyle/>
            <a:p>
              <a:endParaRPr/>
            </a:p>
          </p:txBody>
        </p:sp>
        <p:sp>
          <p:nvSpPr>
            <p:cNvPr id="10" name="object 10"/>
            <p:cNvSpPr/>
            <p:nvPr/>
          </p:nvSpPr>
          <p:spPr>
            <a:xfrm>
              <a:off x="7869936" y="1092707"/>
              <a:ext cx="2807207" cy="244906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896974" y="1118995"/>
              <a:ext cx="2700655" cy="2343785"/>
            </a:xfrm>
            <a:custGeom>
              <a:avLst/>
              <a:gdLst/>
              <a:ahLst/>
              <a:cxnLst/>
              <a:rect l="l" t="t" r="r" b="b"/>
              <a:pathLst>
                <a:path w="2700654" h="2343785">
                  <a:moveTo>
                    <a:pt x="1633867" y="0"/>
                  </a:moveTo>
                  <a:lnTo>
                    <a:pt x="0" y="2343200"/>
                  </a:lnTo>
                  <a:lnTo>
                    <a:pt x="2700261" y="1411160"/>
                  </a:lnTo>
                  <a:lnTo>
                    <a:pt x="2683419" y="1363727"/>
                  </a:lnTo>
                  <a:lnTo>
                    <a:pt x="2665769" y="1316661"/>
                  </a:lnTo>
                  <a:lnTo>
                    <a:pt x="2647318" y="1269971"/>
                  </a:lnTo>
                  <a:lnTo>
                    <a:pt x="2628071" y="1223666"/>
                  </a:lnTo>
                  <a:lnTo>
                    <a:pt x="2608037" y="1177756"/>
                  </a:lnTo>
                  <a:lnTo>
                    <a:pt x="2587221" y="1132249"/>
                  </a:lnTo>
                  <a:lnTo>
                    <a:pt x="2565632" y="1087155"/>
                  </a:lnTo>
                  <a:lnTo>
                    <a:pt x="2543275" y="1042482"/>
                  </a:lnTo>
                  <a:lnTo>
                    <a:pt x="2520158" y="998240"/>
                  </a:lnTo>
                  <a:lnTo>
                    <a:pt x="2496288" y="954439"/>
                  </a:lnTo>
                  <a:lnTo>
                    <a:pt x="2471672" y="911086"/>
                  </a:lnTo>
                  <a:lnTo>
                    <a:pt x="2446315" y="868192"/>
                  </a:lnTo>
                  <a:lnTo>
                    <a:pt x="2420227" y="825766"/>
                  </a:lnTo>
                  <a:lnTo>
                    <a:pt x="2393412" y="783816"/>
                  </a:lnTo>
                  <a:lnTo>
                    <a:pt x="2365879" y="742351"/>
                  </a:lnTo>
                  <a:lnTo>
                    <a:pt x="2337634" y="701382"/>
                  </a:lnTo>
                  <a:lnTo>
                    <a:pt x="2308683" y="660917"/>
                  </a:lnTo>
                  <a:lnTo>
                    <a:pt x="2279035" y="620964"/>
                  </a:lnTo>
                  <a:lnTo>
                    <a:pt x="2248696" y="581535"/>
                  </a:lnTo>
                  <a:lnTo>
                    <a:pt x="2217672" y="542636"/>
                  </a:lnTo>
                  <a:lnTo>
                    <a:pt x="2185971" y="504278"/>
                  </a:lnTo>
                  <a:lnTo>
                    <a:pt x="2153599" y="466470"/>
                  </a:lnTo>
                  <a:lnTo>
                    <a:pt x="2120564" y="429221"/>
                  </a:lnTo>
                  <a:lnTo>
                    <a:pt x="2086872" y="392540"/>
                  </a:lnTo>
                  <a:lnTo>
                    <a:pt x="2052531" y="356436"/>
                  </a:lnTo>
                  <a:lnTo>
                    <a:pt x="2017547" y="320918"/>
                  </a:lnTo>
                  <a:lnTo>
                    <a:pt x="1981926" y="285996"/>
                  </a:lnTo>
                  <a:lnTo>
                    <a:pt x="1945677" y="251679"/>
                  </a:lnTo>
                  <a:lnTo>
                    <a:pt x="1908806" y="217975"/>
                  </a:lnTo>
                  <a:lnTo>
                    <a:pt x="1871319" y="184894"/>
                  </a:lnTo>
                  <a:lnTo>
                    <a:pt x="1833224" y="152445"/>
                  </a:lnTo>
                  <a:lnTo>
                    <a:pt x="1794528" y="120637"/>
                  </a:lnTo>
                  <a:lnTo>
                    <a:pt x="1755237" y="89479"/>
                  </a:lnTo>
                  <a:lnTo>
                    <a:pt x="1715359" y="58981"/>
                  </a:lnTo>
                  <a:lnTo>
                    <a:pt x="1674900" y="29151"/>
                  </a:lnTo>
                  <a:lnTo>
                    <a:pt x="1633867" y="0"/>
                  </a:lnTo>
                  <a:close/>
                </a:path>
              </a:pathLst>
            </a:custGeom>
            <a:solidFill>
              <a:srgbClr val="E7E6E6">
                <a:alpha val="70195"/>
              </a:srgbClr>
            </a:solidFill>
          </p:spPr>
          <p:txBody>
            <a:bodyPr wrap="square" lIns="0" tIns="0" rIns="0" bIns="0" rtlCol="0"/>
            <a:lstStyle/>
            <a:p>
              <a:endParaRPr/>
            </a:p>
          </p:txBody>
        </p:sp>
        <p:sp>
          <p:nvSpPr>
            <p:cNvPr id="12" name="object 12"/>
            <p:cNvSpPr/>
            <p:nvPr/>
          </p:nvSpPr>
          <p:spPr>
            <a:xfrm>
              <a:off x="7879080" y="579119"/>
              <a:ext cx="1760219" cy="296265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7905718" y="605027"/>
              <a:ext cx="1652905" cy="2856865"/>
            </a:xfrm>
            <a:custGeom>
              <a:avLst/>
              <a:gdLst/>
              <a:ahLst/>
              <a:cxnLst/>
              <a:rect l="l" t="t" r="r" b="b"/>
              <a:pathLst>
                <a:path w="1652904" h="2856865">
                  <a:moveTo>
                    <a:pt x="0" y="0"/>
                  </a:moveTo>
                  <a:lnTo>
                    <a:pt x="787" y="2856738"/>
                  </a:lnTo>
                  <a:lnTo>
                    <a:pt x="1652828" y="526440"/>
                  </a:lnTo>
                  <a:lnTo>
                    <a:pt x="1611195" y="497460"/>
                  </a:lnTo>
                  <a:lnTo>
                    <a:pt x="1569109" y="469262"/>
                  </a:lnTo>
                  <a:lnTo>
                    <a:pt x="1526583" y="441847"/>
                  </a:lnTo>
                  <a:lnTo>
                    <a:pt x="1483628" y="415221"/>
                  </a:lnTo>
                  <a:lnTo>
                    <a:pt x="1440253" y="389385"/>
                  </a:lnTo>
                  <a:lnTo>
                    <a:pt x="1396472" y="364345"/>
                  </a:lnTo>
                  <a:lnTo>
                    <a:pt x="1352295" y="340103"/>
                  </a:lnTo>
                  <a:lnTo>
                    <a:pt x="1307733" y="316663"/>
                  </a:lnTo>
                  <a:lnTo>
                    <a:pt x="1262798" y="294029"/>
                  </a:lnTo>
                  <a:lnTo>
                    <a:pt x="1217500" y="272204"/>
                  </a:lnTo>
                  <a:lnTo>
                    <a:pt x="1171850" y="251192"/>
                  </a:lnTo>
                  <a:lnTo>
                    <a:pt x="1125861" y="230996"/>
                  </a:lnTo>
                  <a:lnTo>
                    <a:pt x="1079543" y="211620"/>
                  </a:lnTo>
                  <a:lnTo>
                    <a:pt x="1032908" y="193068"/>
                  </a:lnTo>
                  <a:lnTo>
                    <a:pt x="985965" y="175342"/>
                  </a:lnTo>
                  <a:lnTo>
                    <a:pt x="938728" y="158447"/>
                  </a:lnTo>
                  <a:lnTo>
                    <a:pt x="891207" y="142387"/>
                  </a:lnTo>
                  <a:lnTo>
                    <a:pt x="843412" y="127164"/>
                  </a:lnTo>
                  <a:lnTo>
                    <a:pt x="795356" y="112782"/>
                  </a:lnTo>
                  <a:lnTo>
                    <a:pt x="747050" y="99245"/>
                  </a:lnTo>
                  <a:lnTo>
                    <a:pt x="698504" y="86557"/>
                  </a:lnTo>
                  <a:lnTo>
                    <a:pt x="649730" y="74720"/>
                  </a:lnTo>
                  <a:lnTo>
                    <a:pt x="600739" y="63739"/>
                  </a:lnTo>
                  <a:lnTo>
                    <a:pt x="551542" y="53618"/>
                  </a:lnTo>
                  <a:lnTo>
                    <a:pt x="502151" y="44359"/>
                  </a:lnTo>
                  <a:lnTo>
                    <a:pt x="452576" y="35966"/>
                  </a:lnTo>
                  <a:lnTo>
                    <a:pt x="402830" y="28443"/>
                  </a:lnTo>
                  <a:lnTo>
                    <a:pt x="352922" y="21793"/>
                  </a:lnTo>
                  <a:lnTo>
                    <a:pt x="302864" y="16020"/>
                  </a:lnTo>
                  <a:lnTo>
                    <a:pt x="252668" y="11128"/>
                  </a:lnTo>
                  <a:lnTo>
                    <a:pt x="202344" y="7120"/>
                  </a:lnTo>
                  <a:lnTo>
                    <a:pt x="151905" y="4000"/>
                  </a:lnTo>
                  <a:lnTo>
                    <a:pt x="101360" y="1770"/>
                  </a:lnTo>
                  <a:lnTo>
                    <a:pt x="50721" y="436"/>
                  </a:lnTo>
                  <a:lnTo>
                    <a:pt x="0" y="0"/>
                  </a:lnTo>
                  <a:close/>
                </a:path>
              </a:pathLst>
            </a:custGeom>
            <a:solidFill>
              <a:srgbClr val="44536A">
                <a:alpha val="70195"/>
              </a:srgbClr>
            </a:solidFill>
          </p:spPr>
          <p:txBody>
            <a:bodyPr wrap="square" lIns="0" tIns="0" rIns="0" bIns="0" rtlCol="0"/>
            <a:lstStyle/>
            <a:p>
              <a:endParaRPr/>
            </a:p>
          </p:txBody>
        </p:sp>
        <p:sp>
          <p:nvSpPr>
            <p:cNvPr id="14" name="object 14"/>
            <p:cNvSpPr/>
            <p:nvPr/>
          </p:nvSpPr>
          <p:spPr>
            <a:xfrm>
              <a:off x="7851648" y="3447287"/>
              <a:ext cx="963167" cy="1575815"/>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7878497" y="3474431"/>
              <a:ext cx="855980" cy="1468755"/>
            </a:xfrm>
            <a:custGeom>
              <a:avLst/>
              <a:gdLst/>
              <a:ahLst/>
              <a:cxnLst/>
              <a:rect l="l" t="t" r="r" b="b"/>
              <a:pathLst>
                <a:path w="855979" h="1468754">
                  <a:moveTo>
                    <a:pt x="0" y="0"/>
                  </a:moveTo>
                  <a:lnTo>
                    <a:pt x="24129" y="1468348"/>
                  </a:lnTo>
                  <a:lnTo>
                    <a:pt x="73812" y="1466792"/>
                  </a:lnTo>
                  <a:lnTo>
                    <a:pt x="123296" y="1463563"/>
                  </a:lnTo>
                  <a:lnTo>
                    <a:pt x="172541" y="1458673"/>
                  </a:lnTo>
                  <a:lnTo>
                    <a:pt x="221507" y="1452138"/>
                  </a:lnTo>
                  <a:lnTo>
                    <a:pt x="270155" y="1443968"/>
                  </a:lnTo>
                  <a:lnTo>
                    <a:pt x="318444" y="1434178"/>
                  </a:lnTo>
                  <a:lnTo>
                    <a:pt x="366335" y="1422780"/>
                  </a:lnTo>
                  <a:lnTo>
                    <a:pt x="413787" y="1409787"/>
                  </a:lnTo>
                  <a:lnTo>
                    <a:pt x="460762" y="1395214"/>
                  </a:lnTo>
                  <a:lnTo>
                    <a:pt x="507219" y="1379071"/>
                  </a:lnTo>
                  <a:lnTo>
                    <a:pt x="553117" y="1361374"/>
                  </a:lnTo>
                  <a:lnTo>
                    <a:pt x="598419" y="1342135"/>
                  </a:lnTo>
                  <a:lnTo>
                    <a:pt x="643083" y="1321366"/>
                  </a:lnTo>
                  <a:lnTo>
                    <a:pt x="687069" y="1299081"/>
                  </a:lnTo>
                  <a:lnTo>
                    <a:pt x="730339" y="1275294"/>
                  </a:lnTo>
                  <a:lnTo>
                    <a:pt x="772851" y="1250016"/>
                  </a:lnTo>
                  <a:lnTo>
                    <a:pt x="814567" y="1223262"/>
                  </a:lnTo>
                  <a:lnTo>
                    <a:pt x="855446" y="1195044"/>
                  </a:lnTo>
                  <a:lnTo>
                    <a:pt x="0" y="0"/>
                  </a:lnTo>
                  <a:close/>
                </a:path>
              </a:pathLst>
            </a:custGeom>
            <a:solidFill>
              <a:srgbClr val="FFFFFF"/>
            </a:solidFill>
          </p:spPr>
          <p:txBody>
            <a:bodyPr wrap="square" lIns="0" tIns="0" rIns="0" bIns="0" rtlCol="0"/>
            <a:lstStyle/>
            <a:p>
              <a:endParaRPr/>
            </a:p>
          </p:txBody>
        </p:sp>
        <p:sp>
          <p:nvSpPr>
            <p:cNvPr id="16" name="object 16"/>
            <p:cNvSpPr/>
            <p:nvPr/>
          </p:nvSpPr>
          <p:spPr>
            <a:xfrm>
              <a:off x="7805928" y="3450336"/>
              <a:ext cx="1508759" cy="1307591"/>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7885543" y="3477140"/>
              <a:ext cx="1402715" cy="1200150"/>
            </a:xfrm>
            <a:custGeom>
              <a:avLst/>
              <a:gdLst/>
              <a:ahLst/>
              <a:cxnLst/>
              <a:rect l="l" t="t" r="r" b="b"/>
              <a:pathLst>
                <a:path w="1402715" h="1200150">
                  <a:moveTo>
                    <a:pt x="0" y="0"/>
                  </a:moveTo>
                  <a:lnTo>
                    <a:pt x="842810" y="1200137"/>
                  </a:lnTo>
                  <a:lnTo>
                    <a:pt x="884375" y="1169846"/>
                  </a:lnTo>
                  <a:lnTo>
                    <a:pt x="924747" y="1138202"/>
                  </a:lnTo>
                  <a:lnTo>
                    <a:pt x="963899" y="1105243"/>
                  </a:lnTo>
                  <a:lnTo>
                    <a:pt x="1001803" y="1071006"/>
                  </a:lnTo>
                  <a:lnTo>
                    <a:pt x="1038433" y="1035528"/>
                  </a:lnTo>
                  <a:lnTo>
                    <a:pt x="1073761" y="998847"/>
                  </a:lnTo>
                  <a:lnTo>
                    <a:pt x="1107760" y="961001"/>
                  </a:lnTo>
                  <a:lnTo>
                    <a:pt x="1140403" y="922027"/>
                  </a:lnTo>
                  <a:lnTo>
                    <a:pt x="1171662" y="881962"/>
                  </a:lnTo>
                  <a:lnTo>
                    <a:pt x="1201510" y="840845"/>
                  </a:lnTo>
                  <a:lnTo>
                    <a:pt x="1229920" y="798712"/>
                  </a:lnTo>
                  <a:lnTo>
                    <a:pt x="1256865" y="755601"/>
                  </a:lnTo>
                  <a:lnTo>
                    <a:pt x="1282318" y="711551"/>
                  </a:lnTo>
                  <a:lnTo>
                    <a:pt x="1306251" y="666597"/>
                  </a:lnTo>
                  <a:lnTo>
                    <a:pt x="1328637" y="620779"/>
                  </a:lnTo>
                  <a:lnTo>
                    <a:pt x="1349449" y="574132"/>
                  </a:lnTo>
                  <a:lnTo>
                    <a:pt x="1368660" y="526696"/>
                  </a:lnTo>
                  <a:lnTo>
                    <a:pt x="1386242" y="478507"/>
                  </a:lnTo>
                  <a:lnTo>
                    <a:pt x="1402168" y="429602"/>
                  </a:lnTo>
                  <a:lnTo>
                    <a:pt x="0" y="0"/>
                  </a:lnTo>
                  <a:close/>
                </a:path>
              </a:pathLst>
            </a:custGeom>
            <a:solidFill>
              <a:srgbClr val="FFFFFF"/>
            </a:solidFill>
          </p:spPr>
          <p:txBody>
            <a:bodyPr wrap="square" lIns="0" tIns="0" rIns="0" bIns="0" rtlCol="0"/>
            <a:lstStyle/>
            <a:p>
              <a:endParaRPr/>
            </a:p>
          </p:txBody>
        </p:sp>
        <p:sp>
          <p:nvSpPr>
            <p:cNvPr id="18" name="object 18"/>
            <p:cNvSpPr/>
            <p:nvPr/>
          </p:nvSpPr>
          <p:spPr>
            <a:xfrm>
              <a:off x="7834884" y="2951987"/>
              <a:ext cx="1575815" cy="1066799"/>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7888630" y="2966788"/>
              <a:ext cx="1468755" cy="961390"/>
            </a:xfrm>
            <a:custGeom>
              <a:avLst/>
              <a:gdLst/>
              <a:ahLst/>
              <a:cxnLst/>
              <a:rect l="l" t="t" r="r" b="b"/>
              <a:pathLst>
                <a:path w="1468754" h="961389">
                  <a:moveTo>
                    <a:pt x="1386014" y="0"/>
                  </a:moveTo>
                  <a:lnTo>
                    <a:pt x="0" y="488327"/>
                  </a:lnTo>
                  <a:lnTo>
                    <a:pt x="1387360" y="961237"/>
                  </a:lnTo>
                  <a:lnTo>
                    <a:pt x="1402828" y="914267"/>
                  </a:lnTo>
                  <a:lnTo>
                    <a:pt x="1416661" y="866933"/>
                  </a:lnTo>
                  <a:lnTo>
                    <a:pt x="1428858" y="819279"/>
                  </a:lnTo>
                  <a:lnTo>
                    <a:pt x="1439419" y="771344"/>
                  </a:lnTo>
                  <a:lnTo>
                    <a:pt x="1448345" y="723170"/>
                  </a:lnTo>
                  <a:lnTo>
                    <a:pt x="1455636" y="674799"/>
                  </a:lnTo>
                  <a:lnTo>
                    <a:pt x="1461291" y="626272"/>
                  </a:lnTo>
                  <a:lnTo>
                    <a:pt x="1465311" y="577630"/>
                  </a:lnTo>
                  <a:lnTo>
                    <a:pt x="1467695" y="528914"/>
                  </a:lnTo>
                  <a:lnTo>
                    <a:pt x="1468445" y="480166"/>
                  </a:lnTo>
                  <a:lnTo>
                    <a:pt x="1467559" y="431427"/>
                  </a:lnTo>
                  <a:lnTo>
                    <a:pt x="1465038" y="382738"/>
                  </a:lnTo>
                  <a:lnTo>
                    <a:pt x="1460883" y="334141"/>
                  </a:lnTo>
                  <a:lnTo>
                    <a:pt x="1455092" y="285677"/>
                  </a:lnTo>
                  <a:lnTo>
                    <a:pt x="1447666" y="237388"/>
                  </a:lnTo>
                  <a:lnTo>
                    <a:pt x="1438605" y="189314"/>
                  </a:lnTo>
                  <a:lnTo>
                    <a:pt x="1427910" y="141496"/>
                  </a:lnTo>
                  <a:lnTo>
                    <a:pt x="1415579" y="93978"/>
                  </a:lnTo>
                  <a:lnTo>
                    <a:pt x="1401614" y="46798"/>
                  </a:lnTo>
                  <a:lnTo>
                    <a:pt x="1386014" y="0"/>
                  </a:lnTo>
                  <a:close/>
                </a:path>
              </a:pathLst>
            </a:custGeom>
            <a:solidFill>
              <a:srgbClr val="FFFFFF"/>
            </a:solidFill>
          </p:spPr>
          <p:txBody>
            <a:bodyPr wrap="square" lIns="0" tIns="0" rIns="0" bIns="0" rtlCol="0"/>
            <a:lstStyle/>
            <a:p>
              <a:endParaRPr/>
            </a:p>
          </p:txBody>
        </p:sp>
        <p:sp>
          <p:nvSpPr>
            <p:cNvPr id="20" name="object 20"/>
            <p:cNvSpPr/>
            <p:nvPr/>
          </p:nvSpPr>
          <p:spPr>
            <a:xfrm>
              <a:off x="7869936" y="2240280"/>
              <a:ext cx="1493519" cy="1309115"/>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7896977" y="2266585"/>
              <a:ext cx="1386840" cy="1203325"/>
            </a:xfrm>
            <a:custGeom>
              <a:avLst/>
              <a:gdLst/>
              <a:ahLst/>
              <a:cxnLst/>
              <a:rect l="l" t="t" r="r" b="b"/>
              <a:pathLst>
                <a:path w="1386840" h="1203325">
                  <a:moveTo>
                    <a:pt x="838784" y="0"/>
                  </a:moveTo>
                  <a:lnTo>
                    <a:pt x="0" y="1202944"/>
                  </a:lnTo>
                  <a:lnTo>
                    <a:pt x="1386243" y="724458"/>
                  </a:lnTo>
                  <a:lnTo>
                    <a:pt x="1368536" y="675943"/>
                  </a:lnTo>
                  <a:lnTo>
                    <a:pt x="1349183" y="628201"/>
                  </a:lnTo>
                  <a:lnTo>
                    <a:pt x="1328212" y="581269"/>
                  </a:lnTo>
                  <a:lnTo>
                    <a:pt x="1305651" y="535184"/>
                  </a:lnTo>
                  <a:lnTo>
                    <a:pt x="1281529" y="489984"/>
                  </a:lnTo>
                  <a:lnTo>
                    <a:pt x="1255874" y="445706"/>
                  </a:lnTo>
                  <a:lnTo>
                    <a:pt x="1228715" y="402389"/>
                  </a:lnTo>
                  <a:lnTo>
                    <a:pt x="1200080" y="360070"/>
                  </a:lnTo>
                  <a:lnTo>
                    <a:pt x="1169997" y="318785"/>
                  </a:lnTo>
                  <a:lnTo>
                    <a:pt x="1138494" y="278574"/>
                  </a:lnTo>
                  <a:lnTo>
                    <a:pt x="1105601" y="239472"/>
                  </a:lnTo>
                  <a:lnTo>
                    <a:pt x="1071345" y="201518"/>
                  </a:lnTo>
                  <a:lnTo>
                    <a:pt x="1035754" y="164750"/>
                  </a:lnTo>
                  <a:lnTo>
                    <a:pt x="998858" y="129204"/>
                  </a:lnTo>
                  <a:lnTo>
                    <a:pt x="960685" y="94919"/>
                  </a:lnTo>
                  <a:lnTo>
                    <a:pt x="921262" y="61931"/>
                  </a:lnTo>
                  <a:lnTo>
                    <a:pt x="880619" y="30279"/>
                  </a:lnTo>
                  <a:lnTo>
                    <a:pt x="838784" y="0"/>
                  </a:lnTo>
                  <a:close/>
                </a:path>
              </a:pathLst>
            </a:custGeom>
            <a:solidFill>
              <a:srgbClr val="FFFFFF"/>
            </a:solidFill>
          </p:spPr>
          <p:txBody>
            <a:bodyPr wrap="square" lIns="0" tIns="0" rIns="0" bIns="0" rtlCol="0"/>
            <a:lstStyle/>
            <a:p>
              <a:endParaRPr/>
            </a:p>
          </p:txBody>
        </p:sp>
        <p:sp>
          <p:nvSpPr>
            <p:cNvPr id="22" name="object 22"/>
            <p:cNvSpPr/>
            <p:nvPr/>
          </p:nvSpPr>
          <p:spPr>
            <a:xfrm>
              <a:off x="7879080" y="1976627"/>
              <a:ext cx="955547" cy="1572767"/>
            </a:xfrm>
            <a:prstGeom prst="rect">
              <a:avLst/>
            </a:prstGeom>
            <a:blipFill>
              <a:blip r:embed="rId12" cstate="print"/>
              <a:stretch>
                <a:fillRect/>
              </a:stretch>
            </a:blipFill>
          </p:spPr>
          <p:txBody>
            <a:bodyPr wrap="square" lIns="0" tIns="0" rIns="0" bIns="0" rtlCol="0"/>
            <a:lstStyle/>
            <a:p>
              <a:endParaRPr/>
            </a:p>
          </p:txBody>
        </p:sp>
        <p:sp>
          <p:nvSpPr>
            <p:cNvPr id="23" name="object 23"/>
            <p:cNvSpPr/>
            <p:nvPr/>
          </p:nvSpPr>
          <p:spPr>
            <a:xfrm>
              <a:off x="7906103" y="2002536"/>
              <a:ext cx="848994" cy="1466850"/>
            </a:xfrm>
            <a:custGeom>
              <a:avLst/>
              <a:gdLst/>
              <a:ahLst/>
              <a:cxnLst/>
              <a:rect l="l" t="t" r="r" b="b"/>
              <a:pathLst>
                <a:path w="848995" h="1466850">
                  <a:moveTo>
                    <a:pt x="0" y="0"/>
                  </a:moveTo>
                  <a:lnTo>
                    <a:pt x="406" y="1466850"/>
                  </a:lnTo>
                  <a:lnTo>
                    <a:pt x="848613" y="270421"/>
                  </a:lnTo>
                  <a:lnTo>
                    <a:pt x="806837" y="241843"/>
                  </a:lnTo>
                  <a:lnTo>
                    <a:pt x="764203" y="214788"/>
                  </a:lnTo>
                  <a:lnTo>
                    <a:pt x="720755" y="189269"/>
                  </a:lnTo>
                  <a:lnTo>
                    <a:pt x="676534" y="165300"/>
                  </a:lnTo>
                  <a:lnTo>
                    <a:pt x="631583" y="142894"/>
                  </a:lnTo>
                  <a:lnTo>
                    <a:pt x="585945" y="122065"/>
                  </a:lnTo>
                  <a:lnTo>
                    <a:pt x="539660" y="102827"/>
                  </a:lnTo>
                  <a:lnTo>
                    <a:pt x="492772" y="85191"/>
                  </a:lnTo>
                  <a:lnTo>
                    <a:pt x="445323" y="69173"/>
                  </a:lnTo>
                  <a:lnTo>
                    <a:pt x="397355" y="54786"/>
                  </a:lnTo>
                  <a:lnTo>
                    <a:pt x="348911" y="42042"/>
                  </a:lnTo>
                  <a:lnTo>
                    <a:pt x="300032" y="30956"/>
                  </a:lnTo>
                  <a:lnTo>
                    <a:pt x="250761" y="21541"/>
                  </a:lnTo>
                  <a:lnTo>
                    <a:pt x="201139" y="13810"/>
                  </a:lnTo>
                  <a:lnTo>
                    <a:pt x="151210" y="7777"/>
                  </a:lnTo>
                  <a:lnTo>
                    <a:pt x="101016" y="3455"/>
                  </a:lnTo>
                  <a:lnTo>
                    <a:pt x="50598" y="858"/>
                  </a:lnTo>
                  <a:lnTo>
                    <a:pt x="0" y="0"/>
                  </a:lnTo>
                  <a:close/>
                </a:path>
              </a:pathLst>
            </a:custGeom>
            <a:solidFill>
              <a:srgbClr val="FFFFFF"/>
            </a:solidFill>
          </p:spPr>
          <p:txBody>
            <a:bodyPr wrap="square" lIns="0" tIns="0" rIns="0" bIns="0" rtlCol="0"/>
            <a:lstStyle/>
            <a:p>
              <a:endParaRPr/>
            </a:p>
          </p:txBody>
        </p:sp>
        <p:sp>
          <p:nvSpPr>
            <p:cNvPr id="24" name="object 24"/>
            <p:cNvSpPr/>
            <p:nvPr/>
          </p:nvSpPr>
          <p:spPr>
            <a:xfrm>
              <a:off x="6863319" y="2401552"/>
              <a:ext cx="2086610" cy="2086610"/>
            </a:xfrm>
            <a:custGeom>
              <a:avLst/>
              <a:gdLst/>
              <a:ahLst/>
              <a:cxnLst/>
              <a:rect l="l" t="t" r="r" b="b"/>
              <a:pathLst>
                <a:path w="2086609" h="2086610">
                  <a:moveTo>
                    <a:pt x="1034231" y="0"/>
                  </a:moveTo>
                  <a:lnTo>
                    <a:pt x="988823" y="1370"/>
                  </a:lnTo>
                  <a:lnTo>
                    <a:pt x="943711" y="4713"/>
                  </a:lnTo>
                  <a:lnTo>
                    <a:pt x="898951" y="9999"/>
                  </a:lnTo>
                  <a:lnTo>
                    <a:pt x="854603" y="17196"/>
                  </a:lnTo>
                  <a:lnTo>
                    <a:pt x="810723" y="26276"/>
                  </a:lnTo>
                  <a:lnTo>
                    <a:pt x="767369" y="37208"/>
                  </a:lnTo>
                  <a:lnTo>
                    <a:pt x="724599" y="49962"/>
                  </a:lnTo>
                  <a:lnTo>
                    <a:pt x="682471" y="64507"/>
                  </a:lnTo>
                  <a:lnTo>
                    <a:pt x="641042" y="80815"/>
                  </a:lnTo>
                  <a:lnTo>
                    <a:pt x="600370" y="98854"/>
                  </a:lnTo>
                  <a:lnTo>
                    <a:pt x="560513" y="118594"/>
                  </a:lnTo>
                  <a:lnTo>
                    <a:pt x="521528" y="140006"/>
                  </a:lnTo>
                  <a:lnTo>
                    <a:pt x="483473" y="163059"/>
                  </a:lnTo>
                  <a:lnTo>
                    <a:pt x="446407" y="187723"/>
                  </a:lnTo>
                  <a:lnTo>
                    <a:pt x="410385" y="213969"/>
                  </a:lnTo>
                  <a:lnTo>
                    <a:pt x="375467" y="241765"/>
                  </a:lnTo>
                  <a:lnTo>
                    <a:pt x="341709" y="271082"/>
                  </a:lnTo>
                  <a:lnTo>
                    <a:pt x="309170" y="301889"/>
                  </a:lnTo>
                  <a:lnTo>
                    <a:pt x="277908" y="334158"/>
                  </a:lnTo>
                  <a:lnTo>
                    <a:pt x="247979" y="367857"/>
                  </a:lnTo>
                  <a:lnTo>
                    <a:pt x="219442" y="402956"/>
                  </a:lnTo>
                  <a:lnTo>
                    <a:pt x="192354" y="439425"/>
                  </a:lnTo>
                  <a:lnTo>
                    <a:pt x="166773" y="477235"/>
                  </a:lnTo>
                  <a:lnTo>
                    <a:pt x="142757" y="516354"/>
                  </a:lnTo>
                  <a:lnTo>
                    <a:pt x="120363" y="556754"/>
                  </a:lnTo>
                  <a:lnTo>
                    <a:pt x="99649" y="598403"/>
                  </a:lnTo>
                  <a:lnTo>
                    <a:pt x="80673" y="641272"/>
                  </a:lnTo>
                  <a:lnTo>
                    <a:pt x="63492" y="685330"/>
                  </a:lnTo>
                  <a:lnTo>
                    <a:pt x="48165" y="730548"/>
                  </a:lnTo>
                  <a:lnTo>
                    <a:pt x="34885" y="776410"/>
                  </a:lnTo>
                  <a:lnTo>
                    <a:pt x="23788" y="822379"/>
                  </a:lnTo>
                  <a:lnTo>
                    <a:pt x="14844" y="868399"/>
                  </a:lnTo>
                  <a:lnTo>
                    <a:pt x="8024" y="914412"/>
                  </a:lnTo>
                  <a:lnTo>
                    <a:pt x="3296" y="960361"/>
                  </a:lnTo>
                  <a:lnTo>
                    <a:pt x="632" y="1006187"/>
                  </a:lnTo>
                  <a:lnTo>
                    <a:pt x="0" y="1051833"/>
                  </a:lnTo>
                  <a:lnTo>
                    <a:pt x="1370" y="1097241"/>
                  </a:lnTo>
                  <a:lnTo>
                    <a:pt x="4713" y="1142353"/>
                  </a:lnTo>
                  <a:lnTo>
                    <a:pt x="9999" y="1187113"/>
                  </a:lnTo>
                  <a:lnTo>
                    <a:pt x="17196" y="1231461"/>
                  </a:lnTo>
                  <a:lnTo>
                    <a:pt x="26276" y="1275341"/>
                  </a:lnTo>
                  <a:lnTo>
                    <a:pt x="37208" y="1318695"/>
                  </a:lnTo>
                  <a:lnTo>
                    <a:pt x="49962" y="1361465"/>
                  </a:lnTo>
                  <a:lnTo>
                    <a:pt x="64507" y="1403593"/>
                  </a:lnTo>
                  <a:lnTo>
                    <a:pt x="80815" y="1445022"/>
                  </a:lnTo>
                  <a:lnTo>
                    <a:pt x="98854" y="1485694"/>
                  </a:lnTo>
                  <a:lnTo>
                    <a:pt x="118594" y="1525551"/>
                  </a:lnTo>
                  <a:lnTo>
                    <a:pt x="140006" y="1564536"/>
                  </a:lnTo>
                  <a:lnTo>
                    <a:pt x="163059" y="1602590"/>
                  </a:lnTo>
                  <a:lnTo>
                    <a:pt x="187723" y="1639657"/>
                  </a:lnTo>
                  <a:lnTo>
                    <a:pt x="213969" y="1675679"/>
                  </a:lnTo>
                  <a:lnTo>
                    <a:pt x="241765" y="1710597"/>
                  </a:lnTo>
                  <a:lnTo>
                    <a:pt x="271082" y="1744355"/>
                  </a:lnTo>
                  <a:lnTo>
                    <a:pt x="301889" y="1776894"/>
                  </a:lnTo>
                  <a:lnTo>
                    <a:pt x="334158" y="1808156"/>
                  </a:lnTo>
                  <a:lnTo>
                    <a:pt x="367857" y="1838085"/>
                  </a:lnTo>
                  <a:lnTo>
                    <a:pt x="402956" y="1866622"/>
                  </a:lnTo>
                  <a:lnTo>
                    <a:pt x="439425" y="1893710"/>
                  </a:lnTo>
                  <a:lnTo>
                    <a:pt x="477235" y="1919291"/>
                  </a:lnTo>
                  <a:lnTo>
                    <a:pt x="516354" y="1943307"/>
                  </a:lnTo>
                  <a:lnTo>
                    <a:pt x="556754" y="1965701"/>
                  </a:lnTo>
                  <a:lnTo>
                    <a:pt x="598403" y="1986415"/>
                  </a:lnTo>
                  <a:lnTo>
                    <a:pt x="641272" y="2005391"/>
                  </a:lnTo>
                  <a:lnTo>
                    <a:pt x="685330" y="2022572"/>
                  </a:lnTo>
                  <a:lnTo>
                    <a:pt x="730548" y="2037899"/>
                  </a:lnTo>
                  <a:lnTo>
                    <a:pt x="776409" y="2051179"/>
                  </a:lnTo>
                  <a:lnTo>
                    <a:pt x="822377" y="2062276"/>
                  </a:lnTo>
                  <a:lnTo>
                    <a:pt x="868397" y="2071220"/>
                  </a:lnTo>
                  <a:lnTo>
                    <a:pt x="914409" y="2078040"/>
                  </a:lnTo>
                  <a:lnTo>
                    <a:pt x="960357" y="2082768"/>
                  </a:lnTo>
                  <a:lnTo>
                    <a:pt x="1006182" y="2085432"/>
                  </a:lnTo>
                  <a:lnTo>
                    <a:pt x="1051828" y="2086064"/>
                  </a:lnTo>
                  <a:lnTo>
                    <a:pt x="1097236" y="2084694"/>
                  </a:lnTo>
                  <a:lnTo>
                    <a:pt x="1142348" y="2081351"/>
                  </a:lnTo>
                  <a:lnTo>
                    <a:pt x="1187107" y="2076065"/>
                  </a:lnTo>
                  <a:lnTo>
                    <a:pt x="1231456" y="2068868"/>
                  </a:lnTo>
                  <a:lnTo>
                    <a:pt x="1275336" y="2059788"/>
                  </a:lnTo>
                  <a:lnTo>
                    <a:pt x="1318689" y="2048856"/>
                  </a:lnTo>
                  <a:lnTo>
                    <a:pt x="1361459" y="2036102"/>
                  </a:lnTo>
                  <a:lnTo>
                    <a:pt x="1403588" y="2021556"/>
                  </a:lnTo>
                  <a:lnTo>
                    <a:pt x="1445017" y="2005249"/>
                  </a:lnTo>
                  <a:lnTo>
                    <a:pt x="1485689" y="1987210"/>
                  </a:lnTo>
                  <a:lnTo>
                    <a:pt x="1525546" y="1967470"/>
                  </a:lnTo>
                  <a:lnTo>
                    <a:pt x="1564531" y="1946058"/>
                  </a:lnTo>
                  <a:lnTo>
                    <a:pt x="1602586" y="1923005"/>
                  </a:lnTo>
                  <a:lnTo>
                    <a:pt x="1639654" y="1898341"/>
                  </a:lnTo>
                  <a:lnTo>
                    <a:pt x="1675675" y="1872095"/>
                  </a:lnTo>
                  <a:lnTo>
                    <a:pt x="1710594" y="1844299"/>
                  </a:lnTo>
                  <a:lnTo>
                    <a:pt x="1744352" y="1814982"/>
                  </a:lnTo>
                  <a:lnTo>
                    <a:pt x="1776891" y="1784174"/>
                  </a:lnTo>
                  <a:lnTo>
                    <a:pt x="1808154" y="1751906"/>
                  </a:lnTo>
                  <a:lnTo>
                    <a:pt x="1838083" y="1718207"/>
                  </a:lnTo>
                  <a:lnTo>
                    <a:pt x="1866621" y="1683108"/>
                  </a:lnTo>
                  <a:lnTo>
                    <a:pt x="1893709" y="1646639"/>
                  </a:lnTo>
                  <a:lnTo>
                    <a:pt x="1919290" y="1608829"/>
                  </a:lnTo>
                  <a:lnTo>
                    <a:pt x="1943307" y="1569710"/>
                  </a:lnTo>
                  <a:lnTo>
                    <a:pt x="1965701" y="1529310"/>
                  </a:lnTo>
                  <a:lnTo>
                    <a:pt x="1986415" y="1487661"/>
                  </a:lnTo>
                  <a:lnTo>
                    <a:pt x="2005391" y="1444792"/>
                  </a:lnTo>
                  <a:lnTo>
                    <a:pt x="2022572" y="1400734"/>
                  </a:lnTo>
                  <a:lnTo>
                    <a:pt x="2037899" y="1355515"/>
                  </a:lnTo>
                  <a:lnTo>
                    <a:pt x="2051179" y="1309655"/>
                  </a:lnTo>
                  <a:lnTo>
                    <a:pt x="2062276" y="1263687"/>
                  </a:lnTo>
                  <a:lnTo>
                    <a:pt x="2071220" y="1217667"/>
                  </a:lnTo>
                  <a:lnTo>
                    <a:pt x="2078040" y="1171655"/>
                  </a:lnTo>
                  <a:lnTo>
                    <a:pt x="2082768" y="1125707"/>
                  </a:lnTo>
                  <a:lnTo>
                    <a:pt x="2085432" y="1079882"/>
                  </a:lnTo>
                  <a:lnTo>
                    <a:pt x="2086064" y="1034236"/>
                  </a:lnTo>
                  <a:lnTo>
                    <a:pt x="2084694" y="988828"/>
                  </a:lnTo>
                  <a:lnTo>
                    <a:pt x="2081351" y="943716"/>
                  </a:lnTo>
                  <a:lnTo>
                    <a:pt x="2076065" y="898957"/>
                  </a:lnTo>
                  <a:lnTo>
                    <a:pt x="2068868" y="854608"/>
                  </a:lnTo>
                  <a:lnTo>
                    <a:pt x="2059788" y="810728"/>
                  </a:lnTo>
                  <a:lnTo>
                    <a:pt x="2048856" y="767374"/>
                  </a:lnTo>
                  <a:lnTo>
                    <a:pt x="2036102" y="724605"/>
                  </a:lnTo>
                  <a:lnTo>
                    <a:pt x="2021556" y="682476"/>
                  </a:lnTo>
                  <a:lnTo>
                    <a:pt x="2005249" y="641047"/>
                  </a:lnTo>
                  <a:lnTo>
                    <a:pt x="1987210" y="600375"/>
                  </a:lnTo>
                  <a:lnTo>
                    <a:pt x="1967470" y="560518"/>
                  </a:lnTo>
                  <a:lnTo>
                    <a:pt x="1946058" y="521533"/>
                  </a:lnTo>
                  <a:lnTo>
                    <a:pt x="1923005" y="483478"/>
                  </a:lnTo>
                  <a:lnTo>
                    <a:pt x="1898341" y="446410"/>
                  </a:lnTo>
                  <a:lnTo>
                    <a:pt x="1872095" y="410389"/>
                  </a:lnTo>
                  <a:lnTo>
                    <a:pt x="1844299" y="375470"/>
                  </a:lnTo>
                  <a:lnTo>
                    <a:pt x="1814982" y="341712"/>
                  </a:lnTo>
                  <a:lnTo>
                    <a:pt x="1784174" y="309173"/>
                  </a:lnTo>
                  <a:lnTo>
                    <a:pt x="1751906" y="277910"/>
                  </a:lnTo>
                  <a:lnTo>
                    <a:pt x="1718207" y="247981"/>
                  </a:lnTo>
                  <a:lnTo>
                    <a:pt x="1683108" y="219443"/>
                  </a:lnTo>
                  <a:lnTo>
                    <a:pt x="1646639" y="192355"/>
                  </a:lnTo>
                  <a:lnTo>
                    <a:pt x="1608829" y="166774"/>
                  </a:lnTo>
                  <a:lnTo>
                    <a:pt x="1569710" y="142757"/>
                  </a:lnTo>
                  <a:lnTo>
                    <a:pt x="1529310" y="120363"/>
                  </a:lnTo>
                  <a:lnTo>
                    <a:pt x="1487661" y="99649"/>
                  </a:lnTo>
                  <a:lnTo>
                    <a:pt x="1444792" y="80673"/>
                  </a:lnTo>
                  <a:lnTo>
                    <a:pt x="1400734" y="63492"/>
                  </a:lnTo>
                  <a:lnTo>
                    <a:pt x="1355515" y="48165"/>
                  </a:lnTo>
                  <a:lnTo>
                    <a:pt x="1309654" y="34885"/>
                  </a:lnTo>
                  <a:lnTo>
                    <a:pt x="1263685" y="23788"/>
                  </a:lnTo>
                  <a:lnTo>
                    <a:pt x="1217665" y="14844"/>
                  </a:lnTo>
                  <a:lnTo>
                    <a:pt x="1171652" y="8024"/>
                  </a:lnTo>
                  <a:lnTo>
                    <a:pt x="1125703" y="3296"/>
                  </a:lnTo>
                  <a:lnTo>
                    <a:pt x="1079877" y="632"/>
                  </a:lnTo>
                  <a:lnTo>
                    <a:pt x="1034231" y="0"/>
                  </a:lnTo>
                  <a:close/>
                </a:path>
              </a:pathLst>
            </a:custGeom>
            <a:solidFill>
              <a:srgbClr val="7E7E7E">
                <a:alpha val="59999"/>
              </a:srgbClr>
            </a:solidFill>
          </p:spPr>
          <p:txBody>
            <a:bodyPr wrap="square" lIns="0" tIns="0" rIns="0" bIns="0" rtlCol="0"/>
            <a:lstStyle/>
            <a:p>
              <a:endParaRPr/>
            </a:p>
          </p:txBody>
        </p:sp>
        <p:sp>
          <p:nvSpPr>
            <p:cNvPr id="25" name="object 25"/>
            <p:cNvSpPr/>
            <p:nvPr/>
          </p:nvSpPr>
          <p:spPr>
            <a:xfrm>
              <a:off x="7048705" y="2586942"/>
              <a:ext cx="1715770" cy="1715770"/>
            </a:xfrm>
            <a:custGeom>
              <a:avLst/>
              <a:gdLst/>
              <a:ahLst/>
              <a:cxnLst/>
              <a:rect l="l" t="t" r="r" b="b"/>
              <a:pathLst>
                <a:path w="1715770" h="1715770">
                  <a:moveTo>
                    <a:pt x="880171" y="0"/>
                  </a:moveTo>
                  <a:lnTo>
                    <a:pt x="833638" y="27"/>
                  </a:lnTo>
                  <a:lnTo>
                    <a:pt x="787438" y="2575"/>
                  </a:lnTo>
                  <a:lnTo>
                    <a:pt x="741664" y="7597"/>
                  </a:lnTo>
                  <a:lnTo>
                    <a:pt x="696406" y="15046"/>
                  </a:lnTo>
                  <a:lnTo>
                    <a:pt x="651753" y="24874"/>
                  </a:lnTo>
                  <a:lnTo>
                    <a:pt x="607799" y="37033"/>
                  </a:lnTo>
                  <a:lnTo>
                    <a:pt x="564632" y="51477"/>
                  </a:lnTo>
                  <a:lnTo>
                    <a:pt x="522344" y="68157"/>
                  </a:lnTo>
                  <a:lnTo>
                    <a:pt x="481026" y="87028"/>
                  </a:lnTo>
                  <a:lnTo>
                    <a:pt x="440768" y="108040"/>
                  </a:lnTo>
                  <a:lnTo>
                    <a:pt x="401662" y="131148"/>
                  </a:lnTo>
                  <a:lnTo>
                    <a:pt x="363797" y="156302"/>
                  </a:lnTo>
                  <a:lnTo>
                    <a:pt x="327265" y="183457"/>
                  </a:lnTo>
                  <a:lnTo>
                    <a:pt x="292157" y="212565"/>
                  </a:lnTo>
                  <a:lnTo>
                    <a:pt x="258563" y="243578"/>
                  </a:lnTo>
                  <a:lnTo>
                    <a:pt x="226574" y="276448"/>
                  </a:lnTo>
                  <a:lnTo>
                    <a:pt x="196281" y="311130"/>
                  </a:lnTo>
                  <a:lnTo>
                    <a:pt x="167775" y="347574"/>
                  </a:lnTo>
                  <a:lnTo>
                    <a:pt x="141146" y="385735"/>
                  </a:lnTo>
                  <a:lnTo>
                    <a:pt x="116485" y="425564"/>
                  </a:lnTo>
                  <a:lnTo>
                    <a:pt x="93883" y="467014"/>
                  </a:lnTo>
                  <a:lnTo>
                    <a:pt x="73431" y="510037"/>
                  </a:lnTo>
                  <a:lnTo>
                    <a:pt x="55220" y="554587"/>
                  </a:lnTo>
                  <a:lnTo>
                    <a:pt x="39340" y="600616"/>
                  </a:lnTo>
                  <a:lnTo>
                    <a:pt x="26050" y="647459"/>
                  </a:lnTo>
                  <a:lnTo>
                    <a:pt x="15519" y="694421"/>
                  </a:lnTo>
                  <a:lnTo>
                    <a:pt x="7698" y="741412"/>
                  </a:lnTo>
                  <a:lnTo>
                    <a:pt x="2541" y="788342"/>
                  </a:lnTo>
                  <a:lnTo>
                    <a:pt x="0" y="835118"/>
                  </a:lnTo>
                  <a:lnTo>
                    <a:pt x="27" y="881651"/>
                  </a:lnTo>
                  <a:lnTo>
                    <a:pt x="2575" y="927850"/>
                  </a:lnTo>
                  <a:lnTo>
                    <a:pt x="7597" y="973624"/>
                  </a:lnTo>
                  <a:lnTo>
                    <a:pt x="15046" y="1018882"/>
                  </a:lnTo>
                  <a:lnTo>
                    <a:pt x="24874" y="1063534"/>
                  </a:lnTo>
                  <a:lnTo>
                    <a:pt x="37033" y="1107488"/>
                  </a:lnTo>
                  <a:lnTo>
                    <a:pt x="51477" y="1150654"/>
                  </a:lnTo>
                  <a:lnTo>
                    <a:pt x="68157" y="1192942"/>
                  </a:lnTo>
                  <a:lnTo>
                    <a:pt x="87028" y="1234260"/>
                  </a:lnTo>
                  <a:lnTo>
                    <a:pt x="108040" y="1274517"/>
                  </a:lnTo>
                  <a:lnTo>
                    <a:pt x="131148" y="1313623"/>
                  </a:lnTo>
                  <a:lnTo>
                    <a:pt x="156302" y="1351488"/>
                  </a:lnTo>
                  <a:lnTo>
                    <a:pt x="183457" y="1388019"/>
                  </a:lnTo>
                  <a:lnTo>
                    <a:pt x="212565" y="1423127"/>
                  </a:lnTo>
                  <a:lnTo>
                    <a:pt x="243578" y="1456721"/>
                  </a:lnTo>
                  <a:lnTo>
                    <a:pt x="276448" y="1488710"/>
                  </a:lnTo>
                  <a:lnTo>
                    <a:pt x="311130" y="1519004"/>
                  </a:lnTo>
                  <a:lnTo>
                    <a:pt x="347574" y="1547510"/>
                  </a:lnTo>
                  <a:lnTo>
                    <a:pt x="385735" y="1574140"/>
                  </a:lnTo>
                  <a:lnTo>
                    <a:pt x="425564" y="1598801"/>
                  </a:lnTo>
                  <a:lnTo>
                    <a:pt x="467014" y="1621404"/>
                  </a:lnTo>
                  <a:lnTo>
                    <a:pt x="510037" y="1641857"/>
                  </a:lnTo>
                  <a:lnTo>
                    <a:pt x="554587" y="1660069"/>
                  </a:lnTo>
                  <a:lnTo>
                    <a:pt x="600616" y="1675951"/>
                  </a:lnTo>
                  <a:lnTo>
                    <a:pt x="647459" y="1689240"/>
                  </a:lnTo>
                  <a:lnTo>
                    <a:pt x="694421" y="1699771"/>
                  </a:lnTo>
                  <a:lnTo>
                    <a:pt x="741412" y="1707592"/>
                  </a:lnTo>
                  <a:lnTo>
                    <a:pt x="788342" y="1712749"/>
                  </a:lnTo>
                  <a:lnTo>
                    <a:pt x="835118" y="1715290"/>
                  </a:lnTo>
                  <a:lnTo>
                    <a:pt x="881651" y="1715262"/>
                  </a:lnTo>
                  <a:lnTo>
                    <a:pt x="927850" y="1712714"/>
                  </a:lnTo>
                  <a:lnTo>
                    <a:pt x="973624" y="1707691"/>
                  </a:lnTo>
                  <a:lnTo>
                    <a:pt x="1018882" y="1700242"/>
                  </a:lnTo>
                  <a:lnTo>
                    <a:pt x="1063534" y="1690414"/>
                  </a:lnTo>
                  <a:lnTo>
                    <a:pt x="1107488" y="1678254"/>
                  </a:lnTo>
                  <a:lnTo>
                    <a:pt x="1150654" y="1663810"/>
                  </a:lnTo>
                  <a:lnTo>
                    <a:pt x="1192942" y="1647129"/>
                  </a:lnTo>
                  <a:lnTo>
                    <a:pt x="1234260" y="1628258"/>
                  </a:lnTo>
                  <a:lnTo>
                    <a:pt x="1274517" y="1607245"/>
                  </a:lnTo>
                  <a:lnTo>
                    <a:pt x="1313623" y="1584138"/>
                  </a:lnTo>
                  <a:lnTo>
                    <a:pt x="1351488" y="1558983"/>
                  </a:lnTo>
                  <a:lnTo>
                    <a:pt x="1388019" y="1531828"/>
                  </a:lnTo>
                  <a:lnTo>
                    <a:pt x="1423127" y="1502720"/>
                  </a:lnTo>
                  <a:lnTo>
                    <a:pt x="1456721" y="1471707"/>
                  </a:lnTo>
                  <a:lnTo>
                    <a:pt x="1488710" y="1438836"/>
                  </a:lnTo>
                  <a:lnTo>
                    <a:pt x="1519004" y="1404155"/>
                  </a:lnTo>
                  <a:lnTo>
                    <a:pt x="1547510" y="1367711"/>
                  </a:lnTo>
                  <a:lnTo>
                    <a:pt x="1574140" y="1329551"/>
                  </a:lnTo>
                  <a:lnTo>
                    <a:pt x="1598801" y="1289723"/>
                  </a:lnTo>
                  <a:lnTo>
                    <a:pt x="1621404" y="1248274"/>
                  </a:lnTo>
                  <a:lnTo>
                    <a:pt x="1641857" y="1205251"/>
                  </a:lnTo>
                  <a:lnTo>
                    <a:pt x="1660069" y="1160702"/>
                  </a:lnTo>
                  <a:lnTo>
                    <a:pt x="1675951" y="1114674"/>
                  </a:lnTo>
                  <a:lnTo>
                    <a:pt x="1689240" y="1067831"/>
                  </a:lnTo>
                  <a:lnTo>
                    <a:pt x="1699771" y="1020869"/>
                  </a:lnTo>
                  <a:lnTo>
                    <a:pt x="1707592" y="973878"/>
                  </a:lnTo>
                  <a:lnTo>
                    <a:pt x="1712749" y="926948"/>
                  </a:lnTo>
                  <a:lnTo>
                    <a:pt x="1715290" y="880171"/>
                  </a:lnTo>
                  <a:lnTo>
                    <a:pt x="1715262" y="833638"/>
                  </a:lnTo>
                  <a:lnTo>
                    <a:pt x="1712714" y="787438"/>
                  </a:lnTo>
                  <a:lnTo>
                    <a:pt x="1707691" y="741664"/>
                  </a:lnTo>
                  <a:lnTo>
                    <a:pt x="1700242" y="696406"/>
                  </a:lnTo>
                  <a:lnTo>
                    <a:pt x="1690414" y="651753"/>
                  </a:lnTo>
                  <a:lnTo>
                    <a:pt x="1678254" y="607799"/>
                  </a:lnTo>
                  <a:lnTo>
                    <a:pt x="1663810" y="564632"/>
                  </a:lnTo>
                  <a:lnTo>
                    <a:pt x="1647129" y="522344"/>
                  </a:lnTo>
                  <a:lnTo>
                    <a:pt x="1628258" y="481026"/>
                  </a:lnTo>
                  <a:lnTo>
                    <a:pt x="1607245" y="440768"/>
                  </a:lnTo>
                  <a:lnTo>
                    <a:pt x="1584138" y="401662"/>
                  </a:lnTo>
                  <a:lnTo>
                    <a:pt x="1558983" y="363797"/>
                  </a:lnTo>
                  <a:lnTo>
                    <a:pt x="1531828" y="327265"/>
                  </a:lnTo>
                  <a:lnTo>
                    <a:pt x="1502720" y="292157"/>
                  </a:lnTo>
                  <a:lnTo>
                    <a:pt x="1471707" y="258563"/>
                  </a:lnTo>
                  <a:lnTo>
                    <a:pt x="1438836" y="226574"/>
                  </a:lnTo>
                  <a:lnTo>
                    <a:pt x="1404155" y="196281"/>
                  </a:lnTo>
                  <a:lnTo>
                    <a:pt x="1367711" y="167775"/>
                  </a:lnTo>
                  <a:lnTo>
                    <a:pt x="1329551" y="141146"/>
                  </a:lnTo>
                  <a:lnTo>
                    <a:pt x="1289723" y="116485"/>
                  </a:lnTo>
                  <a:lnTo>
                    <a:pt x="1248274" y="93883"/>
                  </a:lnTo>
                  <a:lnTo>
                    <a:pt x="1205251" y="73431"/>
                  </a:lnTo>
                  <a:lnTo>
                    <a:pt x="1160702" y="55220"/>
                  </a:lnTo>
                  <a:lnTo>
                    <a:pt x="1114674" y="39340"/>
                  </a:lnTo>
                  <a:lnTo>
                    <a:pt x="1067831" y="26050"/>
                  </a:lnTo>
                  <a:lnTo>
                    <a:pt x="1020869" y="15519"/>
                  </a:lnTo>
                  <a:lnTo>
                    <a:pt x="973878" y="7698"/>
                  </a:lnTo>
                  <a:lnTo>
                    <a:pt x="926948" y="2541"/>
                  </a:lnTo>
                  <a:lnTo>
                    <a:pt x="880171" y="0"/>
                  </a:lnTo>
                  <a:close/>
                </a:path>
              </a:pathLst>
            </a:custGeom>
            <a:solidFill>
              <a:srgbClr val="FFFFFF">
                <a:alpha val="59999"/>
              </a:srgbClr>
            </a:solidFill>
          </p:spPr>
          <p:txBody>
            <a:bodyPr wrap="square" lIns="0" tIns="0" rIns="0" bIns="0" rtlCol="0"/>
            <a:lstStyle/>
            <a:p>
              <a:endParaRPr/>
            </a:p>
          </p:txBody>
        </p:sp>
      </p:grpSp>
      <p:sp>
        <p:nvSpPr>
          <p:cNvPr id="26" name="object 26"/>
          <p:cNvSpPr txBox="1"/>
          <p:nvPr/>
        </p:nvSpPr>
        <p:spPr>
          <a:xfrm>
            <a:off x="8084497" y="2025397"/>
            <a:ext cx="291465" cy="452120"/>
          </a:xfrm>
          <a:prstGeom prst="rect">
            <a:avLst/>
          </a:prstGeom>
        </p:spPr>
        <p:txBody>
          <a:bodyPr vert="horz" wrap="square" lIns="0" tIns="12065" rIns="0" bIns="0" rtlCol="0">
            <a:spAutoFit/>
          </a:bodyPr>
          <a:lstStyle/>
          <a:p>
            <a:pPr marL="12700">
              <a:lnSpc>
                <a:spcPct val="100000"/>
              </a:lnSpc>
              <a:spcBef>
                <a:spcPts val="95"/>
              </a:spcBef>
            </a:pPr>
            <a:r>
              <a:rPr sz="2800" b="0" spc="-385" dirty="0">
                <a:solidFill>
                  <a:srgbClr val="44536A"/>
                </a:solidFill>
                <a:latin typeface="Bahnschrift Light"/>
                <a:cs typeface="Bahnschrift Light"/>
              </a:rPr>
              <a:t>0</a:t>
            </a:r>
            <a:r>
              <a:rPr sz="2800" b="0" spc="-5" dirty="0">
                <a:solidFill>
                  <a:srgbClr val="44536A"/>
                </a:solidFill>
                <a:latin typeface="Bahnschrift Light"/>
                <a:cs typeface="Bahnschrift Light"/>
              </a:rPr>
              <a:t>1</a:t>
            </a:r>
            <a:endParaRPr sz="2800">
              <a:latin typeface="Bahnschrift Light"/>
              <a:cs typeface="Bahnschrift Light"/>
            </a:endParaRPr>
          </a:p>
        </p:txBody>
      </p:sp>
      <p:sp>
        <p:nvSpPr>
          <p:cNvPr id="27" name="object 27"/>
          <p:cNvSpPr txBox="1"/>
          <p:nvPr/>
        </p:nvSpPr>
        <p:spPr>
          <a:xfrm>
            <a:off x="8722952" y="2486306"/>
            <a:ext cx="623570" cy="1924685"/>
          </a:xfrm>
          <a:prstGeom prst="rect">
            <a:avLst/>
          </a:prstGeom>
        </p:spPr>
        <p:txBody>
          <a:bodyPr vert="horz" wrap="square" lIns="0" tIns="12065" rIns="0" bIns="0" rtlCol="0">
            <a:spAutoFit/>
          </a:bodyPr>
          <a:lstStyle/>
          <a:p>
            <a:pPr marL="12700">
              <a:lnSpc>
                <a:spcPct val="100000"/>
              </a:lnSpc>
              <a:spcBef>
                <a:spcPts val="95"/>
              </a:spcBef>
            </a:pPr>
            <a:r>
              <a:rPr sz="2800" b="0" spc="-195" dirty="0">
                <a:solidFill>
                  <a:schemeClr val="bg1">
                    <a:lumMod val="50000"/>
                  </a:schemeClr>
                </a:solidFill>
                <a:latin typeface="Bahnschrift Light"/>
                <a:cs typeface="Bahnschrift Light"/>
              </a:rPr>
              <a:t>02</a:t>
            </a:r>
            <a:endParaRPr sz="2800" dirty="0">
              <a:solidFill>
                <a:schemeClr val="bg1">
                  <a:lumMod val="50000"/>
                </a:schemeClr>
              </a:solidFill>
              <a:latin typeface="Bahnschrift Light"/>
              <a:cs typeface="Bahnschrift Light"/>
            </a:endParaRPr>
          </a:p>
          <a:p>
            <a:pPr marL="274955">
              <a:lnSpc>
                <a:spcPct val="100000"/>
              </a:lnSpc>
              <a:spcBef>
                <a:spcPts val="2705"/>
              </a:spcBef>
            </a:pPr>
            <a:r>
              <a:rPr sz="2800" b="0" spc="-385" dirty="0">
                <a:solidFill>
                  <a:srgbClr val="36AECE"/>
                </a:solidFill>
                <a:latin typeface="Bahnschrift Light"/>
                <a:cs typeface="Bahnschrift Light"/>
              </a:rPr>
              <a:t>0</a:t>
            </a:r>
            <a:r>
              <a:rPr sz="2800" b="0" spc="-5" dirty="0">
                <a:solidFill>
                  <a:srgbClr val="36AECE"/>
                </a:solidFill>
                <a:latin typeface="Bahnschrift Light"/>
                <a:cs typeface="Bahnschrift Light"/>
              </a:rPr>
              <a:t>3</a:t>
            </a:r>
            <a:endParaRPr sz="2800" dirty="0">
              <a:latin typeface="Bahnschrift Light"/>
              <a:cs typeface="Bahnschrift Light"/>
            </a:endParaRPr>
          </a:p>
          <a:p>
            <a:pPr marL="12700">
              <a:lnSpc>
                <a:spcPct val="100000"/>
              </a:lnSpc>
              <a:spcBef>
                <a:spcPts val="2170"/>
              </a:spcBef>
            </a:pPr>
            <a:r>
              <a:rPr sz="2800" b="0" spc="-195" dirty="0">
                <a:solidFill>
                  <a:srgbClr val="1D6EA9"/>
                </a:solidFill>
                <a:latin typeface="Bahnschrift Light"/>
                <a:cs typeface="Bahnschrift Light"/>
              </a:rPr>
              <a:t>04</a:t>
            </a:r>
            <a:endParaRPr sz="2800" dirty="0">
              <a:latin typeface="Bahnschrift Light"/>
              <a:cs typeface="Bahnschrift Light"/>
            </a:endParaRPr>
          </a:p>
        </p:txBody>
      </p:sp>
      <p:sp>
        <p:nvSpPr>
          <p:cNvPr id="28" name="object 28"/>
          <p:cNvSpPr txBox="1"/>
          <p:nvPr/>
        </p:nvSpPr>
        <p:spPr>
          <a:xfrm>
            <a:off x="8046502" y="4470915"/>
            <a:ext cx="367030" cy="452120"/>
          </a:xfrm>
          <a:prstGeom prst="rect">
            <a:avLst/>
          </a:prstGeom>
        </p:spPr>
        <p:txBody>
          <a:bodyPr vert="horz" wrap="square" lIns="0" tIns="12065" rIns="0" bIns="0" rtlCol="0">
            <a:spAutoFit/>
          </a:bodyPr>
          <a:lstStyle/>
          <a:p>
            <a:pPr marL="12700">
              <a:lnSpc>
                <a:spcPct val="100000"/>
              </a:lnSpc>
              <a:spcBef>
                <a:spcPts val="95"/>
              </a:spcBef>
            </a:pPr>
            <a:r>
              <a:rPr sz="2800" b="0" spc="-385" dirty="0">
                <a:solidFill>
                  <a:srgbClr val="0B3992"/>
                </a:solidFill>
                <a:latin typeface="Bahnschrift Light"/>
                <a:cs typeface="Bahnschrift Light"/>
              </a:rPr>
              <a:t>0</a:t>
            </a:r>
            <a:r>
              <a:rPr sz="2800" b="0" spc="-5" dirty="0">
                <a:solidFill>
                  <a:srgbClr val="0B3992"/>
                </a:solidFill>
                <a:latin typeface="Bahnschrift Light"/>
                <a:cs typeface="Bahnschrift Light"/>
              </a:rPr>
              <a:t>5</a:t>
            </a:r>
            <a:endParaRPr sz="2800">
              <a:latin typeface="Bahnschrift Light"/>
              <a:cs typeface="Bahnschrift Light"/>
            </a:endParaRPr>
          </a:p>
        </p:txBody>
      </p:sp>
      <p:grpSp>
        <p:nvGrpSpPr>
          <p:cNvPr id="29" name="object 29"/>
          <p:cNvGrpSpPr/>
          <p:nvPr/>
        </p:nvGrpSpPr>
        <p:grpSpPr>
          <a:xfrm>
            <a:off x="7607321" y="3033940"/>
            <a:ext cx="640715" cy="760095"/>
            <a:chOff x="7607321" y="3033940"/>
            <a:chExt cx="640715" cy="760095"/>
          </a:xfrm>
        </p:grpSpPr>
        <p:sp>
          <p:nvSpPr>
            <p:cNvPr id="30" name="object 30"/>
            <p:cNvSpPr/>
            <p:nvPr/>
          </p:nvSpPr>
          <p:spPr>
            <a:xfrm>
              <a:off x="7879458" y="3166697"/>
              <a:ext cx="79098" cy="79088"/>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7760811" y="3357828"/>
              <a:ext cx="79098" cy="79088"/>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7607321" y="3033940"/>
              <a:ext cx="640715" cy="760095"/>
            </a:xfrm>
            <a:custGeom>
              <a:avLst/>
              <a:gdLst/>
              <a:ahLst/>
              <a:cxnLst/>
              <a:rect l="l" t="t" r="r" b="b"/>
              <a:pathLst>
                <a:path w="640715" h="760095">
                  <a:moveTo>
                    <a:pt x="408675" y="759818"/>
                  </a:moveTo>
                  <a:lnTo>
                    <a:pt x="111114" y="759818"/>
                  </a:lnTo>
                  <a:lnTo>
                    <a:pt x="111114" y="521610"/>
                  </a:lnTo>
                  <a:lnTo>
                    <a:pt x="72439" y="485530"/>
                  </a:lnTo>
                  <a:lnTo>
                    <a:pt x="41492" y="443575"/>
                  </a:lnTo>
                  <a:lnTo>
                    <a:pt x="18772" y="396875"/>
                  </a:lnTo>
                  <a:lnTo>
                    <a:pt x="4776" y="346559"/>
                  </a:lnTo>
                  <a:lnTo>
                    <a:pt x="0" y="293758"/>
                  </a:lnTo>
                  <a:lnTo>
                    <a:pt x="2733" y="242628"/>
                  </a:lnTo>
                  <a:lnTo>
                    <a:pt x="14333" y="193537"/>
                  </a:lnTo>
                  <a:lnTo>
                    <a:pt x="34252" y="147585"/>
                  </a:lnTo>
                  <a:lnTo>
                    <a:pt x="61939" y="105870"/>
                  </a:lnTo>
                  <a:lnTo>
                    <a:pt x="96845" y="69490"/>
                  </a:lnTo>
                  <a:lnTo>
                    <a:pt x="138422" y="39544"/>
                  </a:lnTo>
                  <a:lnTo>
                    <a:pt x="184685" y="17575"/>
                  </a:lnTo>
                  <a:lnTo>
                    <a:pt x="233249" y="4393"/>
                  </a:lnTo>
                  <a:lnTo>
                    <a:pt x="282965" y="0"/>
                  </a:lnTo>
                  <a:lnTo>
                    <a:pt x="332680" y="4393"/>
                  </a:lnTo>
                  <a:lnTo>
                    <a:pt x="381245" y="17575"/>
                  </a:lnTo>
                  <a:lnTo>
                    <a:pt x="427508" y="39544"/>
                  </a:lnTo>
                  <a:lnTo>
                    <a:pt x="454663" y="59316"/>
                  </a:lnTo>
                  <a:lnTo>
                    <a:pt x="298502" y="59316"/>
                  </a:lnTo>
                  <a:lnTo>
                    <a:pt x="287202" y="82855"/>
                  </a:lnTo>
                  <a:lnTo>
                    <a:pt x="242003" y="82855"/>
                  </a:lnTo>
                  <a:lnTo>
                    <a:pt x="223170" y="101685"/>
                  </a:lnTo>
                  <a:lnTo>
                    <a:pt x="230703" y="126165"/>
                  </a:lnTo>
                  <a:lnTo>
                    <a:pt x="226937" y="132756"/>
                  </a:lnTo>
                  <a:lnTo>
                    <a:pt x="224112" y="139347"/>
                  </a:lnTo>
                  <a:lnTo>
                    <a:pt x="222229" y="146879"/>
                  </a:lnTo>
                  <a:lnTo>
                    <a:pt x="198687" y="158177"/>
                  </a:lnTo>
                  <a:lnTo>
                    <a:pt x="198687" y="184540"/>
                  </a:lnTo>
                  <a:lnTo>
                    <a:pt x="222229" y="195839"/>
                  </a:lnTo>
                  <a:lnTo>
                    <a:pt x="224112" y="203371"/>
                  </a:lnTo>
                  <a:lnTo>
                    <a:pt x="226937" y="209962"/>
                  </a:lnTo>
                  <a:lnTo>
                    <a:pt x="230703" y="216552"/>
                  </a:lnTo>
                  <a:lnTo>
                    <a:pt x="222229" y="241032"/>
                  </a:lnTo>
                  <a:lnTo>
                    <a:pt x="230703" y="249506"/>
                  </a:lnTo>
                  <a:lnTo>
                    <a:pt x="179854" y="249506"/>
                  </a:lnTo>
                  <a:lnTo>
                    <a:pt x="168555" y="273044"/>
                  </a:lnTo>
                  <a:lnTo>
                    <a:pt x="123355" y="273044"/>
                  </a:lnTo>
                  <a:lnTo>
                    <a:pt x="104522" y="291875"/>
                  </a:lnTo>
                  <a:lnTo>
                    <a:pt x="112997" y="316355"/>
                  </a:lnTo>
                  <a:lnTo>
                    <a:pt x="109231" y="322946"/>
                  </a:lnTo>
                  <a:lnTo>
                    <a:pt x="106406" y="329537"/>
                  </a:lnTo>
                  <a:lnTo>
                    <a:pt x="104522" y="337069"/>
                  </a:lnTo>
                  <a:lnTo>
                    <a:pt x="80981" y="348367"/>
                  </a:lnTo>
                  <a:lnTo>
                    <a:pt x="80981" y="374730"/>
                  </a:lnTo>
                  <a:lnTo>
                    <a:pt x="104522" y="386029"/>
                  </a:lnTo>
                  <a:lnTo>
                    <a:pt x="106406" y="393561"/>
                  </a:lnTo>
                  <a:lnTo>
                    <a:pt x="109231" y="400152"/>
                  </a:lnTo>
                  <a:lnTo>
                    <a:pt x="112997" y="406742"/>
                  </a:lnTo>
                  <a:lnTo>
                    <a:pt x="104522" y="431222"/>
                  </a:lnTo>
                  <a:lnTo>
                    <a:pt x="123355" y="450053"/>
                  </a:lnTo>
                  <a:lnTo>
                    <a:pt x="164788" y="450053"/>
                  </a:lnTo>
                  <a:lnTo>
                    <a:pt x="168555" y="450994"/>
                  </a:lnTo>
                  <a:lnTo>
                    <a:pt x="179854" y="474533"/>
                  </a:lnTo>
                  <a:lnTo>
                    <a:pt x="614728" y="474533"/>
                  </a:lnTo>
                  <a:lnTo>
                    <a:pt x="607363" y="477357"/>
                  </a:lnTo>
                  <a:lnTo>
                    <a:pt x="565930" y="477357"/>
                  </a:lnTo>
                  <a:lnTo>
                    <a:pt x="565930" y="533849"/>
                  </a:lnTo>
                  <a:lnTo>
                    <a:pt x="563841" y="556020"/>
                  </a:lnTo>
                  <a:lnTo>
                    <a:pt x="547656" y="596476"/>
                  </a:lnTo>
                  <a:lnTo>
                    <a:pt x="517053" y="627768"/>
                  </a:lnTo>
                  <a:lnTo>
                    <a:pt x="476974" y="644597"/>
                  </a:lnTo>
                  <a:lnTo>
                    <a:pt x="454816" y="646834"/>
                  </a:lnTo>
                  <a:lnTo>
                    <a:pt x="408675" y="646834"/>
                  </a:lnTo>
                  <a:lnTo>
                    <a:pt x="408675" y="759818"/>
                  </a:lnTo>
                  <a:close/>
                </a:path>
                <a:path w="640715" h="760095">
                  <a:moveTo>
                    <a:pt x="356884" y="90387"/>
                  </a:moveTo>
                  <a:lnTo>
                    <a:pt x="350293" y="86621"/>
                  </a:lnTo>
                  <a:lnTo>
                    <a:pt x="343701" y="83796"/>
                  </a:lnTo>
                  <a:lnTo>
                    <a:pt x="336168" y="81913"/>
                  </a:lnTo>
                  <a:lnTo>
                    <a:pt x="324868" y="59316"/>
                  </a:lnTo>
                  <a:lnTo>
                    <a:pt x="454663" y="59316"/>
                  </a:lnTo>
                  <a:lnTo>
                    <a:pt x="469084" y="69817"/>
                  </a:lnTo>
                  <a:lnTo>
                    <a:pt x="480661" y="81913"/>
                  </a:lnTo>
                  <a:lnTo>
                    <a:pt x="381367" y="81913"/>
                  </a:lnTo>
                  <a:lnTo>
                    <a:pt x="356884" y="90387"/>
                  </a:lnTo>
                  <a:close/>
                </a:path>
                <a:path w="640715" h="760095">
                  <a:moveTo>
                    <a:pt x="564166" y="260805"/>
                  </a:moveTo>
                  <a:lnTo>
                    <a:pt x="380426" y="260805"/>
                  </a:lnTo>
                  <a:lnTo>
                    <a:pt x="399259" y="241974"/>
                  </a:lnTo>
                  <a:lnTo>
                    <a:pt x="390784" y="217494"/>
                  </a:lnTo>
                  <a:lnTo>
                    <a:pt x="398317" y="204312"/>
                  </a:lnTo>
                  <a:lnTo>
                    <a:pt x="400200" y="196780"/>
                  </a:lnTo>
                  <a:lnTo>
                    <a:pt x="423741" y="185482"/>
                  </a:lnTo>
                  <a:lnTo>
                    <a:pt x="423741" y="157236"/>
                  </a:lnTo>
                  <a:lnTo>
                    <a:pt x="400200" y="145937"/>
                  </a:lnTo>
                  <a:lnTo>
                    <a:pt x="398317" y="138405"/>
                  </a:lnTo>
                  <a:lnTo>
                    <a:pt x="395492" y="131814"/>
                  </a:lnTo>
                  <a:lnTo>
                    <a:pt x="391725" y="125224"/>
                  </a:lnTo>
                  <a:lnTo>
                    <a:pt x="400200" y="100744"/>
                  </a:lnTo>
                  <a:lnTo>
                    <a:pt x="381367" y="81913"/>
                  </a:lnTo>
                  <a:lnTo>
                    <a:pt x="480661" y="81913"/>
                  </a:lnTo>
                  <a:lnTo>
                    <a:pt x="503991" y="106288"/>
                  </a:lnTo>
                  <a:lnTo>
                    <a:pt x="531678" y="147938"/>
                  </a:lnTo>
                  <a:lnTo>
                    <a:pt x="551596" y="193746"/>
                  </a:lnTo>
                  <a:lnTo>
                    <a:pt x="563197" y="242693"/>
                  </a:lnTo>
                  <a:lnTo>
                    <a:pt x="564166" y="260805"/>
                  </a:lnTo>
                  <a:close/>
                </a:path>
                <a:path w="640715" h="760095">
                  <a:moveTo>
                    <a:pt x="266486" y="91328"/>
                  </a:moveTo>
                  <a:lnTo>
                    <a:pt x="242003" y="82855"/>
                  </a:lnTo>
                  <a:lnTo>
                    <a:pt x="287202" y="82855"/>
                  </a:lnTo>
                  <a:lnTo>
                    <a:pt x="279669" y="84738"/>
                  </a:lnTo>
                  <a:lnTo>
                    <a:pt x="273078" y="87562"/>
                  </a:lnTo>
                  <a:lnTo>
                    <a:pt x="266486" y="91328"/>
                  </a:lnTo>
                  <a:close/>
                </a:path>
                <a:path w="640715" h="760095">
                  <a:moveTo>
                    <a:pt x="239178" y="281518"/>
                  </a:moveTo>
                  <a:lnTo>
                    <a:pt x="232587" y="277752"/>
                  </a:lnTo>
                  <a:lnTo>
                    <a:pt x="225995" y="274928"/>
                  </a:lnTo>
                  <a:lnTo>
                    <a:pt x="218462" y="273044"/>
                  </a:lnTo>
                  <a:lnTo>
                    <a:pt x="207162" y="249506"/>
                  </a:lnTo>
                  <a:lnTo>
                    <a:pt x="230703" y="249506"/>
                  </a:lnTo>
                  <a:lnTo>
                    <a:pt x="241062" y="259863"/>
                  </a:lnTo>
                  <a:lnTo>
                    <a:pt x="286261" y="259863"/>
                  </a:lnTo>
                  <a:lnTo>
                    <a:pt x="292589" y="273044"/>
                  </a:lnTo>
                  <a:lnTo>
                    <a:pt x="263661" y="273044"/>
                  </a:lnTo>
                  <a:lnTo>
                    <a:pt x="239178" y="281518"/>
                  </a:lnTo>
                  <a:close/>
                </a:path>
                <a:path w="640715" h="760095">
                  <a:moveTo>
                    <a:pt x="286261" y="259863"/>
                  </a:moveTo>
                  <a:lnTo>
                    <a:pt x="241062" y="259863"/>
                  </a:lnTo>
                  <a:lnTo>
                    <a:pt x="265544" y="251389"/>
                  </a:lnTo>
                  <a:lnTo>
                    <a:pt x="272136" y="255155"/>
                  </a:lnTo>
                  <a:lnTo>
                    <a:pt x="278727" y="257980"/>
                  </a:lnTo>
                  <a:lnTo>
                    <a:pt x="286261" y="259863"/>
                  </a:lnTo>
                  <a:close/>
                </a:path>
                <a:path w="640715" h="760095">
                  <a:moveTo>
                    <a:pt x="565376" y="283401"/>
                  </a:moveTo>
                  <a:lnTo>
                    <a:pt x="323927" y="283401"/>
                  </a:lnTo>
                  <a:lnTo>
                    <a:pt x="335226" y="260805"/>
                  </a:lnTo>
                  <a:lnTo>
                    <a:pt x="342760" y="258921"/>
                  </a:lnTo>
                  <a:lnTo>
                    <a:pt x="349351" y="256097"/>
                  </a:lnTo>
                  <a:lnTo>
                    <a:pt x="355943" y="252331"/>
                  </a:lnTo>
                  <a:lnTo>
                    <a:pt x="380426" y="260805"/>
                  </a:lnTo>
                  <a:lnTo>
                    <a:pt x="564166" y="260805"/>
                  </a:lnTo>
                  <a:lnTo>
                    <a:pt x="565376" y="283401"/>
                  </a:lnTo>
                  <a:close/>
                </a:path>
                <a:path w="640715" h="760095">
                  <a:moveTo>
                    <a:pt x="147838" y="281518"/>
                  </a:moveTo>
                  <a:lnTo>
                    <a:pt x="123355" y="273044"/>
                  </a:lnTo>
                  <a:lnTo>
                    <a:pt x="168555" y="273044"/>
                  </a:lnTo>
                  <a:lnTo>
                    <a:pt x="161021" y="274928"/>
                  </a:lnTo>
                  <a:lnTo>
                    <a:pt x="154430" y="277752"/>
                  </a:lnTo>
                  <a:lnTo>
                    <a:pt x="147838" y="281518"/>
                  </a:lnTo>
                  <a:close/>
                </a:path>
                <a:path w="640715" h="760095">
                  <a:moveTo>
                    <a:pt x="637539" y="451936"/>
                  </a:moveTo>
                  <a:lnTo>
                    <a:pt x="261778" y="451936"/>
                  </a:lnTo>
                  <a:lnTo>
                    <a:pt x="280611" y="433105"/>
                  </a:lnTo>
                  <a:lnTo>
                    <a:pt x="273078" y="408625"/>
                  </a:lnTo>
                  <a:lnTo>
                    <a:pt x="276844" y="402035"/>
                  </a:lnTo>
                  <a:lnTo>
                    <a:pt x="279669" y="395444"/>
                  </a:lnTo>
                  <a:lnTo>
                    <a:pt x="281552" y="387912"/>
                  </a:lnTo>
                  <a:lnTo>
                    <a:pt x="305094" y="376613"/>
                  </a:lnTo>
                  <a:lnTo>
                    <a:pt x="306035" y="348367"/>
                  </a:lnTo>
                  <a:lnTo>
                    <a:pt x="282494" y="337069"/>
                  </a:lnTo>
                  <a:lnTo>
                    <a:pt x="280611" y="329537"/>
                  </a:lnTo>
                  <a:lnTo>
                    <a:pt x="277786" y="322946"/>
                  </a:lnTo>
                  <a:lnTo>
                    <a:pt x="274019" y="316355"/>
                  </a:lnTo>
                  <a:lnTo>
                    <a:pt x="282494" y="291875"/>
                  </a:lnTo>
                  <a:lnTo>
                    <a:pt x="263661" y="273044"/>
                  </a:lnTo>
                  <a:lnTo>
                    <a:pt x="292589" y="273044"/>
                  </a:lnTo>
                  <a:lnTo>
                    <a:pt x="297560" y="283401"/>
                  </a:lnTo>
                  <a:lnTo>
                    <a:pt x="565376" y="283401"/>
                  </a:lnTo>
                  <a:lnTo>
                    <a:pt x="565830" y="291875"/>
                  </a:lnTo>
                  <a:lnTo>
                    <a:pt x="565930" y="298466"/>
                  </a:lnTo>
                  <a:lnTo>
                    <a:pt x="630904" y="411450"/>
                  </a:lnTo>
                  <a:lnTo>
                    <a:pt x="640203" y="436048"/>
                  </a:lnTo>
                  <a:lnTo>
                    <a:pt x="637539" y="451936"/>
                  </a:lnTo>
                  <a:close/>
                </a:path>
                <a:path w="640715" h="760095">
                  <a:moveTo>
                    <a:pt x="164788" y="450053"/>
                  </a:moveTo>
                  <a:lnTo>
                    <a:pt x="123355" y="450053"/>
                  </a:lnTo>
                  <a:lnTo>
                    <a:pt x="147838" y="442521"/>
                  </a:lnTo>
                  <a:lnTo>
                    <a:pt x="154430" y="446287"/>
                  </a:lnTo>
                  <a:lnTo>
                    <a:pt x="161021" y="449111"/>
                  </a:lnTo>
                  <a:lnTo>
                    <a:pt x="164788" y="450053"/>
                  </a:lnTo>
                  <a:close/>
                </a:path>
                <a:path w="640715" h="760095">
                  <a:moveTo>
                    <a:pt x="614728" y="474533"/>
                  </a:moveTo>
                  <a:lnTo>
                    <a:pt x="206221" y="474533"/>
                  </a:lnTo>
                  <a:lnTo>
                    <a:pt x="216579" y="451936"/>
                  </a:lnTo>
                  <a:lnTo>
                    <a:pt x="224112" y="450053"/>
                  </a:lnTo>
                  <a:lnTo>
                    <a:pt x="230703" y="447228"/>
                  </a:lnTo>
                  <a:lnTo>
                    <a:pt x="237295" y="443462"/>
                  </a:lnTo>
                  <a:lnTo>
                    <a:pt x="261778" y="451936"/>
                  </a:lnTo>
                  <a:lnTo>
                    <a:pt x="637539" y="451936"/>
                  </a:lnTo>
                  <a:lnTo>
                    <a:pt x="636789" y="456408"/>
                  </a:lnTo>
                  <a:lnTo>
                    <a:pt x="624548" y="470767"/>
                  </a:lnTo>
                  <a:lnTo>
                    <a:pt x="614728" y="474533"/>
                  </a:lnTo>
                  <a:close/>
                </a:path>
              </a:pathLst>
            </a:custGeom>
            <a:solidFill>
              <a:srgbClr val="1D3B62"/>
            </a:solidFill>
          </p:spPr>
          <p:txBody>
            <a:bodyPr wrap="square" lIns="0" tIns="0" rIns="0" bIns="0" rtlCol="0"/>
            <a:lstStyle/>
            <a:p>
              <a:endParaRPr/>
            </a:p>
          </p:txBody>
        </p:sp>
      </p:grpSp>
      <p:sp>
        <p:nvSpPr>
          <p:cNvPr id="33" name="object 33"/>
          <p:cNvSpPr txBox="1"/>
          <p:nvPr/>
        </p:nvSpPr>
        <p:spPr>
          <a:xfrm>
            <a:off x="8255968" y="1185636"/>
            <a:ext cx="595630" cy="511175"/>
          </a:xfrm>
          <a:prstGeom prst="rect">
            <a:avLst/>
          </a:prstGeom>
        </p:spPr>
        <p:txBody>
          <a:bodyPr vert="horz" wrap="square" lIns="0" tIns="20955" rIns="0" bIns="0" rtlCol="0">
            <a:spAutoFit/>
          </a:bodyPr>
          <a:lstStyle/>
          <a:p>
            <a:pPr marL="12700" marR="5080" indent="40640">
              <a:lnSpc>
                <a:spcPts val="1910"/>
              </a:lnSpc>
              <a:spcBef>
                <a:spcPts val="165"/>
              </a:spcBef>
            </a:pPr>
            <a:r>
              <a:rPr sz="1600" b="1" spc="-10" dirty="0">
                <a:solidFill>
                  <a:srgbClr val="FFFFFF"/>
                </a:solidFill>
                <a:latin typeface="Calibri"/>
                <a:cs typeface="Calibri"/>
              </a:rPr>
              <a:t>Stress  </a:t>
            </a:r>
            <a:r>
              <a:rPr sz="1600" b="1" spc="-30" dirty="0">
                <a:solidFill>
                  <a:srgbClr val="FFFFFF"/>
                </a:solidFill>
                <a:latin typeface="Calibri"/>
                <a:cs typeface="Calibri"/>
              </a:rPr>
              <a:t>t</a:t>
            </a:r>
            <a:r>
              <a:rPr sz="1600" b="1" spc="-20" dirty="0">
                <a:solidFill>
                  <a:srgbClr val="FFFFFF"/>
                </a:solidFill>
                <a:latin typeface="Calibri"/>
                <a:cs typeface="Calibri"/>
              </a:rPr>
              <a:t>es</a:t>
            </a:r>
            <a:r>
              <a:rPr sz="1600" b="1" spc="-10" dirty="0">
                <a:solidFill>
                  <a:srgbClr val="FFFFFF"/>
                </a:solidFill>
                <a:latin typeface="Calibri"/>
                <a:cs typeface="Calibri"/>
              </a:rPr>
              <a:t>t</a:t>
            </a:r>
            <a:r>
              <a:rPr sz="1600" b="1" spc="-5" dirty="0">
                <a:solidFill>
                  <a:srgbClr val="FFFFFF"/>
                </a:solidFill>
                <a:latin typeface="Calibri"/>
                <a:cs typeface="Calibri"/>
              </a:rPr>
              <a:t>i</a:t>
            </a:r>
            <a:r>
              <a:rPr sz="1600" b="1" spc="-25" dirty="0">
                <a:solidFill>
                  <a:srgbClr val="FFFFFF"/>
                </a:solidFill>
                <a:latin typeface="Calibri"/>
                <a:cs typeface="Calibri"/>
              </a:rPr>
              <a:t>n</a:t>
            </a:r>
            <a:r>
              <a:rPr sz="1600" b="1" spc="-5" dirty="0">
                <a:solidFill>
                  <a:srgbClr val="FFFFFF"/>
                </a:solidFill>
                <a:latin typeface="Calibri"/>
                <a:cs typeface="Calibri"/>
              </a:rPr>
              <a:t>g</a:t>
            </a:r>
            <a:endParaRPr sz="1600">
              <a:latin typeface="Calibri"/>
              <a:cs typeface="Calibri"/>
            </a:endParaRPr>
          </a:p>
        </p:txBody>
      </p:sp>
      <p:sp>
        <p:nvSpPr>
          <p:cNvPr id="34" name="object 34"/>
          <p:cNvSpPr txBox="1"/>
          <p:nvPr/>
        </p:nvSpPr>
        <p:spPr>
          <a:xfrm>
            <a:off x="9123895" y="1973297"/>
            <a:ext cx="1091565" cy="258404"/>
          </a:xfrm>
          <a:prstGeom prst="rect">
            <a:avLst/>
          </a:prstGeom>
        </p:spPr>
        <p:txBody>
          <a:bodyPr vert="horz" wrap="square" lIns="0" tIns="12065" rIns="0" bIns="0" rtlCol="0">
            <a:spAutoFit/>
          </a:bodyPr>
          <a:lstStyle/>
          <a:p>
            <a:pPr marL="12700">
              <a:lnSpc>
                <a:spcPct val="100000"/>
              </a:lnSpc>
              <a:spcBef>
                <a:spcPts val="95"/>
              </a:spcBef>
            </a:pPr>
            <a:r>
              <a:rPr sz="1600" b="1" spc="-10" dirty="0">
                <a:solidFill>
                  <a:schemeClr val="bg1">
                    <a:lumMod val="50000"/>
                  </a:schemeClr>
                </a:solidFill>
                <a:latin typeface="Calibri"/>
                <a:cs typeface="Calibri"/>
              </a:rPr>
              <a:t>Identify</a:t>
            </a:r>
            <a:r>
              <a:rPr sz="1600" b="1" spc="-125" dirty="0">
                <a:solidFill>
                  <a:schemeClr val="bg1">
                    <a:lumMod val="50000"/>
                  </a:schemeClr>
                </a:solidFill>
                <a:latin typeface="Calibri"/>
                <a:cs typeface="Calibri"/>
              </a:rPr>
              <a:t> </a:t>
            </a:r>
            <a:r>
              <a:rPr sz="1600" b="1" spc="-10" dirty="0">
                <a:solidFill>
                  <a:schemeClr val="bg1">
                    <a:lumMod val="50000"/>
                  </a:schemeClr>
                </a:solidFill>
                <a:latin typeface="Calibri"/>
                <a:cs typeface="Calibri"/>
              </a:rPr>
              <a:t>risks</a:t>
            </a:r>
            <a:endParaRPr sz="1600" dirty="0">
              <a:solidFill>
                <a:schemeClr val="bg1">
                  <a:lumMod val="50000"/>
                </a:schemeClr>
              </a:solidFill>
              <a:latin typeface="Calibri"/>
              <a:cs typeface="Calibri"/>
            </a:endParaRPr>
          </a:p>
        </p:txBody>
      </p:sp>
      <p:sp>
        <p:nvSpPr>
          <p:cNvPr id="35" name="object 35"/>
          <p:cNvSpPr txBox="1"/>
          <p:nvPr/>
        </p:nvSpPr>
        <p:spPr>
          <a:xfrm>
            <a:off x="9601234" y="3144654"/>
            <a:ext cx="728345" cy="511175"/>
          </a:xfrm>
          <a:prstGeom prst="rect">
            <a:avLst/>
          </a:prstGeom>
        </p:spPr>
        <p:txBody>
          <a:bodyPr vert="horz" wrap="square" lIns="0" tIns="20955" rIns="0" bIns="0" rtlCol="0">
            <a:spAutoFit/>
          </a:bodyPr>
          <a:lstStyle/>
          <a:p>
            <a:pPr marL="12700" marR="5080" indent="127635">
              <a:lnSpc>
                <a:spcPts val="1910"/>
              </a:lnSpc>
              <a:spcBef>
                <a:spcPts val="165"/>
              </a:spcBef>
            </a:pPr>
            <a:r>
              <a:rPr sz="1600" b="1" spc="-30" dirty="0">
                <a:solidFill>
                  <a:srgbClr val="FFFFFF"/>
                </a:solidFill>
                <a:latin typeface="Calibri"/>
                <a:cs typeface="Calibri"/>
              </a:rPr>
              <a:t>Lower  </a:t>
            </a:r>
            <a:r>
              <a:rPr sz="1600" b="1" spc="-5" dirty="0">
                <a:solidFill>
                  <a:srgbClr val="FFFFFF"/>
                </a:solidFill>
                <a:latin typeface="Calibri"/>
                <a:cs typeface="Calibri"/>
              </a:rPr>
              <a:t>l</a:t>
            </a:r>
            <a:r>
              <a:rPr sz="1600" b="1" spc="-30" dirty="0">
                <a:solidFill>
                  <a:srgbClr val="FFFFFF"/>
                </a:solidFill>
                <a:latin typeface="Calibri"/>
                <a:cs typeface="Calibri"/>
              </a:rPr>
              <a:t>e</a:t>
            </a:r>
            <a:r>
              <a:rPr sz="1600" b="1" spc="-20" dirty="0">
                <a:solidFill>
                  <a:srgbClr val="FFFFFF"/>
                </a:solidFill>
                <a:latin typeface="Calibri"/>
                <a:cs typeface="Calibri"/>
              </a:rPr>
              <a:t>ve</a:t>
            </a:r>
            <a:r>
              <a:rPr sz="1600" b="1" spc="-45" dirty="0">
                <a:solidFill>
                  <a:srgbClr val="FFFFFF"/>
                </a:solidFill>
                <a:latin typeface="Calibri"/>
                <a:cs typeface="Calibri"/>
              </a:rPr>
              <a:t>r</a:t>
            </a:r>
            <a:r>
              <a:rPr sz="1600" b="1" spc="-15" dirty="0">
                <a:solidFill>
                  <a:srgbClr val="FFFFFF"/>
                </a:solidFill>
                <a:latin typeface="Calibri"/>
                <a:cs typeface="Calibri"/>
              </a:rPr>
              <a:t>a</a:t>
            </a:r>
            <a:r>
              <a:rPr sz="1600" b="1" spc="-30" dirty="0">
                <a:solidFill>
                  <a:srgbClr val="FFFFFF"/>
                </a:solidFill>
                <a:latin typeface="Calibri"/>
                <a:cs typeface="Calibri"/>
              </a:rPr>
              <a:t>ge</a:t>
            </a:r>
            <a:endParaRPr sz="1600">
              <a:latin typeface="Calibri"/>
              <a:cs typeface="Calibri"/>
            </a:endParaRPr>
          </a:p>
        </p:txBody>
      </p:sp>
      <p:sp>
        <p:nvSpPr>
          <p:cNvPr id="36" name="object 36"/>
          <p:cNvSpPr txBox="1"/>
          <p:nvPr/>
        </p:nvSpPr>
        <p:spPr>
          <a:xfrm>
            <a:off x="9240037" y="4501474"/>
            <a:ext cx="717550" cy="511175"/>
          </a:xfrm>
          <a:prstGeom prst="rect">
            <a:avLst/>
          </a:prstGeom>
        </p:spPr>
        <p:txBody>
          <a:bodyPr vert="horz" wrap="square" lIns="0" tIns="20955" rIns="0" bIns="0" rtlCol="0">
            <a:spAutoFit/>
          </a:bodyPr>
          <a:lstStyle/>
          <a:p>
            <a:pPr marL="65405" marR="5080" indent="-53340">
              <a:lnSpc>
                <a:spcPts val="1910"/>
              </a:lnSpc>
              <a:spcBef>
                <a:spcPts val="165"/>
              </a:spcBef>
            </a:pPr>
            <a:r>
              <a:rPr sz="1600" b="1" spc="-15" dirty="0">
                <a:solidFill>
                  <a:srgbClr val="FFFFFF"/>
                </a:solidFill>
                <a:latin typeface="Calibri"/>
                <a:cs typeface="Calibri"/>
              </a:rPr>
              <a:t>I</a:t>
            </a:r>
            <a:r>
              <a:rPr sz="1600" b="1" spc="-25" dirty="0">
                <a:solidFill>
                  <a:srgbClr val="FFFFFF"/>
                </a:solidFill>
                <a:latin typeface="Calibri"/>
                <a:cs typeface="Calibri"/>
              </a:rPr>
              <a:t>ndu</a:t>
            </a:r>
            <a:r>
              <a:rPr sz="1600" b="1" spc="-20" dirty="0">
                <a:solidFill>
                  <a:srgbClr val="FFFFFF"/>
                </a:solidFill>
                <a:latin typeface="Calibri"/>
                <a:cs typeface="Calibri"/>
              </a:rPr>
              <a:t>s</a:t>
            </a:r>
            <a:r>
              <a:rPr sz="1600" b="1" spc="-10" dirty="0">
                <a:solidFill>
                  <a:srgbClr val="FFFFFF"/>
                </a:solidFill>
                <a:latin typeface="Calibri"/>
                <a:cs typeface="Calibri"/>
              </a:rPr>
              <a:t>t</a:t>
            </a:r>
            <a:r>
              <a:rPr sz="1600" b="1" dirty="0">
                <a:solidFill>
                  <a:srgbClr val="FFFFFF"/>
                </a:solidFill>
                <a:latin typeface="Calibri"/>
                <a:cs typeface="Calibri"/>
              </a:rPr>
              <a:t>r</a:t>
            </a:r>
            <a:r>
              <a:rPr sz="1600" b="1" spc="-5" dirty="0">
                <a:solidFill>
                  <a:srgbClr val="FFFFFF"/>
                </a:solidFill>
                <a:latin typeface="Calibri"/>
                <a:cs typeface="Calibri"/>
              </a:rPr>
              <a:t>y  </a:t>
            </a:r>
            <a:r>
              <a:rPr sz="1600" b="1" spc="-20" dirty="0">
                <a:solidFill>
                  <a:srgbClr val="FFFFFF"/>
                </a:solidFill>
                <a:latin typeface="Calibri"/>
                <a:cs typeface="Calibri"/>
              </a:rPr>
              <a:t>experts</a:t>
            </a:r>
            <a:endParaRPr sz="1600">
              <a:latin typeface="Calibri"/>
              <a:cs typeface="Calibri"/>
            </a:endParaRPr>
          </a:p>
        </p:txBody>
      </p:sp>
      <p:sp>
        <p:nvSpPr>
          <p:cNvPr id="37" name="object 37"/>
          <p:cNvSpPr txBox="1"/>
          <p:nvPr/>
        </p:nvSpPr>
        <p:spPr>
          <a:xfrm>
            <a:off x="7928823" y="5288325"/>
            <a:ext cx="1153795" cy="511175"/>
          </a:xfrm>
          <a:prstGeom prst="rect">
            <a:avLst/>
          </a:prstGeom>
        </p:spPr>
        <p:txBody>
          <a:bodyPr vert="horz" wrap="square" lIns="0" tIns="20955" rIns="0" bIns="0" rtlCol="0">
            <a:spAutoFit/>
          </a:bodyPr>
          <a:lstStyle/>
          <a:p>
            <a:pPr marL="58419" marR="5080" indent="-46355">
              <a:lnSpc>
                <a:spcPts val="1910"/>
              </a:lnSpc>
              <a:spcBef>
                <a:spcPts val="165"/>
              </a:spcBef>
            </a:pPr>
            <a:r>
              <a:rPr sz="1600" b="1" spc="-15" dirty="0">
                <a:solidFill>
                  <a:srgbClr val="FFFFFF"/>
                </a:solidFill>
                <a:latin typeface="Calibri"/>
                <a:cs typeface="Calibri"/>
              </a:rPr>
              <a:t>Conservative  </a:t>
            </a:r>
            <a:r>
              <a:rPr sz="1600" b="1" spc="-25" dirty="0">
                <a:solidFill>
                  <a:srgbClr val="FFFFFF"/>
                </a:solidFill>
                <a:latin typeface="Calibri"/>
                <a:cs typeface="Calibri"/>
              </a:rPr>
              <a:t>und</a:t>
            </a:r>
            <a:r>
              <a:rPr sz="1600" b="1" spc="-20" dirty="0">
                <a:solidFill>
                  <a:srgbClr val="FFFFFF"/>
                </a:solidFill>
                <a:latin typeface="Calibri"/>
                <a:cs typeface="Calibri"/>
              </a:rPr>
              <a:t>e</a:t>
            </a:r>
            <a:r>
              <a:rPr sz="1600" b="1" spc="-10" dirty="0">
                <a:solidFill>
                  <a:srgbClr val="FFFFFF"/>
                </a:solidFill>
                <a:latin typeface="Calibri"/>
                <a:cs typeface="Calibri"/>
              </a:rPr>
              <a:t>r</a:t>
            </a:r>
            <a:r>
              <a:rPr sz="1600" b="1" spc="-20" dirty="0">
                <a:solidFill>
                  <a:srgbClr val="FFFFFF"/>
                </a:solidFill>
                <a:latin typeface="Calibri"/>
                <a:cs typeface="Calibri"/>
              </a:rPr>
              <a:t>w</a:t>
            </a:r>
            <a:r>
              <a:rPr sz="1600" b="1" spc="-25" dirty="0">
                <a:solidFill>
                  <a:srgbClr val="FFFFFF"/>
                </a:solidFill>
                <a:latin typeface="Calibri"/>
                <a:cs typeface="Calibri"/>
              </a:rPr>
              <a:t>r</a:t>
            </a:r>
            <a:r>
              <a:rPr sz="1600" b="1" spc="-15" dirty="0">
                <a:solidFill>
                  <a:srgbClr val="FFFFFF"/>
                </a:solidFill>
                <a:latin typeface="Calibri"/>
                <a:cs typeface="Calibri"/>
              </a:rPr>
              <a:t>i</a:t>
            </a:r>
            <a:r>
              <a:rPr sz="1600" b="1" spc="-20" dirty="0">
                <a:solidFill>
                  <a:srgbClr val="FFFFFF"/>
                </a:solidFill>
                <a:latin typeface="Calibri"/>
                <a:cs typeface="Calibri"/>
              </a:rPr>
              <a:t>t</a:t>
            </a:r>
            <a:r>
              <a:rPr sz="1600" b="1" spc="-15" dirty="0">
                <a:solidFill>
                  <a:srgbClr val="FFFFFF"/>
                </a:solidFill>
                <a:latin typeface="Calibri"/>
                <a:cs typeface="Calibri"/>
              </a:rPr>
              <a:t>i</a:t>
            </a:r>
            <a:r>
              <a:rPr sz="1600" b="1" spc="-10" dirty="0">
                <a:solidFill>
                  <a:srgbClr val="FFFFFF"/>
                </a:solidFill>
                <a:latin typeface="Calibri"/>
                <a:cs typeface="Calibri"/>
              </a:rPr>
              <a:t>n</a:t>
            </a:r>
            <a:r>
              <a:rPr sz="1600" b="1" spc="-5" dirty="0">
                <a:solidFill>
                  <a:srgbClr val="FFFFFF"/>
                </a:solidFill>
                <a:latin typeface="Calibri"/>
                <a:cs typeface="Calibri"/>
              </a:rPr>
              <a:t>g</a:t>
            </a:r>
            <a:endParaRPr sz="1600">
              <a:latin typeface="Calibri"/>
              <a:cs typeface="Calibri"/>
            </a:endParaRPr>
          </a:p>
        </p:txBody>
      </p:sp>
      <p:sp>
        <p:nvSpPr>
          <p:cNvPr id="38" name="object 38"/>
          <p:cNvSpPr/>
          <p:nvPr/>
        </p:nvSpPr>
        <p:spPr>
          <a:xfrm>
            <a:off x="661416" y="2613659"/>
            <a:ext cx="2383535" cy="1746491"/>
          </a:xfrm>
          <a:prstGeom prst="rect">
            <a:avLst/>
          </a:prstGeom>
          <a:blipFill>
            <a:blip r:embed="rId15" cstate="print"/>
            <a:stretch>
              <a:fillRect/>
            </a:stretch>
          </a:blipFill>
        </p:spPr>
        <p:txBody>
          <a:bodyPr wrap="square" lIns="0" tIns="0" rIns="0" bIns="0" rtlCol="0"/>
          <a:lstStyle/>
          <a:p>
            <a:endParaRPr/>
          </a:p>
        </p:txBody>
      </p:sp>
      <p:sp>
        <p:nvSpPr>
          <p:cNvPr id="39" name="object 39"/>
          <p:cNvSpPr txBox="1"/>
          <p:nvPr/>
        </p:nvSpPr>
        <p:spPr>
          <a:xfrm>
            <a:off x="886967" y="2820923"/>
            <a:ext cx="1932939" cy="1176604"/>
          </a:xfrm>
          <a:prstGeom prst="rect">
            <a:avLst/>
          </a:prstGeom>
          <a:solidFill>
            <a:srgbClr val="F1F1F1">
              <a:alpha val="72157"/>
            </a:srgbClr>
          </a:solidFill>
        </p:spPr>
        <p:txBody>
          <a:bodyPr vert="horz" wrap="square" lIns="0" tIns="70485" rIns="0" bIns="0" rtlCol="0">
            <a:spAutoFit/>
          </a:bodyPr>
          <a:lstStyle/>
          <a:p>
            <a:pPr marL="194310">
              <a:lnSpc>
                <a:spcPct val="100000"/>
              </a:lnSpc>
              <a:spcBef>
                <a:spcPts val="555"/>
              </a:spcBef>
            </a:pPr>
            <a:r>
              <a:rPr sz="2600" b="1" dirty="0">
                <a:solidFill>
                  <a:srgbClr val="1D6EA9"/>
                </a:solidFill>
                <a:latin typeface="Calibri"/>
                <a:cs typeface="Calibri"/>
              </a:rPr>
              <a:t>High</a:t>
            </a:r>
            <a:r>
              <a:rPr sz="2600" b="1" spc="-60" dirty="0">
                <a:solidFill>
                  <a:srgbClr val="1D6EA9"/>
                </a:solidFill>
                <a:latin typeface="Calibri"/>
                <a:cs typeface="Calibri"/>
              </a:rPr>
              <a:t> </a:t>
            </a:r>
            <a:r>
              <a:rPr sz="2600" b="1" dirty="0">
                <a:solidFill>
                  <a:srgbClr val="1D6EA9"/>
                </a:solidFill>
                <a:latin typeface="Calibri"/>
                <a:cs typeface="Calibri"/>
              </a:rPr>
              <a:t>Risk</a:t>
            </a:r>
            <a:endParaRPr sz="2600" dirty="0">
              <a:solidFill>
                <a:srgbClr val="1D6EA9"/>
              </a:solidFill>
              <a:latin typeface="Calibri"/>
              <a:cs typeface="Calibri"/>
            </a:endParaRPr>
          </a:p>
          <a:p>
            <a:pPr marL="422909" indent="-229235">
              <a:lnSpc>
                <a:spcPct val="100000"/>
              </a:lnSpc>
              <a:spcBef>
                <a:spcPts val="735"/>
              </a:spcBef>
              <a:buChar char="•"/>
              <a:tabLst>
                <a:tab pos="423545" algn="l"/>
              </a:tabLst>
            </a:pPr>
            <a:r>
              <a:rPr sz="2000" spc="-5" dirty="0">
                <a:latin typeface="Calibri"/>
                <a:cs typeface="Calibri"/>
              </a:rPr>
              <a:t>Risk</a:t>
            </a:r>
            <a:r>
              <a:rPr sz="2000" spc="-55" dirty="0">
                <a:latin typeface="Calibri"/>
                <a:cs typeface="Calibri"/>
              </a:rPr>
              <a:t> </a:t>
            </a:r>
            <a:r>
              <a:rPr sz="2000" dirty="0">
                <a:latin typeface="Calibri"/>
                <a:cs typeface="Calibri"/>
              </a:rPr>
              <a:t>100%</a:t>
            </a:r>
          </a:p>
          <a:p>
            <a:pPr marL="422909" indent="-229235">
              <a:lnSpc>
                <a:spcPct val="100000"/>
              </a:lnSpc>
              <a:buChar char="•"/>
              <a:tabLst>
                <a:tab pos="423545" algn="l"/>
              </a:tabLst>
            </a:pPr>
            <a:r>
              <a:rPr sz="2000" spc="-10" dirty="0">
                <a:latin typeface="Calibri"/>
                <a:cs typeface="Calibri"/>
              </a:rPr>
              <a:t>Return</a:t>
            </a:r>
            <a:r>
              <a:rPr sz="2000" spc="-100" dirty="0">
                <a:latin typeface="Calibri"/>
                <a:cs typeface="Calibri"/>
              </a:rPr>
              <a:t> </a:t>
            </a:r>
            <a:r>
              <a:rPr sz="2000" dirty="0">
                <a:latin typeface="Calibri"/>
                <a:cs typeface="Calibri"/>
              </a:rPr>
              <a:t>30%</a:t>
            </a:r>
          </a:p>
        </p:txBody>
      </p:sp>
      <p:sp>
        <p:nvSpPr>
          <p:cNvPr id="40" name="object 40"/>
          <p:cNvSpPr/>
          <p:nvPr/>
        </p:nvSpPr>
        <p:spPr>
          <a:xfrm>
            <a:off x="2874264" y="2613660"/>
            <a:ext cx="2523743" cy="1746491"/>
          </a:xfrm>
          <a:prstGeom prst="rect">
            <a:avLst/>
          </a:prstGeom>
          <a:blipFill>
            <a:blip r:embed="rId16" cstate="print"/>
            <a:stretch>
              <a:fillRect/>
            </a:stretch>
          </a:blipFill>
        </p:spPr>
        <p:txBody>
          <a:bodyPr wrap="square" lIns="0" tIns="0" rIns="0" bIns="0" rtlCol="0"/>
          <a:lstStyle/>
          <a:p>
            <a:endParaRPr/>
          </a:p>
        </p:txBody>
      </p:sp>
      <p:sp>
        <p:nvSpPr>
          <p:cNvPr id="41" name="object 41"/>
          <p:cNvSpPr txBox="1"/>
          <p:nvPr/>
        </p:nvSpPr>
        <p:spPr>
          <a:xfrm>
            <a:off x="3104388" y="2820923"/>
            <a:ext cx="2063750" cy="1176604"/>
          </a:xfrm>
          <a:prstGeom prst="rect">
            <a:avLst/>
          </a:prstGeom>
          <a:solidFill>
            <a:srgbClr val="F1F1F1">
              <a:alpha val="72157"/>
            </a:srgbClr>
          </a:solidFill>
        </p:spPr>
        <p:txBody>
          <a:bodyPr vert="horz" wrap="square" lIns="0" tIns="70485" rIns="0" bIns="0" rtlCol="0">
            <a:spAutoFit/>
          </a:bodyPr>
          <a:lstStyle/>
          <a:p>
            <a:pPr marL="194310">
              <a:lnSpc>
                <a:spcPct val="100000"/>
              </a:lnSpc>
              <a:spcBef>
                <a:spcPts val="555"/>
              </a:spcBef>
            </a:pPr>
            <a:r>
              <a:rPr sz="2600" b="1" dirty="0">
                <a:solidFill>
                  <a:srgbClr val="1D6EA9"/>
                </a:solidFill>
                <a:latin typeface="Calibri"/>
                <a:cs typeface="Calibri"/>
              </a:rPr>
              <a:t>Low</a:t>
            </a:r>
            <a:r>
              <a:rPr sz="2600" b="1" spc="-70" dirty="0">
                <a:solidFill>
                  <a:srgbClr val="1D6EA9"/>
                </a:solidFill>
                <a:latin typeface="Calibri"/>
                <a:cs typeface="Calibri"/>
              </a:rPr>
              <a:t> </a:t>
            </a:r>
            <a:r>
              <a:rPr sz="2600" b="1" dirty="0">
                <a:solidFill>
                  <a:srgbClr val="1D6EA9"/>
                </a:solidFill>
                <a:latin typeface="Calibri"/>
                <a:cs typeface="Calibri"/>
              </a:rPr>
              <a:t>Risk</a:t>
            </a:r>
            <a:endParaRPr sz="2600" dirty="0">
              <a:solidFill>
                <a:srgbClr val="1D6EA9"/>
              </a:solidFill>
              <a:latin typeface="Calibri"/>
              <a:cs typeface="Calibri"/>
            </a:endParaRPr>
          </a:p>
          <a:p>
            <a:pPr marL="422909" indent="-229235">
              <a:lnSpc>
                <a:spcPct val="100000"/>
              </a:lnSpc>
              <a:spcBef>
                <a:spcPts val="735"/>
              </a:spcBef>
              <a:buChar char="•"/>
              <a:tabLst>
                <a:tab pos="423545" algn="l"/>
              </a:tabLst>
            </a:pPr>
            <a:r>
              <a:rPr sz="2000" spc="-5" dirty="0">
                <a:latin typeface="Calibri"/>
                <a:cs typeface="Calibri"/>
              </a:rPr>
              <a:t>Risk</a:t>
            </a:r>
            <a:r>
              <a:rPr sz="2000" spc="-45" dirty="0">
                <a:latin typeface="Calibri"/>
                <a:cs typeface="Calibri"/>
              </a:rPr>
              <a:t> </a:t>
            </a:r>
            <a:r>
              <a:rPr sz="2000" dirty="0">
                <a:latin typeface="Calibri"/>
                <a:cs typeface="Calibri"/>
              </a:rPr>
              <a:t>10%</a:t>
            </a:r>
          </a:p>
          <a:p>
            <a:pPr marL="422275" indent="-229235">
              <a:lnSpc>
                <a:spcPct val="100000"/>
              </a:lnSpc>
              <a:buChar char="•"/>
              <a:tabLst>
                <a:tab pos="422909" algn="l"/>
              </a:tabLst>
            </a:pPr>
            <a:r>
              <a:rPr sz="2000" spc="-10" dirty="0">
                <a:latin typeface="Calibri"/>
                <a:cs typeface="Calibri"/>
              </a:rPr>
              <a:t>Return</a:t>
            </a:r>
            <a:r>
              <a:rPr sz="2000" spc="-100" dirty="0">
                <a:latin typeface="Calibri"/>
                <a:cs typeface="Calibri"/>
              </a:rPr>
              <a:t> </a:t>
            </a:r>
            <a:r>
              <a:rPr sz="2000" dirty="0">
                <a:latin typeface="Calibri"/>
                <a:cs typeface="Calibri"/>
              </a:rPr>
              <a:t>15%</a:t>
            </a:r>
          </a:p>
        </p:txBody>
      </p:sp>
      <p:sp>
        <p:nvSpPr>
          <p:cNvPr id="42" name="object 42"/>
          <p:cNvSpPr/>
          <p:nvPr/>
        </p:nvSpPr>
        <p:spPr>
          <a:xfrm>
            <a:off x="5410502" y="3148619"/>
            <a:ext cx="1171575" cy="687705"/>
          </a:xfrm>
          <a:custGeom>
            <a:avLst/>
            <a:gdLst/>
            <a:ahLst/>
            <a:cxnLst/>
            <a:rect l="l" t="t" r="r" b="b"/>
            <a:pathLst>
              <a:path w="1171575" h="687704">
                <a:moveTo>
                  <a:pt x="753129" y="687695"/>
                </a:moveTo>
                <a:lnTo>
                  <a:pt x="722701" y="682127"/>
                </a:lnTo>
                <a:lnTo>
                  <a:pt x="699183" y="662203"/>
                </a:lnTo>
                <a:lnTo>
                  <a:pt x="689749" y="631201"/>
                </a:lnTo>
                <a:lnTo>
                  <a:pt x="689749" y="533839"/>
                </a:lnTo>
                <a:lnTo>
                  <a:pt x="686014" y="511968"/>
                </a:lnTo>
                <a:lnTo>
                  <a:pt x="675458" y="494259"/>
                </a:lnTo>
                <a:lnTo>
                  <a:pt x="659056" y="482397"/>
                </a:lnTo>
                <a:lnTo>
                  <a:pt x="637782" y="478068"/>
                </a:lnTo>
                <a:lnTo>
                  <a:pt x="56691" y="478068"/>
                </a:lnTo>
                <a:lnTo>
                  <a:pt x="34679" y="473460"/>
                </a:lnTo>
                <a:lnTo>
                  <a:pt x="16653" y="461053"/>
                </a:lnTo>
                <a:lnTo>
                  <a:pt x="4473" y="442975"/>
                </a:lnTo>
                <a:lnTo>
                  <a:pt x="0" y="421352"/>
                </a:lnTo>
                <a:lnTo>
                  <a:pt x="0" y="268219"/>
                </a:lnTo>
                <a:lnTo>
                  <a:pt x="4473" y="246094"/>
                </a:lnTo>
                <a:lnTo>
                  <a:pt x="16653" y="228754"/>
                </a:lnTo>
                <a:lnTo>
                  <a:pt x="34679" y="217440"/>
                </a:lnTo>
                <a:lnTo>
                  <a:pt x="56691" y="213393"/>
                </a:lnTo>
                <a:lnTo>
                  <a:pt x="637782" y="213393"/>
                </a:lnTo>
                <a:lnTo>
                  <a:pt x="659056" y="208623"/>
                </a:lnTo>
                <a:lnTo>
                  <a:pt x="675458" y="195788"/>
                </a:lnTo>
                <a:lnTo>
                  <a:pt x="686014" y="177104"/>
                </a:lnTo>
                <a:lnTo>
                  <a:pt x="689749" y="154787"/>
                </a:lnTo>
                <a:lnTo>
                  <a:pt x="689749" y="57424"/>
                </a:lnTo>
                <a:lnTo>
                  <a:pt x="699198" y="25876"/>
                </a:lnTo>
                <a:lnTo>
                  <a:pt x="722819" y="5671"/>
                </a:lnTo>
                <a:lnTo>
                  <a:pt x="753527" y="0"/>
                </a:lnTo>
                <a:lnTo>
                  <a:pt x="784235" y="12052"/>
                </a:lnTo>
                <a:lnTo>
                  <a:pt x="1149897" y="303194"/>
                </a:lnTo>
                <a:lnTo>
                  <a:pt x="1166211" y="323591"/>
                </a:lnTo>
                <a:lnTo>
                  <a:pt x="1171275" y="347976"/>
                </a:lnTo>
                <a:lnTo>
                  <a:pt x="1165177" y="372183"/>
                </a:lnTo>
                <a:lnTo>
                  <a:pt x="1148007" y="392049"/>
                </a:lnTo>
                <a:lnTo>
                  <a:pt x="783290" y="675628"/>
                </a:lnTo>
                <a:lnTo>
                  <a:pt x="753129" y="687695"/>
                </a:lnTo>
                <a:close/>
              </a:path>
            </a:pathLst>
          </a:custGeom>
          <a:solidFill>
            <a:srgbClr val="4284BE"/>
          </a:solidFill>
        </p:spPr>
        <p:txBody>
          <a:bodyPr wrap="square" lIns="0" tIns="0" rIns="0" bIns="0" rtlCol="0"/>
          <a:lstStyle/>
          <a:p>
            <a:endParaRPr/>
          </a:p>
        </p:txBody>
      </p:sp>
      <p:grpSp>
        <p:nvGrpSpPr>
          <p:cNvPr id="45" name="Group 44">
            <a:extLst>
              <a:ext uri="{FF2B5EF4-FFF2-40B4-BE49-F238E27FC236}">
                <a16:creationId xmlns:a16="http://schemas.microsoft.com/office/drawing/2014/main" id="{A42499F7-AB71-41E9-8572-E9AA70B41EC1}"/>
              </a:ext>
            </a:extLst>
          </p:cNvPr>
          <p:cNvGrpSpPr/>
          <p:nvPr/>
        </p:nvGrpSpPr>
        <p:grpSpPr>
          <a:xfrm>
            <a:off x="0" y="951948"/>
            <a:ext cx="1137805" cy="764864"/>
            <a:chOff x="-63500" y="-969582"/>
            <a:chExt cx="1137805" cy="764864"/>
          </a:xfrm>
        </p:grpSpPr>
        <p:sp>
          <p:nvSpPr>
            <p:cNvPr id="46" name="Rectangle 45">
              <a:extLst>
                <a:ext uri="{FF2B5EF4-FFF2-40B4-BE49-F238E27FC236}">
                  <a16:creationId xmlns:a16="http://schemas.microsoft.com/office/drawing/2014/main" id="{DA0EAFE5-130D-4161-87DC-5C8B4C426FEF}"/>
                </a:ext>
              </a:extLst>
            </p:cNvPr>
            <p:cNvSpPr/>
            <p:nvPr/>
          </p:nvSpPr>
          <p:spPr>
            <a:xfrm>
              <a:off x="539173" y="-734654"/>
              <a:ext cx="535132" cy="52993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C1AA08B-3519-4EE7-A515-B9927171EB43}"/>
                </a:ext>
              </a:extLst>
            </p:cNvPr>
            <p:cNvSpPr/>
            <p:nvPr/>
          </p:nvSpPr>
          <p:spPr>
            <a:xfrm>
              <a:off x="-63500" y="-969582"/>
              <a:ext cx="1036320" cy="685800"/>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8" name="Picture 47" descr="Logo&#10;&#10;Description automatically generated">
              <a:extLst>
                <a:ext uri="{FF2B5EF4-FFF2-40B4-BE49-F238E27FC236}">
                  <a16:creationId xmlns:a16="http://schemas.microsoft.com/office/drawing/2014/main" id="{127C7451-EFF3-4116-8D34-4A96982A598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5455" t="29630" r="35050" b="47879"/>
            <a:stretch/>
          </p:blipFill>
          <p:spPr>
            <a:xfrm>
              <a:off x="67065" y="-922246"/>
              <a:ext cx="775190" cy="591127"/>
            </a:xfrm>
            <a:prstGeom prst="rect">
              <a:avLst/>
            </a:prstGeom>
          </p:spPr>
        </p:pic>
      </p:grpSp>
      <p:sp>
        <p:nvSpPr>
          <p:cNvPr id="51" name="Title 50">
            <a:extLst>
              <a:ext uri="{FF2B5EF4-FFF2-40B4-BE49-F238E27FC236}">
                <a16:creationId xmlns:a16="http://schemas.microsoft.com/office/drawing/2014/main" id="{2ACC6F52-6F3B-4BC0-B482-04DC2B6F0FA5}"/>
              </a:ext>
            </a:extLst>
          </p:cNvPr>
          <p:cNvSpPr>
            <a:spLocks noGrp="1"/>
          </p:cNvSpPr>
          <p:nvPr>
            <p:ph type="title"/>
          </p:nvPr>
        </p:nvSpPr>
        <p:spPr/>
        <p:txBody>
          <a:bodyPr/>
          <a:lstStyle/>
          <a:p>
            <a:r>
              <a:rPr lang="en-US" dirty="0"/>
              <a:t> Risk Based Investing</a:t>
            </a:r>
          </a:p>
        </p:txBody>
      </p:sp>
    </p:spTree>
    <p:extLst>
      <p:ext uri="{BB962C8B-B14F-4D97-AF65-F5344CB8AC3E}">
        <p14:creationId xmlns:p14="http://schemas.microsoft.com/office/powerpoint/2010/main" val="2569382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D274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6774411" y="2215585"/>
            <a:ext cx="5121679" cy="1213415"/>
          </a:xfrm>
        </p:spPr>
        <p:txBody>
          <a:bodyPr>
            <a:normAutofit fontScale="90000"/>
          </a:bodyPr>
          <a:lstStyle/>
          <a:p>
            <a:r>
              <a:rPr lang="en-US" dirty="0">
                <a:solidFill>
                  <a:srgbClr val="E9E9E9"/>
                </a:solidFill>
              </a:rPr>
              <a:t>San Antonio</a:t>
            </a:r>
            <a:br>
              <a:rPr lang="en-US" dirty="0">
                <a:solidFill>
                  <a:srgbClr val="E9E9E9"/>
                </a:solidFill>
              </a:rPr>
            </a:br>
            <a:r>
              <a:rPr lang="en-US" sz="4400" dirty="0">
                <a:solidFill>
                  <a:srgbClr val="E9E9E9"/>
                </a:solidFill>
              </a:rPr>
              <a:t>Texas</a:t>
            </a:r>
            <a:endParaRPr lang="en-US" dirty="0">
              <a:solidFill>
                <a:srgbClr val="E9E9E9"/>
              </a:solidFill>
            </a:endParaRPr>
          </a:p>
        </p:txBody>
      </p:sp>
      <p:pic>
        <p:nvPicPr>
          <p:cNvPr id="17" name="Picture Placeholder 16">
            <a:extLst>
              <a:ext uri="{FF2B5EF4-FFF2-40B4-BE49-F238E27FC236}">
                <a16:creationId xmlns:a16="http://schemas.microsoft.com/office/drawing/2014/main" id="{CDE49A84-B633-4CE3-86E3-CC3ABE2E8FA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9552" t="938" r="27160" b="6427"/>
          <a:stretch/>
        </p:blipFill>
        <p:spPr>
          <a:xfrm>
            <a:off x="0" y="0"/>
            <a:ext cx="6311900" cy="6858000"/>
          </a:xfrm>
        </p:spPr>
      </p:pic>
      <p:sp>
        <p:nvSpPr>
          <p:cNvPr id="9" name="Subtitle 3">
            <a:extLst>
              <a:ext uri="{FF2B5EF4-FFF2-40B4-BE49-F238E27FC236}">
                <a16:creationId xmlns:a16="http://schemas.microsoft.com/office/drawing/2014/main" id="{2DB9C868-60CC-489F-8CBA-CCE79BE04301}"/>
              </a:ext>
            </a:extLst>
          </p:cNvPr>
          <p:cNvSpPr>
            <a:spLocks noGrp="1"/>
          </p:cNvSpPr>
          <p:nvPr>
            <p:ph type="subTitle" idx="1"/>
          </p:nvPr>
        </p:nvSpPr>
        <p:spPr>
          <a:xfrm>
            <a:off x="6717261" y="3698593"/>
            <a:ext cx="4526280" cy="1279652"/>
          </a:xfrm>
        </p:spPr>
        <p:txBody>
          <a:bodyPr>
            <a:normAutofit/>
          </a:bodyPr>
          <a:lstStyle/>
          <a:p>
            <a:r>
              <a:rPr lang="en-US" sz="3200" dirty="0">
                <a:solidFill>
                  <a:srgbClr val="4284BE"/>
                </a:solidFill>
                <a:latin typeface="+mj-lt"/>
              </a:rPr>
              <a:t>Market overview</a:t>
            </a:r>
          </a:p>
        </p:txBody>
      </p:sp>
      <p:pic>
        <p:nvPicPr>
          <p:cNvPr id="2" name="Picture 1" descr="Logo&#10;&#10;Description automatically generated with medium confidence">
            <a:extLst>
              <a:ext uri="{FF2B5EF4-FFF2-40B4-BE49-F238E27FC236}">
                <a16:creationId xmlns:a16="http://schemas.microsoft.com/office/drawing/2014/main" id="{F80BA815-3D4B-4701-8264-9A9150C025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23" t="34090" r="7070" b="34091"/>
          <a:stretch/>
        </p:blipFill>
        <p:spPr>
          <a:xfrm>
            <a:off x="9408160" y="5760448"/>
            <a:ext cx="2783840" cy="1097552"/>
          </a:xfrm>
          <a:prstGeom prst="rect">
            <a:avLst/>
          </a:prstGeom>
        </p:spPr>
      </p:pic>
    </p:spTree>
    <p:extLst>
      <p:ext uri="{BB962C8B-B14F-4D97-AF65-F5344CB8AC3E}">
        <p14:creationId xmlns:p14="http://schemas.microsoft.com/office/powerpoint/2010/main" val="3646071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city, harbor&#10;&#10;Description automatically generated">
            <a:extLst>
              <a:ext uri="{FF2B5EF4-FFF2-40B4-BE49-F238E27FC236}">
                <a16:creationId xmlns:a16="http://schemas.microsoft.com/office/drawing/2014/main" id="{F2E1FC55-7FC9-4171-8157-901F76E2C9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76" t="31469" r="5622"/>
          <a:stretch/>
        </p:blipFill>
        <p:spPr>
          <a:xfrm>
            <a:off x="0" y="-1"/>
            <a:ext cx="12192000" cy="6877251"/>
          </a:xfrm>
          <a:prstGeom prst="rect">
            <a:avLst/>
          </a:prstGeom>
        </p:spPr>
      </p:pic>
      <p:graphicFrame>
        <p:nvGraphicFramePr>
          <p:cNvPr id="18" name="Content Placeholder 7" descr="This is agenda slide with icons and texts">
            <a:extLst>
              <a:ext uri="{FF2B5EF4-FFF2-40B4-BE49-F238E27FC236}">
                <a16:creationId xmlns:a16="http://schemas.microsoft.com/office/drawing/2014/main" id="{8DB202CD-67CB-4F55-926C-FEA75DA63B38}"/>
              </a:ext>
            </a:extLst>
          </p:cNvPr>
          <p:cNvGraphicFramePr>
            <a:graphicFrameLocks noGrp="1"/>
          </p:cNvGraphicFramePr>
          <p:nvPr>
            <p:ph idx="1"/>
            <p:extLst>
              <p:ext uri="{D42A27DB-BD31-4B8C-83A1-F6EECF244321}">
                <p14:modId xmlns:p14="http://schemas.microsoft.com/office/powerpoint/2010/main" val="3010104557"/>
              </p:ext>
            </p:extLst>
          </p:nvPr>
        </p:nvGraphicFramePr>
        <p:xfrm>
          <a:off x="0" y="4515051"/>
          <a:ext cx="12192000" cy="236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E15A7206-67DC-401E-871A-85956E6AAC1C}"/>
              </a:ext>
            </a:extLst>
          </p:cNvPr>
          <p:cNvSpPr txBox="1"/>
          <p:nvPr/>
        </p:nvSpPr>
        <p:spPr>
          <a:xfrm>
            <a:off x="8638162" y="6631029"/>
            <a:ext cx="3553838" cy="246221"/>
          </a:xfrm>
          <a:prstGeom prst="rect">
            <a:avLst/>
          </a:prstGeom>
          <a:noFill/>
        </p:spPr>
        <p:txBody>
          <a:bodyPr wrap="square" rtlCol="0">
            <a:spAutoFit/>
          </a:bodyPr>
          <a:lstStyle/>
          <a:p>
            <a:pPr algn="r">
              <a:defRPr/>
            </a:pPr>
            <a:r>
              <a:rPr lang="en-US" sz="1000" b="1" i="0" u="none" strike="noStrike" baseline="0" dirty="0">
                <a:solidFill>
                  <a:schemeClr val="bg2">
                    <a:lumMod val="95000"/>
                  </a:schemeClr>
                </a:solidFill>
                <a:latin typeface="Lato-Regular"/>
              </a:rPr>
              <a:t>Source</a:t>
            </a:r>
            <a:r>
              <a:rPr lang="en-US" sz="1000" dirty="0">
                <a:solidFill>
                  <a:schemeClr val="bg2">
                    <a:lumMod val="95000"/>
                  </a:schemeClr>
                </a:solidFill>
                <a:latin typeface="Lato-Regular"/>
              </a:rPr>
              <a:t>:  Source: Site-to-Do-Business (STDB Online) 2020</a:t>
            </a:r>
          </a:p>
        </p:txBody>
      </p:sp>
    </p:spTree>
    <p:extLst>
      <p:ext uri="{BB962C8B-B14F-4D97-AF65-F5344CB8AC3E}">
        <p14:creationId xmlns:p14="http://schemas.microsoft.com/office/powerpoint/2010/main" val="266183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690C6-060D-47CA-B49D-FEDCF9649B4E}"/>
              </a:ext>
            </a:extLst>
          </p:cNvPr>
          <p:cNvSpPr txBox="1"/>
          <p:nvPr/>
        </p:nvSpPr>
        <p:spPr>
          <a:xfrm>
            <a:off x="6416077" y="1880856"/>
            <a:ext cx="5674323" cy="3755104"/>
          </a:xfrm>
          <a:prstGeom prst="rect">
            <a:avLst/>
          </a:prstGeom>
        </p:spPr>
        <p:txBody>
          <a:bodyPr vert="horz" lIns="0" tIns="45720" rIns="0" bIns="45720" rtlCol="0" anchor="t">
            <a:normAutofit/>
          </a:bodyPr>
          <a:lstStyle/>
          <a:p>
            <a:pPr marL="0" marR="0" lvl="0" indent="0" fontAlgn="auto">
              <a:lnSpc>
                <a:spcPct val="90000"/>
              </a:lnSpc>
              <a:spcBef>
                <a:spcPct val="0"/>
              </a:spcBef>
              <a:spcAft>
                <a:spcPts val="600"/>
              </a:spcAft>
              <a:buClr>
                <a:schemeClr val="accent1"/>
              </a:buClr>
              <a:buSzTx/>
              <a:tabLst/>
              <a:defRPr/>
            </a:pPr>
            <a:r>
              <a:rPr lang="en-US" sz="1700" i="0" u="none" strike="noStrike" spc="-50" baseline="0" dirty="0">
                <a:solidFill>
                  <a:schemeClr val="tx1">
                    <a:lumMod val="75000"/>
                    <a:lumOff val="25000"/>
                  </a:schemeClr>
                </a:solidFill>
              </a:rPr>
              <a:t>San Antonio is the </a:t>
            </a:r>
            <a:r>
              <a:rPr lang="en-US" sz="1700" i="0" u="sng" strike="noStrike" spc="-50" baseline="0" dirty="0">
                <a:solidFill>
                  <a:schemeClr val="tx1">
                    <a:lumMod val="75000"/>
                    <a:lumOff val="25000"/>
                  </a:schemeClr>
                </a:solidFill>
              </a:rPr>
              <a:t>second largest city in the state</a:t>
            </a:r>
            <a:r>
              <a:rPr lang="en-US" sz="1700" i="0" u="none" strike="noStrike" spc="-50" baseline="0" dirty="0">
                <a:solidFill>
                  <a:schemeClr val="tx1">
                    <a:lumMod val="75000"/>
                    <a:lumOff val="25000"/>
                  </a:schemeClr>
                </a:solidFill>
              </a:rPr>
              <a:t>, enjoys a diverse economy with continued growth in the fields of healthcare, biotechnology, telecommunications, higher education and an expanding tourism market, a developing oil/gas industry and continued job growth. </a:t>
            </a:r>
          </a:p>
          <a:p>
            <a:pPr marL="0" marR="0" lvl="0" indent="0" fontAlgn="auto">
              <a:lnSpc>
                <a:spcPct val="90000"/>
              </a:lnSpc>
              <a:spcBef>
                <a:spcPct val="0"/>
              </a:spcBef>
              <a:spcAft>
                <a:spcPts val="600"/>
              </a:spcAft>
              <a:buClr>
                <a:schemeClr val="accent1"/>
              </a:buClr>
              <a:buSzTx/>
              <a:buFont typeface="Wingdings" panose="05000000000000000000" pitchFamily="2" charset="2"/>
              <a:buChar char="§"/>
              <a:tabLst/>
              <a:defRPr/>
            </a:pPr>
            <a:endParaRPr lang="en-US" sz="1700" i="0" u="none" strike="noStrike" spc="-50" baseline="0" dirty="0">
              <a:solidFill>
                <a:schemeClr val="tx1">
                  <a:lumMod val="75000"/>
                  <a:lumOff val="25000"/>
                </a:schemeClr>
              </a:solidFill>
            </a:endParaRPr>
          </a:p>
          <a:p>
            <a:pPr marL="0" marR="0" lvl="0" indent="0" fontAlgn="auto">
              <a:lnSpc>
                <a:spcPct val="90000"/>
              </a:lnSpc>
              <a:spcBef>
                <a:spcPct val="0"/>
              </a:spcBef>
              <a:spcAft>
                <a:spcPts val="600"/>
              </a:spcAft>
              <a:buClr>
                <a:schemeClr val="accent1"/>
              </a:buClr>
              <a:buSzTx/>
              <a:tabLst/>
              <a:defRPr/>
            </a:pPr>
            <a:r>
              <a:rPr lang="en-US" sz="1700" i="0" u="none" strike="noStrike" spc="-50" baseline="0" dirty="0">
                <a:solidFill>
                  <a:schemeClr val="tx1">
                    <a:lumMod val="75000"/>
                    <a:lumOff val="25000"/>
                  </a:schemeClr>
                </a:solidFill>
              </a:rPr>
              <a:t>The location of San Antonio at the crossroads of three interstate highways and its proximity to Mexico are expected to increase San Antonio’s role in international trade in the future because of the North American Free Trade Agreement (NAFTA). </a:t>
            </a:r>
          </a:p>
          <a:p>
            <a:pPr marL="0" marR="0" lvl="0" indent="0" fontAlgn="auto">
              <a:lnSpc>
                <a:spcPct val="90000"/>
              </a:lnSpc>
              <a:spcBef>
                <a:spcPct val="0"/>
              </a:spcBef>
              <a:spcAft>
                <a:spcPts val="600"/>
              </a:spcAft>
              <a:buClr>
                <a:schemeClr val="accent1"/>
              </a:buClr>
              <a:buSzTx/>
              <a:buFont typeface="Wingdings" panose="05000000000000000000" pitchFamily="2" charset="2"/>
              <a:buChar char="§"/>
              <a:tabLst/>
              <a:defRPr/>
            </a:pPr>
            <a:endParaRPr lang="en-US" sz="1700" i="0" u="none" strike="noStrike" spc="-50" baseline="0" dirty="0">
              <a:solidFill>
                <a:schemeClr val="tx1">
                  <a:lumMod val="75000"/>
                  <a:lumOff val="25000"/>
                </a:schemeClr>
              </a:solidFill>
            </a:endParaRPr>
          </a:p>
          <a:p>
            <a:pPr marL="0" marR="0" lvl="0" indent="0" fontAlgn="auto">
              <a:lnSpc>
                <a:spcPct val="90000"/>
              </a:lnSpc>
              <a:spcBef>
                <a:spcPct val="0"/>
              </a:spcBef>
              <a:spcAft>
                <a:spcPts val="600"/>
              </a:spcAft>
              <a:buClr>
                <a:schemeClr val="accent1"/>
              </a:buClr>
              <a:buSzTx/>
              <a:tabLst/>
              <a:defRPr/>
            </a:pPr>
            <a:r>
              <a:rPr lang="en-US" sz="1700" i="0" u="none" strike="noStrike" spc="-50" baseline="0" dirty="0">
                <a:solidFill>
                  <a:schemeClr val="tx1">
                    <a:lumMod val="75000"/>
                    <a:lumOff val="25000"/>
                  </a:schemeClr>
                </a:solidFill>
              </a:rPr>
              <a:t>The economic outlook for San Antonio is for </a:t>
            </a:r>
            <a:r>
              <a:rPr lang="en-US" sz="1700" i="0" u="sng" strike="noStrike" spc="-50" baseline="0" dirty="0">
                <a:solidFill>
                  <a:schemeClr val="tx1">
                    <a:lumMod val="75000"/>
                    <a:lumOff val="25000"/>
                  </a:schemeClr>
                </a:solidFill>
              </a:rPr>
              <a:t>continued above-average growth </a:t>
            </a:r>
            <a:r>
              <a:rPr lang="en-US" sz="1700" i="0" u="none" strike="noStrike" spc="-50" baseline="0" dirty="0">
                <a:solidFill>
                  <a:schemeClr val="tx1">
                    <a:lumMod val="75000"/>
                    <a:lumOff val="25000"/>
                  </a:schemeClr>
                </a:solidFill>
              </a:rPr>
              <a:t>due to low business costs, a young bilingual workforce, and proximity to Mexico. </a:t>
            </a:r>
            <a:endParaRPr lang="en-US" sz="1700" spc="-50" baseline="0" dirty="0">
              <a:solidFill>
                <a:schemeClr val="tx1">
                  <a:lumMod val="75000"/>
                  <a:lumOff val="25000"/>
                </a:schemeClr>
              </a:solidFill>
            </a:endParaRPr>
          </a:p>
        </p:txBody>
      </p:sp>
      <p:pic>
        <p:nvPicPr>
          <p:cNvPr id="6" name="Picture 5" descr="A river with a city in the background&#10;&#10;Description automatically generated with low confidence">
            <a:extLst>
              <a:ext uri="{FF2B5EF4-FFF2-40B4-BE49-F238E27FC236}">
                <a16:creationId xmlns:a16="http://schemas.microsoft.com/office/drawing/2014/main" id="{1B492987-05E0-414C-A26D-9E324F5B74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04" r="19945"/>
          <a:stretch/>
        </p:blipFill>
        <p:spPr>
          <a:xfrm>
            <a:off x="0" y="1"/>
            <a:ext cx="5965227" cy="6858000"/>
          </a:xfrm>
          <a:prstGeom prst="rect">
            <a:avLst/>
          </a:prstGeom>
          <a:noFill/>
        </p:spPr>
      </p:pic>
      <p:sp>
        <p:nvSpPr>
          <p:cNvPr id="3" name="TextBox 2">
            <a:extLst>
              <a:ext uri="{FF2B5EF4-FFF2-40B4-BE49-F238E27FC236}">
                <a16:creationId xmlns:a16="http://schemas.microsoft.com/office/drawing/2014/main" id="{0C610730-F7AA-4330-9804-F527446EEB5E}"/>
              </a:ext>
            </a:extLst>
          </p:cNvPr>
          <p:cNvSpPr txBox="1"/>
          <p:nvPr/>
        </p:nvSpPr>
        <p:spPr>
          <a:xfrm>
            <a:off x="8845550" y="6611779"/>
            <a:ext cx="3553838" cy="246221"/>
          </a:xfrm>
          <a:prstGeom prst="rect">
            <a:avLst/>
          </a:prstGeom>
          <a:noFill/>
        </p:spPr>
        <p:txBody>
          <a:bodyPr wrap="square" rtlCol="0">
            <a:spAutoFit/>
          </a:bodyPr>
          <a:lstStyle/>
          <a:p>
            <a:pPr>
              <a:defRPr/>
            </a:pPr>
            <a:r>
              <a:rPr lang="en-US" sz="1000" b="1" i="0" u="none" strike="noStrike" baseline="0" dirty="0">
                <a:solidFill>
                  <a:schemeClr val="bg1"/>
                </a:solidFill>
                <a:latin typeface="Lato-Regular"/>
              </a:rPr>
              <a:t>Source</a:t>
            </a:r>
            <a:r>
              <a:rPr lang="en-US" sz="1000" dirty="0">
                <a:solidFill>
                  <a:schemeClr val="bg1"/>
                </a:solidFill>
                <a:latin typeface="Lato-Regular"/>
              </a:rPr>
              <a:t>:  Source: Site-to-Do-Business (STDB Online) 2020</a:t>
            </a:r>
          </a:p>
        </p:txBody>
      </p:sp>
      <p:pic>
        <p:nvPicPr>
          <p:cNvPr id="1026" name="Picture 2" descr="See the source image">
            <a:extLst>
              <a:ext uri="{FF2B5EF4-FFF2-40B4-BE49-F238E27FC236}">
                <a16:creationId xmlns:a16="http://schemas.microsoft.com/office/drawing/2014/main" id="{2B43047E-812B-46E0-82F6-B2BE69DA79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3968" y="337806"/>
            <a:ext cx="1923163" cy="123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95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0000" b="-10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D25D7D8-BF51-47F8-BC5D-FD70BF41FD81}"/>
              </a:ext>
            </a:extLst>
          </p:cNvPr>
          <p:cNvSpPr/>
          <p:nvPr/>
        </p:nvSpPr>
        <p:spPr>
          <a:xfrm>
            <a:off x="0" y="6261100"/>
            <a:ext cx="6095999" cy="596899"/>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p:txBody>
          <a:bodyPr/>
          <a:lstStyle/>
          <a:p>
            <a:r>
              <a:rPr lang="en-US" dirty="0"/>
              <a:t> Sedona Canyon</a:t>
            </a:r>
          </a:p>
        </p:txBody>
      </p:sp>
      <p:pic>
        <p:nvPicPr>
          <p:cNvPr id="4" name="Picture 3" descr="A picture containing grass, outdoor, ground, sky&#10;&#10;Description automatically generated">
            <a:extLst>
              <a:ext uri="{FF2B5EF4-FFF2-40B4-BE49-F238E27FC236}">
                <a16:creationId xmlns:a16="http://schemas.microsoft.com/office/drawing/2014/main" id="{980EA407-8CE6-449B-B279-BE2A4EDBF8D7}"/>
              </a:ext>
            </a:extLst>
          </p:cNvPr>
          <p:cNvPicPr>
            <a:picLocks noChangeAspect="1"/>
          </p:cNvPicPr>
          <p:nvPr/>
        </p:nvPicPr>
        <p:blipFill rotWithShape="1">
          <a:blip r:embed="rId4">
            <a:extLst>
              <a:ext uri="{28A0092B-C50C-407E-A947-70E740481C1C}">
                <a14:useLocalDpi xmlns:a14="http://schemas.microsoft.com/office/drawing/2010/main" val="0"/>
              </a:ext>
            </a:extLst>
          </a:blip>
          <a:srcRect l="38819" t="4180" r="7615" b="6111"/>
          <a:stretch/>
        </p:blipFill>
        <p:spPr>
          <a:xfrm>
            <a:off x="6095999" y="0"/>
            <a:ext cx="6134857" cy="6857999"/>
          </a:xfrm>
          <a:prstGeom prst="rect">
            <a:avLst/>
          </a:prstGeom>
        </p:spPr>
      </p:pic>
      <p:sp>
        <p:nvSpPr>
          <p:cNvPr id="6" name="TextBox 5">
            <a:extLst>
              <a:ext uri="{FF2B5EF4-FFF2-40B4-BE49-F238E27FC236}">
                <a16:creationId xmlns:a16="http://schemas.microsoft.com/office/drawing/2014/main" id="{9C29D7F0-51DA-4539-AEA5-298FB853966A}"/>
              </a:ext>
            </a:extLst>
          </p:cNvPr>
          <p:cNvSpPr txBox="1"/>
          <p:nvPr/>
        </p:nvSpPr>
        <p:spPr>
          <a:xfrm>
            <a:off x="125746" y="1978432"/>
            <a:ext cx="5970253" cy="4093428"/>
          </a:xfrm>
          <a:prstGeom prst="rect">
            <a:avLst/>
          </a:prstGeom>
          <a:noFill/>
        </p:spPr>
        <p:txBody>
          <a:bodyPr wrap="square">
            <a:spAutoFit/>
          </a:bodyPr>
          <a:lstStyle/>
          <a:p>
            <a:pPr marL="285750" indent="-285750" algn="l">
              <a:buFont typeface="Wingdings" panose="05000000000000000000" pitchFamily="2" charset="2"/>
              <a:buChar char="Ø"/>
            </a:pPr>
            <a:r>
              <a:rPr lang="en-US" sz="2000" dirty="0">
                <a:solidFill>
                  <a:srgbClr val="0D274C"/>
                </a:solidFill>
              </a:rPr>
              <a:t>296 units </a:t>
            </a:r>
            <a:r>
              <a:rPr lang="en-US" sz="2000" i="0" u="none" strike="noStrike" baseline="0" dirty="0">
                <a:solidFill>
                  <a:srgbClr val="0D274C"/>
                </a:solidFill>
              </a:rPr>
              <a:t>1982 </a:t>
            </a:r>
            <a:r>
              <a:rPr lang="en-US" sz="2000" b="0" i="0" u="none" strike="noStrike" baseline="0" dirty="0">
                <a:solidFill>
                  <a:srgbClr val="0D274C"/>
                </a:solidFill>
              </a:rPr>
              <a:t>vintage, outstanding core-value opportunity in ideal Northeast San Antonio location;</a:t>
            </a:r>
          </a:p>
          <a:p>
            <a:pPr marL="285750" indent="-285750" algn="l">
              <a:buFont typeface="Wingdings" panose="05000000000000000000" pitchFamily="2" charset="2"/>
              <a:buChar char="Ø"/>
            </a:pPr>
            <a:endParaRPr lang="en-US" sz="2000" dirty="0">
              <a:solidFill>
                <a:srgbClr val="0D274C"/>
              </a:solidFill>
            </a:endParaRPr>
          </a:p>
          <a:p>
            <a:pPr marL="285750" indent="-285750" algn="l">
              <a:buFont typeface="Wingdings" panose="05000000000000000000" pitchFamily="2" charset="2"/>
              <a:buChar char="Ø"/>
            </a:pPr>
            <a:r>
              <a:rPr lang="en-US" sz="2000" b="0" i="0" u="none" strike="noStrike" baseline="0" dirty="0">
                <a:solidFill>
                  <a:srgbClr val="0D274C"/>
                </a:solidFill>
              </a:rPr>
              <a:t>Proximate to major employers, expansive retail, medical centers and first-class entertainment venues;</a:t>
            </a:r>
          </a:p>
          <a:p>
            <a:pPr marL="285750" indent="-285750" algn="l">
              <a:buFont typeface="Wingdings" panose="05000000000000000000" pitchFamily="2" charset="2"/>
              <a:buChar char="Ø"/>
            </a:pPr>
            <a:endParaRPr lang="en-US" sz="2000" dirty="0">
              <a:solidFill>
                <a:srgbClr val="0D274C"/>
              </a:solidFill>
            </a:endParaRPr>
          </a:p>
          <a:p>
            <a:pPr marL="285750" indent="-285750" algn="l">
              <a:buFont typeface="Wingdings" panose="05000000000000000000" pitchFamily="2" charset="2"/>
              <a:buChar char="Ø"/>
            </a:pPr>
            <a:r>
              <a:rPr lang="en-US" sz="2000" b="0" i="0" u="none" strike="noStrike" baseline="0" dirty="0">
                <a:solidFill>
                  <a:srgbClr val="0D274C"/>
                </a:solidFill>
              </a:rPr>
              <a:t>Strong market fundamentals and rent growth;</a:t>
            </a:r>
          </a:p>
          <a:p>
            <a:pPr marL="285750" indent="-285750" algn="l">
              <a:buFont typeface="Wingdings" panose="05000000000000000000" pitchFamily="2" charset="2"/>
              <a:buChar char="Ø"/>
            </a:pPr>
            <a:endParaRPr lang="en-US" sz="2000" dirty="0">
              <a:solidFill>
                <a:srgbClr val="0D274C"/>
              </a:solidFill>
            </a:endParaRPr>
          </a:p>
          <a:p>
            <a:pPr marL="285750" indent="-285750" algn="l">
              <a:buFont typeface="Wingdings" panose="05000000000000000000" pitchFamily="2" charset="2"/>
              <a:buChar char="Ø"/>
            </a:pPr>
            <a:r>
              <a:rPr lang="en-US" sz="2000" dirty="0">
                <a:solidFill>
                  <a:srgbClr val="0D274C"/>
                </a:solidFill>
              </a:rPr>
              <a:t>10.17 Acres - 204,004 sf Rentable Area;</a:t>
            </a:r>
          </a:p>
          <a:p>
            <a:pPr algn="l"/>
            <a:endParaRPr lang="en-US" sz="2000" dirty="0">
              <a:solidFill>
                <a:srgbClr val="0D274C"/>
              </a:solidFill>
            </a:endParaRPr>
          </a:p>
          <a:p>
            <a:pPr marL="285750" indent="-285750" algn="l">
              <a:buFont typeface="Wingdings" panose="05000000000000000000" pitchFamily="2" charset="2"/>
              <a:buChar char="Ø"/>
            </a:pPr>
            <a:r>
              <a:rPr lang="en-US" sz="2000" b="0" i="0" dirty="0">
                <a:solidFill>
                  <a:srgbClr val="0D274C"/>
                </a:solidFill>
                <a:effectLst/>
              </a:rPr>
              <a:t>Located at 4620 Thousand Oaks Dr</a:t>
            </a:r>
            <a:r>
              <a:rPr lang="en-US" sz="2000" dirty="0">
                <a:solidFill>
                  <a:srgbClr val="0D274C"/>
                </a:solidFill>
              </a:rPr>
              <a:t> </a:t>
            </a:r>
            <a:br>
              <a:rPr lang="en-US" sz="2000" dirty="0">
                <a:solidFill>
                  <a:srgbClr val="0D274C"/>
                </a:solidFill>
              </a:rPr>
            </a:br>
            <a:r>
              <a:rPr lang="en-US" sz="2000" b="0" i="0" dirty="0">
                <a:solidFill>
                  <a:srgbClr val="0D274C"/>
                </a:solidFill>
                <a:effectLst/>
              </a:rPr>
              <a:t>San Antonio, TX 78233.</a:t>
            </a:r>
            <a:endParaRPr lang="en-US" sz="2000" dirty="0">
              <a:solidFill>
                <a:srgbClr val="0D274C"/>
              </a:solidFill>
            </a:endParaRPr>
          </a:p>
        </p:txBody>
      </p:sp>
      <p:cxnSp>
        <p:nvCxnSpPr>
          <p:cNvPr id="5" name="Straight Connector 4">
            <a:extLst>
              <a:ext uri="{FF2B5EF4-FFF2-40B4-BE49-F238E27FC236}">
                <a16:creationId xmlns:a16="http://schemas.microsoft.com/office/drawing/2014/main" id="{807EECE4-FA38-4428-BDBB-34CAC2A3FB4B}"/>
              </a:ext>
            </a:extLst>
          </p:cNvPr>
          <p:cNvCxnSpPr>
            <a:cxnSpLocks/>
            <a:endCxn id="12" idx="1"/>
          </p:cNvCxnSpPr>
          <p:nvPr/>
        </p:nvCxnSpPr>
        <p:spPr>
          <a:xfrm>
            <a:off x="1530350" y="6552347"/>
            <a:ext cx="3422650" cy="0"/>
          </a:xfrm>
          <a:prstGeom prst="line">
            <a:avLst/>
          </a:prstGeom>
          <a:ln>
            <a:solidFill>
              <a:schemeClr val="bg1">
                <a:lumMod val="75000"/>
              </a:schemeClr>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Graphic 7" descr="Marker with solid fill">
            <a:extLst>
              <a:ext uri="{FF2B5EF4-FFF2-40B4-BE49-F238E27FC236}">
                <a16:creationId xmlns:a16="http://schemas.microsoft.com/office/drawing/2014/main" id="{C34B17EB-24EF-44FC-BA53-154EA180D4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1650" y="5758597"/>
            <a:ext cx="914400" cy="914400"/>
          </a:xfrm>
          <a:prstGeom prst="rect">
            <a:avLst/>
          </a:prstGeom>
        </p:spPr>
      </p:pic>
      <p:sp>
        <p:nvSpPr>
          <p:cNvPr id="10" name="TextBox 9">
            <a:extLst>
              <a:ext uri="{FF2B5EF4-FFF2-40B4-BE49-F238E27FC236}">
                <a16:creationId xmlns:a16="http://schemas.microsoft.com/office/drawing/2014/main" id="{1AC3C01D-BE28-4273-B3F3-1F0833D47487}"/>
              </a:ext>
            </a:extLst>
          </p:cNvPr>
          <p:cNvSpPr txBox="1"/>
          <p:nvPr/>
        </p:nvSpPr>
        <p:spPr>
          <a:xfrm>
            <a:off x="203597" y="6366312"/>
            <a:ext cx="1233488" cy="369332"/>
          </a:xfrm>
          <a:prstGeom prst="rect">
            <a:avLst/>
          </a:prstGeom>
          <a:noFill/>
        </p:spPr>
        <p:txBody>
          <a:bodyPr wrap="square">
            <a:spAutoFit/>
          </a:bodyPr>
          <a:lstStyle/>
          <a:p>
            <a:r>
              <a:rPr lang="en-US" dirty="0">
                <a:solidFill>
                  <a:schemeClr val="bg1"/>
                </a:solidFill>
              </a:rPr>
              <a:t>Occupancy</a:t>
            </a:r>
          </a:p>
        </p:txBody>
      </p:sp>
      <p:sp>
        <p:nvSpPr>
          <p:cNvPr id="12" name="TextBox 11">
            <a:extLst>
              <a:ext uri="{FF2B5EF4-FFF2-40B4-BE49-F238E27FC236}">
                <a16:creationId xmlns:a16="http://schemas.microsoft.com/office/drawing/2014/main" id="{05057217-239E-446E-9008-24E9DAC62F44}"/>
              </a:ext>
            </a:extLst>
          </p:cNvPr>
          <p:cNvSpPr txBox="1"/>
          <p:nvPr/>
        </p:nvSpPr>
        <p:spPr>
          <a:xfrm>
            <a:off x="4953000" y="6367681"/>
            <a:ext cx="914400" cy="369332"/>
          </a:xfrm>
          <a:prstGeom prst="rect">
            <a:avLst/>
          </a:prstGeom>
          <a:noFill/>
        </p:spPr>
        <p:txBody>
          <a:bodyPr wrap="square">
            <a:spAutoFit/>
          </a:bodyPr>
          <a:lstStyle/>
          <a:p>
            <a:r>
              <a:rPr lang="en-US" dirty="0">
                <a:solidFill>
                  <a:schemeClr val="bg1">
                    <a:lumMod val="75000"/>
                  </a:schemeClr>
                </a:solidFill>
              </a:rPr>
              <a:t>100%</a:t>
            </a:r>
          </a:p>
        </p:txBody>
      </p:sp>
      <p:sp>
        <p:nvSpPr>
          <p:cNvPr id="17" name="TextBox 16">
            <a:extLst>
              <a:ext uri="{FF2B5EF4-FFF2-40B4-BE49-F238E27FC236}">
                <a16:creationId xmlns:a16="http://schemas.microsoft.com/office/drawing/2014/main" id="{EEC70C49-31B8-4394-80FB-8808B3C7C83F}"/>
              </a:ext>
            </a:extLst>
          </p:cNvPr>
          <p:cNvSpPr txBox="1"/>
          <p:nvPr/>
        </p:nvSpPr>
        <p:spPr>
          <a:xfrm>
            <a:off x="4383314" y="5499149"/>
            <a:ext cx="783772" cy="400110"/>
          </a:xfrm>
          <a:prstGeom prst="rect">
            <a:avLst/>
          </a:prstGeom>
          <a:noFill/>
        </p:spPr>
        <p:txBody>
          <a:bodyPr wrap="square" rtlCol="0">
            <a:spAutoFit/>
          </a:bodyPr>
          <a:lstStyle/>
          <a:p>
            <a:pPr algn="ctr"/>
            <a:r>
              <a:rPr lang="en-US" sz="2000" b="1" dirty="0">
                <a:solidFill>
                  <a:srgbClr val="1E96CB"/>
                </a:solidFill>
              </a:rPr>
              <a:t>97%</a:t>
            </a:r>
          </a:p>
        </p:txBody>
      </p:sp>
      <p:sp>
        <p:nvSpPr>
          <p:cNvPr id="21" name="TextBox 20">
            <a:extLst>
              <a:ext uri="{FF2B5EF4-FFF2-40B4-BE49-F238E27FC236}">
                <a16:creationId xmlns:a16="http://schemas.microsoft.com/office/drawing/2014/main" id="{5A6F86FE-F0A0-4243-910E-4653087A36A1}"/>
              </a:ext>
            </a:extLst>
          </p:cNvPr>
          <p:cNvSpPr txBox="1"/>
          <p:nvPr/>
        </p:nvSpPr>
        <p:spPr>
          <a:xfrm>
            <a:off x="4107657" y="6596389"/>
            <a:ext cx="1233488" cy="261610"/>
          </a:xfrm>
          <a:prstGeom prst="rect">
            <a:avLst/>
          </a:prstGeom>
          <a:noFill/>
        </p:spPr>
        <p:txBody>
          <a:bodyPr wrap="square">
            <a:spAutoFit/>
          </a:bodyPr>
          <a:lstStyle/>
          <a:p>
            <a:r>
              <a:rPr lang="en-US" sz="1100" dirty="0">
                <a:solidFill>
                  <a:schemeClr val="bg1">
                    <a:lumMod val="75000"/>
                  </a:schemeClr>
                </a:solidFill>
              </a:rPr>
              <a:t>As May 2021</a:t>
            </a:r>
          </a:p>
        </p:txBody>
      </p:sp>
    </p:spTree>
    <p:extLst>
      <p:ext uri="{BB962C8B-B14F-4D97-AF65-F5344CB8AC3E}">
        <p14:creationId xmlns:p14="http://schemas.microsoft.com/office/powerpoint/2010/main" val="3836254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10000" b="-10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3B0B3A4-9277-407E-8F6A-0BA20D2DDD2D}"/>
              </a:ext>
            </a:extLst>
          </p:cNvPr>
          <p:cNvPicPr>
            <a:picLocks noChangeAspect="1"/>
          </p:cNvPicPr>
          <p:nvPr/>
        </p:nvPicPr>
        <p:blipFill>
          <a:blip r:embed="rId4">
            <a:alphaModFix amt="70000"/>
          </a:blip>
          <a:stretch>
            <a:fillRect/>
          </a:stretch>
        </p:blipFill>
        <p:spPr>
          <a:xfrm>
            <a:off x="0" y="2370806"/>
            <a:ext cx="12191999" cy="4364083"/>
          </a:xfrm>
          <a:prstGeom prst="rect">
            <a:avLst/>
          </a:prstGeom>
        </p:spPr>
      </p:pic>
      <p:sp>
        <p:nvSpPr>
          <p:cNvPr id="3" name="TextBox 2">
            <a:extLst>
              <a:ext uri="{FF2B5EF4-FFF2-40B4-BE49-F238E27FC236}">
                <a16:creationId xmlns:a16="http://schemas.microsoft.com/office/drawing/2014/main" id="{86F91EDD-0A17-48F5-8941-66E95A6FD2D9}"/>
              </a:ext>
            </a:extLst>
          </p:cNvPr>
          <p:cNvSpPr txBox="1"/>
          <p:nvPr/>
        </p:nvSpPr>
        <p:spPr>
          <a:xfrm>
            <a:off x="9182099" y="6637464"/>
            <a:ext cx="3553838"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bg1"/>
                </a:solidFill>
                <a:latin typeface="Lato-Regular"/>
              </a:rPr>
              <a:t>Source:  </a:t>
            </a:r>
            <a:r>
              <a:rPr lang="en-US" sz="1000" b="0" i="0" u="none" strike="noStrike" baseline="0" dirty="0">
                <a:solidFill>
                  <a:schemeClr val="bg1"/>
                </a:solidFill>
                <a:latin typeface="Lato-Regular"/>
              </a:rPr>
              <a:t>EMSI – Economic Overview SAT MSA 2020</a:t>
            </a:r>
          </a:p>
        </p:txBody>
      </p:sp>
      <p:sp>
        <p:nvSpPr>
          <p:cNvPr id="20" name="Title 6">
            <a:extLst>
              <a:ext uri="{FF2B5EF4-FFF2-40B4-BE49-F238E27FC236}">
                <a16:creationId xmlns:a16="http://schemas.microsoft.com/office/drawing/2014/main" id="{B63309C0-A956-44B1-9BDA-B27BAD265642}"/>
              </a:ext>
            </a:extLst>
          </p:cNvPr>
          <p:cNvSpPr>
            <a:spLocks noGrp="1"/>
          </p:cNvSpPr>
          <p:nvPr>
            <p:ph type="title"/>
          </p:nvPr>
        </p:nvSpPr>
        <p:spPr>
          <a:xfrm>
            <a:off x="1275802" y="286603"/>
            <a:ext cx="3216932" cy="1450757"/>
          </a:xfrm>
        </p:spPr>
        <p:txBody>
          <a:bodyPr>
            <a:normAutofit/>
          </a:bodyPr>
          <a:lstStyle/>
          <a:p>
            <a:r>
              <a:rPr lang="en-US" b="0" dirty="0"/>
              <a:t>Population</a:t>
            </a:r>
          </a:p>
        </p:txBody>
      </p:sp>
      <p:sp>
        <p:nvSpPr>
          <p:cNvPr id="11" name="TextBox 10">
            <a:extLst>
              <a:ext uri="{FF2B5EF4-FFF2-40B4-BE49-F238E27FC236}">
                <a16:creationId xmlns:a16="http://schemas.microsoft.com/office/drawing/2014/main" id="{1E539927-2858-4E50-B297-C4B1A1900374}"/>
              </a:ext>
            </a:extLst>
          </p:cNvPr>
          <p:cNvSpPr txBox="1"/>
          <p:nvPr/>
        </p:nvSpPr>
        <p:spPr>
          <a:xfrm>
            <a:off x="5202701" y="3429000"/>
            <a:ext cx="2627506" cy="769441"/>
          </a:xfrm>
          <a:prstGeom prst="rect">
            <a:avLst/>
          </a:prstGeom>
          <a:noFill/>
        </p:spPr>
        <p:txBody>
          <a:bodyPr wrap="square">
            <a:spAutoFit/>
          </a:bodyPr>
          <a:lstStyle/>
          <a:p>
            <a:pPr algn="ctr">
              <a:lnSpc>
                <a:spcPct val="90000"/>
              </a:lnSpc>
              <a:spcBef>
                <a:spcPct val="0"/>
              </a:spcBef>
            </a:pPr>
            <a:r>
              <a:rPr lang="en-US" sz="4800" b="1" spc="-50" dirty="0">
                <a:solidFill>
                  <a:srgbClr val="0D274C"/>
                </a:solidFill>
                <a:ea typeface="+mj-ea"/>
                <a:cs typeface="+mj-cs"/>
              </a:rPr>
              <a:t>2,594,487</a:t>
            </a:r>
          </a:p>
        </p:txBody>
      </p:sp>
      <p:sp>
        <p:nvSpPr>
          <p:cNvPr id="12" name="TextBox 11">
            <a:extLst>
              <a:ext uri="{FF2B5EF4-FFF2-40B4-BE49-F238E27FC236}">
                <a16:creationId xmlns:a16="http://schemas.microsoft.com/office/drawing/2014/main" id="{3E71A3B1-FF5E-4301-BE0F-6E210F11FD65}"/>
              </a:ext>
            </a:extLst>
          </p:cNvPr>
          <p:cNvSpPr txBox="1"/>
          <p:nvPr/>
        </p:nvSpPr>
        <p:spPr>
          <a:xfrm>
            <a:off x="1275802" y="3772946"/>
            <a:ext cx="2183155" cy="1323439"/>
          </a:xfrm>
          <a:prstGeom prst="rect">
            <a:avLst/>
          </a:prstGeom>
          <a:noFill/>
        </p:spPr>
        <p:txBody>
          <a:bodyPr wrap="square" rtlCol="0">
            <a:spAutoFit/>
          </a:bodyPr>
          <a:lstStyle/>
          <a:p>
            <a:pPr algn="ctr"/>
            <a:r>
              <a:rPr lang="en-US" sz="4400" b="1" dirty="0">
                <a:solidFill>
                  <a:srgbClr val="0D274C"/>
                </a:solidFill>
                <a:latin typeface="Lato-Bold"/>
              </a:rPr>
              <a:t>9</a:t>
            </a:r>
            <a:r>
              <a:rPr lang="en-US" sz="4400" b="1" i="0" u="none" strike="noStrike" baseline="0" dirty="0">
                <a:solidFill>
                  <a:srgbClr val="0D274C"/>
                </a:solidFill>
                <a:latin typeface="Lato-Bold"/>
              </a:rPr>
              <a:t>% </a:t>
            </a:r>
          </a:p>
          <a:p>
            <a:pPr algn="ctr"/>
            <a:r>
              <a:rPr lang="en-US" b="1" i="0" u="none" strike="noStrike" baseline="0" dirty="0">
                <a:solidFill>
                  <a:srgbClr val="0D274C"/>
                </a:solidFill>
                <a:latin typeface="Lato-Bold"/>
              </a:rPr>
              <a:t>growth in last </a:t>
            </a:r>
          </a:p>
          <a:p>
            <a:pPr algn="ctr"/>
            <a:r>
              <a:rPr lang="en-US" b="1" i="0" u="none" strike="noStrike" baseline="0" dirty="0">
                <a:solidFill>
                  <a:srgbClr val="0D274C"/>
                </a:solidFill>
                <a:latin typeface="Lato-Bold"/>
              </a:rPr>
              <a:t>5 years</a:t>
            </a:r>
            <a:endParaRPr lang="en-US" sz="2800" b="1" i="0" u="none" strike="noStrike" baseline="0" dirty="0">
              <a:solidFill>
                <a:srgbClr val="0D274C"/>
              </a:solidFill>
              <a:latin typeface="Lato-Bold"/>
            </a:endParaRPr>
          </a:p>
        </p:txBody>
      </p:sp>
      <p:pic>
        <p:nvPicPr>
          <p:cNvPr id="29" name="Graphic 28" descr="Arrow: Clockwise curve with solid fill">
            <a:extLst>
              <a:ext uri="{FF2B5EF4-FFF2-40B4-BE49-F238E27FC236}">
                <a16:creationId xmlns:a16="http://schemas.microsoft.com/office/drawing/2014/main" id="{91049C65-1699-4CFF-87AB-787B8B6C12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664696">
            <a:off x="7898022" y="2236366"/>
            <a:ext cx="1833861" cy="1833861"/>
          </a:xfrm>
          <a:prstGeom prst="rect">
            <a:avLst/>
          </a:prstGeom>
        </p:spPr>
      </p:pic>
      <p:sp>
        <p:nvSpPr>
          <p:cNvPr id="31" name="TextBox 30">
            <a:extLst>
              <a:ext uri="{FF2B5EF4-FFF2-40B4-BE49-F238E27FC236}">
                <a16:creationId xmlns:a16="http://schemas.microsoft.com/office/drawing/2014/main" id="{07083A3E-6D86-45F5-87A4-4CEEE33C287A}"/>
              </a:ext>
            </a:extLst>
          </p:cNvPr>
          <p:cNvSpPr txBox="1"/>
          <p:nvPr/>
        </p:nvSpPr>
        <p:spPr>
          <a:xfrm>
            <a:off x="9182099" y="3834500"/>
            <a:ext cx="2573871" cy="1200329"/>
          </a:xfrm>
          <a:prstGeom prst="rect">
            <a:avLst/>
          </a:prstGeom>
          <a:noFill/>
        </p:spPr>
        <p:txBody>
          <a:bodyPr wrap="square" rtlCol="0">
            <a:spAutoFit/>
          </a:bodyPr>
          <a:lstStyle/>
          <a:p>
            <a:pPr algn="r"/>
            <a:r>
              <a:rPr lang="en-US" dirty="0">
                <a:solidFill>
                  <a:srgbClr val="4284BE"/>
                </a:solidFill>
                <a:latin typeface="Lato-Bold"/>
              </a:rPr>
              <a:t>Expected growth </a:t>
            </a:r>
          </a:p>
          <a:p>
            <a:pPr algn="r"/>
            <a:r>
              <a:rPr lang="en-US" dirty="0">
                <a:solidFill>
                  <a:srgbClr val="4284BE"/>
                </a:solidFill>
                <a:latin typeface="Lato-Bold"/>
              </a:rPr>
              <a:t>by 2025, out pacing </a:t>
            </a:r>
          </a:p>
          <a:p>
            <a:pPr algn="r"/>
            <a:r>
              <a:rPr lang="en-US" dirty="0">
                <a:solidFill>
                  <a:srgbClr val="4284BE"/>
                </a:solidFill>
                <a:latin typeface="Lato-Bold"/>
              </a:rPr>
              <a:t>national rate at 4%</a:t>
            </a:r>
            <a:br>
              <a:rPr lang="en-US" dirty="0">
                <a:solidFill>
                  <a:srgbClr val="4284BE"/>
                </a:solidFill>
                <a:latin typeface="Lato-Bold"/>
              </a:rPr>
            </a:br>
            <a:r>
              <a:rPr lang="en-US" dirty="0">
                <a:solidFill>
                  <a:srgbClr val="4284BE"/>
                </a:solidFill>
                <a:latin typeface="Lato-Bold"/>
              </a:rPr>
              <a:t>adding +95,198 people</a:t>
            </a:r>
          </a:p>
        </p:txBody>
      </p:sp>
      <p:sp>
        <p:nvSpPr>
          <p:cNvPr id="43" name="Arrow: Chevron 42">
            <a:extLst>
              <a:ext uri="{FF2B5EF4-FFF2-40B4-BE49-F238E27FC236}">
                <a16:creationId xmlns:a16="http://schemas.microsoft.com/office/drawing/2014/main" id="{7FFC1A43-4E1D-4067-9B31-8A6BCFE564F1}"/>
              </a:ext>
            </a:extLst>
          </p:cNvPr>
          <p:cNvSpPr/>
          <p:nvPr/>
        </p:nvSpPr>
        <p:spPr>
          <a:xfrm>
            <a:off x="6285152" y="465206"/>
            <a:ext cx="3127236" cy="1675862"/>
          </a:xfrm>
          <a:prstGeom prst="chevron">
            <a:avLst/>
          </a:prstGeom>
          <a:solidFill>
            <a:srgbClr val="E9E9E9"/>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Chevron 44">
            <a:extLst>
              <a:ext uri="{FF2B5EF4-FFF2-40B4-BE49-F238E27FC236}">
                <a16:creationId xmlns:a16="http://schemas.microsoft.com/office/drawing/2014/main" id="{AEA2985D-2A14-47C8-B8EF-A4A00DB86D56}"/>
              </a:ext>
            </a:extLst>
          </p:cNvPr>
          <p:cNvSpPr/>
          <p:nvPr/>
        </p:nvSpPr>
        <p:spPr>
          <a:xfrm>
            <a:off x="8733600" y="465206"/>
            <a:ext cx="3347111" cy="1675862"/>
          </a:xfrm>
          <a:prstGeom prst="chevron">
            <a:avLst/>
          </a:prstGeom>
          <a:solidFill>
            <a:srgbClr val="E9E9E9"/>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85597181-12A0-4B52-85B3-CFF7D96888B0}"/>
              </a:ext>
            </a:extLst>
          </p:cNvPr>
          <p:cNvSpPr txBox="1"/>
          <p:nvPr/>
        </p:nvSpPr>
        <p:spPr>
          <a:xfrm>
            <a:off x="9546152" y="2556881"/>
            <a:ext cx="2209819" cy="830997"/>
          </a:xfrm>
          <a:prstGeom prst="rect">
            <a:avLst/>
          </a:prstGeom>
          <a:noFill/>
        </p:spPr>
        <p:txBody>
          <a:bodyPr wrap="square">
            <a:spAutoFit/>
          </a:bodyPr>
          <a:lstStyle/>
          <a:p>
            <a:pPr algn="r"/>
            <a:r>
              <a:rPr lang="en-US" sz="4800" b="1" i="0" u="none" strike="noStrike" baseline="0" dirty="0">
                <a:solidFill>
                  <a:srgbClr val="0D274C"/>
                </a:solidFill>
                <a:latin typeface="Lato-Bold"/>
              </a:rPr>
              <a:t>+6.2% </a:t>
            </a:r>
          </a:p>
        </p:txBody>
      </p:sp>
      <p:sp>
        <p:nvSpPr>
          <p:cNvPr id="51" name="Arrow: Chevron 50">
            <a:extLst>
              <a:ext uri="{FF2B5EF4-FFF2-40B4-BE49-F238E27FC236}">
                <a16:creationId xmlns:a16="http://schemas.microsoft.com/office/drawing/2014/main" id="{F9FC858D-6F2F-43E8-ADD8-15C5354E4605}"/>
              </a:ext>
            </a:extLst>
          </p:cNvPr>
          <p:cNvSpPr/>
          <p:nvPr/>
        </p:nvSpPr>
        <p:spPr>
          <a:xfrm>
            <a:off x="3813946" y="478948"/>
            <a:ext cx="3127236" cy="1675862"/>
          </a:xfrm>
          <a:prstGeom prst="chevron">
            <a:avLst/>
          </a:prstGeom>
          <a:solidFill>
            <a:srgbClr val="E9E9E9"/>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9E8ECAC9-550A-411F-A706-C2FB5045A31B}"/>
              </a:ext>
            </a:extLst>
          </p:cNvPr>
          <p:cNvSpPr txBox="1"/>
          <p:nvPr/>
        </p:nvSpPr>
        <p:spPr>
          <a:xfrm>
            <a:off x="3756369" y="505713"/>
            <a:ext cx="2900473" cy="1508105"/>
          </a:xfrm>
          <a:prstGeom prst="rect">
            <a:avLst/>
          </a:prstGeom>
          <a:noFill/>
        </p:spPr>
        <p:txBody>
          <a:bodyPr wrap="square" rtlCol="0">
            <a:spAutoFit/>
          </a:bodyPr>
          <a:lstStyle/>
          <a:p>
            <a:pPr algn="ctr"/>
            <a:r>
              <a:rPr lang="en-US" sz="4400" b="1" dirty="0">
                <a:solidFill>
                  <a:srgbClr val="4284BE"/>
                </a:solidFill>
              </a:rPr>
              <a:t>     </a:t>
            </a:r>
            <a:r>
              <a:rPr lang="en-US" sz="4800" b="1" dirty="0">
                <a:solidFill>
                  <a:srgbClr val="4284BE"/>
                </a:solidFill>
              </a:rPr>
              <a:t>2</a:t>
            </a:r>
            <a:r>
              <a:rPr lang="en-US" sz="4800" b="1" baseline="30000" dirty="0">
                <a:solidFill>
                  <a:srgbClr val="4284BE"/>
                </a:solidFill>
              </a:rPr>
              <a:t>nd</a:t>
            </a:r>
            <a:endParaRPr lang="en-US" sz="4400" b="1" dirty="0">
              <a:solidFill>
                <a:srgbClr val="4284BE"/>
              </a:solidFill>
            </a:endParaRPr>
          </a:p>
          <a:p>
            <a:pPr algn="ctr"/>
            <a:r>
              <a:rPr lang="en-US" sz="2400" b="1" dirty="0">
                <a:solidFill>
                  <a:srgbClr val="4284BE"/>
                </a:solidFill>
              </a:rPr>
              <a:t>              </a:t>
            </a:r>
            <a:r>
              <a:rPr lang="en-US" sz="2000" b="1" dirty="0">
                <a:solidFill>
                  <a:srgbClr val="4284BE"/>
                </a:solidFill>
              </a:rPr>
              <a:t>Most Populated </a:t>
            </a:r>
          </a:p>
          <a:p>
            <a:pPr algn="ctr"/>
            <a:r>
              <a:rPr lang="en-US" sz="2000" b="1" dirty="0">
                <a:solidFill>
                  <a:srgbClr val="4284BE"/>
                </a:solidFill>
              </a:rPr>
              <a:t>City in Texas</a:t>
            </a:r>
          </a:p>
        </p:txBody>
      </p:sp>
      <p:sp>
        <p:nvSpPr>
          <p:cNvPr id="53" name="TextBox 52">
            <a:extLst>
              <a:ext uri="{FF2B5EF4-FFF2-40B4-BE49-F238E27FC236}">
                <a16:creationId xmlns:a16="http://schemas.microsoft.com/office/drawing/2014/main" id="{A0C202F9-F446-4EE6-8EE6-A8958BE8CA6B}"/>
              </a:ext>
            </a:extLst>
          </p:cNvPr>
          <p:cNvSpPr txBox="1"/>
          <p:nvPr/>
        </p:nvSpPr>
        <p:spPr>
          <a:xfrm>
            <a:off x="6971520" y="505713"/>
            <a:ext cx="1890597" cy="1446550"/>
          </a:xfrm>
          <a:prstGeom prst="rect">
            <a:avLst/>
          </a:prstGeom>
          <a:noFill/>
        </p:spPr>
        <p:txBody>
          <a:bodyPr wrap="square" rtlCol="0">
            <a:spAutoFit/>
          </a:bodyPr>
          <a:lstStyle>
            <a:defPPr>
              <a:defRPr lang="en-US"/>
            </a:defPPr>
            <a:lvl1pPr algn="ctr">
              <a:defRPr sz="4400" b="1">
                <a:solidFill>
                  <a:srgbClr val="B09E80"/>
                </a:solidFill>
              </a:defRPr>
            </a:lvl1pPr>
          </a:lstStyle>
          <a:p>
            <a:r>
              <a:rPr lang="en-US" sz="4800" dirty="0">
                <a:solidFill>
                  <a:srgbClr val="4284BE"/>
                </a:solidFill>
              </a:rPr>
              <a:t> 7</a:t>
            </a:r>
            <a:r>
              <a:rPr lang="en-US" baseline="30000" dirty="0">
                <a:solidFill>
                  <a:srgbClr val="4284BE"/>
                </a:solidFill>
              </a:rPr>
              <a:t>th</a:t>
            </a:r>
            <a:endParaRPr lang="en-US" dirty="0">
              <a:solidFill>
                <a:srgbClr val="4284BE"/>
              </a:solidFill>
            </a:endParaRPr>
          </a:p>
          <a:p>
            <a:r>
              <a:rPr lang="en-US" sz="2000" dirty="0">
                <a:solidFill>
                  <a:srgbClr val="4284BE"/>
                </a:solidFill>
              </a:rPr>
              <a:t>      Largest City</a:t>
            </a:r>
          </a:p>
          <a:p>
            <a:r>
              <a:rPr lang="en-US" sz="2000" dirty="0">
                <a:solidFill>
                  <a:srgbClr val="4284BE"/>
                </a:solidFill>
              </a:rPr>
              <a:t>in the nation</a:t>
            </a:r>
          </a:p>
        </p:txBody>
      </p:sp>
      <p:sp>
        <p:nvSpPr>
          <p:cNvPr id="55" name="TextBox 54">
            <a:extLst>
              <a:ext uri="{FF2B5EF4-FFF2-40B4-BE49-F238E27FC236}">
                <a16:creationId xmlns:a16="http://schemas.microsoft.com/office/drawing/2014/main" id="{D4298D0A-A2A6-4237-A2C8-21D2369A59E6}"/>
              </a:ext>
            </a:extLst>
          </p:cNvPr>
          <p:cNvSpPr txBox="1"/>
          <p:nvPr/>
        </p:nvSpPr>
        <p:spPr>
          <a:xfrm>
            <a:off x="9412389" y="505713"/>
            <a:ext cx="2413980" cy="1446550"/>
          </a:xfrm>
          <a:prstGeom prst="rect">
            <a:avLst/>
          </a:prstGeom>
          <a:noFill/>
        </p:spPr>
        <p:txBody>
          <a:bodyPr wrap="square" rtlCol="0">
            <a:spAutoFit/>
          </a:bodyPr>
          <a:lstStyle>
            <a:defPPr>
              <a:defRPr lang="en-US"/>
            </a:defPPr>
            <a:lvl1pPr algn="ctr">
              <a:defRPr sz="4400" b="1">
                <a:solidFill>
                  <a:srgbClr val="B09E80"/>
                </a:solidFill>
              </a:defRPr>
            </a:lvl1pPr>
          </a:lstStyle>
          <a:p>
            <a:pPr algn="l"/>
            <a:r>
              <a:rPr lang="en-US" sz="4800" b="1" dirty="0">
                <a:solidFill>
                  <a:srgbClr val="4284BE"/>
                </a:solidFill>
              </a:rPr>
              <a:t>     3</a:t>
            </a:r>
            <a:r>
              <a:rPr lang="en-US" b="1" baseline="30000" dirty="0">
                <a:solidFill>
                  <a:srgbClr val="4284BE"/>
                </a:solidFill>
              </a:rPr>
              <a:t>rd</a:t>
            </a:r>
            <a:endParaRPr lang="en-US" b="1" dirty="0">
              <a:solidFill>
                <a:srgbClr val="4284BE"/>
              </a:solidFill>
            </a:endParaRPr>
          </a:p>
          <a:p>
            <a:pPr algn="l"/>
            <a:r>
              <a:rPr lang="en-US" sz="2000" b="1" dirty="0">
                <a:solidFill>
                  <a:srgbClr val="4284BE"/>
                </a:solidFill>
              </a:rPr>
              <a:t>   Largest Population Growth in Texas</a:t>
            </a:r>
          </a:p>
        </p:txBody>
      </p:sp>
    </p:spTree>
    <p:extLst>
      <p:ext uri="{BB962C8B-B14F-4D97-AF65-F5344CB8AC3E}">
        <p14:creationId xmlns:p14="http://schemas.microsoft.com/office/powerpoint/2010/main" val="299231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 name="Picture 29" descr="A picture containing tree, water, outdoor, river&#10;&#10;Description automatically generated">
            <a:extLst>
              <a:ext uri="{FF2B5EF4-FFF2-40B4-BE49-F238E27FC236}">
                <a16:creationId xmlns:a16="http://schemas.microsoft.com/office/drawing/2014/main" id="{F04726F3-FF59-4643-97F2-D9192257D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Hexagon 8">
            <a:extLst>
              <a:ext uri="{FF2B5EF4-FFF2-40B4-BE49-F238E27FC236}">
                <a16:creationId xmlns:a16="http://schemas.microsoft.com/office/drawing/2014/main" id="{93C4872A-B460-44ED-8B52-5D0F11806A4C}"/>
              </a:ext>
            </a:extLst>
          </p:cNvPr>
          <p:cNvSpPr/>
          <p:nvPr/>
        </p:nvSpPr>
        <p:spPr>
          <a:xfrm>
            <a:off x="2247499" y="254587"/>
            <a:ext cx="3994861" cy="3443846"/>
          </a:xfrm>
          <a:prstGeom prst="hexagon">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AAB1A4BB-FD48-448F-880D-D462AA0B5196}"/>
              </a:ext>
            </a:extLst>
          </p:cNvPr>
          <p:cNvSpPr/>
          <p:nvPr/>
        </p:nvSpPr>
        <p:spPr>
          <a:xfrm>
            <a:off x="-878497" y="1986035"/>
            <a:ext cx="3994861" cy="3443846"/>
          </a:xfrm>
          <a:prstGeom prst="hexagon">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E8A99F63-0FDD-46C3-A6B7-863C0295BF08}"/>
              </a:ext>
            </a:extLst>
          </p:cNvPr>
          <p:cNvSpPr/>
          <p:nvPr/>
        </p:nvSpPr>
        <p:spPr>
          <a:xfrm>
            <a:off x="8530259" y="3707494"/>
            <a:ext cx="3994861" cy="3443846"/>
          </a:xfrm>
          <a:prstGeom prst="hexagon">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BFC0991C-5D8C-4F80-9F59-9EBF413F4120}"/>
              </a:ext>
            </a:extLst>
          </p:cNvPr>
          <p:cNvSpPr/>
          <p:nvPr/>
        </p:nvSpPr>
        <p:spPr>
          <a:xfrm>
            <a:off x="8525414" y="264112"/>
            <a:ext cx="3994861" cy="3443846"/>
          </a:xfrm>
          <a:prstGeom prst="hexagon">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925B4755-C031-49CB-8BC0-8D805213FA9E}"/>
              </a:ext>
            </a:extLst>
          </p:cNvPr>
          <p:cNvSpPr/>
          <p:nvPr/>
        </p:nvSpPr>
        <p:spPr>
          <a:xfrm>
            <a:off x="5391219" y="-1442350"/>
            <a:ext cx="3994861" cy="3443846"/>
          </a:xfrm>
          <a:prstGeom prst="hexagon">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599921D-85D7-4256-805F-8CBB3A85E450}"/>
              </a:ext>
            </a:extLst>
          </p:cNvPr>
          <p:cNvSpPr txBox="1"/>
          <p:nvPr/>
        </p:nvSpPr>
        <p:spPr>
          <a:xfrm>
            <a:off x="5709124" y="73508"/>
            <a:ext cx="3320339" cy="2154436"/>
          </a:xfrm>
          <a:prstGeom prst="rect">
            <a:avLst/>
          </a:prstGeom>
          <a:noFill/>
        </p:spPr>
        <p:txBody>
          <a:bodyPr wrap="square" rtlCol="0">
            <a:spAutoFit/>
          </a:bodyPr>
          <a:lstStyle/>
          <a:p>
            <a:pPr algn="ctr">
              <a:spcAft>
                <a:spcPts val="600"/>
              </a:spcAft>
            </a:pPr>
            <a:r>
              <a:rPr lang="en-US" sz="2800" b="1" i="0" u="none" strike="noStrike" baseline="0" dirty="0">
                <a:solidFill>
                  <a:schemeClr val="tx2">
                    <a:lumMod val="85000"/>
                  </a:schemeClr>
                </a:solidFill>
                <a:latin typeface="Lato-Bold"/>
              </a:rPr>
              <a:t>Cost of Livin</a:t>
            </a:r>
            <a:r>
              <a:rPr lang="en-US" sz="2800" b="1" dirty="0">
                <a:solidFill>
                  <a:schemeClr val="tx2">
                    <a:lumMod val="85000"/>
                  </a:schemeClr>
                </a:solidFill>
                <a:latin typeface="Lato-Bold"/>
              </a:rPr>
              <a:t>g</a:t>
            </a:r>
          </a:p>
          <a:p>
            <a:pPr algn="ctr">
              <a:spcAft>
                <a:spcPts val="600"/>
              </a:spcAft>
            </a:pPr>
            <a:r>
              <a:rPr lang="en-US" sz="2800" b="1" i="0" u="none" strike="noStrike" baseline="0" dirty="0">
                <a:solidFill>
                  <a:schemeClr val="tx2">
                    <a:lumMod val="85000"/>
                  </a:schemeClr>
                </a:solidFill>
                <a:latin typeface="Lato-Bold"/>
              </a:rPr>
              <a:t>$</a:t>
            </a:r>
            <a:r>
              <a:rPr lang="en-US" sz="2800" b="1" dirty="0">
                <a:solidFill>
                  <a:schemeClr val="tx2">
                    <a:lumMod val="85000"/>
                  </a:schemeClr>
                </a:solidFill>
                <a:latin typeface="Lato-Bold"/>
              </a:rPr>
              <a:t>89</a:t>
            </a:r>
            <a:r>
              <a:rPr lang="en-US" sz="2800" b="1" i="0" u="none" strike="noStrike" baseline="0" dirty="0">
                <a:solidFill>
                  <a:schemeClr val="tx2">
                    <a:lumMod val="85000"/>
                  </a:schemeClr>
                </a:solidFill>
                <a:latin typeface="Lato-Bold"/>
              </a:rPr>
              <a:t>.70</a:t>
            </a:r>
          </a:p>
          <a:p>
            <a:pPr algn="ctr"/>
            <a:r>
              <a:rPr lang="en-US" b="1" dirty="0">
                <a:solidFill>
                  <a:schemeClr val="tx2">
                    <a:lumMod val="85000"/>
                  </a:schemeClr>
                </a:solidFill>
                <a:latin typeface="Lato-Bold"/>
              </a:rPr>
              <a:t>Compared to $119.30 </a:t>
            </a:r>
          </a:p>
          <a:p>
            <a:pPr algn="ctr"/>
            <a:r>
              <a:rPr lang="en-US" b="1" dirty="0">
                <a:solidFill>
                  <a:schemeClr val="tx2">
                    <a:lumMod val="85000"/>
                  </a:schemeClr>
                </a:solidFill>
                <a:latin typeface="Lato-Bold"/>
              </a:rPr>
              <a:t>in Austin, TX</a:t>
            </a:r>
          </a:p>
          <a:p>
            <a:pPr algn="ctr">
              <a:spcAft>
                <a:spcPts val="600"/>
              </a:spcAft>
            </a:pPr>
            <a:r>
              <a:rPr lang="en-US" sz="1400" b="1" i="0" u="none" strike="noStrike" baseline="0" dirty="0">
                <a:solidFill>
                  <a:schemeClr val="tx2">
                    <a:lumMod val="85000"/>
                  </a:schemeClr>
                </a:solidFill>
                <a:latin typeface="Lato-Bold"/>
              </a:rPr>
              <a:t>US </a:t>
            </a:r>
            <a:r>
              <a:rPr lang="en-US" sz="1400" b="1" dirty="0">
                <a:solidFill>
                  <a:schemeClr val="tx2">
                    <a:lumMod val="85000"/>
                  </a:schemeClr>
                </a:solidFill>
                <a:latin typeface="Lato-Bold"/>
              </a:rPr>
              <a:t>Average = $100</a:t>
            </a:r>
            <a:endParaRPr lang="en-US" b="1" i="0" u="none" strike="noStrike" baseline="0" dirty="0">
              <a:solidFill>
                <a:schemeClr val="tx2">
                  <a:lumMod val="85000"/>
                </a:schemeClr>
              </a:solidFill>
              <a:latin typeface="Lato-Bold"/>
            </a:endParaRPr>
          </a:p>
        </p:txBody>
      </p:sp>
      <p:sp>
        <p:nvSpPr>
          <p:cNvPr id="23" name="TextBox 22">
            <a:extLst>
              <a:ext uri="{FF2B5EF4-FFF2-40B4-BE49-F238E27FC236}">
                <a16:creationId xmlns:a16="http://schemas.microsoft.com/office/drawing/2014/main" id="{6B8DD402-13DA-4D9D-ABCE-4E45118B24BE}"/>
              </a:ext>
            </a:extLst>
          </p:cNvPr>
          <p:cNvSpPr txBox="1"/>
          <p:nvPr/>
        </p:nvSpPr>
        <p:spPr>
          <a:xfrm>
            <a:off x="9023113" y="4454841"/>
            <a:ext cx="2999462" cy="2139047"/>
          </a:xfrm>
          <a:prstGeom prst="rect">
            <a:avLst/>
          </a:prstGeom>
          <a:noFill/>
        </p:spPr>
        <p:txBody>
          <a:bodyPr wrap="square" rtlCol="0">
            <a:spAutoFit/>
          </a:bodyPr>
          <a:lstStyle/>
          <a:p>
            <a:pPr algn="ctr">
              <a:spcAft>
                <a:spcPts val="600"/>
              </a:spcAft>
            </a:pPr>
            <a:r>
              <a:rPr lang="en-US" sz="2800" b="1" i="0" u="none" strike="noStrike" baseline="0" dirty="0">
                <a:solidFill>
                  <a:schemeClr val="tx2">
                    <a:lumMod val="85000"/>
                  </a:schemeClr>
                </a:solidFill>
                <a:latin typeface="Lato-Bold"/>
              </a:rPr>
              <a:t>Unemployment</a:t>
            </a:r>
          </a:p>
          <a:p>
            <a:pPr algn="ctr">
              <a:spcAft>
                <a:spcPts val="600"/>
              </a:spcAft>
            </a:pPr>
            <a:r>
              <a:rPr lang="en-US" sz="2800" b="1" i="0" u="none" strike="noStrike" baseline="0" dirty="0">
                <a:solidFill>
                  <a:schemeClr val="tx2">
                    <a:lumMod val="85000"/>
                  </a:schemeClr>
                </a:solidFill>
                <a:latin typeface="Lato-Bold"/>
              </a:rPr>
              <a:t>Rate </a:t>
            </a:r>
          </a:p>
          <a:p>
            <a:pPr algn="ctr">
              <a:spcAft>
                <a:spcPts val="600"/>
              </a:spcAft>
            </a:pPr>
            <a:r>
              <a:rPr lang="en-US" sz="4400" b="1" dirty="0">
                <a:solidFill>
                  <a:schemeClr val="tx2">
                    <a:lumMod val="85000"/>
                  </a:schemeClr>
                </a:solidFill>
                <a:latin typeface="Lato-Bold"/>
              </a:rPr>
              <a:t>6.4%</a:t>
            </a:r>
          </a:p>
          <a:p>
            <a:pPr algn="ctr">
              <a:spcAft>
                <a:spcPts val="600"/>
              </a:spcAft>
            </a:pPr>
            <a:r>
              <a:rPr lang="en-US" b="1" i="0" u="none" strike="noStrike" baseline="0" dirty="0">
                <a:solidFill>
                  <a:schemeClr val="tx2">
                    <a:lumMod val="85000"/>
                  </a:schemeClr>
                </a:solidFill>
                <a:latin typeface="Lato-Bold"/>
              </a:rPr>
              <a:t>Dec-2020</a:t>
            </a:r>
          </a:p>
        </p:txBody>
      </p:sp>
      <p:sp>
        <p:nvSpPr>
          <p:cNvPr id="25" name="TextBox 24">
            <a:extLst>
              <a:ext uri="{FF2B5EF4-FFF2-40B4-BE49-F238E27FC236}">
                <a16:creationId xmlns:a16="http://schemas.microsoft.com/office/drawing/2014/main" id="{53524609-8553-462B-89AB-2EE9157645B1}"/>
              </a:ext>
            </a:extLst>
          </p:cNvPr>
          <p:cNvSpPr txBox="1"/>
          <p:nvPr/>
        </p:nvSpPr>
        <p:spPr>
          <a:xfrm>
            <a:off x="0" y="6593888"/>
            <a:ext cx="4330700" cy="246221"/>
          </a:xfrm>
          <a:prstGeom prst="rect">
            <a:avLst/>
          </a:prstGeom>
          <a:noFill/>
        </p:spPr>
        <p:txBody>
          <a:bodyPr wrap="square" rtlCol="0">
            <a:spAutoFit/>
          </a:bodyPr>
          <a:lstStyle/>
          <a:p>
            <a:pPr marL="0" marR="0" lvl="0" indent="0" defTabSz="914400" rtl="0" eaLnBrk="1" fontAlgn="auto" latinLnBrk="0" hangingPunct="1">
              <a:spcBef>
                <a:spcPts val="0"/>
              </a:spcBef>
              <a:spcAft>
                <a:spcPts val="600"/>
              </a:spcAft>
              <a:buClrTx/>
              <a:buSzTx/>
              <a:buFontTx/>
              <a:buNone/>
              <a:tabLst/>
              <a:defRPr/>
            </a:pPr>
            <a:r>
              <a:rPr lang="en-US" sz="1000" b="1" i="0" u="none" strike="noStrike" baseline="0" dirty="0">
                <a:solidFill>
                  <a:schemeClr val="tx1">
                    <a:lumMod val="90000"/>
                  </a:schemeClr>
                </a:solidFill>
                <a:latin typeface="Lato-Regular"/>
              </a:rPr>
              <a:t>Source:  </a:t>
            </a:r>
            <a:r>
              <a:rPr lang="en-US" sz="1000" b="0" i="0" u="none" strike="noStrike" baseline="0" dirty="0">
                <a:solidFill>
                  <a:schemeClr val="tx1">
                    <a:lumMod val="90000"/>
                  </a:schemeClr>
                </a:solidFill>
                <a:latin typeface="Lato-Regular"/>
              </a:rPr>
              <a:t>EMSI – Economic Overview SAT MSA 2020 / BestPlaces.net</a:t>
            </a:r>
          </a:p>
        </p:txBody>
      </p:sp>
      <p:sp>
        <p:nvSpPr>
          <p:cNvPr id="15" name="TextBox 14">
            <a:extLst>
              <a:ext uri="{FF2B5EF4-FFF2-40B4-BE49-F238E27FC236}">
                <a16:creationId xmlns:a16="http://schemas.microsoft.com/office/drawing/2014/main" id="{28C123CB-A5BB-4FA4-81C9-241EED9B1D39}"/>
              </a:ext>
            </a:extLst>
          </p:cNvPr>
          <p:cNvSpPr txBox="1"/>
          <p:nvPr/>
        </p:nvSpPr>
        <p:spPr>
          <a:xfrm>
            <a:off x="9168560" y="393291"/>
            <a:ext cx="2482850" cy="3185487"/>
          </a:xfrm>
          <a:prstGeom prst="rect">
            <a:avLst/>
          </a:prstGeom>
          <a:noFill/>
        </p:spPr>
        <p:txBody>
          <a:bodyPr wrap="square" rtlCol="0">
            <a:spAutoFit/>
          </a:bodyPr>
          <a:lstStyle>
            <a:defPPr>
              <a:defRPr lang="en-US"/>
            </a:defPPr>
            <a:lvl1pPr algn="ctr">
              <a:spcAft>
                <a:spcPts val="600"/>
              </a:spcAft>
              <a:defRPr sz="2800" b="1" i="0" u="none" strike="noStrike" baseline="0">
                <a:solidFill>
                  <a:srgbClr val="555555"/>
                </a:solidFill>
                <a:latin typeface="Lato-Bold"/>
              </a:defRPr>
            </a:lvl1pPr>
          </a:lstStyle>
          <a:p>
            <a:r>
              <a:rPr lang="en-US" sz="4000" dirty="0">
                <a:solidFill>
                  <a:schemeClr val="tx2">
                    <a:lumMod val="85000"/>
                  </a:schemeClr>
                </a:solidFill>
              </a:rPr>
              <a:t>Jobs Expect to </a:t>
            </a:r>
          </a:p>
          <a:p>
            <a:r>
              <a:rPr lang="en-US" sz="4000" dirty="0">
                <a:solidFill>
                  <a:schemeClr val="tx2">
                    <a:lumMod val="85000"/>
                  </a:schemeClr>
                </a:solidFill>
              </a:rPr>
              <a:t>growth </a:t>
            </a:r>
          </a:p>
          <a:p>
            <a:r>
              <a:rPr lang="en-US" sz="4800" dirty="0">
                <a:solidFill>
                  <a:schemeClr val="tx2">
                    <a:lumMod val="85000"/>
                  </a:schemeClr>
                </a:solidFill>
              </a:rPr>
              <a:t> +8% </a:t>
            </a:r>
          </a:p>
          <a:p>
            <a:r>
              <a:rPr lang="en-US" sz="1800" dirty="0">
                <a:solidFill>
                  <a:schemeClr val="tx2">
                    <a:lumMod val="85000"/>
                  </a:schemeClr>
                </a:solidFill>
              </a:rPr>
              <a:t>   Until 2025</a:t>
            </a:r>
          </a:p>
        </p:txBody>
      </p:sp>
      <p:sp>
        <p:nvSpPr>
          <p:cNvPr id="5" name="TextBox 4">
            <a:extLst>
              <a:ext uri="{FF2B5EF4-FFF2-40B4-BE49-F238E27FC236}">
                <a16:creationId xmlns:a16="http://schemas.microsoft.com/office/drawing/2014/main" id="{2872FE00-F5E6-4925-94F8-57F7B538E2C6}"/>
              </a:ext>
            </a:extLst>
          </p:cNvPr>
          <p:cNvSpPr txBox="1"/>
          <p:nvPr/>
        </p:nvSpPr>
        <p:spPr>
          <a:xfrm>
            <a:off x="-35555" y="2374994"/>
            <a:ext cx="2916436"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b="1" dirty="0">
                <a:solidFill>
                  <a:schemeClr val="tx2">
                    <a:lumMod val="85000"/>
                  </a:schemeClr>
                </a:solidFill>
                <a:latin typeface="Lato-Bold"/>
              </a:rPr>
              <a:t>Median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b="1" dirty="0">
                <a:solidFill>
                  <a:schemeClr val="tx2">
                    <a:lumMod val="85000"/>
                  </a:schemeClr>
                </a:solidFill>
                <a:latin typeface="Lato-Bold"/>
              </a:rPr>
              <a:t>Household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b="1" dirty="0">
                <a:solidFill>
                  <a:schemeClr val="tx2">
                    <a:lumMod val="85000"/>
                  </a:schemeClr>
                </a:solidFill>
                <a:latin typeface="Lato-Bold"/>
              </a:rPr>
              <a:t>Income</a:t>
            </a:r>
          </a:p>
          <a:p>
            <a:pPr algn="ctr">
              <a:spcAft>
                <a:spcPts val="600"/>
              </a:spcAft>
            </a:pPr>
            <a:r>
              <a:rPr lang="en-US" sz="4400" b="1" dirty="0">
                <a:solidFill>
                  <a:schemeClr val="tx2">
                    <a:lumMod val="85000"/>
                  </a:schemeClr>
                </a:solidFill>
                <a:latin typeface="Lato-Bold"/>
              </a:rPr>
              <a:t>$58.2K</a:t>
            </a:r>
            <a:endParaRPr lang="en-US" sz="4400" b="1" i="0" u="none" strike="noStrike" baseline="0" dirty="0">
              <a:solidFill>
                <a:schemeClr val="tx2">
                  <a:lumMod val="85000"/>
                </a:schemeClr>
              </a:solidFill>
              <a:latin typeface="Lato-Bold"/>
            </a:endParaRPr>
          </a:p>
          <a:p>
            <a:pPr algn="ctr">
              <a:spcAft>
                <a:spcPts val="600"/>
              </a:spcAft>
            </a:pPr>
            <a:r>
              <a:rPr lang="en-US" b="1" i="0" u="none" strike="noStrike" baseline="0" dirty="0">
                <a:solidFill>
                  <a:schemeClr val="tx2">
                    <a:lumMod val="85000"/>
                  </a:schemeClr>
                </a:solidFill>
                <a:latin typeface="Lato-Bold"/>
              </a:rPr>
              <a:t>Oct-2020</a:t>
            </a:r>
          </a:p>
        </p:txBody>
      </p:sp>
      <p:sp>
        <p:nvSpPr>
          <p:cNvPr id="11" name="TextBox 10">
            <a:extLst>
              <a:ext uri="{FF2B5EF4-FFF2-40B4-BE49-F238E27FC236}">
                <a16:creationId xmlns:a16="http://schemas.microsoft.com/office/drawing/2014/main" id="{188B2FFF-D8EE-459D-9D2F-6BD9A7119DBA}"/>
              </a:ext>
            </a:extLst>
          </p:cNvPr>
          <p:cNvSpPr txBox="1"/>
          <p:nvPr/>
        </p:nvSpPr>
        <p:spPr>
          <a:xfrm>
            <a:off x="2595187" y="558205"/>
            <a:ext cx="3334342" cy="2908489"/>
          </a:xfrm>
          <a:prstGeom prst="rect">
            <a:avLst/>
          </a:prstGeom>
          <a:noFill/>
        </p:spPr>
        <p:txBody>
          <a:bodyPr wrap="square" rtlCol="0">
            <a:spAutoFit/>
          </a:bodyPr>
          <a:lstStyle>
            <a:defPPr>
              <a:defRPr lang="en-US"/>
            </a:defPPr>
            <a:lvl1pPr algn="ctr">
              <a:spcAft>
                <a:spcPts val="600"/>
              </a:spcAft>
              <a:defRPr sz="2800" b="1" i="0" u="none" strike="noStrike" baseline="0">
                <a:solidFill>
                  <a:srgbClr val="555555"/>
                </a:solidFill>
                <a:latin typeface="Lato-Bold"/>
              </a:defRPr>
            </a:lvl1pPr>
          </a:lstStyle>
          <a:p>
            <a:r>
              <a:rPr lang="en-US" dirty="0">
                <a:solidFill>
                  <a:schemeClr val="tx2">
                    <a:lumMod val="85000"/>
                  </a:schemeClr>
                </a:solidFill>
              </a:rPr>
              <a:t>Jobs </a:t>
            </a:r>
          </a:p>
          <a:p>
            <a:r>
              <a:rPr lang="en-US" dirty="0">
                <a:solidFill>
                  <a:schemeClr val="tx2">
                    <a:lumMod val="85000"/>
                  </a:schemeClr>
                </a:solidFill>
              </a:rPr>
              <a:t>Increased by </a:t>
            </a:r>
            <a:r>
              <a:rPr lang="en-US" sz="4800" dirty="0">
                <a:solidFill>
                  <a:schemeClr val="tx2">
                    <a:lumMod val="85000"/>
                  </a:schemeClr>
                </a:solidFill>
              </a:rPr>
              <a:t>9.5% </a:t>
            </a:r>
          </a:p>
          <a:p>
            <a:r>
              <a:rPr lang="en-US" sz="1800" dirty="0">
                <a:solidFill>
                  <a:schemeClr val="tx2">
                    <a:lumMod val="85000"/>
                  </a:schemeClr>
                </a:solidFill>
              </a:rPr>
              <a:t>from 2015, outpaced </a:t>
            </a:r>
          </a:p>
          <a:p>
            <a:r>
              <a:rPr lang="en-US" sz="1800" dirty="0">
                <a:solidFill>
                  <a:schemeClr val="tx2">
                    <a:lumMod val="85000"/>
                  </a:schemeClr>
                </a:solidFill>
              </a:rPr>
              <a:t>the national growth </a:t>
            </a:r>
          </a:p>
          <a:p>
            <a:r>
              <a:rPr lang="en-US" sz="1800" dirty="0">
                <a:solidFill>
                  <a:schemeClr val="tx2">
                    <a:lumMod val="85000"/>
                  </a:schemeClr>
                </a:solidFill>
              </a:rPr>
              <a:t>rate of 6.2%</a:t>
            </a:r>
          </a:p>
        </p:txBody>
      </p:sp>
    </p:spTree>
    <p:extLst>
      <p:ext uri="{BB962C8B-B14F-4D97-AF65-F5344CB8AC3E}">
        <p14:creationId xmlns:p14="http://schemas.microsoft.com/office/powerpoint/2010/main" val="402854632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0000" b="-10000"/>
          </a:stretch>
        </a:blip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A849E13-4F5A-4C8D-9776-AABD39271A43}"/>
              </a:ext>
            </a:extLst>
          </p:cNvPr>
          <p:cNvSpPr/>
          <p:nvPr/>
        </p:nvSpPr>
        <p:spPr>
          <a:xfrm>
            <a:off x="2489201" y="2432418"/>
            <a:ext cx="2399742" cy="338963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1237EFB-7493-44B1-8616-E4C9F6A3379A}"/>
              </a:ext>
            </a:extLst>
          </p:cNvPr>
          <p:cNvSpPr/>
          <p:nvPr/>
        </p:nvSpPr>
        <p:spPr>
          <a:xfrm>
            <a:off x="4944827" y="2432418"/>
            <a:ext cx="2367322" cy="338963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8DC4878-387A-4162-86AD-2812302DD562}"/>
              </a:ext>
            </a:extLst>
          </p:cNvPr>
          <p:cNvSpPr/>
          <p:nvPr/>
        </p:nvSpPr>
        <p:spPr>
          <a:xfrm>
            <a:off x="7399768" y="2431843"/>
            <a:ext cx="2397036" cy="338963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6E02E37-8EA5-4E2B-8CDB-84601E4BE8AA}"/>
              </a:ext>
            </a:extLst>
          </p:cNvPr>
          <p:cNvSpPr/>
          <p:nvPr/>
        </p:nvSpPr>
        <p:spPr>
          <a:xfrm>
            <a:off x="49246" y="2461332"/>
            <a:ext cx="2367321" cy="338963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4DEFF6-A4D3-4329-878D-1A624CE5696A}"/>
              </a:ext>
            </a:extLst>
          </p:cNvPr>
          <p:cNvSpPr txBox="1"/>
          <p:nvPr/>
        </p:nvSpPr>
        <p:spPr>
          <a:xfrm>
            <a:off x="8848605" y="6611779"/>
            <a:ext cx="3553838" cy="246221"/>
          </a:xfrm>
          <a:prstGeom prst="rect">
            <a:avLst/>
          </a:prstGeom>
          <a:noFill/>
        </p:spPr>
        <p:txBody>
          <a:bodyPr wrap="square" rtlCol="0">
            <a:spAutoFit/>
          </a:bodyPr>
          <a:lstStyle/>
          <a:p>
            <a:pPr>
              <a:defRPr/>
            </a:pPr>
            <a:r>
              <a:rPr lang="en-US" sz="1000" b="1" i="0" u="none" strike="noStrike" baseline="0" dirty="0">
                <a:solidFill>
                  <a:schemeClr val="bg1">
                    <a:lumMod val="90000"/>
                  </a:schemeClr>
                </a:solidFill>
                <a:latin typeface="Lato-Regular"/>
              </a:rPr>
              <a:t>Source</a:t>
            </a:r>
            <a:r>
              <a:rPr lang="en-US" sz="1000" dirty="0">
                <a:solidFill>
                  <a:schemeClr val="bg1">
                    <a:lumMod val="90000"/>
                  </a:schemeClr>
                </a:solidFill>
                <a:latin typeface="Lato-Regular"/>
              </a:rPr>
              <a:t>:  Source: Site-to-Do-Business (STDB Online) 2020</a:t>
            </a:r>
          </a:p>
        </p:txBody>
      </p:sp>
      <p:sp>
        <p:nvSpPr>
          <p:cNvPr id="6" name="Title 5">
            <a:extLst>
              <a:ext uri="{FF2B5EF4-FFF2-40B4-BE49-F238E27FC236}">
                <a16:creationId xmlns:a16="http://schemas.microsoft.com/office/drawing/2014/main" id="{AC9537E1-BDC0-4992-953C-EF5EE83F5C7E}"/>
              </a:ext>
            </a:extLst>
          </p:cNvPr>
          <p:cNvSpPr>
            <a:spLocks noGrp="1"/>
          </p:cNvSpPr>
          <p:nvPr>
            <p:ph type="title"/>
          </p:nvPr>
        </p:nvSpPr>
        <p:spPr>
          <a:xfrm>
            <a:off x="1295400" y="286603"/>
            <a:ext cx="9860280" cy="1450757"/>
          </a:xfrm>
        </p:spPr>
        <p:txBody>
          <a:bodyPr>
            <a:normAutofit/>
          </a:bodyPr>
          <a:lstStyle/>
          <a:p>
            <a:r>
              <a:rPr lang="en-US" dirty="0"/>
              <a:t>Economic Base</a:t>
            </a:r>
          </a:p>
        </p:txBody>
      </p:sp>
      <p:sp>
        <p:nvSpPr>
          <p:cNvPr id="63" name="Rectangle: Rounded Corners 62">
            <a:extLst>
              <a:ext uri="{FF2B5EF4-FFF2-40B4-BE49-F238E27FC236}">
                <a16:creationId xmlns:a16="http://schemas.microsoft.com/office/drawing/2014/main" id="{5C00697D-6931-45DF-8922-AB2FA3A1DB23}"/>
              </a:ext>
            </a:extLst>
          </p:cNvPr>
          <p:cNvSpPr/>
          <p:nvPr/>
        </p:nvSpPr>
        <p:spPr>
          <a:xfrm>
            <a:off x="2811306" y="2131089"/>
            <a:ext cx="1651000" cy="565073"/>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08336BC1-64B5-4567-889C-9C948CA45731}"/>
              </a:ext>
            </a:extLst>
          </p:cNvPr>
          <p:cNvSpPr/>
          <p:nvPr/>
        </p:nvSpPr>
        <p:spPr>
          <a:xfrm>
            <a:off x="5287817" y="2118537"/>
            <a:ext cx="1651000" cy="577625"/>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Rounded Corners 66">
            <a:extLst>
              <a:ext uri="{FF2B5EF4-FFF2-40B4-BE49-F238E27FC236}">
                <a16:creationId xmlns:a16="http://schemas.microsoft.com/office/drawing/2014/main" id="{C0B860B0-476B-48B5-A43A-FA36BFF21974}"/>
              </a:ext>
            </a:extLst>
          </p:cNvPr>
          <p:cNvSpPr/>
          <p:nvPr/>
        </p:nvSpPr>
        <p:spPr>
          <a:xfrm>
            <a:off x="7727932" y="2118536"/>
            <a:ext cx="1651000" cy="577625"/>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5CFDC8C4-EF2A-4F94-A568-078A7368D696}"/>
              </a:ext>
            </a:extLst>
          </p:cNvPr>
          <p:cNvSpPr/>
          <p:nvPr/>
        </p:nvSpPr>
        <p:spPr>
          <a:xfrm>
            <a:off x="448746" y="2160577"/>
            <a:ext cx="1651000" cy="565073"/>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8EDE4BF2-38FF-4938-B736-1EDED8EB1CFA}"/>
              </a:ext>
            </a:extLst>
          </p:cNvPr>
          <p:cNvSpPr txBox="1"/>
          <p:nvPr/>
        </p:nvSpPr>
        <p:spPr>
          <a:xfrm>
            <a:off x="2831008" y="2236868"/>
            <a:ext cx="1640935" cy="369332"/>
          </a:xfrm>
          <a:prstGeom prst="rect">
            <a:avLst/>
          </a:prstGeom>
          <a:noFill/>
        </p:spPr>
        <p:txBody>
          <a:bodyPr wrap="square" rtlCol="0">
            <a:spAutoFit/>
          </a:bodyPr>
          <a:lstStyle/>
          <a:p>
            <a:pPr algn="ctr"/>
            <a:r>
              <a:rPr lang="en-US" b="1" dirty="0">
                <a:solidFill>
                  <a:srgbClr val="4284BE"/>
                </a:solidFill>
              </a:rPr>
              <a:t>INSURANCE</a:t>
            </a:r>
          </a:p>
        </p:txBody>
      </p:sp>
      <p:sp>
        <p:nvSpPr>
          <p:cNvPr id="74" name="TextBox 73">
            <a:extLst>
              <a:ext uri="{FF2B5EF4-FFF2-40B4-BE49-F238E27FC236}">
                <a16:creationId xmlns:a16="http://schemas.microsoft.com/office/drawing/2014/main" id="{F193065A-BD3A-4FA0-98F1-FAA601D9A782}"/>
              </a:ext>
            </a:extLst>
          </p:cNvPr>
          <p:cNvSpPr txBox="1"/>
          <p:nvPr/>
        </p:nvSpPr>
        <p:spPr>
          <a:xfrm>
            <a:off x="5311259" y="2225237"/>
            <a:ext cx="1640935" cy="369332"/>
          </a:xfrm>
          <a:prstGeom prst="rect">
            <a:avLst/>
          </a:prstGeom>
          <a:noFill/>
        </p:spPr>
        <p:txBody>
          <a:bodyPr wrap="square" rtlCol="0">
            <a:spAutoFit/>
          </a:bodyPr>
          <a:lstStyle/>
          <a:p>
            <a:pPr algn="ctr"/>
            <a:r>
              <a:rPr lang="en-US" b="1" dirty="0">
                <a:solidFill>
                  <a:srgbClr val="4284BE"/>
                </a:solidFill>
              </a:rPr>
              <a:t>HEALTHCARE</a:t>
            </a:r>
          </a:p>
        </p:txBody>
      </p:sp>
      <p:sp>
        <p:nvSpPr>
          <p:cNvPr id="76" name="TextBox 75">
            <a:extLst>
              <a:ext uri="{FF2B5EF4-FFF2-40B4-BE49-F238E27FC236}">
                <a16:creationId xmlns:a16="http://schemas.microsoft.com/office/drawing/2014/main" id="{B5100639-14BC-459C-A12E-DCFE5E1D335F}"/>
              </a:ext>
            </a:extLst>
          </p:cNvPr>
          <p:cNvSpPr txBox="1"/>
          <p:nvPr/>
        </p:nvSpPr>
        <p:spPr>
          <a:xfrm>
            <a:off x="7746437" y="2241276"/>
            <a:ext cx="1640935" cy="369332"/>
          </a:xfrm>
          <a:prstGeom prst="rect">
            <a:avLst/>
          </a:prstGeom>
          <a:noFill/>
        </p:spPr>
        <p:txBody>
          <a:bodyPr wrap="square" rtlCol="0">
            <a:spAutoFit/>
          </a:bodyPr>
          <a:lstStyle/>
          <a:p>
            <a:pPr algn="ctr"/>
            <a:r>
              <a:rPr lang="en-US" b="1" dirty="0">
                <a:solidFill>
                  <a:srgbClr val="4284BE"/>
                </a:solidFill>
              </a:rPr>
              <a:t>MILITARY</a:t>
            </a:r>
          </a:p>
        </p:txBody>
      </p:sp>
      <p:sp>
        <p:nvSpPr>
          <p:cNvPr id="78" name="TextBox 77">
            <a:extLst>
              <a:ext uri="{FF2B5EF4-FFF2-40B4-BE49-F238E27FC236}">
                <a16:creationId xmlns:a16="http://schemas.microsoft.com/office/drawing/2014/main" id="{422D1878-1825-4335-B5E4-421A7763E3AD}"/>
              </a:ext>
            </a:extLst>
          </p:cNvPr>
          <p:cNvSpPr txBox="1"/>
          <p:nvPr/>
        </p:nvSpPr>
        <p:spPr>
          <a:xfrm>
            <a:off x="435369" y="2273345"/>
            <a:ext cx="1651000" cy="369332"/>
          </a:xfrm>
          <a:prstGeom prst="rect">
            <a:avLst/>
          </a:prstGeom>
          <a:noFill/>
        </p:spPr>
        <p:txBody>
          <a:bodyPr wrap="square" rtlCol="0">
            <a:spAutoFit/>
          </a:bodyPr>
          <a:lstStyle/>
          <a:p>
            <a:pPr algn="ctr"/>
            <a:r>
              <a:rPr lang="en-US" b="1" dirty="0">
                <a:solidFill>
                  <a:srgbClr val="4284BE"/>
                </a:solidFill>
              </a:rPr>
              <a:t>CORPORATE</a:t>
            </a:r>
          </a:p>
        </p:txBody>
      </p:sp>
      <p:sp>
        <p:nvSpPr>
          <p:cNvPr id="87" name="TextBox 86">
            <a:extLst>
              <a:ext uri="{FF2B5EF4-FFF2-40B4-BE49-F238E27FC236}">
                <a16:creationId xmlns:a16="http://schemas.microsoft.com/office/drawing/2014/main" id="{B2F1C04C-7C26-4A6D-A420-D5CD126D5E0F}"/>
              </a:ext>
            </a:extLst>
          </p:cNvPr>
          <p:cNvSpPr txBox="1"/>
          <p:nvPr/>
        </p:nvSpPr>
        <p:spPr>
          <a:xfrm>
            <a:off x="2512663" y="2818507"/>
            <a:ext cx="2376279" cy="2554545"/>
          </a:xfrm>
          <a:prstGeom prst="rect">
            <a:avLst/>
          </a:prstGeom>
          <a:noFill/>
        </p:spPr>
        <p:txBody>
          <a:bodyPr wrap="square" rtlCol="0">
            <a:spAutoFit/>
          </a:bodyPr>
          <a:lstStyle/>
          <a:p>
            <a:pPr algn="ctr"/>
            <a:r>
              <a:rPr lang="en-US" sz="1600" dirty="0">
                <a:solidFill>
                  <a:schemeClr val="accent2"/>
                </a:solidFill>
              </a:rPr>
              <a:t>Several major insurance companies have operations located in San Antonio - including USAA.</a:t>
            </a:r>
          </a:p>
          <a:p>
            <a:pPr algn="ctr"/>
            <a:endParaRPr lang="en-US" sz="1600" dirty="0">
              <a:solidFill>
                <a:schemeClr val="accent2"/>
              </a:solidFill>
            </a:endParaRPr>
          </a:p>
          <a:p>
            <a:pPr algn="ctr"/>
            <a:r>
              <a:rPr lang="en-US" sz="1600" dirty="0">
                <a:solidFill>
                  <a:schemeClr val="accent2"/>
                </a:solidFill>
              </a:rPr>
              <a:t>USAA is primary employer in the city and 5</a:t>
            </a:r>
            <a:r>
              <a:rPr lang="en-US" sz="1600" baseline="30000" dirty="0">
                <a:solidFill>
                  <a:schemeClr val="accent2"/>
                </a:solidFill>
              </a:rPr>
              <a:t>th</a:t>
            </a:r>
            <a:r>
              <a:rPr lang="en-US" sz="1600" dirty="0">
                <a:solidFill>
                  <a:schemeClr val="accent2"/>
                </a:solidFill>
              </a:rPr>
              <a:t> largest insurer of auto and 4</a:t>
            </a:r>
            <a:r>
              <a:rPr lang="en-US" sz="1600" baseline="30000" dirty="0">
                <a:solidFill>
                  <a:schemeClr val="accent2"/>
                </a:solidFill>
              </a:rPr>
              <a:t>th</a:t>
            </a:r>
            <a:r>
              <a:rPr lang="en-US" sz="1600" dirty="0">
                <a:solidFill>
                  <a:schemeClr val="accent2"/>
                </a:solidFill>
              </a:rPr>
              <a:t> largest homeowner insurer.</a:t>
            </a:r>
          </a:p>
        </p:txBody>
      </p:sp>
      <p:sp>
        <p:nvSpPr>
          <p:cNvPr id="91" name="TextBox 90">
            <a:extLst>
              <a:ext uri="{FF2B5EF4-FFF2-40B4-BE49-F238E27FC236}">
                <a16:creationId xmlns:a16="http://schemas.microsoft.com/office/drawing/2014/main" id="{BB67B911-43D0-4086-B108-E9741C5B0E7A}"/>
              </a:ext>
            </a:extLst>
          </p:cNvPr>
          <p:cNvSpPr txBox="1"/>
          <p:nvPr/>
        </p:nvSpPr>
        <p:spPr>
          <a:xfrm>
            <a:off x="4973854" y="2818507"/>
            <a:ext cx="2338293" cy="2800767"/>
          </a:xfrm>
          <a:prstGeom prst="rect">
            <a:avLst/>
          </a:prstGeom>
          <a:noFill/>
        </p:spPr>
        <p:txBody>
          <a:bodyPr wrap="square" rtlCol="0">
            <a:spAutoFit/>
          </a:bodyPr>
          <a:lstStyle/>
          <a:p>
            <a:pPr algn="ctr"/>
            <a:r>
              <a:rPr lang="en-US" sz="1600" dirty="0">
                <a:solidFill>
                  <a:schemeClr val="accent2"/>
                </a:solidFill>
              </a:rPr>
              <a:t>The estimated annual economic impact of the city’s medical community exceeds $6 billion.</a:t>
            </a:r>
          </a:p>
          <a:p>
            <a:pPr algn="ctr"/>
            <a:endParaRPr lang="en-US" sz="1600" dirty="0">
              <a:solidFill>
                <a:schemeClr val="accent2"/>
              </a:solidFill>
            </a:endParaRPr>
          </a:p>
          <a:p>
            <a:pPr algn="ctr"/>
            <a:r>
              <a:rPr lang="en-US" sz="1600" dirty="0">
                <a:solidFill>
                  <a:schemeClr val="accent2"/>
                </a:solidFill>
              </a:rPr>
              <a:t>There are several major research organizations located in the city, including Southwest Research, The University of Texas and others.</a:t>
            </a:r>
          </a:p>
        </p:txBody>
      </p:sp>
      <p:sp>
        <p:nvSpPr>
          <p:cNvPr id="93" name="TextBox 92">
            <a:extLst>
              <a:ext uri="{FF2B5EF4-FFF2-40B4-BE49-F238E27FC236}">
                <a16:creationId xmlns:a16="http://schemas.microsoft.com/office/drawing/2014/main" id="{DE3D4918-C9E3-4B59-B7E3-1C720A415CE0}"/>
              </a:ext>
            </a:extLst>
          </p:cNvPr>
          <p:cNvSpPr txBox="1"/>
          <p:nvPr/>
        </p:nvSpPr>
        <p:spPr>
          <a:xfrm>
            <a:off x="7399768" y="2815927"/>
            <a:ext cx="2429118" cy="2308324"/>
          </a:xfrm>
          <a:prstGeom prst="rect">
            <a:avLst/>
          </a:prstGeom>
          <a:noFill/>
        </p:spPr>
        <p:txBody>
          <a:bodyPr wrap="square" rtlCol="0">
            <a:spAutoFit/>
          </a:bodyPr>
          <a:lstStyle/>
          <a:p>
            <a:pPr algn="ctr"/>
            <a:r>
              <a:rPr lang="en-US" sz="1600" dirty="0">
                <a:solidFill>
                  <a:schemeClr val="accent2"/>
                </a:solidFill>
              </a:rPr>
              <a:t>San Antonio is “home” to three major military bases, including Randolph Air Force Base, Fort Sam Houston and Lackland Air Force Base, however, several major functions of the base are used for privatization. </a:t>
            </a:r>
          </a:p>
        </p:txBody>
      </p:sp>
      <p:sp>
        <p:nvSpPr>
          <p:cNvPr id="97" name="TextBox 96">
            <a:extLst>
              <a:ext uri="{FF2B5EF4-FFF2-40B4-BE49-F238E27FC236}">
                <a16:creationId xmlns:a16="http://schemas.microsoft.com/office/drawing/2014/main" id="{A7E65961-2C25-476F-A4BC-E37963B20AB0}"/>
              </a:ext>
            </a:extLst>
          </p:cNvPr>
          <p:cNvSpPr txBox="1"/>
          <p:nvPr/>
        </p:nvSpPr>
        <p:spPr>
          <a:xfrm>
            <a:off x="51618" y="2854615"/>
            <a:ext cx="2364949" cy="2554545"/>
          </a:xfrm>
          <a:prstGeom prst="rect">
            <a:avLst/>
          </a:prstGeom>
          <a:noFill/>
        </p:spPr>
        <p:txBody>
          <a:bodyPr wrap="square" rtlCol="0">
            <a:spAutoFit/>
          </a:bodyPr>
          <a:lstStyle/>
          <a:p>
            <a:pPr algn="ctr"/>
            <a:r>
              <a:rPr lang="en-US" sz="1600" dirty="0">
                <a:solidFill>
                  <a:schemeClr val="accent2"/>
                </a:solidFill>
              </a:rPr>
              <a:t>Large number of corporations such as USAA, Valero, H-E-B, Frost Bank, Rackspace etc. have headquartered in San Antonio. </a:t>
            </a:r>
            <a:br>
              <a:rPr lang="en-US" sz="1600" dirty="0">
                <a:solidFill>
                  <a:schemeClr val="accent2"/>
                </a:solidFill>
              </a:rPr>
            </a:br>
            <a:r>
              <a:rPr lang="en-US" sz="1600" dirty="0">
                <a:solidFill>
                  <a:schemeClr val="accent2"/>
                </a:solidFill>
              </a:rPr>
              <a:t>Amazon has recently announced expansion of a $200 million fulfillment center.</a:t>
            </a:r>
          </a:p>
        </p:txBody>
      </p:sp>
      <p:pic>
        <p:nvPicPr>
          <p:cNvPr id="19" name="Graphic 18" descr="Heart with pulse with solid fill">
            <a:extLst>
              <a:ext uri="{FF2B5EF4-FFF2-40B4-BE49-F238E27FC236}">
                <a16:creationId xmlns:a16="http://schemas.microsoft.com/office/drawing/2014/main" id="{8BC82B68-0EF2-4B28-9D97-2B12A56399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48385" y="5541422"/>
            <a:ext cx="689180" cy="689180"/>
          </a:xfrm>
          <a:prstGeom prst="rect">
            <a:avLst/>
          </a:prstGeom>
          <a:effectLst>
            <a:reflection blurRad="6350" stA="50000" endA="300" endPos="55000" dir="5400000" sy="-100000" algn="bl" rotWithShape="0"/>
          </a:effectLst>
        </p:spPr>
      </p:pic>
      <p:pic>
        <p:nvPicPr>
          <p:cNvPr id="23" name="Graphic 22" descr="Home1 with solid fill">
            <a:extLst>
              <a:ext uri="{FF2B5EF4-FFF2-40B4-BE49-F238E27FC236}">
                <a16:creationId xmlns:a16="http://schemas.microsoft.com/office/drawing/2014/main" id="{43DC8E18-A790-4BDC-8C02-5270B08D87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260896" y="5486088"/>
            <a:ext cx="689180" cy="689180"/>
          </a:xfrm>
          <a:prstGeom prst="rect">
            <a:avLst/>
          </a:prstGeom>
          <a:effectLst>
            <a:reflection blurRad="6350" stA="50000" endA="300" endPos="55000" dir="5400000" sy="-100000" algn="bl" rotWithShape="0"/>
          </a:effectLst>
        </p:spPr>
      </p:pic>
      <p:sp>
        <p:nvSpPr>
          <p:cNvPr id="37" name="Rectangle 36">
            <a:extLst>
              <a:ext uri="{FF2B5EF4-FFF2-40B4-BE49-F238E27FC236}">
                <a16:creationId xmlns:a16="http://schemas.microsoft.com/office/drawing/2014/main" id="{07AC2B54-BCF6-41A6-9904-81C49D2BDEEE}"/>
              </a:ext>
            </a:extLst>
          </p:cNvPr>
          <p:cNvSpPr/>
          <p:nvPr/>
        </p:nvSpPr>
        <p:spPr>
          <a:xfrm>
            <a:off x="9848139" y="2432421"/>
            <a:ext cx="2287977" cy="338963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EDD88FE-00B6-4720-A28C-4B4E15EB6D6D}"/>
              </a:ext>
            </a:extLst>
          </p:cNvPr>
          <p:cNvSpPr txBox="1"/>
          <p:nvPr/>
        </p:nvSpPr>
        <p:spPr>
          <a:xfrm>
            <a:off x="9848142" y="2818507"/>
            <a:ext cx="2343858" cy="2800767"/>
          </a:xfrm>
          <a:prstGeom prst="rect">
            <a:avLst/>
          </a:prstGeom>
          <a:noFill/>
        </p:spPr>
        <p:txBody>
          <a:bodyPr wrap="square" rtlCol="0">
            <a:spAutoFit/>
          </a:bodyPr>
          <a:lstStyle/>
          <a:p>
            <a:pPr algn="ctr"/>
            <a:r>
              <a:rPr lang="en-US" sz="1600" dirty="0">
                <a:solidFill>
                  <a:schemeClr val="accent2"/>
                </a:solidFill>
              </a:rPr>
              <a:t>~34.4 million people visits San Antonio annually;</a:t>
            </a:r>
          </a:p>
          <a:p>
            <a:pPr algn="ctr"/>
            <a:endParaRPr lang="en-US" sz="1600" dirty="0">
              <a:solidFill>
                <a:schemeClr val="accent2"/>
              </a:solidFill>
            </a:endParaRPr>
          </a:p>
          <a:p>
            <a:pPr algn="ctr"/>
            <a:r>
              <a:rPr lang="en-US" sz="1600" dirty="0">
                <a:solidFill>
                  <a:schemeClr val="accent2"/>
                </a:solidFill>
              </a:rPr>
              <a:t>$13.6 billion in revenue and employs 130,000 people;</a:t>
            </a:r>
          </a:p>
          <a:p>
            <a:pPr algn="ctr"/>
            <a:endParaRPr lang="en-US" sz="1600" dirty="0">
              <a:solidFill>
                <a:schemeClr val="accent2"/>
              </a:solidFill>
            </a:endParaRPr>
          </a:p>
          <a:p>
            <a:pPr algn="ctr"/>
            <a:r>
              <a:rPr lang="en-US" sz="1600" dirty="0">
                <a:solidFill>
                  <a:schemeClr val="accent2"/>
                </a:solidFill>
              </a:rPr>
              <a:t>Raises $375 million in taxes and fees;</a:t>
            </a:r>
          </a:p>
          <a:p>
            <a:pPr algn="ctr"/>
            <a:endParaRPr lang="en-US" sz="1600" dirty="0">
              <a:solidFill>
                <a:schemeClr val="accent2"/>
              </a:solidFill>
            </a:endParaRPr>
          </a:p>
          <a:p>
            <a:pPr algn="ctr"/>
            <a:r>
              <a:rPr lang="en-US" sz="1600" dirty="0">
                <a:solidFill>
                  <a:schemeClr val="accent2"/>
                </a:solidFill>
              </a:rPr>
              <a:t>New construction hotels;</a:t>
            </a:r>
          </a:p>
        </p:txBody>
      </p:sp>
      <p:pic>
        <p:nvPicPr>
          <p:cNvPr id="27" name="Graphic 26" descr="Camera with solid fill">
            <a:extLst>
              <a:ext uri="{FF2B5EF4-FFF2-40B4-BE49-F238E27FC236}">
                <a16:creationId xmlns:a16="http://schemas.microsoft.com/office/drawing/2014/main" id="{4FB14143-68D6-4300-90A0-DAEFC08EDE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34112" y="5556718"/>
            <a:ext cx="642838" cy="642838"/>
          </a:xfrm>
          <a:prstGeom prst="rect">
            <a:avLst/>
          </a:prstGeom>
          <a:effectLst>
            <a:reflection blurRad="6350" stA="50000" endA="300" endPos="55000" dir="5400000" sy="-100000" algn="bl" rotWithShape="0"/>
          </a:effectLst>
        </p:spPr>
      </p:pic>
      <p:pic>
        <p:nvPicPr>
          <p:cNvPr id="33" name="Graphic 32" descr="City with solid fill">
            <a:extLst>
              <a:ext uri="{FF2B5EF4-FFF2-40B4-BE49-F238E27FC236}">
                <a16:creationId xmlns:a16="http://schemas.microsoft.com/office/drawing/2014/main" id="{9AF4937B-803D-43BC-B783-A4F2A7BA7D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2338" y="5538126"/>
            <a:ext cx="689180" cy="689180"/>
          </a:xfrm>
          <a:prstGeom prst="rect">
            <a:avLst/>
          </a:prstGeom>
          <a:effectLst>
            <a:reflection blurRad="6350" stA="50000" endA="300" endPos="55000" dir="5400000" sy="-100000" algn="bl" rotWithShape="0"/>
          </a:effectLst>
        </p:spPr>
      </p:pic>
      <p:pic>
        <p:nvPicPr>
          <p:cNvPr id="35" name="Graphic 34" descr="Soldier male with solid fill">
            <a:extLst>
              <a:ext uri="{FF2B5EF4-FFF2-40B4-BE49-F238E27FC236}">
                <a16:creationId xmlns:a16="http://schemas.microsoft.com/office/drawing/2014/main" id="{1BE031B8-4E1A-47BF-8FAB-5E0711A37E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31343" y="5540515"/>
            <a:ext cx="689180" cy="689180"/>
          </a:xfrm>
          <a:prstGeom prst="rect">
            <a:avLst/>
          </a:prstGeom>
          <a:effectLst>
            <a:reflection blurRad="6350" stA="50000" endA="300" endPos="55000" dir="5400000" sy="-100000" algn="bl" rotWithShape="0"/>
          </a:effectLst>
        </p:spPr>
      </p:pic>
      <p:sp>
        <p:nvSpPr>
          <p:cNvPr id="61" name="Rectangle: Rounded Corners 60">
            <a:extLst>
              <a:ext uri="{FF2B5EF4-FFF2-40B4-BE49-F238E27FC236}">
                <a16:creationId xmlns:a16="http://schemas.microsoft.com/office/drawing/2014/main" id="{7C5E3714-BA60-48E4-AB64-10BF303F5B8C}"/>
              </a:ext>
            </a:extLst>
          </p:cNvPr>
          <p:cNvSpPr/>
          <p:nvPr/>
        </p:nvSpPr>
        <p:spPr>
          <a:xfrm>
            <a:off x="10158228" y="2118536"/>
            <a:ext cx="1651000" cy="565077"/>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EC48D294-D3C7-44EF-AA00-71BC5D611807}"/>
              </a:ext>
            </a:extLst>
          </p:cNvPr>
          <p:cNvSpPr txBox="1"/>
          <p:nvPr/>
        </p:nvSpPr>
        <p:spPr>
          <a:xfrm>
            <a:off x="10201959" y="2220111"/>
            <a:ext cx="1607269" cy="369332"/>
          </a:xfrm>
          <a:prstGeom prst="rect">
            <a:avLst/>
          </a:prstGeom>
          <a:noFill/>
        </p:spPr>
        <p:txBody>
          <a:bodyPr wrap="square" rtlCol="0">
            <a:spAutoFit/>
          </a:bodyPr>
          <a:lstStyle/>
          <a:p>
            <a:pPr algn="ctr"/>
            <a:r>
              <a:rPr lang="en-US" b="1" dirty="0">
                <a:solidFill>
                  <a:srgbClr val="4284BE"/>
                </a:solidFill>
              </a:rPr>
              <a:t>TOURISM</a:t>
            </a:r>
          </a:p>
        </p:txBody>
      </p:sp>
    </p:spTree>
    <p:extLst>
      <p:ext uri="{BB962C8B-B14F-4D97-AF65-F5344CB8AC3E}">
        <p14:creationId xmlns:p14="http://schemas.microsoft.com/office/powerpoint/2010/main" val="2408971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0000" b="-1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2EA8F9-B862-4F7F-AC2E-B5CDBEBEF693}"/>
              </a:ext>
            </a:extLst>
          </p:cNvPr>
          <p:cNvPicPr>
            <a:picLocks noChangeAspect="1"/>
          </p:cNvPicPr>
          <p:nvPr/>
        </p:nvPicPr>
        <p:blipFill rotWithShape="1">
          <a:blip r:embed="rId4"/>
          <a:srcRect b="29730"/>
          <a:stretch/>
        </p:blipFill>
        <p:spPr>
          <a:xfrm>
            <a:off x="3681836" y="554567"/>
            <a:ext cx="3270713" cy="314239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8634A35-D1AE-438D-8F14-0810B870DF85}"/>
              </a:ext>
            </a:extLst>
          </p:cNvPr>
          <p:cNvPicPr>
            <a:picLocks noChangeAspect="1"/>
          </p:cNvPicPr>
          <p:nvPr/>
        </p:nvPicPr>
        <p:blipFill>
          <a:blip r:embed="rId5"/>
          <a:stretch>
            <a:fillRect/>
          </a:stretch>
        </p:blipFill>
        <p:spPr>
          <a:xfrm>
            <a:off x="264307" y="2688167"/>
            <a:ext cx="3055591" cy="314239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0813EA5-FFBF-4BB8-B27F-33F690470B22}"/>
              </a:ext>
            </a:extLst>
          </p:cNvPr>
          <p:cNvSpPr txBox="1"/>
          <p:nvPr/>
        </p:nvSpPr>
        <p:spPr>
          <a:xfrm>
            <a:off x="2616529" y="5649105"/>
            <a:ext cx="744824" cy="215444"/>
          </a:xfrm>
          <a:prstGeom prst="rect">
            <a:avLst/>
          </a:prstGeom>
          <a:noFill/>
        </p:spPr>
        <p:txBody>
          <a:bodyPr wrap="square" rtlCol="0">
            <a:spAutoFit/>
          </a:bodyPr>
          <a:lstStyle/>
          <a:p>
            <a:pPr algn="r"/>
            <a:r>
              <a:rPr lang="en-US" sz="800" dirty="0"/>
              <a:t>April-2021</a:t>
            </a:r>
          </a:p>
        </p:txBody>
      </p:sp>
      <p:sp>
        <p:nvSpPr>
          <p:cNvPr id="9" name="TextBox 8">
            <a:extLst>
              <a:ext uri="{FF2B5EF4-FFF2-40B4-BE49-F238E27FC236}">
                <a16:creationId xmlns:a16="http://schemas.microsoft.com/office/drawing/2014/main" id="{336202CD-B064-4F58-9C27-1CFE732E65D6}"/>
              </a:ext>
            </a:extLst>
          </p:cNvPr>
          <p:cNvSpPr txBox="1"/>
          <p:nvPr/>
        </p:nvSpPr>
        <p:spPr>
          <a:xfrm>
            <a:off x="6235700" y="3541424"/>
            <a:ext cx="744824" cy="215444"/>
          </a:xfrm>
          <a:prstGeom prst="rect">
            <a:avLst/>
          </a:prstGeom>
          <a:noFill/>
        </p:spPr>
        <p:txBody>
          <a:bodyPr wrap="square" rtlCol="0">
            <a:spAutoFit/>
          </a:bodyPr>
          <a:lstStyle/>
          <a:p>
            <a:pPr algn="r"/>
            <a:r>
              <a:rPr lang="en-US" sz="800" dirty="0"/>
              <a:t>Dec-2020</a:t>
            </a:r>
          </a:p>
        </p:txBody>
      </p:sp>
      <p:grpSp>
        <p:nvGrpSpPr>
          <p:cNvPr id="14" name="Group 13">
            <a:extLst>
              <a:ext uri="{FF2B5EF4-FFF2-40B4-BE49-F238E27FC236}">
                <a16:creationId xmlns:a16="http://schemas.microsoft.com/office/drawing/2014/main" id="{791E38CC-19C2-4F2F-8698-CB63B08640F5}"/>
              </a:ext>
            </a:extLst>
          </p:cNvPr>
          <p:cNvGrpSpPr/>
          <p:nvPr/>
        </p:nvGrpSpPr>
        <p:grpSpPr>
          <a:xfrm>
            <a:off x="5835296" y="0"/>
            <a:ext cx="6356704" cy="6858000"/>
            <a:chOff x="5144761" y="203200"/>
            <a:chExt cx="6356704" cy="6802120"/>
          </a:xfrm>
        </p:grpSpPr>
        <p:pic>
          <p:nvPicPr>
            <p:cNvPr id="11" name="Picture 10">
              <a:extLst>
                <a:ext uri="{FF2B5EF4-FFF2-40B4-BE49-F238E27FC236}">
                  <a16:creationId xmlns:a16="http://schemas.microsoft.com/office/drawing/2014/main" id="{258438A3-8C43-4D2F-95DB-E2B02A20DE11}"/>
                </a:ext>
              </a:extLst>
            </p:cNvPr>
            <p:cNvPicPr>
              <a:picLocks noChangeAspect="1"/>
            </p:cNvPicPr>
            <p:nvPr/>
          </p:nvPicPr>
          <p:blipFill rotWithShape="1">
            <a:blip r:embed="rId6"/>
            <a:srcRect t="68148" r="79201"/>
            <a:stretch/>
          </p:blipFill>
          <p:spPr>
            <a:xfrm>
              <a:off x="5144761" y="4820920"/>
              <a:ext cx="1327159" cy="2184400"/>
            </a:xfrm>
            <a:prstGeom prst="rect">
              <a:avLst/>
            </a:prstGeom>
          </p:spPr>
        </p:pic>
        <p:pic>
          <p:nvPicPr>
            <p:cNvPr id="12" name="Picture 11">
              <a:extLst>
                <a:ext uri="{FF2B5EF4-FFF2-40B4-BE49-F238E27FC236}">
                  <a16:creationId xmlns:a16="http://schemas.microsoft.com/office/drawing/2014/main" id="{E1A2E518-05FA-4005-8EDE-D9AB3001CCD1}"/>
                </a:ext>
              </a:extLst>
            </p:cNvPr>
            <p:cNvPicPr>
              <a:picLocks noChangeAspect="1"/>
            </p:cNvPicPr>
            <p:nvPr/>
          </p:nvPicPr>
          <p:blipFill rotWithShape="1">
            <a:blip r:embed="rId6"/>
            <a:srcRect l="21176" t="815"/>
            <a:stretch/>
          </p:blipFill>
          <p:spPr>
            <a:xfrm>
              <a:off x="6471920" y="203200"/>
              <a:ext cx="5029545" cy="6802120"/>
            </a:xfrm>
            <a:prstGeom prst="rect">
              <a:avLst/>
            </a:prstGeom>
          </p:spPr>
        </p:pic>
        <p:sp>
          <p:nvSpPr>
            <p:cNvPr id="13" name="Rectangle 12">
              <a:extLst>
                <a:ext uri="{FF2B5EF4-FFF2-40B4-BE49-F238E27FC236}">
                  <a16:creationId xmlns:a16="http://schemas.microsoft.com/office/drawing/2014/main" id="{232191DD-1A6B-4AC4-B2B8-4F04A0FBDB24}"/>
                </a:ext>
              </a:extLst>
            </p:cNvPr>
            <p:cNvSpPr/>
            <p:nvPr/>
          </p:nvSpPr>
          <p:spPr>
            <a:xfrm>
              <a:off x="9433560" y="2184400"/>
              <a:ext cx="1021080" cy="609600"/>
            </a:xfrm>
            <a:prstGeom prst="rect">
              <a:avLst/>
            </a:prstGeom>
            <a:solidFill>
              <a:srgbClr val="000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itle 5">
            <a:extLst>
              <a:ext uri="{FF2B5EF4-FFF2-40B4-BE49-F238E27FC236}">
                <a16:creationId xmlns:a16="http://schemas.microsoft.com/office/drawing/2014/main" id="{564CAB60-3FBF-4EF7-BD15-80C72CFE602B}"/>
              </a:ext>
            </a:extLst>
          </p:cNvPr>
          <p:cNvSpPr>
            <a:spLocks noGrp="1"/>
          </p:cNvSpPr>
          <p:nvPr>
            <p:ph type="title"/>
          </p:nvPr>
        </p:nvSpPr>
        <p:spPr>
          <a:xfrm>
            <a:off x="1295400" y="286603"/>
            <a:ext cx="9860280" cy="1450757"/>
          </a:xfrm>
        </p:spPr>
        <p:txBody>
          <a:bodyPr>
            <a:normAutofit/>
          </a:bodyPr>
          <a:lstStyle/>
          <a:p>
            <a:r>
              <a:rPr lang="en-US" dirty="0"/>
              <a:t>Amazon</a:t>
            </a:r>
          </a:p>
        </p:txBody>
      </p:sp>
      <p:sp>
        <p:nvSpPr>
          <p:cNvPr id="17" name="TextBox 16">
            <a:extLst>
              <a:ext uri="{FF2B5EF4-FFF2-40B4-BE49-F238E27FC236}">
                <a16:creationId xmlns:a16="http://schemas.microsoft.com/office/drawing/2014/main" id="{B7BD2377-A6BF-40D8-9AAE-3BE610926E74}"/>
              </a:ext>
            </a:extLst>
          </p:cNvPr>
          <p:cNvSpPr txBox="1"/>
          <p:nvPr/>
        </p:nvSpPr>
        <p:spPr>
          <a:xfrm>
            <a:off x="10146332" y="2023963"/>
            <a:ext cx="877267" cy="523220"/>
          </a:xfrm>
          <a:prstGeom prst="rect">
            <a:avLst/>
          </a:prstGeom>
          <a:noFill/>
        </p:spPr>
        <p:txBody>
          <a:bodyPr wrap="square" rtlCol="0">
            <a:spAutoFit/>
          </a:bodyPr>
          <a:lstStyle/>
          <a:p>
            <a:pPr algn="r"/>
            <a:r>
              <a:rPr lang="en-US" sz="1400" dirty="0">
                <a:solidFill>
                  <a:schemeClr val="bg2"/>
                </a:solidFill>
              </a:rPr>
              <a:t>SEDONA CANYON</a:t>
            </a:r>
          </a:p>
        </p:txBody>
      </p:sp>
    </p:spTree>
    <p:extLst>
      <p:ext uri="{BB962C8B-B14F-4D97-AF65-F5344CB8AC3E}">
        <p14:creationId xmlns:p14="http://schemas.microsoft.com/office/powerpoint/2010/main" val="3864704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50327491-0CEC-4AF6-8C5D-D0067874AB05}"/>
              </a:ext>
            </a:extLst>
          </p:cNvPr>
          <p:cNvGraphicFramePr>
            <a:graphicFrameLocks noGrp="1"/>
          </p:cNvGraphicFramePr>
          <p:nvPr>
            <p:ph idx="4294967295"/>
            <p:extLst>
              <p:ext uri="{D42A27DB-BD31-4B8C-83A1-F6EECF244321}">
                <p14:modId xmlns:p14="http://schemas.microsoft.com/office/powerpoint/2010/main" val="1982415426"/>
              </p:ext>
            </p:extLst>
          </p:nvPr>
        </p:nvGraphicFramePr>
        <p:xfrm>
          <a:off x="7458175" y="1405707"/>
          <a:ext cx="4419600" cy="524256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416121769"/>
                    </a:ext>
                  </a:extLst>
                </a:gridCol>
                <a:gridCol w="1767840">
                  <a:extLst>
                    <a:ext uri="{9D8B030D-6E8A-4147-A177-3AD203B41FA5}">
                      <a16:colId xmlns:a16="http://schemas.microsoft.com/office/drawing/2014/main" val="391478737"/>
                    </a:ext>
                  </a:extLst>
                </a:gridCol>
              </a:tblGrid>
              <a:tr h="351279">
                <a:tc>
                  <a:txBody>
                    <a:bodyPr/>
                    <a:lstStyle/>
                    <a:p>
                      <a:pPr algn="ctr"/>
                      <a:r>
                        <a:rPr lang="en-US" sz="1800" dirty="0">
                          <a:solidFill>
                            <a:srgbClr val="E9E9E9"/>
                          </a:solidFill>
                        </a:rPr>
                        <a:t>Top Companies</a:t>
                      </a:r>
                    </a:p>
                  </a:txBody>
                  <a:tcPr>
                    <a:solidFill>
                      <a:schemeClr val="accent2"/>
                    </a:solidFill>
                  </a:tcPr>
                </a:tc>
                <a:tc>
                  <a:txBody>
                    <a:bodyPr/>
                    <a:lstStyle/>
                    <a:p>
                      <a:pPr algn="ctr"/>
                      <a:r>
                        <a:rPr lang="en-US" sz="1800" dirty="0">
                          <a:solidFill>
                            <a:srgbClr val="E9E9E9"/>
                          </a:solidFill>
                        </a:rPr>
                        <a:t># of Employees</a:t>
                      </a:r>
                    </a:p>
                  </a:txBody>
                  <a:tcPr>
                    <a:solidFill>
                      <a:schemeClr val="accent2"/>
                    </a:solidFill>
                  </a:tcPr>
                </a:tc>
                <a:extLst>
                  <a:ext uri="{0D108BD9-81ED-4DB2-BD59-A6C34878D82A}">
                    <a16:rowId xmlns:a16="http://schemas.microsoft.com/office/drawing/2014/main" val="2983239521"/>
                  </a:ext>
                </a:extLst>
              </a:tr>
              <a:tr h="292733">
                <a:tc>
                  <a:txBody>
                    <a:bodyPr/>
                    <a:lstStyle/>
                    <a:p>
                      <a:r>
                        <a:rPr lang="en-US" sz="1400" dirty="0"/>
                        <a:t>Fort Sam Houston (U.S Army)</a:t>
                      </a:r>
                    </a:p>
                  </a:txBody>
                  <a:tcPr/>
                </a:tc>
                <a:tc>
                  <a:txBody>
                    <a:bodyPr/>
                    <a:lstStyle/>
                    <a:p>
                      <a:pPr algn="ctr"/>
                      <a:r>
                        <a:rPr lang="en-US" sz="1400" dirty="0"/>
                        <a:t>32,000</a:t>
                      </a:r>
                    </a:p>
                  </a:txBody>
                  <a:tcPr/>
                </a:tc>
                <a:extLst>
                  <a:ext uri="{0D108BD9-81ED-4DB2-BD59-A6C34878D82A}">
                    <a16:rowId xmlns:a16="http://schemas.microsoft.com/office/drawing/2014/main" val="75674410"/>
                  </a:ext>
                </a:extLst>
              </a:tr>
              <a:tr h="292733">
                <a:tc>
                  <a:txBody>
                    <a:bodyPr/>
                    <a:lstStyle/>
                    <a:p>
                      <a:r>
                        <a:rPr lang="en-US" sz="1400" dirty="0"/>
                        <a:t>H-E-B</a:t>
                      </a:r>
                    </a:p>
                  </a:txBody>
                  <a:tcPr/>
                </a:tc>
                <a:tc>
                  <a:txBody>
                    <a:bodyPr/>
                    <a:lstStyle/>
                    <a:p>
                      <a:pPr algn="ctr"/>
                      <a:r>
                        <a:rPr lang="en-US" sz="1400" dirty="0"/>
                        <a:t>20,000</a:t>
                      </a:r>
                    </a:p>
                  </a:txBody>
                  <a:tcPr/>
                </a:tc>
                <a:extLst>
                  <a:ext uri="{0D108BD9-81ED-4DB2-BD59-A6C34878D82A}">
                    <a16:rowId xmlns:a16="http://schemas.microsoft.com/office/drawing/2014/main" val="1739174491"/>
                  </a:ext>
                </a:extLst>
              </a:tr>
              <a:tr h="292733">
                <a:tc>
                  <a:txBody>
                    <a:bodyPr/>
                    <a:lstStyle/>
                    <a:p>
                      <a:r>
                        <a:rPr lang="en-US" sz="1400" dirty="0"/>
                        <a:t>USAA</a:t>
                      </a:r>
                    </a:p>
                  </a:txBody>
                  <a:tcPr/>
                </a:tc>
                <a:tc>
                  <a:txBody>
                    <a:bodyPr/>
                    <a:lstStyle/>
                    <a:p>
                      <a:pPr algn="ctr"/>
                      <a:r>
                        <a:rPr lang="en-US" sz="1400" dirty="0"/>
                        <a:t>17,000</a:t>
                      </a:r>
                    </a:p>
                  </a:txBody>
                  <a:tcPr/>
                </a:tc>
                <a:extLst>
                  <a:ext uri="{0D108BD9-81ED-4DB2-BD59-A6C34878D82A}">
                    <a16:rowId xmlns:a16="http://schemas.microsoft.com/office/drawing/2014/main" val="131222332"/>
                  </a:ext>
                </a:extLst>
              </a:tr>
              <a:tr h="292733">
                <a:tc>
                  <a:txBody>
                    <a:bodyPr/>
                    <a:lstStyle/>
                    <a:p>
                      <a:r>
                        <a:rPr lang="en-US" sz="1400" dirty="0"/>
                        <a:t>Methodist Healthcare System</a:t>
                      </a:r>
                    </a:p>
                  </a:txBody>
                  <a:tcPr/>
                </a:tc>
                <a:tc>
                  <a:txBody>
                    <a:bodyPr/>
                    <a:lstStyle/>
                    <a:p>
                      <a:pPr algn="ctr"/>
                      <a:r>
                        <a:rPr lang="en-US" sz="1400" dirty="0"/>
                        <a:t>9,851</a:t>
                      </a:r>
                    </a:p>
                  </a:txBody>
                  <a:tcPr/>
                </a:tc>
                <a:extLst>
                  <a:ext uri="{0D108BD9-81ED-4DB2-BD59-A6C34878D82A}">
                    <a16:rowId xmlns:a16="http://schemas.microsoft.com/office/drawing/2014/main" val="636550083"/>
                  </a:ext>
                </a:extLst>
              </a:tr>
              <a:tr h="292733">
                <a:tc>
                  <a:txBody>
                    <a:bodyPr/>
                    <a:lstStyle/>
                    <a:p>
                      <a:r>
                        <a:rPr lang="en-US" sz="1400" dirty="0"/>
                        <a:t>Baptist Health System</a:t>
                      </a:r>
                    </a:p>
                  </a:txBody>
                  <a:tcPr/>
                </a:tc>
                <a:tc>
                  <a:txBody>
                    <a:bodyPr/>
                    <a:lstStyle/>
                    <a:p>
                      <a:pPr algn="ctr"/>
                      <a:r>
                        <a:rPr lang="en-US" sz="1400" dirty="0"/>
                        <a:t>6,371</a:t>
                      </a:r>
                    </a:p>
                  </a:txBody>
                  <a:tcPr/>
                </a:tc>
                <a:extLst>
                  <a:ext uri="{0D108BD9-81ED-4DB2-BD59-A6C34878D82A}">
                    <a16:rowId xmlns:a16="http://schemas.microsoft.com/office/drawing/2014/main" val="2991622995"/>
                  </a:ext>
                </a:extLst>
              </a:tr>
              <a:tr h="292733">
                <a:tc>
                  <a:txBody>
                    <a:bodyPr/>
                    <a:lstStyle/>
                    <a:p>
                      <a:r>
                        <a:rPr lang="en-US" sz="1400" dirty="0"/>
                        <a:t>JPMorgan Chase &amp; Co.</a:t>
                      </a:r>
                    </a:p>
                  </a:txBody>
                  <a:tcPr/>
                </a:tc>
                <a:tc>
                  <a:txBody>
                    <a:bodyPr/>
                    <a:lstStyle/>
                    <a:p>
                      <a:pPr algn="ctr"/>
                      <a:r>
                        <a:rPr lang="en-US" sz="1400" dirty="0"/>
                        <a:t>5,000</a:t>
                      </a:r>
                    </a:p>
                  </a:txBody>
                  <a:tcPr/>
                </a:tc>
                <a:extLst>
                  <a:ext uri="{0D108BD9-81ED-4DB2-BD59-A6C34878D82A}">
                    <a16:rowId xmlns:a16="http://schemas.microsoft.com/office/drawing/2014/main" val="1678500517"/>
                  </a:ext>
                </a:extLst>
              </a:tr>
              <a:tr h="292733">
                <a:tc>
                  <a:txBody>
                    <a:bodyPr/>
                    <a:lstStyle/>
                    <a:p>
                      <a:r>
                        <a:rPr lang="en-US" sz="1400" dirty="0"/>
                        <a:t>Wells Fargo</a:t>
                      </a:r>
                    </a:p>
                  </a:txBody>
                  <a:tcPr/>
                </a:tc>
                <a:tc>
                  <a:txBody>
                    <a:bodyPr/>
                    <a:lstStyle/>
                    <a:p>
                      <a:pPr algn="ctr"/>
                      <a:r>
                        <a:rPr lang="en-US" sz="1400" dirty="0"/>
                        <a:t>4,357</a:t>
                      </a:r>
                    </a:p>
                  </a:txBody>
                  <a:tcPr/>
                </a:tc>
                <a:extLst>
                  <a:ext uri="{0D108BD9-81ED-4DB2-BD59-A6C34878D82A}">
                    <a16:rowId xmlns:a16="http://schemas.microsoft.com/office/drawing/2014/main" val="2747519725"/>
                  </a:ext>
                </a:extLst>
              </a:tr>
              <a:tr h="292733">
                <a:tc>
                  <a:txBody>
                    <a:bodyPr/>
                    <a:lstStyle/>
                    <a:p>
                      <a:r>
                        <a:rPr lang="en-US" sz="1400" dirty="0"/>
                        <a:t>Cullen / Frost Bankers</a:t>
                      </a:r>
                    </a:p>
                  </a:txBody>
                  <a:tcPr/>
                </a:tc>
                <a:tc>
                  <a:txBody>
                    <a:bodyPr/>
                    <a:lstStyle/>
                    <a:p>
                      <a:pPr algn="ctr"/>
                      <a:r>
                        <a:rPr lang="en-US" sz="1400" dirty="0"/>
                        <a:t>4,270</a:t>
                      </a:r>
                    </a:p>
                  </a:txBody>
                  <a:tcPr/>
                </a:tc>
                <a:extLst>
                  <a:ext uri="{0D108BD9-81ED-4DB2-BD59-A6C34878D82A}">
                    <a16:rowId xmlns:a16="http://schemas.microsoft.com/office/drawing/2014/main" val="2035319903"/>
                  </a:ext>
                </a:extLst>
              </a:tr>
              <a:tr h="292733">
                <a:tc>
                  <a:txBody>
                    <a:bodyPr/>
                    <a:lstStyle/>
                    <a:p>
                      <a:r>
                        <a:rPr lang="en-US" sz="1400" dirty="0"/>
                        <a:t>Christus Santa Rosa Healthcare</a:t>
                      </a:r>
                    </a:p>
                  </a:txBody>
                  <a:tcPr/>
                </a:tc>
                <a:tc>
                  <a:txBody>
                    <a:bodyPr/>
                    <a:lstStyle/>
                    <a:p>
                      <a:pPr algn="ctr"/>
                      <a:r>
                        <a:rPr lang="en-US" sz="1400" dirty="0"/>
                        <a:t>3,3360</a:t>
                      </a:r>
                    </a:p>
                  </a:txBody>
                  <a:tcPr/>
                </a:tc>
                <a:extLst>
                  <a:ext uri="{0D108BD9-81ED-4DB2-BD59-A6C34878D82A}">
                    <a16:rowId xmlns:a16="http://schemas.microsoft.com/office/drawing/2014/main" val="879836385"/>
                  </a:ext>
                </a:extLst>
              </a:tr>
              <a:tr h="292733">
                <a:tc>
                  <a:txBody>
                    <a:bodyPr/>
                    <a:lstStyle/>
                    <a:p>
                      <a:r>
                        <a:rPr lang="en-US" sz="1400" dirty="0"/>
                        <a:t>Rackspace</a:t>
                      </a:r>
                    </a:p>
                  </a:txBody>
                  <a:tcPr/>
                </a:tc>
                <a:tc>
                  <a:txBody>
                    <a:bodyPr/>
                    <a:lstStyle/>
                    <a:p>
                      <a:pPr algn="ctr"/>
                      <a:r>
                        <a:rPr lang="en-US" sz="1400" dirty="0"/>
                        <a:t>3,300</a:t>
                      </a:r>
                    </a:p>
                  </a:txBody>
                  <a:tcPr/>
                </a:tc>
                <a:extLst>
                  <a:ext uri="{0D108BD9-81ED-4DB2-BD59-A6C34878D82A}">
                    <a16:rowId xmlns:a16="http://schemas.microsoft.com/office/drawing/2014/main" val="365019351"/>
                  </a:ext>
                </a:extLst>
              </a:tr>
              <a:tr h="292733">
                <a:tc>
                  <a:txBody>
                    <a:bodyPr/>
                    <a:lstStyle/>
                    <a:p>
                      <a:r>
                        <a:rPr lang="en-US" sz="1400" dirty="0"/>
                        <a:t>CPS Energy</a:t>
                      </a:r>
                    </a:p>
                  </a:txBody>
                  <a:tcPr/>
                </a:tc>
                <a:tc>
                  <a:txBody>
                    <a:bodyPr/>
                    <a:lstStyle/>
                    <a:p>
                      <a:pPr algn="ctr"/>
                      <a:r>
                        <a:rPr lang="en-US" sz="1400" dirty="0"/>
                        <a:t>3,022</a:t>
                      </a:r>
                    </a:p>
                  </a:txBody>
                  <a:tcPr/>
                </a:tc>
                <a:extLst>
                  <a:ext uri="{0D108BD9-81ED-4DB2-BD59-A6C34878D82A}">
                    <a16:rowId xmlns:a16="http://schemas.microsoft.com/office/drawing/2014/main" val="3914499988"/>
                  </a:ext>
                </a:extLst>
              </a:tr>
              <a:tr h="292733">
                <a:tc>
                  <a:txBody>
                    <a:bodyPr/>
                    <a:lstStyle/>
                    <a:p>
                      <a:r>
                        <a:rPr lang="en-US" sz="1400" dirty="0"/>
                        <a:t>Clear Channel Communications</a:t>
                      </a:r>
                    </a:p>
                  </a:txBody>
                  <a:tcPr/>
                </a:tc>
                <a:tc>
                  <a:txBody>
                    <a:bodyPr/>
                    <a:lstStyle/>
                    <a:p>
                      <a:pPr algn="ctr"/>
                      <a:r>
                        <a:rPr lang="en-US" sz="1400" dirty="0"/>
                        <a:t>2,800</a:t>
                      </a:r>
                    </a:p>
                  </a:txBody>
                  <a:tcPr/>
                </a:tc>
                <a:extLst>
                  <a:ext uri="{0D108BD9-81ED-4DB2-BD59-A6C34878D82A}">
                    <a16:rowId xmlns:a16="http://schemas.microsoft.com/office/drawing/2014/main" val="972528511"/>
                  </a:ext>
                </a:extLst>
              </a:tr>
              <a:tr h="292733">
                <a:tc>
                  <a:txBody>
                    <a:bodyPr/>
                    <a:lstStyle/>
                    <a:p>
                      <a:r>
                        <a:rPr lang="en-US" sz="1400" dirty="0"/>
                        <a:t>NuStar Energy</a:t>
                      </a:r>
                    </a:p>
                  </a:txBody>
                  <a:tcPr/>
                </a:tc>
                <a:tc>
                  <a:txBody>
                    <a:bodyPr/>
                    <a:lstStyle/>
                    <a:p>
                      <a:pPr algn="ctr"/>
                      <a:r>
                        <a:rPr lang="en-US" sz="1400" dirty="0"/>
                        <a:t>1,694</a:t>
                      </a:r>
                    </a:p>
                  </a:txBody>
                  <a:tcPr/>
                </a:tc>
                <a:extLst>
                  <a:ext uri="{0D108BD9-81ED-4DB2-BD59-A6C34878D82A}">
                    <a16:rowId xmlns:a16="http://schemas.microsoft.com/office/drawing/2014/main" val="2106807461"/>
                  </a:ext>
                </a:extLst>
              </a:tr>
              <a:tr h="292733">
                <a:tc>
                  <a:txBody>
                    <a:bodyPr/>
                    <a:lstStyle/>
                    <a:p>
                      <a:r>
                        <a:rPr lang="en-US" sz="1400" dirty="0"/>
                        <a:t>Valero Energy</a:t>
                      </a:r>
                    </a:p>
                  </a:txBody>
                  <a:tcPr/>
                </a:tc>
                <a:tc>
                  <a:txBody>
                    <a:bodyPr/>
                    <a:lstStyle/>
                    <a:p>
                      <a:pPr algn="ctr"/>
                      <a:r>
                        <a:rPr lang="en-US" sz="1400" dirty="0"/>
                        <a:t>1,653</a:t>
                      </a:r>
                    </a:p>
                  </a:txBody>
                  <a:tcPr/>
                </a:tc>
                <a:extLst>
                  <a:ext uri="{0D108BD9-81ED-4DB2-BD59-A6C34878D82A}">
                    <a16:rowId xmlns:a16="http://schemas.microsoft.com/office/drawing/2014/main" val="4149704017"/>
                  </a:ext>
                </a:extLst>
              </a:tr>
              <a:tr h="292733">
                <a:tc>
                  <a:txBody>
                    <a:bodyPr/>
                    <a:lstStyle/>
                    <a:p>
                      <a:r>
                        <a:rPr lang="en-US" sz="1400" dirty="0"/>
                        <a:t>Marathon Petroleum Corporation</a:t>
                      </a:r>
                    </a:p>
                  </a:txBody>
                  <a:tcPr/>
                </a:tc>
                <a:tc>
                  <a:txBody>
                    <a:bodyPr/>
                    <a:lstStyle/>
                    <a:p>
                      <a:pPr algn="ctr"/>
                      <a:r>
                        <a:rPr lang="en-US" sz="1400" dirty="0"/>
                        <a:t>1,300</a:t>
                      </a:r>
                    </a:p>
                  </a:txBody>
                  <a:tcPr/>
                </a:tc>
                <a:extLst>
                  <a:ext uri="{0D108BD9-81ED-4DB2-BD59-A6C34878D82A}">
                    <a16:rowId xmlns:a16="http://schemas.microsoft.com/office/drawing/2014/main" val="2023136319"/>
                  </a:ext>
                </a:extLst>
              </a:tr>
              <a:tr h="292733">
                <a:tc>
                  <a:txBody>
                    <a:bodyPr/>
                    <a:lstStyle/>
                    <a:p>
                      <a:r>
                        <a:rPr lang="en-US" sz="1400" dirty="0"/>
                        <a:t>Source: EMSI Q1 2020</a:t>
                      </a:r>
                    </a:p>
                  </a:txBody>
                  <a:tcPr/>
                </a:tc>
                <a:tc>
                  <a:txBody>
                    <a:bodyPr/>
                    <a:lstStyle/>
                    <a:p>
                      <a:endParaRPr lang="en-US" sz="1400" dirty="0"/>
                    </a:p>
                  </a:txBody>
                  <a:tcPr/>
                </a:tc>
                <a:extLst>
                  <a:ext uri="{0D108BD9-81ED-4DB2-BD59-A6C34878D82A}">
                    <a16:rowId xmlns:a16="http://schemas.microsoft.com/office/drawing/2014/main" val="1673343906"/>
                  </a:ext>
                </a:extLst>
              </a:tr>
            </a:tbl>
          </a:graphicData>
        </a:graphic>
      </p:graphicFrame>
      <p:sp>
        <p:nvSpPr>
          <p:cNvPr id="10" name="TextBox 9">
            <a:extLst>
              <a:ext uri="{FF2B5EF4-FFF2-40B4-BE49-F238E27FC236}">
                <a16:creationId xmlns:a16="http://schemas.microsoft.com/office/drawing/2014/main" id="{22F6B9B3-ED33-4BBE-9E58-31FAA743C34D}"/>
              </a:ext>
            </a:extLst>
          </p:cNvPr>
          <p:cNvSpPr txBox="1"/>
          <p:nvPr/>
        </p:nvSpPr>
        <p:spPr>
          <a:xfrm>
            <a:off x="7850658" y="315611"/>
            <a:ext cx="2400247" cy="769441"/>
          </a:xfrm>
          <a:prstGeom prst="rect">
            <a:avLst/>
          </a:prstGeom>
          <a:noFill/>
        </p:spPr>
        <p:txBody>
          <a:bodyPr wrap="square" rtlCol="0">
            <a:spAutoFit/>
          </a:bodyPr>
          <a:lstStyle/>
          <a:p>
            <a:pPr algn="ctr"/>
            <a:r>
              <a:rPr lang="en-US" sz="4400" b="1" dirty="0">
                <a:solidFill>
                  <a:schemeClr val="accent1">
                    <a:lumMod val="75000"/>
                    <a:lumOff val="25000"/>
                  </a:schemeClr>
                </a:solidFill>
                <a:latin typeface="Lato-Bold"/>
              </a:rPr>
              <a:t>400+</a:t>
            </a:r>
            <a:endParaRPr lang="en-US" sz="4400" b="1" i="0" u="none" strike="noStrike" baseline="0" dirty="0">
              <a:solidFill>
                <a:schemeClr val="accent1">
                  <a:lumMod val="75000"/>
                  <a:lumOff val="25000"/>
                </a:schemeClr>
              </a:solidFill>
              <a:latin typeface="Lato-Bold"/>
            </a:endParaRPr>
          </a:p>
        </p:txBody>
      </p:sp>
      <p:pic>
        <p:nvPicPr>
          <p:cNvPr id="29" name="Picture 28" descr="A picture containing building, outdoor, city, light&#10;&#10;Description automatically generated">
            <a:extLst>
              <a:ext uri="{FF2B5EF4-FFF2-40B4-BE49-F238E27FC236}">
                <a16:creationId xmlns:a16="http://schemas.microsoft.com/office/drawing/2014/main" id="{8AAF502A-45B1-40B7-BB97-B9A29285A75B}"/>
              </a:ext>
            </a:extLst>
          </p:cNvPr>
          <p:cNvPicPr>
            <a:picLocks noChangeAspect="1"/>
          </p:cNvPicPr>
          <p:nvPr/>
        </p:nvPicPr>
        <p:blipFill rotWithShape="1">
          <a:blip r:embed="rId2">
            <a:extLst>
              <a:ext uri="{28A0092B-C50C-407E-A947-70E740481C1C}">
                <a14:useLocalDpi xmlns:a14="http://schemas.microsoft.com/office/drawing/2010/main" val="0"/>
              </a:ext>
            </a:extLst>
          </a:blip>
          <a:srcRect l="23676" t="11028" r="28558" b="7402"/>
          <a:stretch/>
        </p:blipFill>
        <p:spPr>
          <a:xfrm>
            <a:off x="0" y="1"/>
            <a:ext cx="7137400" cy="6858000"/>
          </a:xfrm>
          <a:prstGeom prst="rect">
            <a:avLst/>
          </a:prstGeom>
        </p:spPr>
      </p:pic>
      <p:sp>
        <p:nvSpPr>
          <p:cNvPr id="31" name="TextBox 30">
            <a:extLst>
              <a:ext uri="{FF2B5EF4-FFF2-40B4-BE49-F238E27FC236}">
                <a16:creationId xmlns:a16="http://schemas.microsoft.com/office/drawing/2014/main" id="{463F3C23-69E4-49D2-8058-A91F7915E65B}"/>
              </a:ext>
            </a:extLst>
          </p:cNvPr>
          <p:cNvSpPr txBox="1"/>
          <p:nvPr/>
        </p:nvSpPr>
        <p:spPr>
          <a:xfrm>
            <a:off x="9667975" y="315611"/>
            <a:ext cx="1811957" cy="830997"/>
          </a:xfrm>
          <a:prstGeom prst="rect">
            <a:avLst/>
          </a:prstGeom>
          <a:noFill/>
        </p:spPr>
        <p:txBody>
          <a:bodyPr wrap="square">
            <a:spAutoFit/>
          </a:bodyPr>
          <a:lstStyle/>
          <a:p>
            <a:pPr algn="ctr"/>
            <a:r>
              <a:rPr lang="en-US" sz="1600" b="1" i="0" u="none" strike="noStrike" baseline="0" dirty="0">
                <a:solidFill>
                  <a:schemeClr val="accent1">
                    <a:lumMod val="75000"/>
                    <a:lumOff val="25000"/>
                  </a:schemeClr>
                </a:solidFill>
                <a:latin typeface="Lato-Bold"/>
              </a:rPr>
              <a:t>Companies Headquartered in San Antonio</a:t>
            </a:r>
            <a:endParaRPr lang="en-US" sz="2400" b="1" i="0" u="none" strike="noStrike" baseline="0" dirty="0">
              <a:solidFill>
                <a:schemeClr val="accent1">
                  <a:lumMod val="75000"/>
                  <a:lumOff val="25000"/>
                </a:schemeClr>
              </a:solidFill>
              <a:latin typeface="Lato-Bold"/>
            </a:endParaRPr>
          </a:p>
        </p:txBody>
      </p:sp>
    </p:spTree>
    <p:extLst>
      <p:ext uri="{BB962C8B-B14F-4D97-AF65-F5344CB8AC3E}">
        <p14:creationId xmlns:p14="http://schemas.microsoft.com/office/powerpoint/2010/main" val="298580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1DD0E4-5D2D-48F7-880C-F5D61B9D74C9}"/>
              </a:ext>
            </a:extLst>
          </p:cNvPr>
          <p:cNvPicPr>
            <a:picLocks noChangeAspect="1"/>
          </p:cNvPicPr>
          <p:nvPr/>
        </p:nvPicPr>
        <p:blipFill rotWithShape="1">
          <a:blip r:embed="rId3"/>
          <a:srcRect b="4255"/>
          <a:stretch/>
        </p:blipFill>
        <p:spPr>
          <a:xfrm>
            <a:off x="20" y="10"/>
            <a:ext cx="12191980" cy="6857990"/>
          </a:xfrm>
          <a:prstGeom prst="rect">
            <a:avLst/>
          </a:prstGeom>
          <a:noFill/>
        </p:spPr>
      </p:pic>
    </p:spTree>
    <p:extLst>
      <p:ext uri="{BB962C8B-B14F-4D97-AF65-F5344CB8AC3E}">
        <p14:creationId xmlns:p14="http://schemas.microsoft.com/office/powerpoint/2010/main" val="3332861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10000" b="-10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30A88-098F-4308-82C1-2E98C3E23035}"/>
              </a:ext>
            </a:extLst>
          </p:cNvPr>
          <p:cNvSpPr>
            <a:spLocks noGrp="1"/>
          </p:cNvSpPr>
          <p:nvPr>
            <p:ph type="title"/>
          </p:nvPr>
        </p:nvSpPr>
        <p:spPr>
          <a:xfrm>
            <a:off x="1320800" y="286603"/>
            <a:ext cx="4153469" cy="1450757"/>
          </a:xfrm>
        </p:spPr>
        <p:txBody>
          <a:bodyPr/>
          <a:lstStyle/>
          <a:p>
            <a:r>
              <a:rPr lang="en-US" dirty="0"/>
              <a:t>Rental Market</a:t>
            </a:r>
          </a:p>
        </p:txBody>
      </p:sp>
      <p:graphicFrame>
        <p:nvGraphicFramePr>
          <p:cNvPr id="17" name="Content Placeholder 16">
            <a:extLst>
              <a:ext uri="{FF2B5EF4-FFF2-40B4-BE49-F238E27FC236}">
                <a16:creationId xmlns:a16="http://schemas.microsoft.com/office/drawing/2014/main" id="{1B638E8E-DC0F-409C-B3AC-BEB5A0C499B2}"/>
              </a:ext>
            </a:extLst>
          </p:cNvPr>
          <p:cNvGraphicFramePr>
            <a:graphicFrameLocks noGrp="1"/>
          </p:cNvGraphicFramePr>
          <p:nvPr>
            <p:ph sz="half" idx="2"/>
            <p:extLst>
              <p:ext uri="{D42A27DB-BD31-4B8C-83A1-F6EECF244321}">
                <p14:modId xmlns:p14="http://schemas.microsoft.com/office/powerpoint/2010/main" val="1757524046"/>
              </p:ext>
            </p:extLst>
          </p:nvPr>
        </p:nvGraphicFramePr>
        <p:xfrm>
          <a:off x="6595686" y="3038008"/>
          <a:ext cx="4446964" cy="358647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D337C693-6E47-45DD-AAB9-29813D5FA0DD}"/>
              </a:ext>
            </a:extLst>
          </p:cNvPr>
          <p:cNvSpPr txBox="1"/>
          <p:nvPr/>
        </p:nvSpPr>
        <p:spPr>
          <a:xfrm>
            <a:off x="778669" y="2612887"/>
            <a:ext cx="4695600" cy="769441"/>
          </a:xfrm>
          <a:prstGeom prst="rect">
            <a:avLst/>
          </a:prstGeom>
          <a:noFill/>
        </p:spPr>
        <p:txBody>
          <a:bodyPr wrap="square">
            <a:spAutoFit/>
          </a:bodyPr>
          <a:lstStyle/>
          <a:p>
            <a:pPr algn="ctr" rtl="0">
              <a:defRPr sz="2200" b="1" i="0" u="none" strike="noStrike" kern="1200" baseline="0">
                <a:solidFill>
                  <a:srgbClr val="192537">
                    <a:lumMod val="75000"/>
                    <a:lumOff val="25000"/>
                  </a:srgbClr>
                </a:solidFill>
                <a:latin typeface="+mn-lt"/>
                <a:ea typeface="+mn-ea"/>
                <a:cs typeface="+mn-cs"/>
              </a:defRPr>
            </a:pPr>
            <a:r>
              <a:rPr lang="en-US" dirty="0"/>
              <a:t>MEDIAN MONTHLY RENT BY NUMBER </a:t>
            </a:r>
          </a:p>
          <a:p>
            <a:pPr algn="ctr" rtl="0">
              <a:defRPr sz="2200" b="1" i="0" u="none" strike="noStrike" kern="1200" baseline="0">
                <a:solidFill>
                  <a:srgbClr val="192537">
                    <a:lumMod val="75000"/>
                    <a:lumOff val="25000"/>
                  </a:srgbClr>
                </a:solidFill>
                <a:latin typeface="+mn-lt"/>
                <a:ea typeface="+mn-ea"/>
                <a:cs typeface="+mn-cs"/>
              </a:defRPr>
            </a:pPr>
            <a:r>
              <a:rPr lang="en-US" dirty="0"/>
              <a:t>OF BEDROOMS</a:t>
            </a:r>
          </a:p>
        </p:txBody>
      </p:sp>
      <p:sp>
        <p:nvSpPr>
          <p:cNvPr id="8" name="Arrow: Chevron 7">
            <a:extLst>
              <a:ext uri="{FF2B5EF4-FFF2-40B4-BE49-F238E27FC236}">
                <a16:creationId xmlns:a16="http://schemas.microsoft.com/office/drawing/2014/main" id="{3B9CB810-C9F4-408D-BADF-F2D544636488}"/>
              </a:ext>
            </a:extLst>
          </p:cNvPr>
          <p:cNvSpPr/>
          <p:nvPr/>
        </p:nvSpPr>
        <p:spPr>
          <a:xfrm>
            <a:off x="8132688" y="478948"/>
            <a:ext cx="3198007" cy="1675862"/>
          </a:xfrm>
          <a:prstGeom prst="chevron">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t>
            </a:r>
            <a:endParaRPr lang="en-US" dirty="0">
              <a:solidFill>
                <a:schemeClr val="tx1"/>
              </a:solidFill>
            </a:endParaRPr>
          </a:p>
        </p:txBody>
      </p:sp>
      <p:sp>
        <p:nvSpPr>
          <p:cNvPr id="9" name="Arrow: Chevron 8">
            <a:extLst>
              <a:ext uri="{FF2B5EF4-FFF2-40B4-BE49-F238E27FC236}">
                <a16:creationId xmlns:a16="http://schemas.microsoft.com/office/drawing/2014/main" id="{36B4407A-9D87-41BF-B652-545FB91D207B}"/>
              </a:ext>
            </a:extLst>
          </p:cNvPr>
          <p:cNvSpPr/>
          <p:nvPr/>
        </p:nvSpPr>
        <p:spPr>
          <a:xfrm>
            <a:off x="5636396" y="478948"/>
            <a:ext cx="3127236" cy="1675862"/>
          </a:xfrm>
          <a:prstGeom prst="chevron">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4BEBF0E6-AD84-4241-9962-9BEC3A237EA4}"/>
              </a:ext>
            </a:extLst>
          </p:cNvPr>
          <p:cNvSpPr txBox="1"/>
          <p:nvPr/>
        </p:nvSpPr>
        <p:spPr>
          <a:xfrm>
            <a:off x="5578819" y="505713"/>
            <a:ext cx="3127236" cy="1323439"/>
          </a:xfrm>
          <a:prstGeom prst="rect">
            <a:avLst/>
          </a:prstGeom>
          <a:noFill/>
        </p:spPr>
        <p:txBody>
          <a:bodyPr wrap="square" rtlCol="0">
            <a:spAutoFit/>
          </a:bodyPr>
          <a:lstStyle/>
          <a:p>
            <a:r>
              <a:rPr lang="en-US" sz="2000" b="1" dirty="0">
                <a:solidFill>
                  <a:srgbClr val="4284BE"/>
                </a:solidFill>
                <a:latin typeface="Lato-Bold"/>
              </a:rPr>
              <a:t>      </a:t>
            </a:r>
            <a:r>
              <a:rPr lang="en-US" b="1" dirty="0">
                <a:solidFill>
                  <a:srgbClr val="4284BE"/>
                </a:solidFill>
                <a:latin typeface="Lato-Bold"/>
              </a:rPr>
              <a:t>Renters make up</a:t>
            </a:r>
          </a:p>
          <a:p>
            <a:r>
              <a:rPr lang="en-US" sz="2000" b="1" dirty="0">
                <a:solidFill>
                  <a:srgbClr val="4284BE"/>
                </a:solidFill>
                <a:latin typeface="Lato-Bold"/>
              </a:rPr>
              <a:t>               </a:t>
            </a:r>
            <a:r>
              <a:rPr lang="en-US" sz="4000" b="1" dirty="0">
                <a:solidFill>
                  <a:srgbClr val="4284BE"/>
                </a:solidFill>
                <a:latin typeface="Lato-Bold"/>
              </a:rPr>
              <a:t>40.9% </a:t>
            </a:r>
          </a:p>
          <a:p>
            <a:r>
              <a:rPr lang="en-US" sz="2000" b="1" dirty="0">
                <a:solidFill>
                  <a:srgbClr val="4284BE"/>
                </a:solidFill>
                <a:latin typeface="Lato-Bold"/>
              </a:rPr>
              <a:t>          </a:t>
            </a:r>
            <a:r>
              <a:rPr lang="en-US" b="1" dirty="0">
                <a:solidFill>
                  <a:srgbClr val="4284BE"/>
                </a:solidFill>
                <a:latin typeface="Lato-Bold"/>
              </a:rPr>
              <a:t>of the population</a:t>
            </a:r>
          </a:p>
        </p:txBody>
      </p:sp>
      <p:sp>
        <p:nvSpPr>
          <p:cNvPr id="13" name="TextBox 12">
            <a:extLst>
              <a:ext uri="{FF2B5EF4-FFF2-40B4-BE49-F238E27FC236}">
                <a16:creationId xmlns:a16="http://schemas.microsoft.com/office/drawing/2014/main" id="{FA257AE3-AE56-45CC-9E92-EDD203CB12CE}"/>
              </a:ext>
            </a:extLst>
          </p:cNvPr>
          <p:cNvSpPr txBox="1"/>
          <p:nvPr/>
        </p:nvSpPr>
        <p:spPr>
          <a:xfrm>
            <a:off x="8235950" y="505713"/>
            <a:ext cx="2463800" cy="1538883"/>
          </a:xfrm>
          <a:prstGeom prst="rect">
            <a:avLst/>
          </a:prstGeom>
          <a:noFill/>
        </p:spPr>
        <p:txBody>
          <a:bodyPr wrap="square" rtlCol="0">
            <a:spAutoFit/>
          </a:bodyPr>
          <a:lstStyle>
            <a:defPPr>
              <a:defRPr lang="en-US"/>
            </a:defPPr>
            <a:lvl1pPr algn="ctr">
              <a:defRPr sz="4400" b="1">
                <a:solidFill>
                  <a:srgbClr val="B09E80"/>
                </a:solidFill>
              </a:defRPr>
            </a:lvl1pPr>
          </a:lstStyle>
          <a:p>
            <a:pPr algn="l"/>
            <a:r>
              <a:rPr lang="en-US" sz="1800" b="1" dirty="0">
                <a:solidFill>
                  <a:srgbClr val="0D274C"/>
                </a:solidFill>
                <a:latin typeface="Lato-Bold"/>
              </a:rPr>
              <a:t>       </a:t>
            </a:r>
            <a:r>
              <a:rPr lang="en-US" sz="1800" b="1" dirty="0">
                <a:solidFill>
                  <a:srgbClr val="4284BE"/>
                </a:solidFill>
                <a:latin typeface="Lato-Bold"/>
              </a:rPr>
              <a:t>Rental Vacancy</a:t>
            </a:r>
          </a:p>
          <a:p>
            <a:pPr algn="l"/>
            <a:r>
              <a:rPr lang="en-US" sz="4000" b="1" dirty="0">
                <a:solidFill>
                  <a:srgbClr val="4284BE"/>
                </a:solidFill>
                <a:latin typeface="Lato-Bold"/>
              </a:rPr>
              <a:t>      3.5%</a:t>
            </a:r>
            <a:endParaRPr lang="en-US" sz="1800" b="1" dirty="0">
              <a:solidFill>
                <a:srgbClr val="4284BE"/>
              </a:solidFill>
              <a:latin typeface="Lato-Bold"/>
            </a:endParaRPr>
          </a:p>
          <a:p>
            <a:pPr algn="l"/>
            <a:r>
              <a:rPr lang="en-US" sz="1800" b="1" dirty="0">
                <a:solidFill>
                  <a:srgbClr val="4284BE"/>
                </a:solidFill>
                <a:latin typeface="Lato-Bold"/>
              </a:rPr>
              <a:t>              of all houses     </a:t>
            </a:r>
          </a:p>
          <a:p>
            <a:pPr algn="l"/>
            <a:r>
              <a:rPr lang="en-US" sz="1800" dirty="0">
                <a:solidFill>
                  <a:srgbClr val="4284BE"/>
                </a:solidFill>
                <a:latin typeface="Lato-Bold"/>
              </a:rPr>
              <a:t>      </a:t>
            </a:r>
            <a:r>
              <a:rPr lang="en-US" sz="1800" b="1" dirty="0">
                <a:solidFill>
                  <a:srgbClr val="4284BE"/>
                </a:solidFill>
                <a:latin typeface="Lato-Bold"/>
              </a:rPr>
              <a:t>and apartments</a:t>
            </a:r>
          </a:p>
        </p:txBody>
      </p:sp>
      <p:sp>
        <p:nvSpPr>
          <p:cNvPr id="7" name="TextBox 6">
            <a:extLst>
              <a:ext uri="{FF2B5EF4-FFF2-40B4-BE49-F238E27FC236}">
                <a16:creationId xmlns:a16="http://schemas.microsoft.com/office/drawing/2014/main" id="{FBD0504D-43AA-4FA7-B4C5-BA1F804F7861}"/>
              </a:ext>
            </a:extLst>
          </p:cNvPr>
          <p:cNvSpPr txBox="1"/>
          <p:nvPr/>
        </p:nvSpPr>
        <p:spPr>
          <a:xfrm>
            <a:off x="8638162" y="6624479"/>
            <a:ext cx="355383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bg1"/>
                </a:solidFill>
                <a:latin typeface="Lato-Regular"/>
              </a:rPr>
              <a:t>Source:  </a:t>
            </a:r>
            <a:r>
              <a:rPr lang="en-US" sz="1000" b="0" i="0" u="none" strike="noStrike" baseline="0" dirty="0">
                <a:solidFill>
                  <a:schemeClr val="bg1"/>
                </a:solidFill>
                <a:latin typeface="Lato-Regular"/>
              </a:rPr>
              <a:t>BestPlaces.net</a:t>
            </a:r>
          </a:p>
        </p:txBody>
      </p:sp>
      <p:graphicFrame>
        <p:nvGraphicFramePr>
          <p:cNvPr id="32" name="Content Placeholder 5" descr="Bar charts">
            <a:extLst>
              <a:ext uri="{FF2B5EF4-FFF2-40B4-BE49-F238E27FC236}">
                <a16:creationId xmlns:a16="http://schemas.microsoft.com/office/drawing/2014/main" id="{E2DEB18A-F077-4533-8690-6FAD40723CFC}"/>
              </a:ext>
            </a:extLst>
          </p:cNvPr>
          <p:cNvGraphicFramePr>
            <a:graphicFrameLocks/>
          </p:cNvGraphicFramePr>
          <p:nvPr>
            <p:extLst>
              <p:ext uri="{D42A27DB-BD31-4B8C-83A1-F6EECF244321}">
                <p14:modId xmlns:p14="http://schemas.microsoft.com/office/powerpoint/2010/main" val="3103329200"/>
              </p:ext>
            </p:extLst>
          </p:nvPr>
        </p:nvGraphicFramePr>
        <p:xfrm>
          <a:off x="778668" y="3042007"/>
          <a:ext cx="5070589" cy="3616548"/>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Box 28">
            <a:extLst>
              <a:ext uri="{FF2B5EF4-FFF2-40B4-BE49-F238E27FC236}">
                <a16:creationId xmlns:a16="http://schemas.microsoft.com/office/drawing/2014/main" id="{CE7F9C65-27E9-4D1F-A5DD-FD7E29CC9B22}"/>
              </a:ext>
            </a:extLst>
          </p:cNvPr>
          <p:cNvSpPr txBox="1"/>
          <p:nvPr/>
        </p:nvSpPr>
        <p:spPr>
          <a:xfrm>
            <a:off x="6663895" y="2612887"/>
            <a:ext cx="4505871" cy="430887"/>
          </a:xfrm>
          <a:prstGeom prst="rect">
            <a:avLst/>
          </a:prstGeom>
          <a:noFill/>
        </p:spPr>
        <p:txBody>
          <a:bodyPr wrap="square">
            <a:spAutoFit/>
          </a:bodyPr>
          <a:lstStyle/>
          <a:p>
            <a:pPr algn="ctr" rtl="0">
              <a:defRPr sz="2200" b="1" i="0" u="none" strike="noStrike" kern="1200" baseline="0">
                <a:solidFill>
                  <a:srgbClr val="192537">
                    <a:lumMod val="75000"/>
                    <a:lumOff val="25000"/>
                  </a:srgbClr>
                </a:solidFill>
                <a:latin typeface="+mn-lt"/>
                <a:ea typeface="+mn-ea"/>
                <a:cs typeface="+mn-cs"/>
              </a:defRPr>
            </a:pPr>
            <a:r>
              <a:rPr lang="en-US" dirty="0"/>
              <a:t>HOUSING BY YEAR BUILT</a:t>
            </a:r>
          </a:p>
        </p:txBody>
      </p:sp>
    </p:spTree>
    <p:extLst>
      <p:ext uri="{BB962C8B-B14F-4D97-AF65-F5344CB8AC3E}">
        <p14:creationId xmlns:p14="http://schemas.microsoft.com/office/powerpoint/2010/main" val="1742266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1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30A88-098F-4308-82C1-2E98C3E23035}"/>
              </a:ext>
            </a:extLst>
          </p:cNvPr>
          <p:cNvSpPr>
            <a:spLocks noGrp="1"/>
          </p:cNvSpPr>
          <p:nvPr>
            <p:ph type="title"/>
          </p:nvPr>
        </p:nvSpPr>
        <p:spPr>
          <a:xfrm>
            <a:off x="1320800" y="286603"/>
            <a:ext cx="4153469" cy="1450757"/>
          </a:xfrm>
        </p:spPr>
        <p:txBody>
          <a:bodyPr/>
          <a:lstStyle/>
          <a:p>
            <a:r>
              <a:rPr lang="en-US" dirty="0"/>
              <a:t>Rental Market</a:t>
            </a:r>
          </a:p>
        </p:txBody>
      </p:sp>
      <p:sp>
        <p:nvSpPr>
          <p:cNvPr id="7" name="TextBox 6">
            <a:extLst>
              <a:ext uri="{FF2B5EF4-FFF2-40B4-BE49-F238E27FC236}">
                <a16:creationId xmlns:a16="http://schemas.microsoft.com/office/drawing/2014/main" id="{FBD0504D-43AA-4FA7-B4C5-BA1F804F7861}"/>
              </a:ext>
            </a:extLst>
          </p:cNvPr>
          <p:cNvSpPr txBox="1"/>
          <p:nvPr/>
        </p:nvSpPr>
        <p:spPr>
          <a:xfrm>
            <a:off x="8638162" y="6611779"/>
            <a:ext cx="355383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u="none" strike="noStrike" baseline="0" dirty="0">
                <a:solidFill>
                  <a:schemeClr val="bg1"/>
                </a:solidFill>
                <a:latin typeface="Lato-Regular"/>
              </a:rPr>
              <a:t>Source:  </a:t>
            </a:r>
            <a:r>
              <a:rPr lang="en-US" sz="1000" b="0" i="0" u="none" strike="noStrike" baseline="0" dirty="0">
                <a:solidFill>
                  <a:schemeClr val="bg1"/>
                </a:solidFill>
                <a:latin typeface="Lato-Regular"/>
              </a:rPr>
              <a:t>RealPage.com</a:t>
            </a:r>
          </a:p>
        </p:txBody>
      </p:sp>
      <p:pic>
        <p:nvPicPr>
          <p:cNvPr id="6" name="Picture 5" descr="Graphical user interface, application&#10;&#10;Description automatically generated">
            <a:extLst>
              <a:ext uri="{FF2B5EF4-FFF2-40B4-BE49-F238E27FC236}">
                <a16:creationId xmlns:a16="http://schemas.microsoft.com/office/drawing/2014/main" id="{0704A8CF-95D4-4BBF-9F2A-B5ED84451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21" y="3208872"/>
            <a:ext cx="5578135" cy="3015679"/>
          </a:xfrm>
          <a:prstGeom prst="rect">
            <a:avLst/>
          </a:prstGeom>
          <a:effectLst>
            <a:outerShdw blurRad="50800" dist="38100" dir="2700000" algn="tl" rotWithShape="0">
              <a:prstClr val="black">
                <a:alpha val="40000"/>
              </a:prstClr>
            </a:outerShdw>
          </a:effectLst>
        </p:spPr>
      </p:pic>
      <p:pic>
        <p:nvPicPr>
          <p:cNvPr id="12" name="Picture 11" descr="Chart, line chart&#10;&#10;Description automatically generated">
            <a:extLst>
              <a:ext uri="{FF2B5EF4-FFF2-40B4-BE49-F238E27FC236}">
                <a16:creationId xmlns:a16="http://schemas.microsoft.com/office/drawing/2014/main" id="{73C757CA-2E40-4B62-8FCC-8F7EF8FEA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272" y="3206750"/>
            <a:ext cx="5378259" cy="30178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0716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2">
                <a:alpha val="52000"/>
              </a:schemeClr>
            </a:gs>
            <a:gs pos="52000">
              <a:srgbClr val="1E96CB">
                <a:alpha val="50000"/>
                <a:lumMod val="13000"/>
                <a:lumOff val="87000"/>
              </a:srgbClr>
            </a:gs>
            <a:gs pos="100000">
              <a:srgbClr val="4284BE"/>
            </a:gs>
          </a:gsLst>
          <a:lin ang="5400000" scaled="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6904EF-7F06-4F6E-85CD-CE5C12777EED}"/>
              </a:ext>
            </a:extLst>
          </p:cNvPr>
          <p:cNvGrpSpPr/>
          <p:nvPr/>
        </p:nvGrpSpPr>
        <p:grpSpPr>
          <a:xfrm>
            <a:off x="4076700" y="101601"/>
            <a:ext cx="8115300" cy="6756400"/>
            <a:chOff x="2819824" y="905568"/>
            <a:chExt cx="8051376" cy="5952432"/>
          </a:xfrm>
        </p:grpSpPr>
        <p:grpSp>
          <p:nvGrpSpPr>
            <p:cNvPr id="15" name="Group 14">
              <a:extLst>
                <a:ext uri="{FF2B5EF4-FFF2-40B4-BE49-F238E27FC236}">
                  <a16:creationId xmlns:a16="http://schemas.microsoft.com/office/drawing/2014/main" id="{2B24709F-79CB-438C-8BA4-6DD23178A535}"/>
                </a:ext>
              </a:extLst>
            </p:cNvPr>
            <p:cNvGrpSpPr/>
            <p:nvPr/>
          </p:nvGrpSpPr>
          <p:grpSpPr>
            <a:xfrm>
              <a:off x="2819824" y="905568"/>
              <a:ext cx="8051376" cy="5952432"/>
              <a:chOff x="2888087" y="0"/>
              <a:chExt cx="9276264" cy="6857999"/>
            </a:xfrm>
          </p:grpSpPr>
          <p:grpSp>
            <p:nvGrpSpPr>
              <p:cNvPr id="5" name="Group 4">
                <a:extLst>
                  <a:ext uri="{FF2B5EF4-FFF2-40B4-BE49-F238E27FC236}">
                    <a16:creationId xmlns:a16="http://schemas.microsoft.com/office/drawing/2014/main" id="{C165C6E9-1CCF-47A2-9BAE-E1CBDDF7868B}"/>
                  </a:ext>
                </a:extLst>
              </p:cNvPr>
              <p:cNvGrpSpPr/>
              <p:nvPr/>
            </p:nvGrpSpPr>
            <p:grpSpPr>
              <a:xfrm>
                <a:off x="2888087" y="0"/>
                <a:ext cx="9276264" cy="6857999"/>
                <a:chOff x="894187" y="0"/>
                <a:chExt cx="9276264" cy="6857999"/>
              </a:xfrm>
            </p:grpSpPr>
            <p:pic>
              <p:nvPicPr>
                <p:cNvPr id="2" name="Picture 1">
                  <a:extLst>
                    <a:ext uri="{FF2B5EF4-FFF2-40B4-BE49-F238E27FC236}">
                      <a16:creationId xmlns:a16="http://schemas.microsoft.com/office/drawing/2014/main" id="{14DE0102-1868-47E6-A449-A94B95CE7788}"/>
                    </a:ext>
                  </a:extLst>
                </p:cNvPr>
                <p:cNvPicPr>
                  <a:picLocks noChangeAspect="1"/>
                </p:cNvPicPr>
                <p:nvPr/>
              </p:nvPicPr>
              <p:blipFill rotWithShape="1">
                <a:blip r:embed="rId3"/>
                <a:srcRect t="2222"/>
                <a:stretch/>
              </p:blipFill>
              <p:spPr>
                <a:xfrm>
                  <a:off x="894187" y="0"/>
                  <a:ext cx="9276264" cy="6857999"/>
                </a:xfrm>
                <a:prstGeom prst="rect">
                  <a:avLst/>
                </a:prstGeom>
              </p:spPr>
            </p:pic>
            <p:sp>
              <p:nvSpPr>
                <p:cNvPr id="3" name="Rectangle 2">
                  <a:extLst>
                    <a:ext uri="{FF2B5EF4-FFF2-40B4-BE49-F238E27FC236}">
                      <a16:creationId xmlns:a16="http://schemas.microsoft.com/office/drawing/2014/main" id="{B14D3359-EAC5-4DFE-BB79-AF6A23D24346}"/>
                    </a:ext>
                  </a:extLst>
                </p:cNvPr>
                <p:cNvSpPr/>
                <p:nvPr/>
              </p:nvSpPr>
              <p:spPr>
                <a:xfrm>
                  <a:off x="1111250" y="35352"/>
                  <a:ext cx="2184400" cy="215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96A4E9C7-011C-44B0-A3A1-986A50EECFB8}"/>
                  </a:ext>
                </a:extLst>
              </p:cNvPr>
              <p:cNvSpPr/>
              <p:nvPr/>
            </p:nvSpPr>
            <p:spPr>
              <a:xfrm>
                <a:off x="10018051" y="6611779"/>
                <a:ext cx="2146300" cy="2462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39317601-4EDF-497C-9B59-EE5AEBC3E2DA}"/>
                </a:ext>
              </a:extLst>
            </p:cNvPr>
            <p:cNvSpPr/>
            <p:nvPr/>
          </p:nvSpPr>
          <p:spPr>
            <a:xfrm>
              <a:off x="2967038" y="1123643"/>
              <a:ext cx="5643562" cy="7623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3">
            <a:extLst>
              <a:ext uri="{FF2B5EF4-FFF2-40B4-BE49-F238E27FC236}">
                <a16:creationId xmlns:a16="http://schemas.microsoft.com/office/drawing/2014/main" id="{3302852B-C240-4A74-9B51-4B7160A71328}"/>
              </a:ext>
            </a:extLst>
          </p:cNvPr>
          <p:cNvSpPr>
            <a:spLocks noGrp="1"/>
          </p:cNvSpPr>
          <p:nvPr>
            <p:ph type="title"/>
          </p:nvPr>
        </p:nvSpPr>
        <p:spPr>
          <a:xfrm>
            <a:off x="1238250" y="781764"/>
            <a:ext cx="7213600" cy="1061185"/>
          </a:xfrm>
        </p:spPr>
        <p:txBody>
          <a:bodyPr>
            <a:normAutofit/>
          </a:bodyPr>
          <a:lstStyle/>
          <a:p>
            <a:r>
              <a:rPr lang="en-US" sz="2800" dirty="0"/>
              <a:t>New Development</a:t>
            </a:r>
            <a:br>
              <a:rPr lang="en-US" sz="2800" dirty="0"/>
            </a:br>
            <a:r>
              <a:rPr lang="en-US" sz="2800" dirty="0"/>
              <a:t>Longhorn Quarry</a:t>
            </a:r>
          </a:p>
        </p:txBody>
      </p:sp>
      <p:pic>
        <p:nvPicPr>
          <p:cNvPr id="10" name="Picture 9">
            <a:extLst>
              <a:ext uri="{FF2B5EF4-FFF2-40B4-BE49-F238E27FC236}">
                <a16:creationId xmlns:a16="http://schemas.microsoft.com/office/drawing/2014/main" id="{39FF4368-481F-476E-85BA-CE4E52BFFEF5}"/>
              </a:ext>
            </a:extLst>
          </p:cNvPr>
          <p:cNvPicPr>
            <a:picLocks noChangeAspect="1"/>
          </p:cNvPicPr>
          <p:nvPr/>
        </p:nvPicPr>
        <p:blipFill>
          <a:blip r:embed="rId4"/>
          <a:stretch>
            <a:fillRect/>
          </a:stretch>
        </p:blipFill>
        <p:spPr>
          <a:xfrm>
            <a:off x="172652" y="2534365"/>
            <a:ext cx="1844530" cy="1852038"/>
          </a:xfrm>
          <a:prstGeom prst="rect">
            <a:avLst/>
          </a:prstGeom>
        </p:spPr>
      </p:pic>
      <p:pic>
        <p:nvPicPr>
          <p:cNvPr id="12" name="Picture 11">
            <a:extLst>
              <a:ext uri="{FF2B5EF4-FFF2-40B4-BE49-F238E27FC236}">
                <a16:creationId xmlns:a16="http://schemas.microsoft.com/office/drawing/2014/main" id="{5A52C082-1B7F-4E72-8854-668C969D145A}"/>
              </a:ext>
            </a:extLst>
          </p:cNvPr>
          <p:cNvPicPr>
            <a:picLocks noChangeAspect="1"/>
          </p:cNvPicPr>
          <p:nvPr/>
        </p:nvPicPr>
        <p:blipFill rotWithShape="1">
          <a:blip r:embed="rId5"/>
          <a:srcRect t="744"/>
          <a:stretch/>
        </p:blipFill>
        <p:spPr>
          <a:xfrm>
            <a:off x="2098047" y="2534364"/>
            <a:ext cx="1853338" cy="1852038"/>
          </a:xfrm>
          <a:prstGeom prst="rect">
            <a:avLst/>
          </a:prstGeom>
        </p:spPr>
      </p:pic>
      <p:pic>
        <p:nvPicPr>
          <p:cNvPr id="17" name="Picture 16">
            <a:extLst>
              <a:ext uri="{FF2B5EF4-FFF2-40B4-BE49-F238E27FC236}">
                <a16:creationId xmlns:a16="http://schemas.microsoft.com/office/drawing/2014/main" id="{BDA1E660-641E-4B27-8076-E7464326DC01}"/>
              </a:ext>
            </a:extLst>
          </p:cNvPr>
          <p:cNvPicPr>
            <a:picLocks noChangeAspect="1"/>
          </p:cNvPicPr>
          <p:nvPr/>
        </p:nvPicPr>
        <p:blipFill>
          <a:blip r:embed="rId6"/>
          <a:stretch>
            <a:fillRect/>
          </a:stretch>
        </p:blipFill>
        <p:spPr>
          <a:xfrm>
            <a:off x="172652" y="4458796"/>
            <a:ext cx="1844530" cy="1852120"/>
          </a:xfrm>
          <a:prstGeom prst="rect">
            <a:avLst/>
          </a:prstGeom>
        </p:spPr>
      </p:pic>
      <p:pic>
        <p:nvPicPr>
          <p:cNvPr id="19" name="Picture 18">
            <a:extLst>
              <a:ext uri="{FF2B5EF4-FFF2-40B4-BE49-F238E27FC236}">
                <a16:creationId xmlns:a16="http://schemas.microsoft.com/office/drawing/2014/main" id="{535D71B1-F91D-42E3-9570-58A42641B921}"/>
              </a:ext>
            </a:extLst>
          </p:cNvPr>
          <p:cNvPicPr>
            <a:picLocks noChangeAspect="1"/>
          </p:cNvPicPr>
          <p:nvPr/>
        </p:nvPicPr>
        <p:blipFill>
          <a:blip r:embed="rId7"/>
          <a:stretch>
            <a:fillRect/>
          </a:stretch>
        </p:blipFill>
        <p:spPr>
          <a:xfrm>
            <a:off x="2098046" y="4458796"/>
            <a:ext cx="1853338" cy="1852038"/>
          </a:xfrm>
          <a:prstGeom prst="rect">
            <a:avLst/>
          </a:prstGeom>
        </p:spPr>
      </p:pic>
      <p:sp>
        <p:nvSpPr>
          <p:cNvPr id="21" name="TextBox 20">
            <a:extLst>
              <a:ext uri="{FF2B5EF4-FFF2-40B4-BE49-F238E27FC236}">
                <a16:creationId xmlns:a16="http://schemas.microsoft.com/office/drawing/2014/main" id="{149EFB65-A450-4235-8107-1EBE54DCEE07}"/>
              </a:ext>
            </a:extLst>
          </p:cNvPr>
          <p:cNvSpPr txBox="1"/>
          <p:nvPr/>
        </p:nvSpPr>
        <p:spPr>
          <a:xfrm>
            <a:off x="9913452" y="6459716"/>
            <a:ext cx="1771651" cy="261610"/>
          </a:xfrm>
          <a:prstGeom prst="rect">
            <a:avLst/>
          </a:prstGeom>
          <a:noFill/>
        </p:spPr>
        <p:txBody>
          <a:bodyPr wrap="square">
            <a:spAutoFit/>
          </a:bodyPr>
          <a:lstStyle/>
          <a:p>
            <a:pPr algn="ctr"/>
            <a:r>
              <a:rPr lang="en-US" sz="1100" dirty="0">
                <a:solidFill>
                  <a:schemeClr val="bg1">
                    <a:lumMod val="10000"/>
                  </a:schemeClr>
                </a:solidFill>
              </a:rPr>
              <a:t>longhornquarrysa.com</a:t>
            </a:r>
          </a:p>
        </p:txBody>
      </p:sp>
    </p:spTree>
    <p:extLst>
      <p:ext uri="{BB962C8B-B14F-4D97-AF65-F5344CB8AC3E}">
        <p14:creationId xmlns:p14="http://schemas.microsoft.com/office/powerpoint/2010/main" val="3517558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ign on the side of a road&#10;&#10;Description automatically generated with medium confidence">
            <a:extLst>
              <a:ext uri="{FF2B5EF4-FFF2-40B4-BE49-F238E27FC236}">
                <a16:creationId xmlns:a16="http://schemas.microsoft.com/office/drawing/2014/main" id="{96A237BE-1D5C-42F4-B8F9-C408DDC49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Parallelogram 15">
            <a:extLst>
              <a:ext uri="{FF2B5EF4-FFF2-40B4-BE49-F238E27FC236}">
                <a16:creationId xmlns:a16="http://schemas.microsoft.com/office/drawing/2014/main" id="{333CE067-3688-4E15-B3A1-6CFAD127D270}"/>
              </a:ext>
            </a:extLst>
          </p:cNvPr>
          <p:cNvSpPr/>
          <p:nvPr/>
        </p:nvSpPr>
        <p:spPr>
          <a:xfrm>
            <a:off x="105035" y="5257385"/>
            <a:ext cx="11839690" cy="1239520"/>
          </a:xfrm>
          <a:prstGeom prst="parallelogram">
            <a:avLst>
              <a:gd name="adj" fmla="val 70918"/>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A2DEAFF1-B1FE-4368-896A-4C57700D65FB}"/>
              </a:ext>
            </a:extLst>
          </p:cNvPr>
          <p:cNvSpPr/>
          <p:nvPr/>
        </p:nvSpPr>
        <p:spPr>
          <a:xfrm>
            <a:off x="176155" y="5367875"/>
            <a:ext cx="11839690" cy="1239520"/>
          </a:xfrm>
          <a:prstGeom prst="parallelogram">
            <a:avLst>
              <a:gd name="adj" fmla="val 70918"/>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pic>
        <p:nvPicPr>
          <p:cNvPr id="20" name="Picture 19" descr="Logo&#10;&#10;Description automatically generated with medium confidence">
            <a:extLst>
              <a:ext uri="{FF2B5EF4-FFF2-40B4-BE49-F238E27FC236}">
                <a16:creationId xmlns:a16="http://schemas.microsoft.com/office/drawing/2014/main" id="{D72CA7B6-F584-4BBC-BB17-65D91032E9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3" t="34090" r="7070" b="34091"/>
          <a:stretch/>
        </p:blipFill>
        <p:spPr>
          <a:xfrm>
            <a:off x="1181475" y="5438859"/>
            <a:ext cx="2783840" cy="1097552"/>
          </a:xfrm>
          <a:prstGeom prst="rect">
            <a:avLst/>
          </a:prstGeom>
        </p:spPr>
      </p:pic>
      <p:sp>
        <p:nvSpPr>
          <p:cNvPr id="22" name="Subtitle 3">
            <a:extLst>
              <a:ext uri="{FF2B5EF4-FFF2-40B4-BE49-F238E27FC236}">
                <a16:creationId xmlns:a16="http://schemas.microsoft.com/office/drawing/2014/main" id="{A8F1CC6E-2768-4091-A12D-04FFFD29E66C}"/>
              </a:ext>
            </a:extLst>
          </p:cNvPr>
          <p:cNvSpPr txBox="1">
            <a:spLocks/>
          </p:cNvSpPr>
          <p:nvPr/>
        </p:nvSpPr>
        <p:spPr>
          <a:xfrm>
            <a:off x="4750405" y="5472428"/>
            <a:ext cx="5589040" cy="1405325"/>
          </a:xfrm>
          <a:prstGeom prst="rect">
            <a:avLst/>
          </a:prstGeom>
        </p:spPr>
        <p:txBody>
          <a:bodyPr>
            <a:no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400" b="0" spc="-40" dirty="0">
                <a:solidFill>
                  <a:schemeClr val="bg2"/>
                </a:solidFill>
                <a:latin typeface="Calibri Light"/>
                <a:cs typeface="Calibri Light"/>
              </a:rPr>
              <a:t> Sponsor Team</a:t>
            </a:r>
          </a:p>
          <a:p>
            <a:pPr marL="0" indent="0" algn="ctr">
              <a:buNone/>
            </a:pPr>
            <a:r>
              <a:rPr lang="en-US" sz="2400" b="0" spc="-40" dirty="0">
                <a:solidFill>
                  <a:schemeClr val="bg2"/>
                </a:solidFill>
                <a:latin typeface="Calibri Light"/>
                <a:cs typeface="Calibri Light"/>
              </a:rPr>
              <a:t>Multifamily</a:t>
            </a:r>
            <a:r>
              <a:rPr lang="en-US" sz="2400" b="0" spc="-180" dirty="0">
                <a:solidFill>
                  <a:schemeClr val="bg2"/>
                </a:solidFill>
                <a:latin typeface="Calibri Light"/>
                <a:cs typeface="Calibri Light"/>
              </a:rPr>
              <a:t> </a:t>
            </a:r>
            <a:r>
              <a:rPr lang="en-US" sz="2400" b="0" spc="-55" dirty="0">
                <a:solidFill>
                  <a:schemeClr val="bg2"/>
                </a:solidFill>
                <a:latin typeface="Calibri Light"/>
                <a:cs typeface="Calibri Light"/>
              </a:rPr>
              <a:t>Investment Professionals</a:t>
            </a:r>
            <a:endParaRPr lang="en-US" sz="1050" b="1" dirty="0">
              <a:solidFill>
                <a:schemeClr val="bg2"/>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80763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0000" b="-10000"/>
          </a:stretch>
        </a:blipFill>
        <a:effectLst/>
      </p:bgPr>
    </p:bg>
    <p:spTree>
      <p:nvGrpSpPr>
        <p:cNvPr id="1" name=""/>
        <p:cNvGrpSpPr/>
        <p:nvPr/>
      </p:nvGrpSpPr>
      <p:grpSpPr>
        <a:xfrm>
          <a:off x="0" y="0"/>
          <a:ext cx="0" cy="0"/>
          <a:chOff x="0" y="0"/>
          <a:chExt cx="0" cy="0"/>
        </a:xfrm>
      </p:grpSpPr>
      <p:pic>
        <p:nvPicPr>
          <p:cNvPr id="5" name="Picture 4" descr="A picture containing building, outdoor, sky, house&#10;&#10;Description automatically generated">
            <a:extLst>
              <a:ext uri="{FF2B5EF4-FFF2-40B4-BE49-F238E27FC236}">
                <a16:creationId xmlns:a16="http://schemas.microsoft.com/office/drawing/2014/main" id="{2908D051-1326-4FCF-B466-08EF5C0CC9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20" r="1"/>
          <a:stretch/>
        </p:blipFill>
        <p:spPr>
          <a:xfrm>
            <a:off x="668379" y="3498484"/>
            <a:ext cx="3998180" cy="3128123"/>
          </a:xfrm>
          <a:prstGeom prst="rect">
            <a:avLst/>
          </a:prstGeom>
          <a:solidFill>
            <a:srgbClr val="FFFFFF">
              <a:shade val="85000"/>
            </a:srgbClr>
          </a:solidFill>
          <a:ln w="88900" cap="sq">
            <a:noFill/>
            <a:miter lim="800000"/>
          </a:ln>
          <a:effectLst/>
        </p:spPr>
      </p:pic>
      <p:pic>
        <p:nvPicPr>
          <p:cNvPr id="4" name="Picture 3" descr="A picture containing ceiling, indoor, furniture, area&#10;&#10;Description automatically generated">
            <a:extLst>
              <a:ext uri="{FF2B5EF4-FFF2-40B4-BE49-F238E27FC236}">
                <a16:creationId xmlns:a16="http://schemas.microsoft.com/office/drawing/2014/main" id="{976060F5-5C2D-4338-9C8F-214F84FE3E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104" r="11005"/>
          <a:stretch/>
        </p:blipFill>
        <p:spPr>
          <a:xfrm>
            <a:off x="7650117" y="575646"/>
            <a:ext cx="2474958" cy="1582563"/>
          </a:xfrm>
          <a:prstGeom prst="rect">
            <a:avLst/>
          </a:prstGeom>
          <a:solidFill>
            <a:srgbClr val="FFFFFF">
              <a:shade val="85000"/>
            </a:srgbClr>
          </a:solidFill>
          <a:ln w="88900" cap="sq">
            <a:noFill/>
            <a:miter lim="800000"/>
          </a:ln>
          <a:effectLst/>
        </p:spPr>
      </p:pic>
      <p:pic>
        <p:nvPicPr>
          <p:cNvPr id="40" name="Picture 39" descr="A picture containing grass, tree, outdoor, sky&#10;&#10;Description automatically generated">
            <a:extLst>
              <a:ext uri="{FF2B5EF4-FFF2-40B4-BE49-F238E27FC236}">
                <a16:creationId xmlns:a16="http://schemas.microsoft.com/office/drawing/2014/main" id="{DFA97382-0C18-426E-827D-883ABFDEA4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35" t="27786" r="11229" b="-1"/>
          <a:stretch/>
        </p:blipFill>
        <p:spPr>
          <a:xfrm>
            <a:off x="4711424" y="4545546"/>
            <a:ext cx="2222484" cy="1304907"/>
          </a:xfrm>
          <a:prstGeom prst="rect">
            <a:avLst/>
          </a:prstGeom>
          <a:solidFill>
            <a:srgbClr val="FFFFFF">
              <a:shade val="85000"/>
            </a:srgbClr>
          </a:solidFill>
          <a:ln w="88900" cap="sq">
            <a:noFill/>
            <a:miter lim="800000"/>
          </a:ln>
          <a:effectLst/>
        </p:spPr>
      </p:pic>
      <p:pic>
        <p:nvPicPr>
          <p:cNvPr id="46" name="Picture 45" descr="A picture containing sky, outdoor, building, house&#10;&#10;Description automatically generated">
            <a:extLst>
              <a:ext uri="{FF2B5EF4-FFF2-40B4-BE49-F238E27FC236}">
                <a16:creationId xmlns:a16="http://schemas.microsoft.com/office/drawing/2014/main" id="{14ADE0E9-B3B3-4F3F-A96B-CA83A1955D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09" r="-3990" b="4667"/>
          <a:stretch/>
        </p:blipFill>
        <p:spPr>
          <a:xfrm>
            <a:off x="9020441" y="4353680"/>
            <a:ext cx="3007553" cy="1688641"/>
          </a:xfrm>
          <a:prstGeom prst="rect">
            <a:avLst/>
          </a:prstGeom>
        </p:spPr>
      </p:pic>
      <p:pic>
        <p:nvPicPr>
          <p:cNvPr id="50" name="Picture 49" descr="A living room with a fireplace&#10;&#10;Description automatically generated with low confidence">
            <a:extLst>
              <a:ext uri="{FF2B5EF4-FFF2-40B4-BE49-F238E27FC236}">
                <a16:creationId xmlns:a16="http://schemas.microsoft.com/office/drawing/2014/main" id="{3BDB70B0-2243-4B06-86BB-7308446121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9189" y="1261796"/>
            <a:ext cx="3247369" cy="2185887"/>
          </a:xfrm>
          <a:prstGeom prst="rect">
            <a:avLst/>
          </a:prstGeom>
        </p:spPr>
      </p:pic>
      <p:pic>
        <p:nvPicPr>
          <p:cNvPr id="52" name="Picture 51">
            <a:extLst>
              <a:ext uri="{FF2B5EF4-FFF2-40B4-BE49-F238E27FC236}">
                <a16:creationId xmlns:a16="http://schemas.microsoft.com/office/drawing/2014/main" id="{D6B1EDD2-BFDC-4136-A777-514A951E720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765" t="10496" r="11892" b="613"/>
          <a:stretch/>
        </p:blipFill>
        <p:spPr>
          <a:xfrm>
            <a:off x="7008155" y="4545546"/>
            <a:ext cx="1938038" cy="1867954"/>
          </a:xfrm>
          <a:prstGeom prst="rect">
            <a:avLst/>
          </a:prstGeom>
        </p:spPr>
      </p:pic>
      <p:pic>
        <p:nvPicPr>
          <p:cNvPr id="44" name="Picture 43" descr="A picture containing indoor, wall, floor, sofa&#10;&#10;Description automatically generated">
            <a:extLst>
              <a:ext uri="{FF2B5EF4-FFF2-40B4-BE49-F238E27FC236}">
                <a16:creationId xmlns:a16="http://schemas.microsoft.com/office/drawing/2014/main" id="{E795380D-1E33-489C-A341-783554F403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630"/>
          <a:stretch/>
        </p:blipFill>
        <p:spPr>
          <a:xfrm>
            <a:off x="4711425" y="2209111"/>
            <a:ext cx="3883126" cy="2285535"/>
          </a:xfrm>
          <a:prstGeom prst="rect">
            <a:avLst/>
          </a:prstGeom>
        </p:spPr>
      </p:pic>
      <p:pic>
        <p:nvPicPr>
          <p:cNvPr id="56" name="Picture 55" descr="A swimming pool outside of a house&#10;&#10;Description automatically generated with low confidence">
            <a:extLst>
              <a:ext uri="{FF2B5EF4-FFF2-40B4-BE49-F238E27FC236}">
                <a16:creationId xmlns:a16="http://schemas.microsoft.com/office/drawing/2014/main" id="{FA1CB129-91F2-47D9-98C6-0088E6C69DA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844"/>
          <a:stretch/>
        </p:blipFill>
        <p:spPr>
          <a:xfrm>
            <a:off x="8659998" y="2209111"/>
            <a:ext cx="3247369" cy="2083431"/>
          </a:xfrm>
          <a:prstGeom prst="rect">
            <a:avLst/>
          </a:prstGeom>
        </p:spPr>
      </p:pic>
      <p:pic>
        <p:nvPicPr>
          <p:cNvPr id="6" name="Picture 5" descr="A sign in front of a building&#10;&#10;Description automatically generated with medium confidence">
            <a:extLst>
              <a:ext uri="{FF2B5EF4-FFF2-40B4-BE49-F238E27FC236}">
                <a16:creationId xmlns:a16="http://schemas.microsoft.com/office/drawing/2014/main" id="{F238EE2A-4CB2-48E6-88D9-E707C2D1E5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1424" y="222250"/>
            <a:ext cx="2893828" cy="1934448"/>
          </a:xfrm>
          <a:prstGeom prst="rect">
            <a:avLst/>
          </a:prstGeom>
        </p:spPr>
      </p:pic>
    </p:spTree>
    <p:extLst>
      <p:ext uri="{BB962C8B-B14F-4D97-AF65-F5344CB8AC3E}">
        <p14:creationId xmlns:p14="http://schemas.microsoft.com/office/powerpoint/2010/main" val="2480163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0" b="27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000DDB5-9456-4583-A14A-2FE2B296BE75}"/>
              </a:ext>
            </a:extLst>
          </p:cNvPr>
          <p:cNvSpPr/>
          <p:nvPr/>
        </p:nvSpPr>
        <p:spPr>
          <a:xfrm>
            <a:off x="0" y="3162300"/>
            <a:ext cx="3727780" cy="371475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B472CC8-A112-4F33-A341-AF7642ECDBFC}"/>
              </a:ext>
            </a:extLst>
          </p:cNvPr>
          <p:cNvSpPr/>
          <p:nvPr/>
        </p:nvSpPr>
        <p:spPr>
          <a:xfrm>
            <a:off x="3727778" y="3162300"/>
            <a:ext cx="3090217" cy="37147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5140833-6AAD-418C-827A-02CAA3C9D0B2}"/>
              </a:ext>
            </a:extLst>
          </p:cNvPr>
          <p:cNvSpPr/>
          <p:nvPr/>
        </p:nvSpPr>
        <p:spPr>
          <a:xfrm>
            <a:off x="6817997" y="3155968"/>
            <a:ext cx="4259528" cy="371475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7FF66D7-8CCE-406D-B6A5-D7B4B90E36DD}"/>
              </a:ext>
            </a:extLst>
          </p:cNvPr>
          <p:cNvSpPr/>
          <p:nvPr/>
        </p:nvSpPr>
        <p:spPr>
          <a:xfrm>
            <a:off x="9947657" y="3162300"/>
            <a:ext cx="2244343" cy="3714750"/>
          </a:xfrm>
          <a:prstGeom prst="rect">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object 7">
            <a:extLst>
              <a:ext uri="{FF2B5EF4-FFF2-40B4-BE49-F238E27FC236}">
                <a16:creationId xmlns:a16="http://schemas.microsoft.com/office/drawing/2014/main" id="{3150FE04-C121-47C2-8DD9-31F9E768728C}"/>
              </a:ext>
            </a:extLst>
          </p:cNvPr>
          <p:cNvGrpSpPr/>
          <p:nvPr/>
        </p:nvGrpSpPr>
        <p:grpSpPr>
          <a:xfrm>
            <a:off x="0" y="1690116"/>
            <a:ext cx="12192000" cy="2548890"/>
            <a:chOff x="0" y="1690116"/>
            <a:chExt cx="12192000" cy="2548890"/>
          </a:xfrm>
        </p:grpSpPr>
        <p:sp>
          <p:nvSpPr>
            <p:cNvPr id="6" name="object 8">
              <a:extLst>
                <a:ext uri="{FF2B5EF4-FFF2-40B4-BE49-F238E27FC236}">
                  <a16:creationId xmlns:a16="http://schemas.microsoft.com/office/drawing/2014/main" id="{C0380903-A400-49A8-AD60-5700BED745F9}"/>
                </a:ext>
              </a:extLst>
            </p:cNvPr>
            <p:cNvSpPr/>
            <p:nvPr/>
          </p:nvSpPr>
          <p:spPr>
            <a:xfrm>
              <a:off x="7955280" y="2424684"/>
              <a:ext cx="1374775" cy="1673860"/>
            </a:xfrm>
            <a:custGeom>
              <a:avLst/>
              <a:gdLst/>
              <a:ahLst/>
              <a:cxnLst/>
              <a:rect l="l" t="t" r="r" b="b"/>
              <a:pathLst>
                <a:path w="1374775" h="1673860">
                  <a:moveTo>
                    <a:pt x="1374648" y="0"/>
                  </a:moveTo>
                  <a:lnTo>
                    <a:pt x="0" y="709904"/>
                  </a:lnTo>
                  <a:lnTo>
                    <a:pt x="1374648" y="1673352"/>
                  </a:lnTo>
                  <a:lnTo>
                    <a:pt x="1374648" y="0"/>
                  </a:lnTo>
                  <a:close/>
                </a:path>
              </a:pathLst>
            </a:custGeom>
            <a:solidFill>
              <a:srgbClr val="7D99CD"/>
            </a:solidFill>
          </p:spPr>
          <p:txBody>
            <a:bodyPr wrap="square" lIns="0" tIns="0" rIns="0" bIns="0" rtlCol="0"/>
            <a:lstStyle/>
            <a:p>
              <a:endParaRPr/>
            </a:p>
          </p:txBody>
        </p:sp>
        <p:sp>
          <p:nvSpPr>
            <p:cNvPr id="7" name="object 9">
              <a:extLst>
                <a:ext uri="{FF2B5EF4-FFF2-40B4-BE49-F238E27FC236}">
                  <a16:creationId xmlns:a16="http://schemas.microsoft.com/office/drawing/2014/main" id="{328B15A2-2686-4FBA-9CD5-1ED55FD09301}"/>
                </a:ext>
              </a:extLst>
            </p:cNvPr>
            <p:cNvSpPr/>
            <p:nvPr/>
          </p:nvSpPr>
          <p:spPr>
            <a:xfrm>
              <a:off x="9329928" y="2414016"/>
              <a:ext cx="1417320" cy="1687195"/>
            </a:xfrm>
            <a:custGeom>
              <a:avLst/>
              <a:gdLst/>
              <a:ahLst/>
              <a:cxnLst/>
              <a:rect l="l" t="t" r="r" b="b"/>
              <a:pathLst>
                <a:path w="1417320" h="1687195">
                  <a:moveTo>
                    <a:pt x="0" y="0"/>
                  </a:moveTo>
                  <a:lnTo>
                    <a:pt x="0" y="1687068"/>
                  </a:lnTo>
                  <a:lnTo>
                    <a:pt x="1417320" y="871131"/>
                  </a:lnTo>
                  <a:lnTo>
                    <a:pt x="0" y="0"/>
                  </a:lnTo>
                  <a:close/>
                </a:path>
              </a:pathLst>
            </a:custGeom>
            <a:solidFill>
              <a:srgbClr val="5476B9"/>
            </a:solidFill>
          </p:spPr>
          <p:txBody>
            <a:bodyPr wrap="square" lIns="0" tIns="0" rIns="0" bIns="0" rtlCol="0"/>
            <a:lstStyle/>
            <a:p>
              <a:endParaRPr/>
            </a:p>
          </p:txBody>
        </p:sp>
        <p:sp>
          <p:nvSpPr>
            <p:cNvPr id="8" name="object 10">
              <a:extLst>
                <a:ext uri="{FF2B5EF4-FFF2-40B4-BE49-F238E27FC236}">
                  <a16:creationId xmlns:a16="http://schemas.microsoft.com/office/drawing/2014/main" id="{5C75B344-668B-4EE3-A7E2-422A7BCF969D}"/>
                </a:ext>
              </a:extLst>
            </p:cNvPr>
            <p:cNvSpPr/>
            <p:nvPr/>
          </p:nvSpPr>
          <p:spPr>
            <a:xfrm>
              <a:off x="9329928" y="1690116"/>
              <a:ext cx="1420495" cy="1598930"/>
            </a:xfrm>
            <a:custGeom>
              <a:avLst/>
              <a:gdLst/>
              <a:ahLst/>
              <a:cxnLst/>
              <a:rect l="l" t="t" r="r" b="b"/>
              <a:pathLst>
                <a:path w="1420495" h="1598929">
                  <a:moveTo>
                    <a:pt x="1420368" y="0"/>
                  </a:moveTo>
                  <a:lnTo>
                    <a:pt x="0" y="731012"/>
                  </a:lnTo>
                  <a:lnTo>
                    <a:pt x="1420368" y="1598676"/>
                  </a:lnTo>
                  <a:lnTo>
                    <a:pt x="1420368" y="0"/>
                  </a:lnTo>
                  <a:close/>
                </a:path>
              </a:pathLst>
            </a:custGeom>
            <a:solidFill>
              <a:srgbClr val="1045A8"/>
            </a:solidFill>
          </p:spPr>
          <p:txBody>
            <a:bodyPr wrap="square" lIns="0" tIns="0" rIns="0" bIns="0" rtlCol="0"/>
            <a:lstStyle/>
            <a:p>
              <a:endParaRPr/>
            </a:p>
          </p:txBody>
        </p:sp>
        <p:sp>
          <p:nvSpPr>
            <p:cNvPr id="9" name="object 11">
              <a:extLst>
                <a:ext uri="{FF2B5EF4-FFF2-40B4-BE49-F238E27FC236}">
                  <a16:creationId xmlns:a16="http://schemas.microsoft.com/office/drawing/2014/main" id="{4FFE0DC4-71BF-4FE5-8904-FBBFB9BF0F55}"/>
                </a:ext>
              </a:extLst>
            </p:cNvPr>
            <p:cNvSpPr/>
            <p:nvPr/>
          </p:nvSpPr>
          <p:spPr>
            <a:xfrm>
              <a:off x="10747247" y="1690116"/>
              <a:ext cx="1445260" cy="1598930"/>
            </a:xfrm>
            <a:custGeom>
              <a:avLst/>
              <a:gdLst/>
              <a:ahLst/>
              <a:cxnLst/>
              <a:rect l="l" t="t" r="r" b="b"/>
              <a:pathLst>
                <a:path w="1445259" h="1598929">
                  <a:moveTo>
                    <a:pt x="0" y="0"/>
                  </a:moveTo>
                  <a:lnTo>
                    <a:pt x="0" y="1598676"/>
                  </a:lnTo>
                  <a:lnTo>
                    <a:pt x="1444752" y="813498"/>
                  </a:lnTo>
                  <a:lnTo>
                    <a:pt x="0" y="0"/>
                  </a:lnTo>
                  <a:close/>
                </a:path>
              </a:pathLst>
            </a:custGeom>
            <a:solidFill>
              <a:srgbClr val="385BA1"/>
            </a:solidFill>
          </p:spPr>
          <p:txBody>
            <a:bodyPr wrap="square" lIns="0" tIns="0" rIns="0" bIns="0" rtlCol="0"/>
            <a:lstStyle/>
            <a:p>
              <a:endParaRPr/>
            </a:p>
          </p:txBody>
        </p:sp>
        <p:sp>
          <p:nvSpPr>
            <p:cNvPr id="10" name="object 12">
              <a:extLst>
                <a:ext uri="{FF2B5EF4-FFF2-40B4-BE49-F238E27FC236}">
                  <a16:creationId xmlns:a16="http://schemas.microsoft.com/office/drawing/2014/main" id="{58AD59CE-140B-40D7-94CD-595731C43C7B}"/>
                </a:ext>
              </a:extLst>
            </p:cNvPr>
            <p:cNvSpPr/>
            <p:nvPr/>
          </p:nvSpPr>
          <p:spPr>
            <a:xfrm>
              <a:off x="10747247" y="2500884"/>
              <a:ext cx="1445260" cy="1685925"/>
            </a:xfrm>
            <a:custGeom>
              <a:avLst/>
              <a:gdLst/>
              <a:ahLst/>
              <a:cxnLst/>
              <a:rect l="l" t="t" r="r" b="b"/>
              <a:pathLst>
                <a:path w="1445259" h="1685925">
                  <a:moveTo>
                    <a:pt x="1444752" y="0"/>
                  </a:moveTo>
                  <a:lnTo>
                    <a:pt x="0" y="783183"/>
                  </a:lnTo>
                  <a:lnTo>
                    <a:pt x="1444752" y="1685544"/>
                  </a:lnTo>
                  <a:lnTo>
                    <a:pt x="1444752" y="0"/>
                  </a:lnTo>
                  <a:close/>
                </a:path>
              </a:pathLst>
            </a:custGeom>
            <a:solidFill>
              <a:srgbClr val="0B3992"/>
            </a:solidFill>
          </p:spPr>
          <p:txBody>
            <a:bodyPr wrap="square" lIns="0" tIns="0" rIns="0" bIns="0" rtlCol="0"/>
            <a:lstStyle/>
            <a:p>
              <a:endParaRPr/>
            </a:p>
          </p:txBody>
        </p:sp>
        <p:sp>
          <p:nvSpPr>
            <p:cNvPr id="11" name="object 13">
              <a:extLst>
                <a:ext uri="{FF2B5EF4-FFF2-40B4-BE49-F238E27FC236}">
                  <a16:creationId xmlns:a16="http://schemas.microsoft.com/office/drawing/2014/main" id="{8F9003E5-C978-46CF-B074-5839170290B6}"/>
                </a:ext>
              </a:extLst>
            </p:cNvPr>
            <p:cNvSpPr/>
            <p:nvPr/>
          </p:nvSpPr>
          <p:spPr>
            <a:xfrm>
              <a:off x="0" y="2948345"/>
              <a:ext cx="1170940" cy="1290955"/>
            </a:xfrm>
            <a:custGeom>
              <a:avLst/>
              <a:gdLst/>
              <a:ahLst/>
              <a:cxnLst/>
              <a:rect l="l" t="t" r="r" b="b"/>
              <a:pathLst>
                <a:path w="1170940" h="1290954">
                  <a:moveTo>
                    <a:pt x="0" y="0"/>
                  </a:moveTo>
                  <a:lnTo>
                    <a:pt x="0" y="1290485"/>
                  </a:lnTo>
                  <a:lnTo>
                    <a:pt x="1170432" y="742835"/>
                  </a:lnTo>
                  <a:lnTo>
                    <a:pt x="0" y="0"/>
                  </a:lnTo>
                  <a:close/>
                </a:path>
              </a:pathLst>
            </a:custGeom>
            <a:solidFill>
              <a:srgbClr val="78A4CA"/>
            </a:solidFill>
          </p:spPr>
          <p:txBody>
            <a:bodyPr wrap="square" lIns="0" tIns="0" rIns="0" bIns="0" rtlCol="0"/>
            <a:lstStyle/>
            <a:p>
              <a:endParaRPr/>
            </a:p>
          </p:txBody>
        </p:sp>
        <p:sp>
          <p:nvSpPr>
            <p:cNvPr id="12" name="object 14">
              <a:extLst>
                <a:ext uri="{FF2B5EF4-FFF2-40B4-BE49-F238E27FC236}">
                  <a16:creationId xmlns:a16="http://schemas.microsoft.com/office/drawing/2014/main" id="{2073B3BC-EB44-4A8B-8994-52E44E60ABA3}"/>
                </a:ext>
              </a:extLst>
            </p:cNvPr>
            <p:cNvSpPr/>
            <p:nvPr/>
          </p:nvSpPr>
          <p:spPr>
            <a:xfrm>
              <a:off x="1042416" y="2433828"/>
              <a:ext cx="1201420" cy="1325880"/>
            </a:xfrm>
            <a:custGeom>
              <a:avLst/>
              <a:gdLst/>
              <a:ahLst/>
              <a:cxnLst/>
              <a:rect l="l" t="t" r="r" b="b"/>
              <a:pathLst>
                <a:path w="1201420" h="1325879">
                  <a:moveTo>
                    <a:pt x="0" y="0"/>
                  </a:moveTo>
                  <a:lnTo>
                    <a:pt x="0" y="1325880"/>
                  </a:lnTo>
                  <a:lnTo>
                    <a:pt x="1200912" y="722553"/>
                  </a:lnTo>
                  <a:lnTo>
                    <a:pt x="0" y="0"/>
                  </a:lnTo>
                  <a:close/>
                </a:path>
              </a:pathLst>
            </a:custGeom>
            <a:solidFill>
              <a:srgbClr val="0B5AA1"/>
            </a:solidFill>
          </p:spPr>
          <p:txBody>
            <a:bodyPr wrap="square" lIns="0" tIns="0" rIns="0" bIns="0" rtlCol="0"/>
            <a:lstStyle/>
            <a:p>
              <a:endParaRPr/>
            </a:p>
          </p:txBody>
        </p:sp>
        <p:sp>
          <p:nvSpPr>
            <p:cNvPr id="13" name="object 15">
              <a:extLst>
                <a:ext uri="{FF2B5EF4-FFF2-40B4-BE49-F238E27FC236}">
                  <a16:creationId xmlns:a16="http://schemas.microsoft.com/office/drawing/2014/main" id="{7DE75BF7-F031-44C6-9A31-4252BE1B8194}"/>
                </a:ext>
              </a:extLst>
            </p:cNvPr>
            <p:cNvSpPr/>
            <p:nvPr/>
          </p:nvSpPr>
          <p:spPr>
            <a:xfrm>
              <a:off x="0" y="2433822"/>
              <a:ext cx="1042669" cy="1325880"/>
            </a:xfrm>
            <a:custGeom>
              <a:avLst/>
              <a:gdLst/>
              <a:ahLst/>
              <a:cxnLst/>
              <a:rect l="l" t="t" r="r" b="b"/>
              <a:pathLst>
                <a:path w="1042669" h="1325879">
                  <a:moveTo>
                    <a:pt x="1042416" y="0"/>
                  </a:moveTo>
                  <a:lnTo>
                    <a:pt x="0" y="499148"/>
                  </a:lnTo>
                  <a:lnTo>
                    <a:pt x="0" y="674446"/>
                  </a:lnTo>
                  <a:lnTo>
                    <a:pt x="1042416" y="1325880"/>
                  </a:lnTo>
                  <a:lnTo>
                    <a:pt x="1042416" y="0"/>
                  </a:lnTo>
                  <a:close/>
                </a:path>
              </a:pathLst>
            </a:custGeom>
            <a:solidFill>
              <a:srgbClr val="5185B5"/>
            </a:solidFill>
          </p:spPr>
          <p:txBody>
            <a:bodyPr wrap="square" lIns="0" tIns="0" rIns="0" bIns="0" rtlCol="0"/>
            <a:lstStyle/>
            <a:p>
              <a:endParaRPr/>
            </a:p>
          </p:txBody>
        </p:sp>
      </p:grpSp>
      <p:pic>
        <p:nvPicPr>
          <p:cNvPr id="19" name="Picture 18" descr="Logo&#10;&#10;Description automatically generated">
            <a:extLst>
              <a:ext uri="{FF2B5EF4-FFF2-40B4-BE49-F238E27FC236}">
                <a16:creationId xmlns:a16="http://schemas.microsoft.com/office/drawing/2014/main" id="{ACED6702-4983-4269-9A3B-BCC3F85AA0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38" t="22881" r="14559" b="19376"/>
          <a:stretch/>
        </p:blipFill>
        <p:spPr>
          <a:xfrm>
            <a:off x="9958179" y="4239300"/>
            <a:ext cx="2233821" cy="1861213"/>
          </a:xfrm>
          <a:prstGeom prst="rect">
            <a:avLst/>
          </a:prstGeom>
        </p:spPr>
      </p:pic>
      <p:sp>
        <p:nvSpPr>
          <p:cNvPr id="24" name="TextBox 23">
            <a:extLst>
              <a:ext uri="{FF2B5EF4-FFF2-40B4-BE49-F238E27FC236}">
                <a16:creationId xmlns:a16="http://schemas.microsoft.com/office/drawing/2014/main" id="{7BCE1AEB-8BE6-4595-8AF6-1B9E6A6D3895}"/>
              </a:ext>
            </a:extLst>
          </p:cNvPr>
          <p:cNvSpPr txBox="1"/>
          <p:nvPr/>
        </p:nvSpPr>
        <p:spPr>
          <a:xfrm>
            <a:off x="820479" y="4199440"/>
            <a:ext cx="2839556" cy="2514663"/>
          </a:xfrm>
          <a:prstGeom prst="rect">
            <a:avLst/>
          </a:prstGeom>
          <a:noFill/>
        </p:spPr>
        <p:txBody>
          <a:bodyPr wrap="square">
            <a:spAutoFit/>
          </a:bodyPr>
          <a:lstStyle/>
          <a:p>
            <a:pPr marL="12700" marR="5080" algn="r">
              <a:lnSpc>
                <a:spcPct val="110000"/>
              </a:lnSpc>
              <a:spcBef>
                <a:spcPts val="995"/>
              </a:spcBef>
            </a:pPr>
            <a:r>
              <a:rPr lang="en-US" sz="1800" spc="-5" dirty="0">
                <a:solidFill>
                  <a:srgbClr val="0D274C"/>
                </a:solidFill>
                <a:latin typeface="Calibri"/>
                <a:cs typeface="Calibri"/>
              </a:rPr>
              <a:t>With </a:t>
            </a:r>
            <a:r>
              <a:rPr lang="en-US" sz="1800" dirty="0">
                <a:solidFill>
                  <a:srgbClr val="0D274C"/>
                </a:solidFill>
                <a:latin typeface="Calibri"/>
                <a:cs typeface="Calibri"/>
              </a:rPr>
              <a:t>a </a:t>
            </a:r>
            <a:r>
              <a:rPr lang="en-US" sz="1800" spc="-5" dirty="0">
                <a:solidFill>
                  <a:srgbClr val="0D274C"/>
                </a:solidFill>
                <a:latin typeface="Calibri"/>
                <a:cs typeface="Calibri"/>
              </a:rPr>
              <a:t>combined </a:t>
            </a:r>
            <a:r>
              <a:rPr lang="en-US" sz="1800" dirty="0">
                <a:solidFill>
                  <a:srgbClr val="0D274C"/>
                </a:solidFill>
                <a:latin typeface="Calibri"/>
                <a:cs typeface="Calibri"/>
              </a:rPr>
              <a:t>100+ </a:t>
            </a:r>
            <a:r>
              <a:rPr lang="en-US" sz="1800" spc="-10" dirty="0">
                <a:solidFill>
                  <a:srgbClr val="0D274C"/>
                </a:solidFill>
                <a:latin typeface="Calibri"/>
                <a:cs typeface="Calibri"/>
              </a:rPr>
              <a:t>years </a:t>
            </a:r>
            <a:r>
              <a:rPr lang="en-US" sz="1800" dirty="0">
                <a:solidFill>
                  <a:srgbClr val="0D274C"/>
                </a:solidFill>
                <a:latin typeface="Calibri"/>
                <a:cs typeface="Calibri"/>
              </a:rPr>
              <a:t>of </a:t>
            </a:r>
            <a:r>
              <a:rPr lang="en-US" sz="1800" spc="-5" dirty="0">
                <a:solidFill>
                  <a:srgbClr val="0D274C"/>
                </a:solidFill>
                <a:latin typeface="Calibri"/>
                <a:cs typeface="Calibri"/>
              </a:rPr>
              <a:t>experience and </a:t>
            </a:r>
            <a:r>
              <a:rPr lang="en-US" sz="1800" dirty="0">
                <a:solidFill>
                  <a:srgbClr val="0D274C"/>
                </a:solidFill>
                <a:latin typeface="Calibri"/>
                <a:cs typeface="Calibri"/>
              </a:rPr>
              <a:t>$300MM </a:t>
            </a:r>
            <a:r>
              <a:rPr lang="en-US" sz="1800" spc="5" dirty="0">
                <a:solidFill>
                  <a:srgbClr val="0D274C"/>
                </a:solidFill>
                <a:latin typeface="Calibri"/>
                <a:cs typeface="Calibri"/>
              </a:rPr>
              <a:t>in </a:t>
            </a:r>
            <a:r>
              <a:rPr lang="en-US" sz="1800" spc="-5" dirty="0">
                <a:solidFill>
                  <a:srgbClr val="0D274C"/>
                </a:solidFill>
                <a:latin typeface="Calibri"/>
                <a:cs typeface="Calibri"/>
              </a:rPr>
              <a:t>closed multifamily transactions, we </a:t>
            </a:r>
            <a:r>
              <a:rPr lang="en-US" sz="1800" spc="-10" dirty="0">
                <a:solidFill>
                  <a:srgbClr val="0D274C"/>
                </a:solidFill>
                <a:latin typeface="Calibri"/>
                <a:cs typeface="Calibri"/>
              </a:rPr>
              <a:t>have </a:t>
            </a:r>
            <a:r>
              <a:rPr lang="en-US" sz="1800" spc="-5" dirty="0">
                <a:solidFill>
                  <a:srgbClr val="0D274C"/>
                </a:solidFill>
                <a:latin typeface="Calibri"/>
                <a:cs typeface="Calibri"/>
              </a:rPr>
              <a:t>the </a:t>
            </a:r>
            <a:r>
              <a:rPr lang="en-US" sz="1800" dirty="0">
                <a:solidFill>
                  <a:srgbClr val="0D274C"/>
                </a:solidFill>
                <a:latin typeface="Calibri"/>
                <a:cs typeface="Calibri"/>
              </a:rPr>
              <a:t>subject  </a:t>
            </a:r>
            <a:r>
              <a:rPr lang="en-US" sz="1800" spc="-15" dirty="0">
                <a:solidFill>
                  <a:srgbClr val="0D274C"/>
                </a:solidFill>
                <a:latin typeface="Calibri"/>
                <a:cs typeface="Calibri"/>
              </a:rPr>
              <a:t>matter </a:t>
            </a:r>
            <a:r>
              <a:rPr lang="en-US" sz="1800" spc="-5" dirty="0">
                <a:solidFill>
                  <a:srgbClr val="0D274C"/>
                </a:solidFill>
                <a:latin typeface="Calibri"/>
                <a:cs typeface="Calibri"/>
              </a:rPr>
              <a:t>expertise, </a:t>
            </a:r>
            <a:r>
              <a:rPr lang="en-US" sz="1800" spc="-20" dirty="0">
                <a:solidFill>
                  <a:srgbClr val="0D274C"/>
                </a:solidFill>
                <a:latin typeface="Calibri"/>
                <a:cs typeface="Calibri"/>
              </a:rPr>
              <a:t>key </a:t>
            </a:r>
            <a:r>
              <a:rPr lang="en-US" sz="1800" spc="-5" dirty="0">
                <a:solidFill>
                  <a:srgbClr val="0D274C"/>
                </a:solidFill>
                <a:latin typeface="Calibri"/>
                <a:cs typeface="Calibri"/>
              </a:rPr>
              <a:t>relationships, and </a:t>
            </a:r>
            <a:r>
              <a:rPr lang="en-US" sz="1800" dirty="0">
                <a:solidFill>
                  <a:srgbClr val="0D274C"/>
                </a:solidFill>
                <a:latin typeface="Calibri"/>
                <a:cs typeface="Calibri"/>
              </a:rPr>
              <a:t>a </a:t>
            </a:r>
            <a:r>
              <a:rPr lang="en-US" sz="1800" spc="-10" dirty="0">
                <a:solidFill>
                  <a:srgbClr val="0D274C"/>
                </a:solidFill>
                <a:latin typeface="Calibri"/>
                <a:cs typeface="Calibri"/>
              </a:rPr>
              <a:t>proven track </a:t>
            </a:r>
            <a:r>
              <a:rPr lang="en-US" sz="1800" spc="-15" dirty="0">
                <a:solidFill>
                  <a:srgbClr val="0D274C"/>
                </a:solidFill>
                <a:latin typeface="Calibri"/>
                <a:cs typeface="Calibri"/>
              </a:rPr>
              <a:t>record </a:t>
            </a:r>
            <a:r>
              <a:rPr lang="en-US" sz="1800" spc="-10" dirty="0">
                <a:solidFill>
                  <a:srgbClr val="0D274C"/>
                </a:solidFill>
                <a:latin typeface="Calibri"/>
                <a:cs typeface="Calibri"/>
              </a:rPr>
              <a:t>to </a:t>
            </a:r>
            <a:r>
              <a:rPr lang="en-US" sz="1800" spc="-15" dirty="0">
                <a:solidFill>
                  <a:srgbClr val="0D274C"/>
                </a:solidFill>
                <a:latin typeface="Calibri"/>
                <a:cs typeface="Calibri"/>
              </a:rPr>
              <a:t>execute </a:t>
            </a:r>
            <a:r>
              <a:rPr lang="en-US" sz="1800" spc="-5" dirty="0">
                <a:solidFill>
                  <a:srgbClr val="0D274C"/>
                </a:solidFill>
                <a:latin typeface="Calibri"/>
                <a:cs typeface="Calibri"/>
              </a:rPr>
              <a:t>profitable</a:t>
            </a:r>
            <a:r>
              <a:rPr lang="en-US" sz="1800" spc="170" dirty="0">
                <a:solidFill>
                  <a:srgbClr val="0D274C"/>
                </a:solidFill>
                <a:latin typeface="Calibri"/>
                <a:cs typeface="Calibri"/>
              </a:rPr>
              <a:t> </a:t>
            </a:r>
            <a:r>
              <a:rPr lang="en-US" sz="1800" spc="-5" dirty="0">
                <a:solidFill>
                  <a:srgbClr val="0D274C"/>
                </a:solidFill>
                <a:latin typeface="Calibri"/>
                <a:cs typeface="Calibri"/>
              </a:rPr>
              <a:t>deals.</a:t>
            </a:r>
            <a:endParaRPr lang="en-US" sz="1800" dirty="0">
              <a:solidFill>
                <a:srgbClr val="0D274C"/>
              </a:solidFill>
              <a:latin typeface="Calibri"/>
              <a:cs typeface="Calibri"/>
            </a:endParaRPr>
          </a:p>
        </p:txBody>
      </p:sp>
      <p:sp>
        <p:nvSpPr>
          <p:cNvPr id="26" name="TextBox 25">
            <a:extLst>
              <a:ext uri="{FF2B5EF4-FFF2-40B4-BE49-F238E27FC236}">
                <a16:creationId xmlns:a16="http://schemas.microsoft.com/office/drawing/2014/main" id="{DB5EBC32-5C0F-4EEE-AF41-3608FCF68532}"/>
              </a:ext>
            </a:extLst>
          </p:cNvPr>
          <p:cNvSpPr txBox="1"/>
          <p:nvPr/>
        </p:nvSpPr>
        <p:spPr>
          <a:xfrm>
            <a:off x="1039240" y="3494496"/>
            <a:ext cx="2620795" cy="523220"/>
          </a:xfrm>
          <a:prstGeom prst="rect">
            <a:avLst/>
          </a:prstGeom>
          <a:noFill/>
        </p:spPr>
        <p:txBody>
          <a:bodyPr wrap="square">
            <a:spAutoFit/>
          </a:bodyPr>
          <a:lstStyle/>
          <a:p>
            <a:pPr marL="12700" algn="r">
              <a:lnSpc>
                <a:spcPct val="100000"/>
              </a:lnSpc>
              <a:spcBef>
                <a:spcPts val="100"/>
              </a:spcBef>
            </a:pPr>
            <a:r>
              <a:rPr lang="en-US" sz="2800" b="1" dirty="0">
                <a:solidFill>
                  <a:srgbClr val="0D274C"/>
                </a:solidFill>
                <a:latin typeface="Calibri"/>
                <a:cs typeface="Calibri"/>
              </a:rPr>
              <a:t>Experienced</a:t>
            </a:r>
            <a:endParaRPr lang="en-US" sz="2400" dirty="0">
              <a:solidFill>
                <a:srgbClr val="0D274C"/>
              </a:solidFill>
              <a:latin typeface="Calibri"/>
              <a:cs typeface="Calibri"/>
            </a:endParaRPr>
          </a:p>
        </p:txBody>
      </p:sp>
      <p:sp>
        <p:nvSpPr>
          <p:cNvPr id="28" name="TextBox 27">
            <a:extLst>
              <a:ext uri="{FF2B5EF4-FFF2-40B4-BE49-F238E27FC236}">
                <a16:creationId xmlns:a16="http://schemas.microsoft.com/office/drawing/2014/main" id="{10AC6AD9-0447-4F4B-BA0C-A43FA77CED49}"/>
              </a:ext>
            </a:extLst>
          </p:cNvPr>
          <p:cNvSpPr txBox="1"/>
          <p:nvPr/>
        </p:nvSpPr>
        <p:spPr>
          <a:xfrm>
            <a:off x="4016394" y="4212908"/>
            <a:ext cx="2614586" cy="2514663"/>
          </a:xfrm>
          <a:prstGeom prst="rect">
            <a:avLst/>
          </a:prstGeom>
          <a:noFill/>
        </p:spPr>
        <p:txBody>
          <a:bodyPr wrap="square">
            <a:spAutoFit/>
          </a:bodyPr>
          <a:lstStyle/>
          <a:p>
            <a:pPr marL="12700" marR="135890" algn="ctr">
              <a:lnSpc>
                <a:spcPct val="110000"/>
              </a:lnSpc>
              <a:spcBef>
                <a:spcPts val="990"/>
              </a:spcBef>
            </a:pPr>
            <a:r>
              <a:rPr lang="en-US" sz="1800" spc="-25" dirty="0">
                <a:solidFill>
                  <a:srgbClr val="0D274C"/>
                </a:solidFill>
                <a:latin typeface="Calibri"/>
                <a:cs typeface="Calibri"/>
              </a:rPr>
              <a:t>We </a:t>
            </a:r>
            <a:r>
              <a:rPr lang="en-US" sz="1800" spc="-10" dirty="0">
                <a:solidFill>
                  <a:srgbClr val="0D274C"/>
                </a:solidFill>
                <a:latin typeface="Calibri"/>
                <a:cs typeface="Calibri"/>
              </a:rPr>
              <a:t>are </a:t>
            </a:r>
            <a:r>
              <a:rPr lang="en-US" sz="1800" spc="-5" dirty="0">
                <a:solidFill>
                  <a:srgbClr val="0D274C"/>
                </a:solidFill>
                <a:latin typeface="Calibri"/>
                <a:cs typeface="Calibri"/>
              </a:rPr>
              <a:t>opportunistic </a:t>
            </a:r>
            <a:r>
              <a:rPr lang="en-US" sz="1800" spc="-10" dirty="0">
                <a:solidFill>
                  <a:srgbClr val="0D274C"/>
                </a:solidFill>
                <a:latin typeface="Calibri"/>
                <a:cs typeface="Calibri"/>
              </a:rPr>
              <a:t>investors focused </a:t>
            </a:r>
            <a:r>
              <a:rPr lang="en-US" sz="1800" dirty="0">
                <a:solidFill>
                  <a:srgbClr val="0D274C"/>
                </a:solidFill>
                <a:latin typeface="Calibri"/>
                <a:cs typeface="Calibri"/>
              </a:rPr>
              <a:t>on </a:t>
            </a:r>
            <a:r>
              <a:rPr lang="en-US" sz="1800" spc="-10" dirty="0">
                <a:solidFill>
                  <a:srgbClr val="0D274C"/>
                </a:solidFill>
                <a:latin typeface="Calibri"/>
                <a:cs typeface="Calibri"/>
              </a:rPr>
              <a:t>creating </a:t>
            </a:r>
            <a:r>
              <a:rPr lang="en-US" sz="1800" spc="-5" dirty="0">
                <a:solidFill>
                  <a:srgbClr val="0D274C"/>
                </a:solidFill>
                <a:latin typeface="Calibri"/>
                <a:cs typeface="Calibri"/>
              </a:rPr>
              <a:t>long-term </a:t>
            </a:r>
            <a:r>
              <a:rPr lang="en-US" sz="1800" spc="-10" dirty="0">
                <a:solidFill>
                  <a:srgbClr val="0D274C"/>
                </a:solidFill>
                <a:latin typeface="Calibri"/>
                <a:cs typeface="Calibri"/>
              </a:rPr>
              <a:t>value. </a:t>
            </a:r>
            <a:r>
              <a:rPr lang="en-US" sz="1800" spc="-25" dirty="0">
                <a:solidFill>
                  <a:srgbClr val="0D274C"/>
                </a:solidFill>
                <a:latin typeface="Calibri"/>
                <a:cs typeface="Calibri"/>
              </a:rPr>
              <a:t>We </a:t>
            </a:r>
            <a:r>
              <a:rPr lang="en-US" sz="1800" spc="-10" dirty="0">
                <a:solidFill>
                  <a:srgbClr val="0D274C"/>
                </a:solidFill>
                <a:latin typeface="Calibri"/>
                <a:cs typeface="Calibri"/>
              </a:rPr>
              <a:t>stress test </a:t>
            </a:r>
            <a:r>
              <a:rPr lang="en-US" sz="1800" spc="-5" dirty="0">
                <a:solidFill>
                  <a:srgbClr val="0D274C"/>
                </a:solidFill>
                <a:latin typeface="Calibri"/>
                <a:cs typeface="Calibri"/>
              </a:rPr>
              <a:t>our deals </a:t>
            </a:r>
            <a:r>
              <a:rPr lang="en-US" sz="1800" dirty="0">
                <a:solidFill>
                  <a:srgbClr val="0D274C"/>
                </a:solidFill>
                <a:latin typeface="Calibri"/>
                <a:cs typeface="Calibri"/>
              </a:rPr>
              <a:t>and use </a:t>
            </a:r>
            <a:r>
              <a:rPr lang="en-US" sz="1800" spc="-10" dirty="0">
                <a:solidFill>
                  <a:srgbClr val="0D274C"/>
                </a:solidFill>
                <a:latin typeface="Calibri"/>
                <a:cs typeface="Calibri"/>
              </a:rPr>
              <a:t>leverage  carefully to create </a:t>
            </a:r>
            <a:r>
              <a:rPr lang="en-US" sz="1800" spc="-5" dirty="0">
                <a:solidFill>
                  <a:srgbClr val="0D274C"/>
                </a:solidFill>
                <a:latin typeface="Calibri"/>
                <a:cs typeface="Calibri"/>
              </a:rPr>
              <a:t>sustainable cash </a:t>
            </a:r>
            <a:r>
              <a:rPr lang="en-US" sz="1800" dirty="0">
                <a:solidFill>
                  <a:srgbClr val="0D274C"/>
                </a:solidFill>
                <a:latin typeface="Calibri"/>
                <a:cs typeface="Calibri"/>
              </a:rPr>
              <a:t>flow </a:t>
            </a:r>
            <a:r>
              <a:rPr lang="en-US" sz="1800" spc="-5" dirty="0">
                <a:solidFill>
                  <a:srgbClr val="0D274C"/>
                </a:solidFill>
                <a:latin typeface="Calibri"/>
                <a:cs typeface="Calibri"/>
              </a:rPr>
              <a:t>and limit our</a:t>
            </a:r>
            <a:r>
              <a:rPr lang="en-US" sz="1800" spc="20" dirty="0">
                <a:solidFill>
                  <a:srgbClr val="0D274C"/>
                </a:solidFill>
                <a:latin typeface="Calibri"/>
                <a:cs typeface="Calibri"/>
              </a:rPr>
              <a:t> </a:t>
            </a:r>
            <a:r>
              <a:rPr lang="en-US" sz="1800" dirty="0">
                <a:solidFill>
                  <a:srgbClr val="0D274C"/>
                </a:solidFill>
                <a:latin typeface="Calibri"/>
                <a:cs typeface="Calibri"/>
              </a:rPr>
              <a:t>risk.</a:t>
            </a:r>
          </a:p>
        </p:txBody>
      </p:sp>
      <p:sp>
        <p:nvSpPr>
          <p:cNvPr id="30" name="TextBox 29">
            <a:extLst>
              <a:ext uri="{FF2B5EF4-FFF2-40B4-BE49-F238E27FC236}">
                <a16:creationId xmlns:a16="http://schemas.microsoft.com/office/drawing/2014/main" id="{FE03F804-0082-4D8B-9121-D00274F61F1E}"/>
              </a:ext>
            </a:extLst>
          </p:cNvPr>
          <p:cNvSpPr txBox="1"/>
          <p:nvPr/>
        </p:nvSpPr>
        <p:spPr>
          <a:xfrm>
            <a:off x="4013218" y="3510836"/>
            <a:ext cx="2614586" cy="523220"/>
          </a:xfrm>
          <a:prstGeom prst="rect">
            <a:avLst/>
          </a:prstGeom>
          <a:noFill/>
        </p:spPr>
        <p:txBody>
          <a:bodyPr wrap="square">
            <a:spAutoFit/>
          </a:bodyPr>
          <a:lstStyle>
            <a:defPPr>
              <a:defRPr lang="en-US"/>
            </a:defPPr>
            <a:lvl1pPr marL="12700" algn="r">
              <a:lnSpc>
                <a:spcPct val="100000"/>
              </a:lnSpc>
              <a:spcBef>
                <a:spcPts val="100"/>
              </a:spcBef>
              <a:defRPr sz="2800" b="1">
                <a:solidFill>
                  <a:srgbClr val="4284BE"/>
                </a:solidFill>
                <a:latin typeface="Calibri"/>
                <a:cs typeface="Calibri"/>
              </a:defRPr>
            </a:lvl1pPr>
          </a:lstStyle>
          <a:p>
            <a:pPr algn="ctr"/>
            <a:r>
              <a:rPr lang="en-US" dirty="0">
                <a:solidFill>
                  <a:srgbClr val="0D274C"/>
                </a:solidFill>
              </a:rPr>
              <a:t>Conservative</a:t>
            </a:r>
          </a:p>
        </p:txBody>
      </p:sp>
      <p:sp>
        <p:nvSpPr>
          <p:cNvPr id="32" name="TextBox 31">
            <a:extLst>
              <a:ext uri="{FF2B5EF4-FFF2-40B4-BE49-F238E27FC236}">
                <a16:creationId xmlns:a16="http://schemas.microsoft.com/office/drawing/2014/main" id="{08DE65F9-9E2E-49E6-B674-8DCDFCAAE1DF}"/>
              </a:ext>
            </a:extLst>
          </p:cNvPr>
          <p:cNvSpPr txBox="1"/>
          <p:nvPr/>
        </p:nvSpPr>
        <p:spPr>
          <a:xfrm>
            <a:off x="6885741" y="4212908"/>
            <a:ext cx="2896888" cy="2514663"/>
          </a:xfrm>
          <a:prstGeom prst="rect">
            <a:avLst/>
          </a:prstGeom>
          <a:noFill/>
        </p:spPr>
        <p:txBody>
          <a:bodyPr wrap="square">
            <a:spAutoFit/>
          </a:bodyPr>
          <a:lstStyle/>
          <a:p>
            <a:pPr marL="12700" marR="136525">
              <a:lnSpc>
                <a:spcPct val="110000"/>
              </a:lnSpc>
              <a:spcBef>
                <a:spcPts val="995"/>
              </a:spcBef>
              <a:tabLst>
                <a:tab pos="7958455" algn="l"/>
              </a:tabLst>
            </a:pPr>
            <a:r>
              <a:rPr lang="en-US" sz="1800" spc="-5" dirty="0">
                <a:solidFill>
                  <a:srgbClr val="0D274C"/>
                </a:solidFill>
                <a:latin typeface="Calibri"/>
                <a:cs typeface="Calibri"/>
              </a:rPr>
              <a:t>C</a:t>
            </a:r>
            <a:r>
              <a:rPr lang="en-US" sz="1800" dirty="0">
                <a:solidFill>
                  <a:srgbClr val="0D274C"/>
                </a:solidFill>
                <a:latin typeface="Calibri"/>
                <a:cs typeface="Calibri"/>
              </a:rPr>
              <a:t>losi</a:t>
            </a:r>
            <a:r>
              <a:rPr lang="en-US" sz="1800" spc="-10" dirty="0">
                <a:solidFill>
                  <a:srgbClr val="0D274C"/>
                </a:solidFill>
                <a:latin typeface="Calibri"/>
                <a:cs typeface="Calibri"/>
              </a:rPr>
              <a:t>n</a:t>
            </a:r>
            <a:r>
              <a:rPr lang="en-US" sz="1800" dirty="0">
                <a:solidFill>
                  <a:srgbClr val="0D274C"/>
                </a:solidFill>
                <a:latin typeface="Calibri"/>
                <a:cs typeface="Calibri"/>
              </a:rPr>
              <a:t>g </a:t>
            </a:r>
            <a:r>
              <a:rPr lang="en-US" sz="1800" spc="-50" dirty="0">
                <a:solidFill>
                  <a:srgbClr val="0D274C"/>
                </a:solidFill>
                <a:latin typeface="Calibri"/>
                <a:cs typeface="Calibri"/>
              </a:rPr>
              <a:t> </a:t>
            </a:r>
            <a:r>
              <a:rPr lang="en-US" sz="1800" dirty="0">
                <a:solidFill>
                  <a:srgbClr val="0D274C"/>
                </a:solidFill>
                <a:latin typeface="Calibri"/>
                <a:cs typeface="Calibri"/>
              </a:rPr>
              <a:t>a </a:t>
            </a:r>
            <a:r>
              <a:rPr lang="en-US" sz="1800" spc="-35" dirty="0">
                <a:solidFill>
                  <a:srgbClr val="0D274C"/>
                </a:solidFill>
                <a:latin typeface="Calibri"/>
                <a:cs typeface="Calibri"/>
              </a:rPr>
              <a:t> </a:t>
            </a:r>
            <a:r>
              <a:rPr lang="en-US" sz="1800" spc="-10" dirty="0">
                <a:solidFill>
                  <a:srgbClr val="0D274C"/>
                </a:solidFill>
                <a:latin typeface="Calibri"/>
                <a:cs typeface="Calibri"/>
              </a:rPr>
              <a:t>d</a:t>
            </a:r>
            <a:r>
              <a:rPr lang="en-US" sz="1800" spc="5" dirty="0">
                <a:solidFill>
                  <a:srgbClr val="0D274C"/>
                </a:solidFill>
                <a:latin typeface="Calibri"/>
                <a:cs typeface="Calibri"/>
              </a:rPr>
              <a:t>e</a:t>
            </a:r>
            <a:r>
              <a:rPr lang="en-US" sz="1800" spc="-5" dirty="0">
                <a:solidFill>
                  <a:srgbClr val="0D274C"/>
                </a:solidFill>
                <a:latin typeface="Calibri"/>
                <a:cs typeface="Calibri"/>
              </a:rPr>
              <a:t>a</a:t>
            </a:r>
            <a:r>
              <a:rPr lang="en-US" sz="1800" dirty="0">
                <a:solidFill>
                  <a:srgbClr val="0D274C"/>
                </a:solidFill>
                <a:latin typeface="Calibri"/>
                <a:cs typeface="Calibri"/>
              </a:rPr>
              <a:t>l, </a:t>
            </a:r>
            <a:r>
              <a:rPr lang="en-US" sz="1800" spc="-50" dirty="0">
                <a:solidFill>
                  <a:srgbClr val="0D274C"/>
                </a:solidFill>
                <a:latin typeface="Calibri"/>
                <a:cs typeface="Calibri"/>
              </a:rPr>
              <a:t> </a:t>
            </a:r>
            <a:r>
              <a:rPr lang="en-US" sz="1800" dirty="0">
                <a:solidFill>
                  <a:srgbClr val="0D274C"/>
                </a:solidFill>
                <a:latin typeface="Calibri"/>
                <a:cs typeface="Calibri"/>
              </a:rPr>
              <a:t>w</a:t>
            </a:r>
            <a:r>
              <a:rPr lang="en-US" sz="1800" spc="-10" dirty="0">
                <a:solidFill>
                  <a:srgbClr val="0D274C"/>
                </a:solidFill>
                <a:latin typeface="Calibri"/>
                <a:cs typeface="Calibri"/>
              </a:rPr>
              <a:t>h</a:t>
            </a:r>
            <a:r>
              <a:rPr lang="en-US" sz="1800" dirty="0">
                <a:solidFill>
                  <a:srgbClr val="0D274C"/>
                </a:solidFill>
                <a:latin typeface="Calibri"/>
                <a:cs typeface="Calibri"/>
              </a:rPr>
              <a:t>i</a:t>
            </a:r>
            <a:r>
              <a:rPr lang="en-US" sz="1800" spc="10" dirty="0">
                <a:solidFill>
                  <a:srgbClr val="0D274C"/>
                </a:solidFill>
                <a:latin typeface="Calibri"/>
                <a:cs typeface="Calibri"/>
              </a:rPr>
              <a:t>l</a:t>
            </a:r>
            <a:r>
              <a:rPr lang="en-US" sz="1800" dirty="0">
                <a:solidFill>
                  <a:srgbClr val="0D274C"/>
                </a:solidFill>
                <a:latin typeface="Calibri"/>
                <a:cs typeface="Calibri"/>
              </a:rPr>
              <a:t>e </a:t>
            </a:r>
            <a:r>
              <a:rPr lang="en-US" sz="1800" spc="-50" dirty="0">
                <a:solidFill>
                  <a:srgbClr val="0D274C"/>
                </a:solidFill>
                <a:latin typeface="Calibri"/>
                <a:cs typeface="Calibri"/>
              </a:rPr>
              <a:t> </a:t>
            </a:r>
            <a:r>
              <a:rPr lang="en-US" sz="1800" spc="-10" dirty="0">
                <a:solidFill>
                  <a:srgbClr val="0D274C"/>
                </a:solidFill>
                <a:latin typeface="Calibri"/>
                <a:cs typeface="Calibri"/>
              </a:rPr>
              <a:t>ch</a:t>
            </a:r>
            <a:r>
              <a:rPr lang="en-US" sz="1800" spc="-5" dirty="0">
                <a:solidFill>
                  <a:srgbClr val="0D274C"/>
                </a:solidFill>
                <a:latin typeface="Calibri"/>
                <a:cs typeface="Calibri"/>
              </a:rPr>
              <a:t>a</a:t>
            </a:r>
            <a:r>
              <a:rPr lang="en-US" sz="1800" spc="10" dirty="0">
                <a:solidFill>
                  <a:srgbClr val="0D274C"/>
                </a:solidFill>
                <a:latin typeface="Calibri"/>
                <a:cs typeface="Calibri"/>
              </a:rPr>
              <a:t>l</a:t>
            </a:r>
            <a:r>
              <a:rPr lang="en-US" sz="1800" dirty="0">
                <a:solidFill>
                  <a:srgbClr val="0D274C"/>
                </a:solidFill>
                <a:latin typeface="Calibri"/>
                <a:cs typeface="Calibri"/>
              </a:rPr>
              <a:t>l</a:t>
            </a:r>
            <a:r>
              <a:rPr lang="en-US" sz="1800" spc="-5" dirty="0">
                <a:solidFill>
                  <a:srgbClr val="0D274C"/>
                </a:solidFill>
                <a:latin typeface="Calibri"/>
                <a:cs typeface="Calibri"/>
              </a:rPr>
              <a:t>e</a:t>
            </a:r>
            <a:r>
              <a:rPr lang="en-US" sz="1800" spc="5" dirty="0">
                <a:solidFill>
                  <a:srgbClr val="0D274C"/>
                </a:solidFill>
                <a:latin typeface="Calibri"/>
                <a:cs typeface="Calibri"/>
              </a:rPr>
              <a:t>n</a:t>
            </a:r>
            <a:r>
              <a:rPr lang="en-US" sz="1800" spc="-5" dirty="0">
                <a:solidFill>
                  <a:srgbClr val="0D274C"/>
                </a:solidFill>
                <a:latin typeface="Calibri"/>
                <a:cs typeface="Calibri"/>
              </a:rPr>
              <a:t>g</a:t>
            </a:r>
            <a:r>
              <a:rPr lang="en-US" sz="1800" dirty="0">
                <a:solidFill>
                  <a:srgbClr val="0D274C"/>
                </a:solidFill>
                <a:latin typeface="Calibri"/>
                <a:cs typeface="Calibri"/>
              </a:rPr>
              <a:t>i</a:t>
            </a:r>
            <a:r>
              <a:rPr lang="en-US" sz="1800" spc="5" dirty="0">
                <a:solidFill>
                  <a:srgbClr val="0D274C"/>
                </a:solidFill>
                <a:latin typeface="Calibri"/>
                <a:cs typeface="Calibri"/>
              </a:rPr>
              <a:t>n</a:t>
            </a:r>
            <a:r>
              <a:rPr lang="en-US" sz="1800" spc="10" dirty="0">
                <a:solidFill>
                  <a:srgbClr val="0D274C"/>
                </a:solidFill>
                <a:latin typeface="Calibri"/>
                <a:cs typeface="Calibri"/>
              </a:rPr>
              <a:t>g</a:t>
            </a:r>
            <a:r>
              <a:rPr lang="en-US" sz="1800" dirty="0">
                <a:solidFill>
                  <a:srgbClr val="0D274C"/>
                </a:solidFill>
                <a:latin typeface="Calibri"/>
                <a:cs typeface="Calibri"/>
              </a:rPr>
              <a:t>, </a:t>
            </a:r>
            <a:r>
              <a:rPr lang="en-US" sz="1800" spc="-50" dirty="0">
                <a:solidFill>
                  <a:srgbClr val="0D274C"/>
                </a:solidFill>
                <a:latin typeface="Calibri"/>
                <a:cs typeface="Calibri"/>
              </a:rPr>
              <a:t> </a:t>
            </a:r>
            <a:r>
              <a:rPr lang="en-US" sz="1800" dirty="0">
                <a:solidFill>
                  <a:srgbClr val="0D274C"/>
                </a:solidFill>
                <a:latin typeface="Calibri"/>
                <a:cs typeface="Calibri"/>
              </a:rPr>
              <a:t>is </a:t>
            </a:r>
            <a:r>
              <a:rPr lang="en-US" sz="1800" spc="-35" dirty="0">
                <a:solidFill>
                  <a:srgbClr val="0D274C"/>
                </a:solidFill>
                <a:latin typeface="Calibri"/>
                <a:cs typeface="Calibri"/>
              </a:rPr>
              <a:t> </a:t>
            </a:r>
            <a:r>
              <a:rPr lang="en-US" sz="1800" spc="5" dirty="0">
                <a:solidFill>
                  <a:srgbClr val="0D274C"/>
                </a:solidFill>
                <a:latin typeface="Calibri"/>
                <a:cs typeface="Calibri"/>
              </a:rPr>
              <a:t>t</a:t>
            </a:r>
            <a:r>
              <a:rPr lang="en-US" sz="1800" spc="-10" dirty="0">
                <a:solidFill>
                  <a:srgbClr val="0D274C"/>
                </a:solidFill>
                <a:latin typeface="Calibri"/>
                <a:cs typeface="Calibri"/>
              </a:rPr>
              <a:t>h</a:t>
            </a:r>
            <a:r>
              <a:rPr lang="en-US" sz="1800" dirty="0">
                <a:solidFill>
                  <a:srgbClr val="0D274C"/>
                </a:solidFill>
                <a:latin typeface="Calibri"/>
                <a:cs typeface="Calibri"/>
              </a:rPr>
              <a:t>e </a:t>
            </a:r>
            <a:r>
              <a:rPr lang="en-US" sz="1800" spc="-40" dirty="0">
                <a:solidFill>
                  <a:srgbClr val="0D274C"/>
                </a:solidFill>
                <a:latin typeface="Calibri"/>
                <a:cs typeface="Calibri"/>
              </a:rPr>
              <a:t> </a:t>
            </a:r>
            <a:r>
              <a:rPr lang="en-US" sz="1800" spc="-5" dirty="0">
                <a:solidFill>
                  <a:srgbClr val="0D274C"/>
                </a:solidFill>
                <a:latin typeface="Calibri"/>
                <a:cs typeface="Calibri"/>
              </a:rPr>
              <a:t>ea</a:t>
            </a:r>
            <a:r>
              <a:rPr lang="en-US" sz="1800" spc="-25" dirty="0">
                <a:solidFill>
                  <a:srgbClr val="0D274C"/>
                </a:solidFill>
                <a:latin typeface="Calibri"/>
                <a:cs typeface="Calibri"/>
              </a:rPr>
              <a:t>s</a:t>
            </a:r>
            <a:r>
              <a:rPr lang="en-US" sz="1800" dirty="0">
                <a:solidFill>
                  <a:srgbClr val="0D274C"/>
                </a:solidFill>
                <a:latin typeface="Calibri"/>
                <a:cs typeface="Calibri"/>
              </a:rPr>
              <a:t>y </a:t>
            </a:r>
            <a:r>
              <a:rPr lang="en-US" sz="1800" spc="-35" dirty="0">
                <a:solidFill>
                  <a:srgbClr val="0D274C"/>
                </a:solidFill>
                <a:latin typeface="Calibri"/>
                <a:cs typeface="Calibri"/>
              </a:rPr>
              <a:t> </a:t>
            </a:r>
            <a:r>
              <a:rPr lang="en-US" sz="1800" spc="-10" dirty="0">
                <a:solidFill>
                  <a:srgbClr val="0D274C"/>
                </a:solidFill>
                <a:latin typeface="Calibri"/>
                <a:cs typeface="Calibri"/>
              </a:rPr>
              <a:t>p</a:t>
            </a:r>
            <a:r>
              <a:rPr lang="en-US" sz="1800" spc="-5" dirty="0">
                <a:solidFill>
                  <a:srgbClr val="0D274C"/>
                </a:solidFill>
                <a:latin typeface="Calibri"/>
                <a:cs typeface="Calibri"/>
              </a:rPr>
              <a:t>a</a:t>
            </a:r>
            <a:r>
              <a:rPr lang="en-US" sz="1800" dirty="0">
                <a:solidFill>
                  <a:srgbClr val="0D274C"/>
                </a:solidFill>
                <a:latin typeface="Calibri"/>
                <a:cs typeface="Calibri"/>
              </a:rPr>
              <a:t>r</a:t>
            </a:r>
            <a:r>
              <a:rPr lang="en-US" sz="1800" spc="-5" dirty="0">
                <a:solidFill>
                  <a:srgbClr val="0D274C"/>
                </a:solidFill>
                <a:latin typeface="Calibri"/>
                <a:cs typeface="Calibri"/>
              </a:rPr>
              <a:t>t</a:t>
            </a:r>
            <a:r>
              <a:rPr lang="en-US" sz="1800" dirty="0">
                <a:solidFill>
                  <a:srgbClr val="0D274C"/>
                </a:solidFill>
                <a:latin typeface="Calibri"/>
                <a:cs typeface="Calibri"/>
              </a:rPr>
              <a:t>. </a:t>
            </a:r>
            <a:r>
              <a:rPr lang="en-US" sz="1800" spc="-40" dirty="0">
                <a:solidFill>
                  <a:srgbClr val="0D274C"/>
                </a:solidFill>
                <a:latin typeface="Calibri"/>
                <a:cs typeface="Calibri"/>
              </a:rPr>
              <a:t> </a:t>
            </a:r>
            <a:r>
              <a:rPr lang="en-US" sz="1800" spc="-5" dirty="0">
                <a:solidFill>
                  <a:srgbClr val="0D274C"/>
                </a:solidFill>
                <a:latin typeface="Calibri"/>
                <a:cs typeface="Calibri"/>
              </a:rPr>
              <a:t>E</a:t>
            </a:r>
            <a:r>
              <a:rPr lang="en-US" sz="1800" spc="-35" dirty="0">
                <a:solidFill>
                  <a:srgbClr val="0D274C"/>
                </a:solidFill>
                <a:latin typeface="Calibri"/>
                <a:cs typeface="Calibri"/>
              </a:rPr>
              <a:t>x</a:t>
            </a:r>
            <a:r>
              <a:rPr lang="en-US" sz="1800" spc="-5" dirty="0">
                <a:solidFill>
                  <a:srgbClr val="0D274C"/>
                </a:solidFill>
                <a:latin typeface="Calibri"/>
                <a:cs typeface="Calibri"/>
              </a:rPr>
              <a:t>e</a:t>
            </a:r>
            <a:r>
              <a:rPr lang="en-US" sz="1800" spc="5" dirty="0">
                <a:solidFill>
                  <a:srgbClr val="0D274C"/>
                </a:solidFill>
                <a:latin typeface="Calibri"/>
                <a:cs typeface="Calibri"/>
              </a:rPr>
              <a:t>c</a:t>
            </a:r>
            <a:r>
              <a:rPr lang="en-US" sz="1800" spc="-10" dirty="0">
                <a:solidFill>
                  <a:srgbClr val="0D274C"/>
                </a:solidFill>
                <a:latin typeface="Calibri"/>
                <a:cs typeface="Calibri"/>
              </a:rPr>
              <a:t>u</a:t>
            </a:r>
            <a:r>
              <a:rPr lang="en-US" sz="1800" spc="-5" dirty="0">
                <a:solidFill>
                  <a:srgbClr val="0D274C"/>
                </a:solidFill>
                <a:latin typeface="Calibri"/>
                <a:cs typeface="Calibri"/>
              </a:rPr>
              <a:t>t</a:t>
            </a:r>
            <a:r>
              <a:rPr lang="en-US" sz="1800" spc="10" dirty="0">
                <a:solidFill>
                  <a:srgbClr val="0D274C"/>
                </a:solidFill>
                <a:latin typeface="Calibri"/>
                <a:cs typeface="Calibri"/>
              </a:rPr>
              <a:t>i</a:t>
            </a:r>
            <a:r>
              <a:rPr lang="en-US" sz="1800" spc="5" dirty="0">
                <a:solidFill>
                  <a:srgbClr val="0D274C"/>
                </a:solidFill>
                <a:latin typeface="Calibri"/>
                <a:cs typeface="Calibri"/>
              </a:rPr>
              <a:t>n</a:t>
            </a:r>
            <a:r>
              <a:rPr lang="en-US" sz="1800" dirty="0">
                <a:solidFill>
                  <a:srgbClr val="0D274C"/>
                </a:solidFill>
                <a:latin typeface="Calibri"/>
                <a:cs typeface="Calibri"/>
              </a:rPr>
              <a:t>g </a:t>
            </a:r>
            <a:r>
              <a:rPr lang="en-US" sz="1800" spc="-50" dirty="0">
                <a:solidFill>
                  <a:srgbClr val="0D274C"/>
                </a:solidFill>
                <a:latin typeface="Calibri"/>
                <a:cs typeface="Calibri"/>
              </a:rPr>
              <a:t> </a:t>
            </a:r>
            <a:r>
              <a:rPr lang="en-US" sz="1800" dirty="0">
                <a:solidFill>
                  <a:srgbClr val="0D274C"/>
                </a:solidFill>
                <a:latin typeface="Calibri"/>
                <a:cs typeface="Calibri"/>
              </a:rPr>
              <a:t>on </a:t>
            </a:r>
            <a:r>
              <a:rPr lang="en-US" sz="1800" spc="-40" dirty="0">
                <a:solidFill>
                  <a:srgbClr val="0D274C"/>
                </a:solidFill>
                <a:latin typeface="Calibri"/>
                <a:cs typeface="Calibri"/>
              </a:rPr>
              <a:t> </a:t>
            </a:r>
            <a:r>
              <a:rPr lang="en-US" sz="1800" spc="-5" dirty="0">
                <a:solidFill>
                  <a:srgbClr val="0D274C"/>
                </a:solidFill>
                <a:latin typeface="Calibri"/>
                <a:cs typeface="Calibri"/>
              </a:rPr>
              <a:t>t</a:t>
            </a:r>
            <a:r>
              <a:rPr lang="en-US" sz="1800" spc="-10" dirty="0">
                <a:solidFill>
                  <a:srgbClr val="0D274C"/>
                </a:solidFill>
                <a:latin typeface="Calibri"/>
                <a:cs typeface="Calibri"/>
              </a:rPr>
              <a:t>h</a:t>
            </a:r>
            <a:r>
              <a:rPr lang="en-US" sz="1800" dirty="0">
                <a:solidFill>
                  <a:srgbClr val="0D274C"/>
                </a:solidFill>
                <a:latin typeface="Calibri"/>
                <a:cs typeface="Calibri"/>
              </a:rPr>
              <a:t>e </a:t>
            </a:r>
            <a:r>
              <a:rPr lang="en-US" sz="1800" spc="-35" dirty="0">
                <a:solidFill>
                  <a:srgbClr val="0D274C"/>
                </a:solidFill>
                <a:latin typeface="Calibri"/>
                <a:cs typeface="Calibri"/>
              </a:rPr>
              <a:t> </a:t>
            </a:r>
            <a:r>
              <a:rPr lang="en-US" sz="1800" spc="5" dirty="0">
                <a:solidFill>
                  <a:srgbClr val="0D274C"/>
                </a:solidFill>
                <a:latin typeface="Calibri"/>
                <a:cs typeface="Calibri"/>
              </a:rPr>
              <a:t>b</a:t>
            </a:r>
            <a:r>
              <a:rPr lang="en-US" sz="1800" spc="-10" dirty="0">
                <a:solidFill>
                  <a:srgbClr val="0D274C"/>
                </a:solidFill>
                <a:latin typeface="Calibri"/>
                <a:cs typeface="Calibri"/>
              </a:rPr>
              <a:t>u</a:t>
            </a:r>
            <a:r>
              <a:rPr lang="en-US" sz="1800" dirty="0">
                <a:solidFill>
                  <a:srgbClr val="0D274C"/>
                </a:solidFill>
                <a:latin typeface="Calibri"/>
                <a:cs typeface="Calibri"/>
              </a:rPr>
              <a:t>si</a:t>
            </a:r>
            <a:r>
              <a:rPr lang="en-US" sz="1800" spc="-10" dirty="0">
                <a:solidFill>
                  <a:srgbClr val="0D274C"/>
                </a:solidFill>
                <a:latin typeface="Calibri"/>
                <a:cs typeface="Calibri"/>
              </a:rPr>
              <a:t>n</a:t>
            </a:r>
            <a:r>
              <a:rPr lang="en-US" sz="1800" spc="-5" dirty="0">
                <a:solidFill>
                  <a:srgbClr val="0D274C"/>
                </a:solidFill>
                <a:latin typeface="Calibri"/>
                <a:cs typeface="Calibri"/>
              </a:rPr>
              <a:t>e</a:t>
            </a:r>
            <a:r>
              <a:rPr lang="en-US" sz="1800" dirty="0">
                <a:solidFill>
                  <a:srgbClr val="0D274C"/>
                </a:solidFill>
                <a:latin typeface="Calibri"/>
                <a:cs typeface="Calibri"/>
              </a:rPr>
              <a:t>ss </a:t>
            </a:r>
            <a:r>
              <a:rPr lang="en-US" sz="1800" spc="-30" dirty="0">
                <a:solidFill>
                  <a:srgbClr val="0D274C"/>
                </a:solidFill>
                <a:latin typeface="Calibri"/>
                <a:cs typeface="Calibri"/>
              </a:rPr>
              <a:t> </a:t>
            </a:r>
            <a:r>
              <a:rPr lang="en-US" sz="1800" spc="5" dirty="0">
                <a:solidFill>
                  <a:srgbClr val="0D274C"/>
                </a:solidFill>
                <a:latin typeface="Calibri"/>
                <a:cs typeface="Calibri"/>
              </a:rPr>
              <a:t>p</a:t>
            </a:r>
            <a:r>
              <a:rPr lang="en-US" sz="1800" dirty="0">
                <a:solidFill>
                  <a:srgbClr val="0D274C"/>
                </a:solidFill>
                <a:latin typeface="Calibri"/>
                <a:cs typeface="Calibri"/>
              </a:rPr>
              <a:t>lan </a:t>
            </a:r>
            <a:r>
              <a:rPr lang="en-US" sz="1800" spc="-55" dirty="0">
                <a:solidFill>
                  <a:srgbClr val="0D274C"/>
                </a:solidFill>
                <a:latin typeface="Calibri"/>
                <a:cs typeface="Calibri"/>
              </a:rPr>
              <a:t> </a:t>
            </a:r>
            <a:r>
              <a:rPr lang="en-US" sz="1800" dirty="0">
                <a:solidFill>
                  <a:srgbClr val="0D274C"/>
                </a:solidFill>
                <a:latin typeface="Calibri"/>
                <a:cs typeface="Calibri"/>
              </a:rPr>
              <a:t>is </a:t>
            </a:r>
            <a:r>
              <a:rPr lang="en-US" sz="1800" spc="-35" dirty="0">
                <a:solidFill>
                  <a:srgbClr val="0D274C"/>
                </a:solidFill>
                <a:latin typeface="Calibri"/>
                <a:cs typeface="Calibri"/>
              </a:rPr>
              <a:t> </a:t>
            </a:r>
            <a:r>
              <a:rPr lang="en-US" sz="1800" spc="5" dirty="0">
                <a:solidFill>
                  <a:srgbClr val="0D274C"/>
                </a:solidFill>
                <a:latin typeface="Calibri"/>
                <a:cs typeface="Calibri"/>
              </a:rPr>
              <a:t>t</a:t>
            </a:r>
            <a:r>
              <a:rPr lang="en-US" sz="1800" spc="-10" dirty="0">
                <a:solidFill>
                  <a:srgbClr val="0D274C"/>
                </a:solidFill>
                <a:latin typeface="Calibri"/>
                <a:cs typeface="Calibri"/>
              </a:rPr>
              <a:t>h</a:t>
            </a:r>
            <a:r>
              <a:rPr lang="en-US" sz="1800" dirty="0">
                <a:solidFill>
                  <a:srgbClr val="0D274C"/>
                </a:solidFill>
                <a:latin typeface="Calibri"/>
                <a:cs typeface="Calibri"/>
              </a:rPr>
              <a:t>e </a:t>
            </a:r>
            <a:r>
              <a:rPr lang="en-US" sz="1800" spc="-40" dirty="0">
                <a:solidFill>
                  <a:srgbClr val="0D274C"/>
                </a:solidFill>
                <a:latin typeface="Calibri"/>
                <a:cs typeface="Calibri"/>
              </a:rPr>
              <a:t> </a:t>
            </a:r>
            <a:r>
              <a:rPr lang="en-US" sz="1800" spc="-10" dirty="0">
                <a:solidFill>
                  <a:srgbClr val="0D274C"/>
                </a:solidFill>
                <a:latin typeface="Calibri"/>
                <a:cs typeface="Calibri"/>
              </a:rPr>
              <a:t>h</a:t>
            </a:r>
            <a:r>
              <a:rPr lang="en-US" sz="1800" spc="-5" dirty="0">
                <a:solidFill>
                  <a:srgbClr val="0D274C"/>
                </a:solidFill>
                <a:latin typeface="Calibri"/>
                <a:cs typeface="Calibri"/>
              </a:rPr>
              <a:t>a</a:t>
            </a:r>
            <a:r>
              <a:rPr lang="en-US" sz="1800" spc="-10" dirty="0">
                <a:solidFill>
                  <a:srgbClr val="0D274C"/>
                </a:solidFill>
                <a:latin typeface="Calibri"/>
                <a:cs typeface="Calibri"/>
              </a:rPr>
              <a:t>r</a:t>
            </a:r>
            <a:r>
              <a:rPr lang="en-US" sz="1800" dirty="0">
                <a:solidFill>
                  <a:srgbClr val="0D274C"/>
                </a:solidFill>
                <a:latin typeface="Calibri"/>
                <a:cs typeface="Calibri"/>
              </a:rPr>
              <a:t>d </a:t>
            </a:r>
            <a:r>
              <a:rPr lang="en-US" sz="1800" spc="-40" dirty="0">
                <a:solidFill>
                  <a:srgbClr val="0D274C"/>
                </a:solidFill>
                <a:latin typeface="Calibri"/>
                <a:cs typeface="Calibri"/>
              </a:rPr>
              <a:t> </a:t>
            </a:r>
            <a:r>
              <a:rPr lang="en-US" sz="1800" spc="-10" dirty="0">
                <a:solidFill>
                  <a:srgbClr val="0D274C"/>
                </a:solidFill>
                <a:latin typeface="Calibri"/>
                <a:cs typeface="Calibri"/>
              </a:rPr>
              <a:t>p</a:t>
            </a:r>
            <a:r>
              <a:rPr lang="en-US" sz="1800" spc="-5" dirty="0">
                <a:solidFill>
                  <a:srgbClr val="0D274C"/>
                </a:solidFill>
                <a:latin typeface="Calibri"/>
                <a:cs typeface="Calibri"/>
              </a:rPr>
              <a:t>a</a:t>
            </a:r>
            <a:r>
              <a:rPr lang="en-US" sz="1800" dirty="0">
                <a:solidFill>
                  <a:srgbClr val="0D274C"/>
                </a:solidFill>
                <a:latin typeface="Calibri"/>
                <a:cs typeface="Calibri"/>
              </a:rPr>
              <a:t>r</a:t>
            </a:r>
            <a:r>
              <a:rPr lang="en-US" sz="1800" spc="-5" dirty="0">
                <a:solidFill>
                  <a:srgbClr val="0D274C"/>
                </a:solidFill>
                <a:latin typeface="Calibri"/>
                <a:cs typeface="Calibri"/>
              </a:rPr>
              <a:t>t</a:t>
            </a:r>
            <a:r>
              <a:rPr lang="en-US" sz="1800" dirty="0">
                <a:solidFill>
                  <a:srgbClr val="0D274C"/>
                </a:solidFill>
                <a:latin typeface="Calibri"/>
                <a:cs typeface="Calibri"/>
              </a:rPr>
              <a:t>. </a:t>
            </a:r>
            <a:r>
              <a:rPr lang="en-US" sz="1800" spc="-40" dirty="0">
                <a:solidFill>
                  <a:srgbClr val="0D274C"/>
                </a:solidFill>
                <a:latin typeface="Calibri"/>
                <a:cs typeface="Calibri"/>
              </a:rPr>
              <a:t> </a:t>
            </a:r>
            <a:r>
              <a:rPr lang="en-US" sz="1800" spc="-10" dirty="0">
                <a:solidFill>
                  <a:srgbClr val="0D274C"/>
                </a:solidFill>
                <a:latin typeface="Calibri"/>
                <a:cs typeface="Calibri"/>
              </a:rPr>
              <a:t>It </a:t>
            </a:r>
            <a:r>
              <a:rPr lang="en-US" sz="1800" spc="-5" dirty="0">
                <a:solidFill>
                  <a:srgbClr val="0D274C"/>
                </a:solidFill>
                <a:latin typeface="Calibri"/>
                <a:cs typeface="Calibri"/>
              </a:rPr>
              <a:t>ta</a:t>
            </a:r>
            <a:r>
              <a:rPr lang="en-US" sz="1800" spc="-50" dirty="0">
                <a:solidFill>
                  <a:srgbClr val="0D274C"/>
                </a:solidFill>
                <a:latin typeface="Calibri"/>
                <a:cs typeface="Calibri"/>
              </a:rPr>
              <a:t>k</a:t>
            </a:r>
            <a:r>
              <a:rPr lang="en-US" sz="1800" spc="5" dirty="0">
                <a:solidFill>
                  <a:srgbClr val="0D274C"/>
                </a:solidFill>
                <a:latin typeface="Calibri"/>
                <a:cs typeface="Calibri"/>
              </a:rPr>
              <a:t>e</a:t>
            </a:r>
            <a:r>
              <a:rPr lang="en-US" sz="1800" dirty="0">
                <a:solidFill>
                  <a:srgbClr val="0D274C"/>
                </a:solidFill>
                <a:latin typeface="Calibri"/>
                <a:cs typeface="Calibri"/>
              </a:rPr>
              <a:t>s  </a:t>
            </a:r>
            <a:r>
              <a:rPr lang="en-US" sz="1800" spc="-10" dirty="0">
                <a:solidFill>
                  <a:srgbClr val="0D274C"/>
                </a:solidFill>
                <a:latin typeface="Calibri"/>
                <a:cs typeface="Calibri"/>
              </a:rPr>
              <a:t>perseverance </a:t>
            </a:r>
            <a:r>
              <a:rPr lang="en-US" sz="1800" spc="-5" dirty="0">
                <a:solidFill>
                  <a:srgbClr val="0D274C"/>
                </a:solidFill>
                <a:latin typeface="Calibri"/>
                <a:cs typeface="Calibri"/>
              </a:rPr>
              <a:t>and </a:t>
            </a:r>
            <a:r>
              <a:rPr lang="en-US" sz="1800" spc="-10" dirty="0">
                <a:solidFill>
                  <a:srgbClr val="0D274C"/>
                </a:solidFill>
                <a:latin typeface="Calibri"/>
                <a:cs typeface="Calibri"/>
              </a:rPr>
              <a:t>persistence to achieve </a:t>
            </a:r>
            <a:r>
              <a:rPr lang="en-US" sz="1800" spc="-5" dirty="0">
                <a:solidFill>
                  <a:srgbClr val="0D274C"/>
                </a:solidFill>
                <a:latin typeface="Calibri"/>
                <a:cs typeface="Calibri"/>
              </a:rPr>
              <a:t>what we set out </a:t>
            </a:r>
            <a:r>
              <a:rPr lang="en-US" sz="1800" dirty="0">
                <a:solidFill>
                  <a:srgbClr val="0D274C"/>
                </a:solidFill>
                <a:latin typeface="Calibri"/>
                <a:cs typeface="Calibri"/>
              </a:rPr>
              <a:t>in </a:t>
            </a:r>
            <a:r>
              <a:rPr lang="en-US" sz="1800" spc="-5" dirty="0">
                <a:solidFill>
                  <a:srgbClr val="0D274C"/>
                </a:solidFill>
                <a:latin typeface="Calibri"/>
                <a:cs typeface="Calibri"/>
              </a:rPr>
              <a:t>our</a:t>
            </a:r>
            <a:r>
              <a:rPr lang="en-US" sz="1800" spc="80" dirty="0">
                <a:solidFill>
                  <a:srgbClr val="0D274C"/>
                </a:solidFill>
                <a:latin typeface="Calibri"/>
                <a:cs typeface="Calibri"/>
              </a:rPr>
              <a:t> </a:t>
            </a:r>
            <a:r>
              <a:rPr lang="en-US" sz="1800" spc="-5" dirty="0">
                <a:solidFill>
                  <a:srgbClr val="0D274C"/>
                </a:solidFill>
                <a:latin typeface="Calibri"/>
                <a:cs typeface="Calibri"/>
              </a:rPr>
              <a:t>underwriting.</a:t>
            </a:r>
            <a:endParaRPr lang="en-US" sz="1800" dirty="0">
              <a:solidFill>
                <a:srgbClr val="0D274C"/>
              </a:solidFill>
              <a:latin typeface="Calibri"/>
              <a:cs typeface="Calibri"/>
            </a:endParaRPr>
          </a:p>
        </p:txBody>
      </p:sp>
      <p:sp>
        <p:nvSpPr>
          <p:cNvPr id="34" name="TextBox 33">
            <a:extLst>
              <a:ext uri="{FF2B5EF4-FFF2-40B4-BE49-F238E27FC236}">
                <a16:creationId xmlns:a16="http://schemas.microsoft.com/office/drawing/2014/main" id="{534399FD-4093-4F98-8264-C87C75EA5F56}"/>
              </a:ext>
            </a:extLst>
          </p:cNvPr>
          <p:cNvSpPr txBox="1"/>
          <p:nvPr/>
        </p:nvSpPr>
        <p:spPr>
          <a:xfrm>
            <a:off x="6885737" y="3510836"/>
            <a:ext cx="2896888" cy="523220"/>
          </a:xfrm>
          <a:prstGeom prst="rect">
            <a:avLst/>
          </a:prstGeom>
          <a:noFill/>
        </p:spPr>
        <p:txBody>
          <a:bodyPr wrap="square">
            <a:spAutoFit/>
          </a:bodyPr>
          <a:lstStyle>
            <a:defPPr>
              <a:defRPr lang="en-US"/>
            </a:defPPr>
            <a:lvl1pPr marL="12700" algn="just">
              <a:lnSpc>
                <a:spcPct val="100000"/>
              </a:lnSpc>
              <a:spcBef>
                <a:spcPts val="100"/>
              </a:spcBef>
              <a:defRPr sz="2800" b="1">
                <a:solidFill>
                  <a:srgbClr val="0D274C"/>
                </a:solidFill>
                <a:latin typeface="Calibri"/>
                <a:cs typeface="Calibri"/>
              </a:defRPr>
            </a:lvl1pPr>
          </a:lstStyle>
          <a:p>
            <a:pPr algn="l"/>
            <a:r>
              <a:rPr lang="en-US" dirty="0"/>
              <a:t>Diligent</a:t>
            </a:r>
          </a:p>
        </p:txBody>
      </p:sp>
    </p:spTree>
    <p:extLst>
      <p:ext uri="{BB962C8B-B14F-4D97-AF65-F5344CB8AC3E}">
        <p14:creationId xmlns:p14="http://schemas.microsoft.com/office/powerpoint/2010/main" val="3027403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D274C"/>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4714E71-AC0C-47F6-83EE-570CC6B8AD35}"/>
              </a:ext>
            </a:extLst>
          </p:cNvPr>
          <p:cNvSpPr/>
          <p:nvPr/>
        </p:nvSpPr>
        <p:spPr>
          <a:xfrm>
            <a:off x="0" y="1202209"/>
            <a:ext cx="12192000" cy="228772"/>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4341B3-FA47-480F-84D2-30F2035A1A9A}"/>
              </a:ext>
            </a:extLst>
          </p:cNvPr>
          <p:cNvSpPr/>
          <p:nvPr/>
        </p:nvSpPr>
        <p:spPr>
          <a:xfrm>
            <a:off x="0" y="0"/>
            <a:ext cx="12192000" cy="866140"/>
          </a:xfrm>
          <a:prstGeom prst="rect">
            <a:avLst/>
          </a:prstGeom>
          <a:solidFill>
            <a:srgbClr val="1D6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3BA850-63C0-438A-9D10-82FA5C64E9A0}"/>
              </a:ext>
            </a:extLst>
          </p:cNvPr>
          <p:cNvSpPr/>
          <p:nvPr/>
        </p:nvSpPr>
        <p:spPr>
          <a:xfrm>
            <a:off x="0" y="866140"/>
            <a:ext cx="12192000" cy="34373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40712" y="2307492"/>
            <a:ext cx="2419980" cy="382156"/>
          </a:xfrm>
          <a:prstGeom prst="rect">
            <a:avLst/>
          </a:prstGeom>
        </p:spPr>
        <p:txBody>
          <a:bodyPr vert="horz" wrap="square" lIns="0" tIns="12700" rIns="0" bIns="0" rtlCol="0">
            <a:spAutoFit/>
          </a:bodyPr>
          <a:lstStyle/>
          <a:p>
            <a:pPr marL="12700" algn="r">
              <a:lnSpc>
                <a:spcPct val="100000"/>
              </a:lnSpc>
              <a:spcBef>
                <a:spcPts val="100"/>
              </a:spcBef>
            </a:pPr>
            <a:r>
              <a:rPr lang="en-US" sz="2400" b="0" spc="-10" dirty="0">
                <a:solidFill>
                  <a:srgbClr val="1D6EA9"/>
                </a:solidFill>
                <a:cs typeface="Calibri Light"/>
              </a:rPr>
              <a:t>Lead Sponsors</a:t>
            </a:r>
            <a:endParaRPr sz="2400" dirty="0">
              <a:solidFill>
                <a:srgbClr val="1D6EA9"/>
              </a:solidFill>
              <a:latin typeface="Calibri Light"/>
              <a:cs typeface="Calibri Light"/>
            </a:endParaRPr>
          </a:p>
        </p:txBody>
      </p:sp>
      <p:sp>
        <p:nvSpPr>
          <p:cNvPr id="9" name="object 9"/>
          <p:cNvSpPr txBox="1"/>
          <p:nvPr/>
        </p:nvSpPr>
        <p:spPr>
          <a:xfrm>
            <a:off x="3809999" y="2846025"/>
            <a:ext cx="2442211" cy="923330"/>
          </a:xfrm>
          <a:prstGeom prst="rect">
            <a:avLst/>
          </a:prstGeom>
        </p:spPr>
        <p:txBody>
          <a:bodyPr vert="horz" wrap="square" lIns="0" tIns="45720" rIns="0" bIns="0" rtlCol="0">
            <a:spAutoFit/>
          </a:bodyPr>
          <a:lstStyle/>
          <a:p>
            <a:pPr marL="12700" algn="ctr">
              <a:spcBef>
                <a:spcPts val="360"/>
              </a:spcBef>
              <a:tabLst>
                <a:tab pos="240665" algn="l"/>
                <a:tab pos="241300" algn="l"/>
              </a:tabLst>
            </a:pPr>
            <a:r>
              <a:rPr lang="en-US" sz="2000" b="1" i="0" dirty="0">
                <a:solidFill>
                  <a:schemeClr val="bg2"/>
                </a:solidFill>
                <a:effectLst/>
                <a:latin typeface="Open Sans" panose="020B0606030504020204" pitchFamily="34" charset="0"/>
              </a:rPr>
              <a:t>Scott Holmes</a:t>
            </a:r>
            <a:endParaRPr sz="2000" dirty="0">
              <a:solidFill>
                <a:schemeClr val="bg2"/>
              </a:solidFill>
              <a:cs typeface="Calibri"/>
            </a:endParaRPr>
          </a:p>
          <a:p>
            <a:pPr marL="12700" algn="ctr">
              <a:lnSpc>
                <a:spcPct val="100000"/>
              </a:lnSpc>
              <a:spcBef>
                <a:spcPts val="265"/>
              </a:spcBef>
              <a:buClr>
                <a:srgbClr val="000000"/>
              </a:buClr>
              <a:tabLst>
                <a:tab pos="240665" algn="l"/>
                <a:tab pos="241300" algn="l"/>
              </a:tabLst>
            </a:pPr>
            <a:r>
              <a:rPr lang="en-US" sz="1600" u="sng" spc="-10" dirty="0">
                <a:solidFill>
                  <a:schemeClr val="bg2"/>
                </a:solidFill>
                <a:uFill>
                  <a:solidFill>
                    <a:srgbClr val="0562C1"/>
                  </a:solidFill>
                </a:uFill>
                <a:cs typeface="Calibri"/>
              </a:rPr>
              <a:t>Scott@CREECapital.com</a:t>
            </a:r>
          </a:p>
          <a:p>
            <a:pPr marL="12700" algn="ctr">
              <a:lnSpc>
                <a:spcPct val="100000"/>
              </a:lnSpc>
              <a:spcBef>
                <a:spcPts val="265"/>
              </a:spcBef>
              <a:buClr>
                <a:srgbClr val="000000"/>
              </a:buClr>
              <a:tabLst>
                <a:tab pos="240665" algn="l"/>
                <a:tab pos="241300" algn="l"/>
              </a:tabLst>
            </a:pPr>
            <a:r>
              <a:rPr lang="en-US" sz="1600" dirty="0">
                <a:solidFill>
                  <a:schemeClr val="bg2"/>
                </a:solidFill>
                <a:cs typeface="Calibri"/>
              </a:rPr>
              <a:t>CEO of CREE Capital</a:t>
            </a:r>
            <a:endParaRPr sz="1600" dirty="0">
              <a:solidFill>
                <a:schemeClr val="bg2"/>
              </a:solidFill>
              <a:cs typeface="Calibri"/>
            </a:endParaRPr>
          </a:p>
        </p:txBody>
      </p:sp>
      <p:pic>
        <p:nvPicPr>
          <p:cNvPr id="16" name="Picture 15" descr="Logo&#10;&#10;Description automatically generated">
            <a:extLst>
              <a:ext uri="{FF2B5EF4-FFF2-40B4-BE49-F238E27FC236}">
                <a16:creationId xmlns:a16="http://schemas.microsoft.com/office/drawing/2014/main" id="{6D08F0CA-500C-4C3E-8485-85324B1868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38" t="22881" r="14559" b="19376"/>
          <a:stretch/>
        </p:blipFill>
        <p:spPr>
          <a:xfrm>
            <a:off x="6403424" y="1680684"/>
            <a:ext cx="1963246" cy="1635771"/>
          </a:xfrm>
          <a:prstGeom prst="rect">
            <a:avLst/>
          </a:prstGeom>
        </p:spPr>
      </p:pic>
      <p:pic>
        <p:nvPicPr>
          <p:cNvPr id="1026" name="Picture 2" descr="A person in a suit and tie&#10;&#10;Description automatically generated with medium confidence">
            <a:extLst>
              <a:ext uri="{FF2B5EF4-FFF2-40B4-BE49-F238E27FC236}">
                <a16:creationId xmlns:a16="http://schemas.microsoft.com/office/drawing/2014/main" id="{74F0D237-77F1-407F-A8E0-157D20CAF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57191"/>
            <a:ext cx="2442210" cy="2442210"/>
          </a:xfrm>
          <a:prstGeom prst="ellipse">
            <a:avLst/>
          </a:prstGeom>
          <a:ln w="38100" cap="rnd">
            <a:solidFill>
              <a:srgbClr val="0D274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A person smiling for the camera&#10;&#10;Description automatically generated with low confidence">
            <a:extLst>
              <a:ext uri="{FF2B5EF4-FFF2-40B4-BE49-F238E27FC236}">
                <a16:creationId xmlns:a16="http://schemas.microsoft.com/office/drawing/2014/main" id="{D6FB338C-E09F-47C5-9752-F3C562D62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884" y="257191"/>
            <a:ext cx="2442210" cy="2442210"/>
          </a:xfrm>
          <a:prstGeom prst="ellipse">
            <a:avLst/>
          </a:prstGeom>
          <a:ln w="38100" cap="rnd">
            <a:solidFill>
              <a:srgbClr val="0D274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object 9">
            <a:extLst>
              <a:ext uri="{FF2B5EF4-FFF2-40B4-BE49-F238E27FC236}">
                <a16:creationId xmlns:a16="http://schemas.microsoft.com/office/drawing/2014/main" id="{2DA30E15-B16A-459A-B30F-19E1CD2C10EB}"/>
              </a:ext>
            </a:extLst>
          </p:cNvPr>
          <p:cNvSpPr txBox="1"/>
          <p:nvPr/>
        </p:nvSpPr>
        <p:spPr>
          <a:xfrm>
            <a:off x="8254994" y="2846025"/>
            <a:ext cx="2889250" cy="884858"/>
          </a:xfrm>
          <a:prstGeom prst="rect">
            <a:avLst/>
          </a:prstGeom>
        </p:spPr>
        <p:txBody>
          <a:bodyPr vert="horz" wrap="square" lIns="0" tIns="45720" rIns="0" bIns="0" rtlCol="0">
            <a:spAutoFit/>
          </a:bodyPr>
          <a:lstStyle/>
          <a:p>
            <a:pPr marL="12700" algn="ctr">
              <a:spcBef>
                <a:spcPts val="360"/>
              </a:spcBef>
              <a:tabLst>
                <a:tab pos="240665" algn="l"/>
                <a:tab pos="241300" algn="l"/>
              </a:tabLst>
            </a:pPr>
            <a:r>
              <a:rPr lang="en-US" sz="2000" b="1" i="0" dirty="0">
                <a:solidFill>
                  <a:schemeClr val="bg2"/>
                </a:solidFill>
                <a:effectLst/>
                <a:latin typeface="Open Sans" panose="020B0606030504020204" pitchFamily="34" charset="0"/>
              </a:rPr>
              <a:t>Rod Khleif</a:t>
            </a:r>
            <a:endParaRPr sz="2000" dirty="0">
              <a:solidFill>
                <a:schemeClr val="bg2"/>
              </a:solidFill>
              <a:cs typeface="Calibri"/>
            </a:endParaRPr>
          </a:p>
          <a:p>
            <a:pPr marL="12700" algn="ctr">
              <a:lnSpc>
                <a:spcPct val="100000"/>
              </a:lnSpc>
              <a:spcBef>
                <a:spcPts val="265"/>
              </a:spcBef>
              <a:buClr>
                <a:srgbClr val="000000"/>
              </a:buClr>
              <a:tabLst>
                <a:tab pos="240665" algn="l"/>
                <a:tab pos="241300" algn="l"/>
              </a:tabLst>
            </a:pPr>
            <a:r>
              <a:rPr lang="en-US" sz="1600" u="sng" spc="-10" dirty="0">
                <a:solidFill>
                  <a:schemeClr val="bg2"/>
                </a:solidFill>
                <a:uFill>
                  <a:solidFill>
                    <a:srgbClr val="0562C1"/>
                  </a:solidFill>
                </a:uFill>
                <a:cs typeface="Calibri"/>
              </a:rPr>
              <a:t>Rod@Rodkhleif.com</a:t>
            </a:r>
            <a:br>
              <a:rPr lang="en-US" sz="1600" u="sng" spc="-10" dirty="0">
                <a:solidFill>
                  <a:schemeClr val="bg2"/>
                </a:solidFill>
                <a:uFill>
                  <a:solidFill>
                    <a:srgbClr val="0562C1"/>
                  </a:solidFill>
                </a:uFill>
                <a:cs typeface="Calibri"/>
              </a:rPr>
            </a:br>
            <a:r>
              <a:rPr lang="en-US" sz="1600" u="sng" spc="-10" dirty="0">
                <a:solidFill>
                  <a:schemeClr val="bg2"/>
                </a:solidFill>
                <a:uFill>
                  <a:solidFill>
                    <a:srgbClr val="0562C1"/>
                  </a:solidFill>
                </a:uFill>
                <a:cs typeface="Calibri"/>
              </a:rPr>
              <a:t>Investor Relations of CREE Capital</a:t>
            </a:r>
          </a:p>
        </p:txBody>
      </p:sp>
      <p:pic>
        <p:nvPicPr>
          <p:cNvPr id="12" name="Picture 11" descr="A person smiling for the picture&#10;&#10;Description automatically generated with medium confidence">
            <a:extLst>
              <a:ext uri="{FF2B5EF4-FFF2-40B4-BE49-F238E27FC236}">
                <a16:creationId xmlns:a16="http://schemas.microsoft.com/office/drawing/2014/main" id="{C334F5DB-3255-4CC3-B688-FB84F6152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412" y="3991176"/>
            <a:ext cx="1757383" cy="1664615"/>
          </a:xfrm>
          <a:prstGeom prst="ellipse">
            <a:avLst/>
          </a:prstGeom>
          <a:ln w="285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object 2">
            <a:extLst>
              <a:ext uri="{FF2B5EF4-FFF2-40B4-BE49-F238E27FC236}">
                <a16:creationId xmlns:a16="http://schemas.microsoft.com/office/drawing/2014/main" id="{263B0E0B-9C92-43B7-9FA6-3E5EDDF10FA7}"/>
              </a:ext>
            </a:extLst>
          </p:cNvPr>
          <p:cNvSpPr txBox="1"/>
          <p:nvPr/>
        </p:nvSpPr>
        <p:spPr>
          <a:xfrm>
            <a:off x="-72570" y="5156715"/>
            <a:ext cx="2451838" cy="382156"/>
          </a:xfrm>
          <a:prstGeom prst="rect">
            <a:avLst/>
          </a:prstGeom>
        </p:spPr>
        <p:txBody>
          <a:bodyPr vert="horz" wrap="square" lIns="0" tIns="12700" rIns="0" bIns="0" rtlCol="0">
            <a:spAutoFit/>
          </a:bodyPr>
          <a:lstStyle/>
          <a:p>
            <a:pPr marL="12700" algn="r">
              <a:lnSpc>
                <a:spcPct val="100000"/>
              </a:lnSpc>
              <a:spcBef>
                <a:spcPts val="100"/>
              </a:spcBef>
            </a:pPr>
            <a:r>
              <a:rPr lang="en-US" sz="2400" b="0" spc="-10" dirty="0">
                <a:solidFill>
                  <a:srgbClr val="1D6EA9"/>
                </a:solidFill>
                <a:cs typeface="Calibri Light"/>
              </a:rPr>
              <a:t>Co-Sponsors</a:t>
            </a:r>
            <a:endParaRPr sz="2400" dirty="0">
              <a:solidFill>
                <a:srgbClr val="1D6EA9"/>
              </a:solidFill>
              <a:latin typeface="Calibri Light"/>
              <a:cs typeface="Calibri Light"/>
            </a:endParaRPr>
          </a:p>
        </p:txBody>
      </p:sp>
      <p:sp>
        <p:nvSpPr>
          <p:cNvPr id="4" name="object 9">
            <a:extLst>
              <a:ext uri="{FF2B5EF4-FFF2-40B4-BE49-F238E27FC236}">
                <a16:creationId xmlns:a16="http://schemas.microsoft.com/office/drawing/2014/main" id="{4A848B57-6546-42E0-ACAA-5E45E067C42F}"/>
              </a:ext>
            </a:extLst>
          </p:cNvPr>
          <p:cNvSpPr txBox="1"/>
          <p:nvPr/>
        </p:nvSpPr>
        <p:spPr>
          <a:xfrm>
            <a:off x="3573836" y="5800590"/>
            <a:ext cx="2914533" cy="800219"/>
          </a:xfrm>
          <a:prstGeom prst="rect">
            <a:avLst/>
          </a:prstGeom>
        </p:spPr>
        <p:txBody>
          <a:bodyPr vert="horz" wrap="square" lIns="0" tIns="45720" rIns="0" bIns="0" rtlCol="0">
            <a:spAutoFit/>
          </a:bodyPr>
          <a:lstStyle/>
          <a:p>
            <a:pPr marL="12700" algn="ctr">
              <a:spcBef>
                <a:spcPts val="360"/>
              </a:spcBef>
              <a:tabLst>
                <a:tab pos="240665" algn="l"/>
                <a:tab pos="241300" algn="l"/>
              </a:tabLst>
            </a:pPr>
            <a:r>
              <a:rPr lang="en-US" sz="1600" b="1" i="0" dirty="0">
                <a:solidFill>
                  <a:schemeClr val="bg2"/>
                </a:solidFill>
                <a:effectLst/>
                <a:latin typeface="Open Sans" panose="020B0606030504020204" pitchFamily="34" charset="0"/>
              </a:rPr>
              <a:t>Tom Mix Petreca</a:t>
            </a:r>
            <a:endParaRPr sz="1600" dirty="0">
              <a:solidFill>
                <a:schemeClr val="bg2"/>
              </a:solidFill>
              <a:cs typeface="Calibri"/>
            </a:endParaRPr>
          </a:p>
          <a:p>
            <a:pPr marL="12700" algn="ctr">
              <a:lnSpc>
                <a:spcPct val="100000"/>
              </a:lnSpc>
              <a:spcBef>
                <a:spcPts val="265"/>
              </a:spcBef>
              <a:buClr>
                <a:srgbClr val="000000"/>
              </a:buClr>
              <a:tabLst>
                <a:tab pos="240665" algn="l"/>
                <a:tab pos="241300" algn="l"/>
              </a:tabLst>
            </a:pPr>
            <a:r>
              <a:rPr lang="en-US" sz="1400" u="sng" spc="-10" dirty="0">
                <a:solidFill>
                  <a:schemeClr val="bg2"/>
                </a:solidFill>
                <a:uFill>
                  <a:solidFill>
                    <a:srgbClr val="0562C1"/>
                  </a:solidFill>
                </a:uFill>
                <a:cs typeface="Calibri"/>
              </a:rPr>
              <a:t>Tom@mixcre.com</a:t>
            </a:r>
          </a:p>
          <a:p>
            <a:pPr marL="12700" algn="ctr">
              <a:lnSpc>
                <a:spcPct val="100000"/>
              </a:lnSpc>
              <a:spcBef>
                <a:spcPts val="265"/>
              </a:spcBef>
              <a:buClr>
                <a:srgbClr val="000000"/>
              </a:buClr>
              <a:tabLst>
                <a:tab pos="240665" algn="l"/>
                <a:tab pos="241300" algn="l"/>
              </a:tabLst>
            </a:pPr>
            <a:r>
              <a:rPr lang="en-US" sz="1400" dirty="0">
                <a:solidFill>
                  <a:schemeClr val="bg2"/>
                </a:solidFill>
                <a:cs typeface="Calibri"/>
              </a:rPr>
              <a:t>CEO of MIX CRE</a:t>
            </a:r>
            <a:endParaRPr sz="1400" dirty="0">
              <a:solidFill>
                <a:schemeClr val="bg2"/>
              </a:solidFill>
              <a:cs typeface="Calibri"/>
            </a:endParaRPr>
          </a:p>
        </p:txBody>
      </p:sp>
      <p:sp>
        <p:nvSpPr>
          <p:cNvPr id="5" name="object 8">
            <a:extLst>
              <a:ext uri="{FF2B5EF4-FFF2-40B4-BE49-F238E27FC236}">
                <a16:creationId xmlns:a16="http://schemas.microsoft.com/office/drawing/2014/main" id="{43D4D392-C2E0-4454-947A-C24A06BDE3D0}"/>
              </a:ext>
            </a:extLst>
          </p:cNvPr>
          <p:cNvSpPr/>
          <p:nvPr/>
        </p:nvSpPr>
        <p:spPr>
          <a:xfrm>
            <a:off x="2955662" y="4586227"/>
            <a:ext cx="45720" cy="1463040"/>
          </a:xfrm>
          <a:custGeom>
            <a:avLst/>
            <a:gdLst/>
            <a:ahLst/>
            <a:cxnLst/>
            <a:rect l="l" t="t" r="r" b="b"/>
            <a:pathLst>
              <a:path w="45720" h="1463039">
                <a:moveTo>
                  <a:pt x="45720" y="0"/>
                </a:moveTo>
                <a:lnTo>
                  <a:pt x="0" y="0"/>
                </a:lnTo>
                <a:lnTo>
                  <a:pt x="0" y="1463040"/>
                </a:lnTo>
                <a:lnTo>
                  <a:pt x="45720" y="1463040"/>
                </a:lnTo>
                <a:lnTo>
                  <a:pt x="45720" y="0"/>
                </a:lnTo>
                <a:close/>
              </a:path>
            </a:pathLst>
          </a:custGeom>
          <a:solidFill>
            <a:srgbClr val="1D6EA9"/>
          </a:solidFill>
        </p:spPr>
        <p:txBody>
          <a:bodyPr wrap="square" lIns="0" tIns="0" rIns="0" bIns="0" rtlCol="0"/>
          <a:lstStyle/>
          <a:p>
            <a:endParaRPr>
              <a:solidFill>
                <a:schemeClr val="bg2"/>
              </a:solidFill>
            </a:endParaRPr>
          </a:p>
        </p:txBody>
      </p:sp>
      <p:sp>
        <p:nvSpPr>
          <p:cNvPr id="6" name="object 8">
            <a:extLst>
              <a:ext uri="{FF2B5EF4-FFF2-40B4-BE49-F238E27FC236}">
                <a16:creationId xmlns:a16="http://schemas.microsoft.com/office/drawing/2014/main" id="{61576006-F36E-4E00-B612-4CBCA9B14F15}"/>
              </a:ext>
            </a:extLst>
          </p:cNvPr>
          <p:cNvSpPr/>
          <p:nvPr/>
        </p:nvSpPr>
        <p:spPr>
          <a:xfrm>
            <a:off x="2955662" y="1767050"/>
            <a:ext cx="45720" cy="1463040"/>
          </a:xfrm>
          <a:custGeom>
            <a:avLst/>
            <a:gdLst/>
            <a:ahLst/>
            <a:cxnLst/>
            <a:rect l="l" t="t" r="r" b="b"/>
            <a:pathLst>
              <a:path w="45720" h="1463039">
                <a:moveTo>
                  <a:pt x="45720" y="0"/>
                </a:moveTo>
                <a:lnTo>
                  <a:pt x="0" y="0"/>
                </a:lnTo>
                <a:lnTo>
                  <a:pt x="0" y="1463040"/>
                </a:lnTo>
                <a:lnTo>
                  <a:pt x="45720" y="1463040"/>
                </a:lnTo>
                <a:lnTo>
                  <a:pt x="45720" y="0"/>
                </a:lnTo>
                <a:close/>
              </a:path>
            </a:pathLst>
          </a:custGeom>
          <a:solidFill>
            <a:srgbClr val="1D6EA9"/>
          </a:solidFill>
        </p:spPr>
        <p:txBody>
          <a:bodyPr wrap="square" lIns="0" tIns="0" rIns="0" bIns="0" rtlCol="0"/>
          <a:lstStyle/>
          <a:p>
            <a:endParaRPr>
              <a:solidFill>
                <a:schemeClr val="bg2"/>
              </a:solidFill>
            </a:endParaRPr>
          </a:p>
        </p:txBody>
      </p:sp>
      <p:pic>
        <p:nvPicPr>
          <p:cNvPr id="7" name="Picture 6" descr="Logo&#10;&#10;Description automatically generated">
            <a:extLst>
              <a:ext uri="{FF2B5EF4-FFF2-40B4-BE49-F238E27FC236}">
                <a16:creationId xmlns:a16="http://schemas.microsoft.com/office/drawing/2014/main" id="{9C4E4D0E-9C07-402B-A39E-A00B93CCFA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261" y="5823349"/>
            <a:ext cx="1851571" cy="754700"/>
          </a:xfrm>
          <a:prstGeom prst="rect">
            <a:avLst/>
          </a:prstGeom>
        </p:spPr>
      </p:pic>
    </p:spTree>
    <p:extLst>
      <p:ext uri="{BB962C8B-B14F-4D97-AF65-F5344CB8AC3E}">
        <p14:creationId xmlns:p14="http://schemas.microsoft.com/office/powerpoint/2010/main" val="1001000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D274C"/>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4714E71-AC0C-47F6-83EE-570CC6B8AD35}"/>
              </a:ext>
            </a:extLst>
          </p:cNvPr>
          <p:cNvSpPr/>
          <p:nvPr/>
        </p:nvSpPr>
        <p:spPr>
          <a:xfrm>
            <a:off x="0" y="1202209"/>
            <a:ext cx="12192000" cy="228772"/>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4341B3-FA47-480F-84D2-30F2035A1A9A}"/>
              </a:ext>
            </a:extLst>
          </p:cNvPr>
          <p:cNvSpPr/>
          <p:nvPr/>
        </p:nvSpPr>
        <p:spPr>
          <a:xfrm>
            <a:off x="0" y="0"/>
            <a:ext cx="12192000" cy="866140"/>
          </a:xfrm>
          <a:prstGeom prst="rect">
            <a:avLst/>
          </a:prstGeom>
          <a:solidFill>
            <a:srgbClr val="1D6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3BA850-63C0-438A-9D10-82FA5C64E9A0}"/>
              </a:ext>
            </a:extLst>
          </p:cNvPr>
          <p:cNvSpPr/>
          <p:nvPr/>
        </p:nvSpPr>
        <p:spPr>
          <a:xfrm>
            <a:off x="0" y="866140"/>
            <a:ext cx="12192000" cy="343736"/>
          </a:xfrm>
          <a:prstGeom prst="rect">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627248" y="5344429"/>
            <a:ext cx="2233820" cy="566822"/>
          </a:xfrm>
          <a:prstGeom prst="rect">
            <a:avLst/>
          </a:prstGeom>
        </p:spPr>
        <p:txBody>
          <a:bodyPr vert="horz" wrap="square" lIns="0" tIns="12700" rIns="0" bIns="0" rtlCol="0">
            <a:spAutoFit/>
          </a:bodyPr>
          <a:lstStyle/>
          <a:p>
            <a:pPr marL="12700" algn="ctr">
              <a:lnSpc>
                <a:spcPct val="100000"/>
              </a:lnSpc>
              <a:spcBef>
                <a:spcPts val="100"/>
              </a:spcBef>
            </a:pPr>
            <a:r>
              <a:rPr sz="3600" b="0" spc="-10" dirty="0">
                <a:solidFill>
                  <a:schemeClr val="bg2"/>
                </a:solidFill>
                <a:cs typeface="Calibri Light"/>
              </a:rPr>
              <a:t>Contact</a:t>
            </a:r>
            <a:r>
              <a:rPr sz="3600" b="0" spc="-90" dirty="0">
                <a:solidFill>
                  <a:schemeClr val="bg2"/>
                </a:solidFill>
                <a:latin typeface="Calibri Light"/>
                <a:cs typeface="Calibri Light"/>
              </a:rPr>
              <a:t> </a:t>
            </a:r>
            <a:r>
              <a:rPr sz="3600" b="0" dirty="0">
                <a:solidFill>
                  <a:schemeClr val="bg2"/>
                </a:solidFill>
                <a:latin typeface="Calibri Light"/>
                <a:cs typeface="Calibri Light"/>
              </a:rPr>
              <a:t>Us</a:t>
            </a:r>
            <a:endParaRPr sz="3600" dirty="0">
              <a:solidFill>
                <a:schemeClr val="bg2"/>
              </a:solidFill>
              <a:latin typeface="Calibri Light"/>
              <a:cs typeface="Calibri Light"/>
            </a:endParaRPr>
          </a:p>
        </p:txBody>
      </p:sp>
      <p:sp>
        <p:nvSpPr>
          <p:cNvPr id="8" name="object 8"/>
          <p:cNvSpPr/>
          <p:nvPr/>
        </p:nvSpPr>
        <p:spPr>
          <a:xfrm>
            <a:off x="3341853" y="4916475"/>
            <a:ext cx="45720" cy="1463040"/>
          </a:xfrm>
          <a:custGeom>
            <a:avLst/>
            <a:gdLst/>
            <a:ahLst/>
            <a:cxnLst/>
            <a:rect l="l" t="t" r="r" b="b"/>
            <a:pathLst>
              <a:path w="45720" h="1463039">
                <a:moveTo>
                  <a:pt x="45720" y="0"/>
                </a:moveTo>
                <a:lnTo>
                  <a:pt x="0" y="0"/>
                </a:lnTo>
                <a:lnTo>
                  <a:pt x="0" y="1463040"/>
                </a:lnTo>
                <a:lnTo>
                  <a:pt x="45720" y="1463040"/>
                </a:lnTo>
                <a:lnTo>
                  <a:pt x="45720" y="0"/>
                </a:lnTo>
                <a:close/>
              </a:path>
            </a:pathLst>
          </a:custGeom>
          <a:solidFill>
            <a:srgbClr val="1D6EA9"/>
          </a:solidFill>
        </p:spPr>
        <p:txBody>
          <a:bodyPr wrap="square" lIns="0" tIns="0" rIns="0" bIns="0" rtlCol="0"/>
          <a:lstStyle/>
          <a:p>
            <a:endParaRPr>
              <a:solidFill>
                <a:schemeClr val="bg2"/>
              </a:solidFill>
            </a:endParaRPr>
          </a:p>
        </p:txBody>
      </p:sp>
      <p:sp>
        <p:nvSpPr>
          <p:cNvPr id="9" name="object 9"/>
          <p:cNvSpPr txBox="1"/>
          <p:nvPr/>
        </p:nvSpPr>
        <p:spPr>
          <a:xfrm>
            <a:off x="4573420" y="4590708"/>
            <a:ext cx="4149285" cy="1107996"/>
          </a:xfrm>
          <a:prstGeom prst="rect">
            <a:avLst/>
          </a:prstGeom>
        </p:spPr>
        <p:txBody>
          <a:bodyPr vert="horz" wrap="square" lIns="0" tIns="45720" rIns="0" bIns="0" rtlCol="0">
            <a:spAutoFit/>
          </a:bodyPr>
          <a:lstStyle/>
          <a:p>
            <a:pPr marL="12700" algn="ctr">
              <a:spcBef>
                <a:spcPts val="360"/>
              </a:spcBef>
              <a:tabLst>
                <a:tab pos="240665" algn="l"/>
                <a:tab pos="241300" algn="l"/>
              </a:tabLst>
            </a:pPr>
            <a:r>
              <a:rPr lang="en-US" sz="2400" b="1" i="0" dirty="0">
                <a:solidFill>
                  <a:schemeClr val="bg2"/>
                </a:solidFill>
                <a:effectLst/>
                <a:latin typeface="Open Sans" panose="020B0606030504020204" pitchFamily="34" charset="0"/>
              </a:rPr>
              <a:t>Scott Holmes</a:t>
            </a:r>
            <a:endParaRPr sz="2400" dirty="0">
              <a:solidFill>
                <a:schemeClr val="bg2"/>
              </a:solidFill>
              <a:cs typeface="Calibri"/>
            </a:endParaRPr>
          </a:p>
          <a:p>
            <a:pPr marL="12700" algn="ctr">
              <a:lnSpc>
                <a:spcPct val="100000"/>
              </a:lnSpc>
              <a:spcBef>
                <a:spcPts val="265"/>
              </a:spcBef>
              <a:buClr>
                <a:srgbClr val="000000"/>
              </a:buClr>
              <a:tabLst>
                <a:tab pos="240665" algn="l"/>
                <a:tab pos="241300" algn="l"/>
              </a:tabLst>
            </a:pPr>
            <a:r>
              <a:rPr lang="en-US" sz="2000" u="sng" spc="-10" dirty="0">
                <a:solidFill>
                  <a:schemeClr val="bg2"/>
                </a:solidFill>
                <a:uFill>
                  <a:solidFill>
                    <a:srgbClr val="0562C1"/>
                  </a:solidFill>
                </a:uFill>
                <a:cs typeface="Calibri"/>
              </a:rPr>
              <a:t>Scott@CREECapital.com</a:t>
            </a:r>
          </a:p>
          <a:p>
            <a:pPr marL="12700" algn="ctr">
              <a:lnSpc>
                <a:spcPct val="100000"/>
              </a:lnSpc>
              <a:spcBef>
                <a:spcPts val="265"/>
              </a:spcBef>
              <a:buClr>
                <a:srgbClr val="000000"/>
              </a:buClr>
              <a:tabLst>
                <a:tab pos="240665" algn="l"/>
                <a:tab pos="241300" algn="l"/>
              </a:tabLst>
            </a:pPr>
            <a:r>
              <a:rPr lang="en-US" sz="2000" dirty="0">
                <a:solidFill>
                  <a:schemeClr val="bg2"/>
                </a:solidFill>
                <a:cs typeface="Calibri"/>
              </a:rPr>
              <a:t>+1 (941) 225-2840</a:t>
            </a:r>
            <a:endParaRPr sz="2000" dirty="0">
              <a:solidFill>
                <a:schemeClr val="bg2"/>
              </a:solidFill>
              <a:cs typeface="Calibri"/>
            </a:endParaRPr>
          </a:p>
        </p:txBody>
      </p:sp>
      <p:sp>
        <p:nvSpPr>
          <p:cNvPr id="10" name="object 10"/>
          <p:cNvSpPr txBox="1"/>
          <p:nvPr/>
        </p:nvSpPr>
        <p:spPr>
          <a:xfrm>
            <a:off x="3891218" y="5839421"/>
            <a:ext cx="5929511" cy="1010533"/>
          </a:xfrm>
          <a:prstGeom prst="rect">
            <a:avLst/>
          </a:prstGeom>
        </p:spPr>
        <p:txBody>
          <a:bodyPr vert="horz" wrap="square" lIns="0" tIns="45720" rIns="0" bIns="0" rtlCol="0">
            <a:spAutoFit/>
          </a:bodyPr>
          <a:lstStyle/>
          <a:p>
            <a:pPr marL="12700" algn="ctr">
              <a:spcBef>
                <a:spcPts val="360"/>
              </a:spcBef>
              <a:tabLst>
                <a:tab pos="240665" algn="l"/>
                <a:tab pos="241300" algn="l"/>
              </a:tabLst>
            </a:pPr>
            <a:r>
              <a:rPr spc="-10" dirty="0">
                <a:solidFill>
                  <a:schemeClr val="bg2"/>
                </a:solidFill>
                <a:cs typeface="Calibri"/>
              </a:rPr>
              <a:t>For more info</a:t>
            </a:r>
            <a:r>
              <a:rPr lang="en-US" spc="-10" dirty="0">
                <a:solidFill>
                  <a:schemeClr val="bg2"/>
                </a:solidFill>
                <a:cs typeface="Calibri"/>
              </a:rPr>
              <a:t> visit our website and sign up to our </a:t>
            </a:r>
          </a:p>
          <a:p>
            <a:pPr marL="12700" algn="ctr">
              <a:spcBef>
                <a:spcPts val="360"/>
              </a:spcBef>
              <a:tabLst>
                <a:tab pos="240665" algn="l"/>
                <a:tab pos="241300" algn="l"/>
              </a:tabLst>
            </a:pPr>
            <a:r>
              <a:rPr lang="en-US" spc="-10" dirty="0">
                <a:solidFill>
                  <a:schemeClr val="bg2"/>
                </a:solidFill>
                <a:cs typeface="Calibri"/>
              </a:rPr>
              <a:t>Investor Portal:  </a:t>
            </a:r>
            <a:r>
              <a:rPr lang="en-US" sz="2000" u="sng" dirty="0">
                <a:solidFill>
                  <a:schemeClr val="bg2"/>
                </a:solidFill>
                <a:hlinkClick r:id="rId2">
                  <a:extLst>
                    <a:ext uri="{A12FA001-AC4F-418D-AE19-62706E023703}">
                      <ahyp:hlinkClr xmlns:ahyp="http://schemas.microsoft.com/office/drawing/2018/hyperlinkcolor" val="tx"/>
                    </a:ext>
                  </a:extLst>
                </a:hlinkClick>
              </a:rPr>
              <a:t>https://investors.creecapital.com/</a:t>
            </a:r>
            <a:endParaRPr lang="en-US" sz="2000" u="sng" dirty="0">
              <a:solidFill>
                <a:schemeClr val="bg2"/>
              </a:solidFill>
            </a:endParaRPr>
          </a:p>
          <a:p>
            <a:pPr marL="12700">
              <a:lnSpc>
                <a:spcPct val="100000"/>
              </a:lnSpc>
              <a:spcBef>
                <a:spcPts val="360"/>
              </a:spcBef>
              <a:tabLst>
                <a:tab pos="240665" algn="l"/>
                <a:tab pos="241300" algn="l"/>
              </a:tabLst>
            </a:pPr>
            <a:endParaRPr dirty="0">
              <a:solidFill>
                <a:schemeClr val="bg2"/>
              </a:solidFill>
              <a:cs typeface="Calibri"/>
            </a:endParaRPr>
          </a:p>
        </p:txBody>
      </p:sp>
      <p:pic>
        <p:nvPicPr>
          <p:cNvPr id="13" name="Picture 12" descr="A sign in front of a building&#10;&#10;Description automatically generated with medium confidence">
            <a:extLst>
              <a:ext uri="{FF2B5EF4-FFF2-40B4-BE49-F238E27FC236}">
                <a16:creationId xmlns:a16="http://schemas.microsoft.com/office/drawing/2014/main" id="{49E81FBB-B8F9-45B7-A8FF-EFA576A44275}"/>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3387573" y="388095"/>
            <a:ext cx="5792351" cy="3724568"/>
          </a:xfrm>
          <a:prstGeom prst="roundRect">
            <a:avLst>
              <a:gd name="adj" fmla="val 975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Logo&#10;&#10;Description automatically generated">
            <a:extLst>
              <a:ext uri="{FF2B5EF4-FFF2-40B4-BE49-F238E27FC236}">
                <a16:creationId xmlns:a16="http://schemas.microsoft.com/office/drawing/2014/main" id="{6D08F0CA-500C-4C3E-8485-85324B1868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38" t="22881" r="14559" b="19376"/>
          <a:stretch/>
        </p:blipFill>
        <p:spPr>
          <a:xfrm>
            <a:off x="9908552" y="4487320"/>
            <a:ext cx="2233821" cy="1861213"/>
          </a:xfrm>
          <a:prstGeom prst="rect">
            <a:avLst/>
          </a:prstGeom>
        </p:spPr>
      </p:pic>
      <p:sp>
        <p:nvSpPr>
          <p:cNvPr id="30" name="TextBox 29">
            <a:extLst>
              <a:ext uri="{FF2B5EF4-FFF2-40B4-BE49-F238E27FC236}">
                <a16:creationId xmlns:a16="http://schemas.microsoft.com/office/drawing/2014/main" id="{D6CEB6B5-C7ED-4115-A8B9-E41F9DA47189}"/>
              </a:ext>
            </a:extLst>
          </p:cNvPr>
          <p:cNvSpPr txBox="1"/>
          <p:nvPr/>
        </p:nvSpPr>
        <p:spPr>
          <a:xfrm>
            <a:off x="9951719" y="6189878"/>
            <a:ext cx="2240281" cy="369332"/>
          </a:xfrm>
          <a:prstGeom prst="rect">
            <a:avLst/>
          </a:prstGeom>
          <a:noFill/>
        </p:spPr>
        <p:txBody>
          <a:bodyPr wrap="square">
            <a:spAutoFit/>
          </a:bodyPr>
          <a:lstStyle/>
          <a:p>
            <a:pPr algn="ctr"/>
            <a:r>
              <a:rPr lang="en-US" dirty="0">
                <a:solidFill>
                  <a:schemeClr val="bg2"/>
                </a:solidFill>
                <a:hlinkClick r:id="rId6">
                  <a:extLst>
                    <a:ext uri="{A12FA001-AC4F-418D-AE19-62706E023703}">
                      <ahyp:hlinkClr xmlns:ahyp="http://schemas.microsoft.com/office/drawing/2018/hyperlinkcolor" val="tx"/>
                    </a:ext>
                  </a:extLst>
                </a:hlinkClick>
              </a:rPr>
              <a:t>creecapital.com</a:t>
            </a:r>
            <a:endParaRPr lang="en-US" dirty="0">
              <a:solidFill>
                <a:schemeClr val="bg2"/>
              </a:solidFill>
            </a:endParaRPr>
          </a:p>
        </p:txBody>
      </p:sp>
    </p:spTree>
    <p:extLst>
      <p:ext uri="{BB962C8B-B14F-4D97-AF65-F5344CB8AC3E}">
        <p14:creationId xmlns:p14="http://schemas.microsoft.com/office/powerpoint/2010/main" val="3062276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533CA0-3DCB-4CA7-B704-D25D3E14255B}"/>
              </a:ext>
            </a:extLst>
          </p:cNvPr>
          <p:cNvSpPr>
            <a:spLocks noGrp="1"/>
          </p:cNvSpPr>
          <p:nvPr>
            <p:ph type="title"/>
          </p:nvPr>
        </p:nvSpPr>
        <p:spPr/>
        <p:txBody>
          <a:bodyPr/>
          <a:lstStyle/>
          <a:p>
            <a:r>
              <a:rPr lang="en-US" dirty="0">
                <a:solidFill>
                  <a:srgbClr val="0D274C"/>
                </a:solidFill>
              </a:rPr>
              <a:t>COLOR Scheme	</a:t>
            </a:r>
          </a:p>
        </p:txBody>
      </p:sp>
      <p:sp>
        <p:nvSpPr>
          <p:cNvPr id="8" name="Content Placeholder 7">
            <a:extLst>
              <a:ext uri="{FF2B5EF4-FFF2-40B4-BE49-F238E27FC236}">
                <a16:creationId xmlns:a16="http://schemas.microsoft.com/office/drawing/2014/main" id="{5ACF4003-2C85-4C78-B579-A6111530B285}"/>
              </a:ext>
            </a:extLst>
          </p:cNvPr>
          <p:cNvSpPr>
            <a:spLocks noGrp="1"/>
          </p:cNvSpPr>
          <p:nvPr>
            <p:ph idx="1"/>
          </p:nvPr>
        </p:nvSpPr>
        <p:spPr/>
        <p:txBody>
          <a:bodyPr>
            <a:normAutofit/>
          </a:bodyPr>
          <a:lstStyle/>
          <a:p>
            <a:r>
              <a:rPr lang="en-US" sz="4000" b="1" dirty="0">
                <a:solidFill>
                  <a:srgbClr val="0D274C"/>
                </a:solidFill>
              </a:rPr>
              <a:t>Background Dark Blue - #0d274c</a:t>
            </a:r>
          </a:p>
          <a:p>
            <a:r>
              <a:rPr lang="en-US" sz="4000" b="1" dirty="0">
                <a:solidFill>
                  <a:srgbClr val="4284BE"/>
                </a:solidFill>
              </a:rPr>
              <a:t>Logo Blue - #4284be</a:t>
            </a:r>
          </a:p>
          <a:p>
            <a:endParaRPr lang="en-US" sz="4000" b="1" dirty="0">
              <a:solidFill>
                <a:srgbClr val="4284BE"/>
              </a:solidFill>
            </a:endParaRPr>
          </a:p>
        </p:txBody>
      </p:sp>
      <p:pic>
        <p:nvPicPr>
          <p:cNvPr id="10" name="Picture 9" descr="Logo&#10;&#10;Description automatically generated">
            <a:extLst>
              <a:ext uri="{FF2B5EF4-FFF2-40B4-BE49-F238E27FC236}">
                <a16:creationId xmlns:a16="http://schemas.microsoft.com/office/drawing/2014/main" id="{790E10F6-2667-4922-8765-459FC6E1F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3276600"/>
            <a:ext cx="3581400" cy="3581400"/>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008334CD-937A-40CE-9326-F169D5D5A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0"/>
            <a:ext cx="3581400" cy="3581400"/>
          </a:xfrm>
          <a:prstGeom prst="rect">
            <a:avLst/>
          </a:prstGeom>
        </p:spPr>
      </p:pic>
    </p:spTree>
    <p:extLst>
      <p:ext uri="{BB962C8B-B14F-4D97-AF65-F5344CB8AC3E}">
        <p14:creationId xmlns:p14="http://schemas.microsoft.com/office/powerpoint/2010/main" val="3823671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0000" b="-10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47B7C3-2356-4FC9-A8F7-E1E9D988DA33}"/>
              </a:ext>
            </a:extLst>
          </p:cNvPr>
          <p:cNvPicPr>
            <a:picLocks noChangeAspect="1"/>
          </p:cNvPicPr>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155723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0000" b="-10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1097BE-A044-49F5-B5CA-AE183B956585}"/>
              </a:ext>
            </a:extLst>
          </p:cNvPr>
          <p:cNvSpPr>
            <a:spLocks noGrp="1"/>
          </p:cNvSpPr>
          <p:nvPr>
            <p:ph type="title"/>
          </p:nvPr>
        </p:nvSpPr>
        <p:spPr>
          <a:xfrm>
            <a:off x="1285875" y="1885125"/>
            <a:ext cx="2875158" cy="2093975"/>
          </a:xfrm>
        </p:spPr>
        <p:txBody>
          <a:bodyPr/>
          <a:lstStyle/>
          <a:p>
            <a:r>
              <a:rPr lang="en-US" dirty="0"/>
              <a:t>Topics</a:t>
            </a:r>
          </a:p>
        </p:txBody>
      </p:sp>
      <p:sp>
        <p:nvSpPr>
          <p:cNvPr id="8" name="Content Placeholder 7">
            <a:extLst>
              <a:ext uri="{FF2B5EF4-FFF2-40B4-BE49-F238E27FC236}">
                <a16:creationId xmlns:a16="http://schemas.microsoft.com/office/drawing/2014/main" id="{411E9392-71EA-4293-909F-1FE7DD38E31D}"/>
              </a:ext>
            </a:extLst>
          </p:cNvPr>
          <p:cNvSpPr>
            <a:spLocks noGrp="1"/>
          </p:cNvSpPr>
          <p:nvPr>
            <p:ph idx="1"/>
          </p:nvPr>
        </p:nvSpPr>
        <p:spPr>
          <a:xfrm>
            <a:off x="6168008" y="576543"/>
            <a:ext cx="5348351" cy="4711138"/>
          </a:xfrm>
        </p:spPr>
        <p:txBody>
          <a:bodyPr>
            <a:normAutofit lnSpcReduction="10000"/>
          </a:bodyPr>
          <a:lstStyle/>
          <a:p>
            <a:pPr>
              <a:buClr>
                <a:srgbClr val="4284BE"/>
              </a:buClr>
              <a:buFont typeface="Wingdings" panose="05000000000000000000" pitchFamily="2" charset="2"/>
              <a:buChar char="v"/>
            </a:pPr>
            <a:r>
              <a:rPr lang="en-US" sz="2600" dirty="0"/>
              <a:t> </a:t>
            </a:r>
            <a:r>
              <a:rPr lang="en-US" sz="2600" b="1" dirty="0"/>
              <a:t>Sedona Canyon Executive Summary </a:t>
            </a:r>
            <a:endParaRPr lang="en-US" sz="2200" b="1" dirty="0"/>
          </a:p>
          <a:p>
            <a:pPr lvl="1">
              <a:buClr>
                <a:srgbClr val="4284BE"/>
              </a:buClr>
            </a:pPr>
            <a:r>
              <a:rPr lang="en-US" sz="1800" dirty="0"/>
              <a:t>Investment Highlights</a:t>
            </a:r>
          </a:p>
          <a:p>
            <a:pPr lvl="1">
              <a:buClr>
                <a:srgbClr val="4284BE"/>
              </a:buClr>
            </a:pPr>
            <a:r>
              <a:rPr lang="en-US" sz="1800" dirty="0"/>
              <a:t>Equity Investment</a:t>
            </a:r>
          </a:p>
          <a:p>
            <a:pPr lvl="1">
              <a:buClr>
                <a:srgbClr val="4284BE"/>
              </a:buClr>
            </a:pPr>
            <a:r>
              <a:rPr lang="en-US" sz="1800" dirty="0"/>
              <a:t>Projected Returns</a:t>
            </a:r>
          </a:p>
          <a:p>
            <a:pPr lvl="1">
              <a:buClr>
                <a:srgbClr val="4284BE"/>
              </a:buClr>
            </a:pPr>
            <a:r>
              <a:rPr lang="en-US" sz="1800" dirty="0"/>
              <a:t>Business Plan</a:t>
            </a:r>
          </a:p>
          <a:p>
            <a:pPr>
              <a:buClr>
                <a:srgbClr val="4284BE"/>
              </a:buClr>
              <a:buFont typeface="Wingdings" panose="05000000000000000000" pitchFamily="2" charset="2"/>
              <a:buChar char="v"/>
            </a:pPr>
            <a:r>
              <a:rPr lang="en-US" dirty="0"/>
              <a:t> </a:t>
            </a:r>
            <a:r>
              <a:rPr lang="en-US" sz="2600" b="1" dirty="0"/>
              <a:t>San Antonio Market Overview</a:t>
            </a:r>
            <a:endParaRPr lang="en-US" sz="2600" dirty="0"/>
          </a:p>
          <a:p>
            <a:pPr lvl="1">
              <a:buClr>
                <a:srgbClr val="4284BE"/>
              </a:buClr>
            </a:pPr>
            <a:r>
              <a:rPr lang="en-US" sz="1800" dirty="0"/>
              <a:t>Market Fundamentals</a:t>
            </a:r>
          </a:p>
          <a:p>
            <a:pPr lvl="1">
              <a:buClr>
                <a:srgbClr val="4284BE"/>
              </a:buClr>
            </a:pPr>
            <a:r>
              <a:rPr lang="en-US" sz="1800" dirty="0"/>
              <a:t>Economic Base</a:t>
            </a:r>
          </a:p>
          <a:p>
            <a:pPr lvl="1">
              <a:buClr>
                <a:srgbClr val="4284BE"/>
              </a:buClr>
            </a:pPr>
            <a:r>
              <a:rPr lang="en-US" sz="1800" dirty="0"/>
              <a:t>Major Industries</a:t>
            </a:r>
          </a:p>
          <a:p>
            <a:pPr lvl="1">
              <a:buClr>
                <a:srgbClr val="4284BE"/>
              </a:buClr>
            </a:pPr>
            <a:r>
              <a:rPr lang="en-US" sz="1800" dirty="0"/>
              <a:t>Rental Market</a:t>
            </a:r>
          </a:p>
          <a:p>
            <a:pPr>
              <a:buClr>
                <a:srgbClr val="4284BE"/>
              </a:buClr>
              <a:buFont typeface="Wingdings" panose="05000000000000000000" pitchFamily="2" charset="2"/>
              <a:buChar char="v"/>
            </a:pPr>
            <a:r>
              <a:rPr lang="en-US" dirty="0"/>
              <a:t> </a:t>
            </a:r>
            <a:r>
              <a:rPr lang="en-US" sz="2600" b="1" dirty="0"/>
              <a:t>CREE Capital</a:t>
            </a:r>
          </a:p>
          <a:p>
            <a:pPr lvl="1">
              <a:buClr>
                <a:srgbClr val="4284BE"/>
              </a:buClr>
            </a:pPr>
            <a:r>
              <a:rPr lang="en-US" sz="1800" dirty="0"/>
              <a:t>Sponsor Team</a:t>
            </a:r>
          </a:p>
        </p:txBody>
      </p:sp>
      <p:pic>
        <p:nvPicPr>
          <p:cNvPr id="2" name="Graphic 1" descr="Clipboard Checked with solid fill">
            <a:extLst>
              <a:ext uri="{FF2B5EF4-FFF2-40B4-BE49-F238E27FC236}">
                <a16:creationId xmlns:a16="http://schemas.microsoft.com/office/drawing/2014/main" id="{4188F3D4-6F56-4208-AF74-65199EECE2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1350" y="2474912"/>
            <a:ext cx="914400" cy="914400"/>
          </a:xfrm>
          <a:prstGeom prst="rect">
            <a:avLst/>
          </a:prstGeom>
        </p:spPr>
      </p:pic>
    </p:spTree>
    <p:extLst>
      <p:ext uri="{BB962C8B-B14F-4D97-AF65-F5344CB8AC3E}">
        <p14:creationId xmlns:p14="http://schemas.microsoft.com/office/powerpoint/2010/main" val="1056707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ign on the side of a road&#10;&#10;Description automatically generated with medium confidence">
            <a:extLst>
              <a:ext uri="{FF2B5EF4-FFF2-40B4-BE49-F238E27FC236}">
                <a16:creationId xmlns:a16="http://schemas.microsoft.com/office/drawing/2014/main" id="{96A237BE-1D5C-42F4-B8F9-C408DDC49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Parallelogram 15">
            <a:extLst>
              <a:ext uri="{FF2B5EF4-FFF2-40B4-BE49-F238E27FC236}">
                <a16:creationId xmlns:a16="http://schemas.microsoft.com/office/drawing/2014/main" id="{333CE067-3688-4E15-B3A1-6CFAD127D270}"/>
              </a:ext>
            </a:extLst>
          </p:cNvPr>
          <p:cNvSpPr/>
          <p:nvPr/>
        </p:nvSpPr>
        <p:spPr>
          <a:xfrm>
            <a:off x="105035" y="5257385"/>
            <a:ext cx="11839690" cy="1239520"/>
          </a:xfrm>
          <a:prstGeom prst="parallelogram">
            <a:avLst>
              <a:gd name="adj" fmla="val 70918"/>
            </a:avLst>
          </a:prstGeom>
          <a:solidFill>
            <a:srgbClr val="428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A2DEAFF1-B1FE-4368-896A-4C57700D65FB}"/>
              </a:ext>
            </a:extLst>
          </p:cNvPr>
          <p:cNvSpPr/>
          <p:nvPr/>
        </p:nvSpPr>
        <p:spPr>
          <a:xfrm>
            <a:off x="176155" y="5367875"/>
            <a:ext cx="11839690" cy="1239520"/>
          </a:xfrm>
          <a:prstGeom prst="parallelogram">
            <a:avLst>
              <a:gd name="adj" fmla="val 70918"/>
            </a:avLst>
          </a:prstGeom>
          <a:solidFill>
            <a:srgbClr val="0D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pic>
        <p:nvPicPr>
          <p:cNvPr id="20" name="Picture 19" descr="Logo&#10;&#10;Description automatically generated with medium confidence">
            <a:extLst>
              <a:ext uri="{FF2B5EF4-FFF2-40B4-BE49-F238E27FC236}">
                <a16:creationId xmlns:a16="http://schemas.microsoft.com/office/drawing/2014/main" id="{D72CA7B6-F584-4BBC-BB17-65D91032E9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3" t="34090" r="7070" b="34091"/>
          <a:stretch/>
        </p:blipFill>
        <p:spPr>
          <a:xfrm>
            <a:off x="1181475" y="5438859"/>
            <a:ext cx="2783840" cy="1097552"/>
          </a:xfrm>
          <a:prstGeom prst="rect">
            <a:avLst/>
          </a:prstGeom>
        </p:spPr>
      </p:pic>
      <p:sp>
        <p:nvSpPr>
          <p:cNvPr id="22" name="Subtitle 3">
            <a:extLst>
              <a:ext uri="{FF2B5EF4-FFF2-40B4-BE49-F238E27FC236}">
                <a16:creationId xmlns:a16="http://schemas.microsoft.com/office/drawing/2014/main" id="{A8F1CC6E-2768-4091-A12D-04FFFD29E66C}"/>
              </a:ext>
            </a:extLst>
          </p:cNvPr>
          <p:cNvSpPr txBox="1">
            <a:spLocks/>
          </p:cNvSpPr>
          <p:nvPr/>
        </p:nvSpPr>
        <p:spPr>
          <a:xfrm>
            <a:off x="4750405" y="5728446"/>
            <a:ext cx="5589040" cy="478634"/>
          </a:xfrm>
          <a:prstGeom prst="rect">
            <a:avLst/>
          </a:prstGeom>
        </p:spPr>
        <p:txBody>
          <a:bodyPr>
            <a:normAutofit lnSpcReduction="1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800" b="1" dirty="0">
                <a:solidFill>
                  <a:schemeClr val="bg2"/>
                </a:solidFill>
                <a:effectLst>
                  <a:outerShdw blurRad="50800" dist="38100" dir="2700000" algn="tl" rotWithShape="0">
                    <a:prstClr val="black">
                      <a:alpha val="40000"/>
                    </a:prstClr>
                  </a:outerShdw>
                </a:effectLst>
                <a:latin typeface="+mj-lt"/>
              </a:rPr>
              <a:t>EXECUTIVE SUMMARY</a:t>
            </a:r>
          </a:p>
        </p:txBody>
      </p:sp>
    </p:spTree>
    <p:extLst>
      <p:ext uri="{BB962C8B-B14F-4D97-AF65-F5344CB8AC3E}">
        <p14:creationId xmlns:p14="http://schemas.microsoft.com/office/powerpoint/2010/main" val="349798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p:txBody>
          <a:bodyPr/>
          <a:lstStyle/>
          <a:p>
            <a:r>
              <a:rPr lang="en-US" dirty="0"/>
              <a:t> Investment Highlights</a:t>
            </a:r>
          </a:p>
        </p:txBody>
      </p:sp>
      <p:sp>
        <p:nvSpPr>
          <p:cNvPr id="4" name="Parallelogram 3">
            <a:extLst>
              <a:ext uri="{FF2B5EF4-FFF2-40B4-BE49-F238E27FC236}">
                <a16:creationId xmlns:a16="http://schemas.microsoft.com/office/drawing/2014/main" id="{FAEB5EB5-314E-4EC1-BF34-0B45C55ABF7E}"/>
              </a:ext>
            </a:extLst>
          </p:cNvPr>
          <p:cNvSpPr/>
          <p:nvPr/>
        </p:nvSpPr>
        <p:spPr>
          <a:xfrm>
            <a:off x="0" y="2651759"/>
            <a:ext cx="3428472" cy="2357122"/>
          </a:xfrm>
          <a:prstGeom prst="parallelogram">
            <a:avLst>
              <a:gd name="adj" fmla="val 37881"/>
            </a:avLst>
          </a:prstGeom>
          <a:solidFill>
            <a:schemeClr val="tx1">
              <a:lumMod val="90000"/>
              <a:lumOff val="10000"/>
            </a:scheme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sp>
        <p:nvSpPr>
          <p:cNvPr id="6" name="Parallelogram 5">
            <a:extLst>
              <a:ext uri="{FF2B5EF4-FFF2-40B4-BE49-F238E27FC236}">
                <a16:creationId xmlns:a16="http://schemas.microsoft.com/office/drawing/2014/main" id="{E77D8656-7280-443B-89CC-E235B7B2EBE0}"/>
              </a:ext>
            </a:extLst>
          </p:cNvPr>
          <p:cNvSpPr/>
          <p:nvPr/>
        </p:nvSpPr>
        <p:spPr>
          <a:xfrm>
            <a:off x="2813264" y="2651759"/>
            <a:ext cx="3426240" cy="2357122"/>
          </a:xfrm>
          <a:prstGeom prst="parallelogram">
            <a:avLst>
              <a:gd name="adj" fmla="val 37881"/>
            </a:avLst>
          </a:prstGeom>
          <a:solidFill>
            <a:schemeClr val="tx1">
              <a:lumMod val="75000"/>
              <a:lumOff val="25000"/>
            </a:scheme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sp>
        <p:nvSpPr>
          <p:cNvPr id="12" name="Parallelogram 11">
            <a:extLst>
              <a:ext uri="{FF2B5EF4-FFF2-40B4-BE49-F238E27FC236}">
                <a16:creationId xmlns:a16="http://schemas.microsoft.com/office/drawing/2014/main" id="{7463870C-46AF-495B-9686-9A4D4F1E0C12}"/>
              </a:ext>
            </a:extLst>
          </p:cNvPr>
          <p:cNvSpPr/>
          <p:nvPr/>
        </p:nvSpPr>
        <p:spPr>
          <a:xfrm>
            <a:off x="5697084" y="2651758"/>
            <a:ext cx="3505704" cy="2357122"/>
          </a:xfrm>
          <a:prstGeom prst="parallelogram">
            <a:avLst>
              <a:gd name="adj" fmla="val 37881"/>
            </a:avLst>
          </a:prstGeom>
          <a:solidFill>
            <a:schemeClr val="tx1">
              <a:lumMod val="50000"/>
              <a:lumOff val="50000"/>
            </a:scheme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sp>
        <p:nvSpPr>
          <p:cNvPr id="14" name="Parallelogram 13">
            <a:extLst>
              <a:ext uri="{FF2B5EF4-FFF2-40B4-BE49-F238E27FC236}">
                <a16:creationId xmlns:a16="http://schemas.microsoft.com/office/drawing/2014/main" id="{2DC93D15-2D04-4C5C-8FB7-4D26744F351F}"/>
              </a:ext>
            </a:extLst>
          </p:cNvPr>
          <p:cNvSpPr/>
          <p:nvPr/>
        </p:nvSpPr>
        <p:spPr>
          <a:xfrm>
            <a:off x="8660368" y="2651758"/>
            <a:ext cx="3505704" cy="2357122"/>
          </a:xfrm>
          <a:prstGeom prst="parallelogram">
            <a:avLst>
              <a:gd name="adj" fmla="val 37881"/>
            </a:avLst>
          </a:prstGeom>
          <a:solidFill>
            <a:schemeClr val="tx1">
              <a:lumMod val="25000"/>
              <a:lumOff val="75000"/>
            </a:scheme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284BE"/>
              </a:solidFill>
            </a:endParaRPr>
          </a:p>
        </p:txBody>
      </p:sp>
      <p:sp>
        <p:nvSpPr>
          <p:cNvPr id="17" name="TextBox 16">
            <a:extLst>
              <a:ext uri="{FF2B5EF4-FFF2-40B4-BE49-F238E27FC236}">
                <a16:creationId xmlns:a16="http://schemas.microsoft.com/office/drawing/2014/main" id="{28F39E11-1B77-4481-AA35-AC385A2EF1C0}"/>
              </a:ext>
            </a:extLst>
          </p:cNvPr>
          <p:cNvSpPr txBox="1"/>
          <p:nvPr/>
        </p:nvSpPr>
        <p:spPr>
          <a:xfrm>
            <a:off x="1214589" y="2737282"/>
            <a:ext cx="1422400" cy="830997"/>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r>
              <a:rPr lang="en-US" sz="2400" dirty="0">
                <a:solidFill>
                  <a:schemeClr val="bg1"/>
                </a:solidFill>
              </a:rPr>
              <a:t>Preferred </a:t>
            </a:r>
          </a:p>
          <a:p>
            <a:pPr algn="ctr"/>
            <a:r>
              <a:rPr lang="en-US" sz="2400" dirty="0">
                <a:solidFill>
                  <a:schemeClr val="bg1"/>
                </a:solidFill>
              </a:rPr>
              <a:t>Return</a:t>
            </a:r>
          </a:p>
        </p:txBody>
      </p:sp>
      <p:sp>
        <p:nvSpPr>
          <p:cNvPr id="21" name="TextBox 20">
            <a:extLst>
              <a:ext uri="{FF2B5EF4-FFF2-40B4-BE49-F238E27FC236}">
                <a16:creationId xmlns:a16="http://schemas.microsoft.com/office/drawing/2014/main" id="{2BCEEC40-9A35-4C8B-922B-B0F904B4A99B}"/>
              </a:ext>
            </a:extLst>
          </p:cNvPr>
          <p:cNvSpPr txBox="1"/>
          <p:nvPr/>
        </p:nvSpPr>
        <p:spPr>
          <a:xfrm>
            <a:off x="1011962" y="3568279"/>
            <a:ext cx="1422400" cy="1015663"/>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r>
              <a:rPr lang="en-US" sz="6000" dirty="0">
                <a:solidFill>
                  <a:schemeClr val="tx1">
                    <a:lumMod val="25000"/>
                    <a:lumOff val="75000"/>
                  </a:schemeClr>
                </a:solidFill>
              </a:rPr>
              <a:t>8%</a:t>
            </a:r>
          </a:p>
        </p:txBody>
      </p:sp>
      <p:sp>
        <p:nvSpPr>
          <p:cNvPr id="23" name="TextBox 22">
            <a:extLst>
              <a:ext uri="{FF2B5EF4-FFF2-40B4-BE49-F238E27FC236}">
                <a16:creationId xmlns:a16="http://schemas.microsoft.com/office/drawing/2014/main" id="{EF007C0D-30C0-4BDD-8EAA-59A3BAF50BEA}"/>
              </a:ext>
            </a:extLst>
          </p:cNvPr>
          <p:cNvSpPr txBox="1"/>
          <p:nvPr/>
        </p:nvSpPr>
        <p:spPr>
          <a:xfrm>
            <a:off x="3551113" y="2737282"/>
            <a:ext cx="2587512" cy="830997"/>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r>
              <a:rPr lang="en-US" sz="2400" dirty="0">
                <a:solidFill>
                  <a:schemeClr val="bg1"/>
                </a:solidFill>
              </a:rPr>
              <a:t>Projected Annual Cash on Cash</a:t>
            </a:r>
          </a:p>
        </p:txBody>
      </p:sp>
      <p:sp>
        <p:nvSpPr>
          <p:cNvPr id="25" name="TextBox 24">
            <a:extLst>
              <a:ext uri="{FF2B5EF4-FFF2-40B4-BE49-F238E27FC236}">
                <a16:creationId xmlns:a16="http://schemas.microsoft.com/office/drawing/2014/main" id="{F6AAE311-EA8C-4A7F-92A3-05517BFBD367}"/>
              </a:ext>
            </a:extLst>
          </p:cNvPr>
          <p:cNvSpPr txBox="1"/>
          <p:nvPr/>
        </p:nvSpPr>
        <p:spPr>
          <a:xfrm>
            <a:off x="3291376" y="3653802"/>
            <a:ext cx="2313547" cy="923330"/>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r>
              <a:rPr lang="en-US" sz="5400" dirty="0">
                <a:solidFill>
                  <a:schemeClr val="tx1">
                    <a:lumMod val="10000"/>
                    <a:lumOff val="90000"/>
                  </a:schemeClr>
                </a:solidFill>
              </a:rPr>
              <a:t>10-12%</a:t>
            </a:r>
          </a:p>
        </p:txBody>
      </p:sp>
      <p:sp>
        <p:nvSpPr>
          <p:cNvPr id="27" name="TextBox 26">
            <a:extLst>
              <a:ext uri="{FF2B5EF4-FFF2-40B4-BE49-F238E27FC236}">
                <a16:creationId xmlns:a16="http://schemas.microsoft.com/office/drawing/2014/main" id="{E1BA77F3-0B62-4B92-A9F9-519032E5A9D6}"/>
              </a:ext>
            </a:extLst>
          </p:cNvPr>
          <p:cNvSpPr txBox="1"/>
          <p:nvPr/>
        </p:nvSpPr>
        <p:spPr>
          <a:xfrm>
            <a:off x="6452488" y="2737282"/>
            <a:ext cx="2587512" cy="830997"/>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r>
              <a:rPr lang="en-US" sz="2400" dirty="0">
                <a:solidFill>
                  <a:schemeClr val="bg1"/>
                </a:solidFill>
              </a:rPr>
              <a:t>Investment</a:t>
            </a:r>
          </a:p>
          <a:p>
            <a:pPr algn="ctr"/>
            <a:r>
              <a:rPr lang="en-US" sz="2400" dirty="0">
                <a:solidFill>
                  <a:schemeClr val="bg1"/>
                </a:solidFill>
              </a:rPr>
              <a:t>Term</a:t>
            </a:r>
          </a:p>
        </p:txBody>
      </p:sp>
      <p:sp>
        <p:nvSpPr>
          <p:cNvPr id="29" name="TextBox 28">
            <a:extLst>
              <a:ext uri="{FF2B5EF4-FFF2-40B4-BE49-F238E27FC236}">
                <a16:creationId xmlns:a16="http://schemas.microsoft.com/office/drawing/2014/main" id="{5E06B986-C7F1-494C-BD4C-014BA67CECE6}"/>
              </a:ext>
            </a:extLst>
          </p:cNvPr>
          <p:cNvSpPr txBox="1"/>
          <p:nvPr/>
        </p:nvSpPr>
        <p:spPr>
          <a:xfrm>
            <a:off x="6224180" y="3653802"/>
            <a:ext cx="2221642" cy="923330"/>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r>
              <a:rPr lang="en-US" sz="5400" dirty="0">
                <a:solidFill>
                  <a:schemeClr val="tx1">
                    <a:lumMod val="90000"/>
                    <a:lumOff val="10000"/>
                  </a:schemeClr>
                </a:solidFill>
              </a:rPr>
              <a:t>5 years</a:t>
            </a:r>
          </a:p>
        </p:txBody>
      </p:sp>
      <p:sp>
        <p:nvSpPr>
          <p:cNvPr id="31" name="TextBox 30">
            <a:extLst>
              <a:ext uri="{FF2B5EF4-FFF2-40B4-BE49-F238E27FC236}">
                <a16:creationId xmlns:a16="http://schemas.microsoft.com/office/drawing/2014/main" id="{56A32703-E1F5-4303-94F6-448D86B3A312}"/>
              </a:ext>
            </a:extLst>
          </p:cNvPr>
          <p:cNvSpPr txBox="1"/>
          <p:nvPr/>
        </p:nvSpPr>
        <p:spPr>
          <a:xfrm>
            <a:off x="9375328" y="2737282"/>
            <a:ext cx="2587512" cy="830997"/>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r>
              <a:rPr lang="en-US" sz="2400" dirty="0">
                <a:solidFill>
                  <a:schemeClr val="accent1">
                    <a:lumMod val="90000"/>
                    <a:lumOff val="10000"/>
                  </a:schemeClr>
                </a:solidFill>
              </a:rPr>
              <a:t>Projected </a:t>
            </a:r>
          </a:p>
          <a:p>
            <a:pPr algn="ctr"/>
            <a:r>
              <a:rPr lang="en-US" sz="2400" dirty="0">
                <a:solidFill>
                  <a:schemeClr val="accent1">
                    <a:lumMod val="90000"/>
                    <a:lumOff val="10000"/>
                  </a:schemeClr>
                </a:solidFill>
              </a:rPr>
              <a:t>IRR</a:t>
            </a:r>
          </a:p>
        </p:txBody>
      </p:sp>
      <p:sp>
        <p:nvSpPr>
          <p:cNvPr id="33" name="TextBox 32">
            <a:extLst>
              <a:ext uri="{FF2B5EF4-FFF2-40B4-BE49-F238E27FC236}">
                <a16:creationId xmlns:a16="http://schemas.microsoft.com/office/drawing/2014/main" id="{4254E382-C3DC-4EBE-8A5E-671ADA57ECCD}"/>
              </a:ext>
            </a:extLst>
          </p:cNvPr>
          <p:cNvSpPr txBox="1"/>
          <p:nvPr/>
        </p:nvSpPr>
        <p:spPr>
          <a:xfrm>
            <a:off x="9252984" y="3653802"/>
            <a:ext cx="1997758" cy="923330"/>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r>
              <a:rPr lang="en-US" sz="5400" dirty="0">
                <a:solidFill>
                  <a:schemeClr val="tx1">
                    <a:lumMod val="90000"/>
                    <a:lumOff val="10000"/>
                  </a:schemeClr>
                </a:solidFill>
              </a:rPr>
              <a:t>15%</a:t>
            </a:r>
          </a:p>
        </p:txBody>
      </p:sp>
      <p:sp>
        <p:nvSpPr>
          <p:cNvPr id="41" name="TextBox 40">
            <a:extLst>
              <a:ext uri="{FF2B5EF4-FFF2-40B4-BE49-F238E27FC236}">
                <a16:creationId xmlns:a16="http://schemas.microsoft.com/office/drawing/2014/main" id="{F8E4FA0F-1EA1-42C4-9AF9-CF97B157D6B8}"/>
              </a:ext>
            </a:extLst>
          </p:cNvPr>
          <p:cNvSpPr txBox="1"/>
          <p:nvPr/>
        </p:nvSpPr>
        <p:spPr>
          <a:xfrm>
            <a:off x="0" y="5851925"/>
            <a:ext cx="11962840" cy="733534"/>
          </a:xfrm>
          <a:prstGeom prst="rect">
            <a:avLst/>
          </a:prstGeom>
          <a:noFill/>
        </p:spPr>
        <p:txBody>
          <a:bodyPr wrap="square">
            <a:spAutoFit/>
          </a:bodyPr>
          <a:lstStyle/>
          <a:p>
            <a:pPr marL="325120" algn="just">
              <a:lnSpc>
                <a:spcPct val="100000"/>
              </a:lnSpc>
              <a:spcBef>
                <a:spcPts val="240"/>
              </a:spcBef>
            </a:pPr>
            <a:r>
              <a:rPr lang="en-US" sz="1000" b="1" dirty="0">
                <a:solidFill>
                  <a:schemeClr val="tx1">
                    <a:lumMod val="75000"/>
                    <a:lumOff val="25000"/>
                  </a:schemeClr>
                </a:solidFill>
              </a:rPr>
              <a:t>DISCLAIMER</a:t>
            </a:r>
          </a:p>
          <a:p>
            <a:pPr marL="325120" algn="just">
              <a:lnSpc>
                <a:spcPct val="100000"/>
              </a:lnSpc>
              <a:spcBef>
                <a:spcPts val="240"/>
              </a:spcBef>
            </a:pPr>
            <a:r>
              <a:rPr lang="en-US" sz="1000" dirty="0">
                <a:solidFill>
                  <a:schemeClr val="tx1">
                    <a:lumMod val="75000"/>
                    <a:lumOff val="25000"/>
                  </a:schemeClr>
                </a:solidFill>
              </a:rPr>
              <a:t>This preliminary information package offers only limited descriptive material regarding a Limited Liability Company investment in Cottonwood at Park  Central. This summary does not purport to be complete and will be supplemented with additional information in a Private Placement Memorandum and at such time as it is requested, in writing, by interested investors. The use of this material is authorized only for those for whom it was originally provided.  This is for informational purposes only and it is not a solicitation or offering to the recipient.</a:t>
            </a:r>
          </a:p>
        </p:txBody>
      </p:sp>
    </p:spTree>
    <p:extLst>
      <p:ext uri="{BB962C8B-B14F-4D97-AF65-F5344CB8AC3E}">
        <p14:creationId xmlns:p14="http://schemas.microsoft.com/office/powerpoint/2010/main" val="343276388"/>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16A4-8921-402F-A463-A7116544139F}"/>
              </a:ext>
            </a:extLst>
          </p:cNvPr>
          <p:cNvSpPr>
            <a:spLocks noGrp="1"/>
          </p:cNvSpPr>
          <p:nvPr>
            <p:ph type="title"/>
          </p:nvPr>
        </p:nvSpPr>
        <p:spPr>
          <a:xfrm>
            <a:off x="1092200" y="1885125"/>
            <a:ext cx="3314700" cy="2093975"/>
          </a:xfrm>
        </p:spPr>
        <p:txBody>
          <a:bodyPr anchor="ctr">
            <a:normAutofit/>
          </a:bodyPr>
          <a:lstStyle/>
          <a:p>
            <a:r>
              <a:rPr lang="en-US" dirty="0"/>
              <a:t> Equity Investment</a:t>
            </a:r>
          </a:p>
        </p:txBody>
      </p:sp>
      <p:graphicFrame>
        <p:nvGraphicFramePr>
          <p:cNvPr id="11" name="Table 11">
            <a:extLst>
              <a:ext uri="{FF2B5EF4-FFF2-40B4-BE49-F238E27FC236}">
                <a16:creationId xmlns:a16="http://schemas.microsoft.com/office/drawing/2014/main" id="{61E2C4A2-CDBD-457E-83EB-A89059895206}"/>
              </a:ext>
            </a:extLst>
          </p:cNvPr>
          <p:cNvGraphicFramePr>
            <a:graphicFrameLocks noGrp="1"/>
          </p:cNvGraphicFramePr>
          <p:nvPr>
            <p:extLst>
              <p:ext uri="{D42A27DB-BD31-4B8C-83A1-F6EECF244321}">
                <p14:modId xmlns:p14="http://schemas.microsoft.com/office/powerpoint/2010/main" val="3652810361"/>
              </p:ext>
            </p:extLst>
          </p:nvPr>
        </p:nvGraphicFramePr>
        <p:xfrm>
          <a:off x="5458984" y="624517"/>
          <a:ext cx="5713841" cy="5242886"/>
        </p:xfrm>
        <a:graphic>
          <a:graphicData uri="http://schemas.openxmlformats.org/drawingml/2006/table">
            <a:tbl>
              <a:tblPr firstRow="1" bandRow="1">
                <a:tableStyleId>{21E4AEA4-8DFA-4A89-87EB-49C32662AFE0}</a:tableStyleId>
              </a:tblPr>
              <a:tblGrid>
                <a:gridCol w="3551147">
                  <a:extLst>
                    <a:ext uri="{9D8B030D-6E8A-4147-A177-3AD203B41FA5}">
                      <a16:colId xmlns:a16="http://schemas.microsoft.com/office/drawing/2014/main" val="1364811595"/>
                    </a:ext>
                  </a:extLst>
                </a:gridCol>
                <a:gridCol w="2162694">
                  <a:extLst>
                    <a:ext uri="{9D8B030D-6E8A-4147-A177-3AD203B41FA5}">
                      <a16:colId xmlns:a16="http://schemas.microsoft.com/office/drawing/2014/main" val="2154724038"/>
                    </a:ext>
                  </a:extLst>
                </a:gridCol>
              </a:tblGrid>
              <a:tr h="518026">
                <a:tc>
                  <a:txBody>
                    <a:bodyPr/>
                    <a:lstStyle/>
                    <a:p>
                      <a:pPr algn="ctr"/>
                      <a:r>
                        <a:rPr lang="en-US" sz="2300" dirty="0">
                          <a:solidFill>
                            <a:schemeClr val="bg2"/>
                          </a:solidFill>
                        </a:rPr>
                        <a:t>Purchase Price</a:t>
                      </a:r>
                    </a:p>
                  </a:txBody>
                  <a:tcPr marL="75166" marR="75166" marT="37583" marB="37583" anchor="ctr">
                    <a:solidFill>
                      <a:srgbClr val="0D274C"/>
                    </a:solidFill>
                  </a:tcPr>
                </a:tc>
                <a:tc>
                  <a:txBody>
                    <a:bodyPr/>
                    <a:lstStyle/>
                    <a:p>
                      <a:pPr algn="ctr"/>
                      <a:r>
                        <a:rPr lang="en-US" sz="2000" dirty="0">
                          <a:solidFill>
                            <a:schemeClr val="bg2"/>
                          </a:solidFill>
                        </a:rPr>
                        <a:t>$27,750,000</a:t>
                      </a:r>
                    </a:p>
                  </a:txBody>
                  <a:tcPr marL="75166" marR="75166" marT="37583" marB="37583" anchor="ctr">
                    <a:solidFill>
                      <a:srgbClr val="0D274C"/>
                    </a:solidFill>
                  </a:tcPr>
                </a:tc>
                <a:extLst>
                  <a:ext uri="{0D108BD9-81ED-4DB2-BD59-A6C34878D82A}">
                    <a16:rowId xmlns:a16="http://schemas.microsoft.com/office/drawing/2014/main" val="389686810"/>
                  </a:ext>
                </a:extLst>
              </a:tr>
              <a:tr h="518026">
                <a:tc>
                  <a:txBody>
                    <a:bodyPr/>
                    <a:lstStyle/>
                    <a:p>
                      <a:pPr algn="l"/>
                      <a:r>
                        <a:rPr lang="en-US" sz="2300" b="1" dirty="0">
                          <a:solidFill>
                            <a:srgbClr val="0D274C"/>
                          </a:solidFill>
                        </a:rPr>
                        <a:t>USES</a:t>
                      </a:r>
                      <a:endParaRPr lang="en-US" sz="2000" b="1" dirty="0">
                        <a:solidFill>
                          <a:srgbClr val="0D274C"/>
                        </a:solidFill>
                      </a:endParaRPr>
                    </a:p>
                  </a:txBody>
                  <a:tcPr marL="75166" marR="75166" marT="37583" marB="37583" anchor="ctr"/>
                </a:tc>
                <a:tc>
                  <a:txBody>
                    <a:bodyPr/>
                    <a:lstStyle/>
                    <a:p>
                      <a:pPr algn="ctr"/>
                      <a:endParaRPr lang="en-US" sz="2300" dirty="0">
                        <a:solidFill>
                          <a:srgbClr val="0D274C"/>
                        </a:solidFill>
                      </a:endParaRPr>
                    </a:p>
                  </a:txBody>
                  <a:tcPr marL="75166" marR="75166" marT="37583" marB="37583" anchor="ctr"/>
                </a:tc>
                <a:extLst>
                  <a:ext uri="{0D108BD9-81ED-4DB2-BD59-A6C34878D82A}">
                    <a16:rowId xmlns:a16="http://schemas.microsoft.com/office/drawing/2014/main" val="1166944269"/>
                  </a:ext>
                </a:extLst>
              </a:tr>
              <a:tr h="461101">
                <a:tc>
                  <a:txBody>
                    <a:bodyPr/>
                    <a:lstStyle/>
                    <a:p>
                      <a:pPr algn="l"/>
                      <a:r>
                        <a:rPr lang="en-US" sz="2000" dirty="0">
                          <a:solidFill>
                            <a:srgbClr val="0D274C"/>
                          </a:solidFill>
                        </a:rPr>
                        <a:t>     Purchase Price</a:t>
                      </a:r>
                    </a:p>
                  </a:txBody>
                  <a:tcPr marL="75166" marR="75166" marT="37583" marB="37583"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D274C"/>
                          </a:solidFill>
                        </a:rPr>
                        <a:t>$27,750,000</a:t>
                      </a:r>
                    </a:p>
                  </a:txBody>
                  <a:tcPr marL="75166" marR="75166" marT="37583" marB="37583" anchor="ctr"/>
                </a:tc>
                <a:extLst>
                  <a:ext uri="{0D108BD9-81ED-4DB2-BD59-A6C34878D82A}">
                    <a16:rowId xmlns:a16="http://schemas.microsoft.com/office/drawing/2014/main" val="947092908"/>
                  </a:ext>
                </a:extLst>
              </a:tr>
              <a:tr h="461101">
                <a:tc>
                  <a:txBody>
                    <a:bodyPr/>
                    <a:lstStyle/>
                    <a:p>
                      <a:pPr marL="0" algn="l" defTabSz="914400" rtl="0" eaLnBrk="1" latinLnBrk="0" hangingPunct="1"/>
                      <a:r>
                        <a:rPr lang="en-US" sz="2000" kern="1200" dirty="0">
                          <a:solidFill>
                            <a:srgbClr val="0D274C"/>
                          </a:solidFill>
                        </a:rPr>
                        <a:t>     Operational Capital</a:t>
                      </a:r>
                      <a:endParaRPr lang="en-US" sz="2000" kern="1200" dirty="0">
                        <a:solidFill>
                          <a:srgbClr val="0D274C"/>
                        </a:solidFill>
                        <a:latin typeface="+mn-lt"/>
                        <a:ea typeface="+mn-ea"/>
                        <a:cs typeface="+mn-cs"/>
                      </a:endParaRPr>
                    </a:p>
                  </a:txBody>
                  <a:tcPr marL="75166" marR="75166" marT="37583" marB="37583" anchor="ctr"/>
                </a:tc>
                <a:tc>
                  <a:txBody>
                    <a:bodyPr/>
                    <a:lstStyle/>
                    <a:p>
                      <a:pPr marL="0" algn="r" defTabSz="914400" rtl="0" eaLnBrk="1" latinLnBrk="0" hangingPunct="1"/>
                      <a:r>
                        <a:rPr lang="en-US" sz="2000" kern="1200" dirty="0">
                          <a:solidFill>
                            <a:srgbClr val="0D274C"/>
                          </a:solidFill>
                        </a:rPr>
                        <a:t>$815,000</a:t>
                      </a:r>
                      <a:endParaRPr lang="en-US" sz="20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731334156"/>
                  </a:ext>
                </a:extLst>
              </a:tr>
              <a:tr h="461101">
                <a:tc>
                  <a:txBody>
                    <a:bodyPr/>
                    <a:lstStyle/>
                    <a:p>
                      <a:pPr marL="0" algn="l" defTabSz="914400" rtl="0" eaLnBrk="1" latinLnBrk="0" hangingPunct="1"/>
                      <a:r>
                        <a:rPr lang="en-US" sz="2000" kern="1200">
                          <a:solidFill>
                            <a:srgbClr val="0D274C"/>
                          </a:solidFill>
                        </a:rPr>
                        <a:t>    Capital Improvements</a:t>
                      </a:r>
                      <a:endParaRPr lang="en-US" sz="2000" kern="1200">
                        <a:solidFill>
                          <a:srgbClr val="0D274C"/>
                        </a:solidFill>
                        <a:latin typeface="+mn-lt"/>
                        <a:ea typeface="+mn-ea"/>
                        <a:cs typeface="+mn-cs"/>
                      </a:endParaRPr>
                    </a:p>
                  </a:txBody>
                  <a:tcPr marL="75166" marR="75166" marT="37583" marB="37583" anchor="ctr"/>
                </a:tc>
                <a:tc>
                  <a:txBody>
                    <a:bodyPr/>
                    <a:lstStyle/>
                    <a:p>
                      <a:pPr marL="0" algn="r" defTabSz="914400" rtl="0" eaLnBrk="1" latinLnBrk="0" hangingPunct="1"/>
                      <a:r>
                        <a:rPr lang="en-US" sz="2000" kern="1200" dirty="0">
                          <a:solidFill>
                            <a:srgbClr val="0D274C"/>
                          </a:solidFill>
                        </a:rPr>
                        <a:t>$2,088,000</a:t>
                      </a:r>
                      <a:endParaRPr lang="en-US" sz="20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4135424405"/>
                  </a:ext>
                </a:extLst>
              </a:tr>
              <a:tr h="461101">
                <a:tc>
                  <a:txBody>
                    <a:bodyPr/>
                    <a:lstStyle/>
                    <a:p>
                      <a:pPr marL="0" algn="l" defTabSz="914400" rtl="0" eaLnBrk="1" latinLnBrk="0" hangingPunct="1"/>
                      <a:r>
                        <a:rPr lang="en-US" sz="2000" kern="1200" dirty="0">
                          <a:solidFill>
                            <a:srgbClr val="0D274C"/>
                          </a:solidFill>
                        </a:rPr>
                        <a:t>    Closing Costs</a:t>
                      </a:r>
                      <a:endParaRPr lang="en-US" sz="2000" kern="1200" dirty="0">
                        <a:solidFill>
                          <a:srgbClr val="0D274C"/>
                        </a:solidFill>
                        <a:latin typeface="+mn-lt"/>
                        <a:ea typeface="+mn-ea"/>
                        <a:cs typeface="+mn-cs"/>
                      </a:endParaRPr>
                    </a:p>
                  </a:txBody>
                  <a:tcPr marL="75166" marR="75166" marT="37583" marB="37583"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kern="1200" dirty="0">
                          <a:solidFill>
                            <a:srgbClr val="0D274C"/>
                          </a:solidFill>
                        </a:rPr>
                        <a:t>$1,387,000</a:t>
                      </a:r>
                      <a:endParaRPr lang="en-US" sz="20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181347616"/>
                  </a:ext>
                </a:extLst>
              </a:tr>
              <a:tr h="461101">
                <a:tc>
                  <a:txBody>
                    <a:bodyPr/>
                    <a:lstStyle/>
                    <a:p>
                      <a:pPr marL="0" algn="l" defTabSz="914400" rtl="0" eaLnBrk="1" latinLnBrk="0" hangingPunct="1"/>
                      <a:r>
                        <a:rPr lang="en-US" sz="2000" b="0" kern="1200" dirty="0">
                          <a:solidFill>
                            <a:srgbClr val="0D274C"/>
                          </a:solidFill>
                        </a:rPr>
                        <a:t>TOTAL USES</a:t>
                      </a:r>
                      <a:endParaRPr lang="en-US" sz="2000" b="0" kern="1200" dirty="0">
                        <a:solidFill>
                          <a:srgbClr val="0D274C"/>
                        </a:solidFill>
                        <a:latin typeface="+mn-lt"/>
                        <a:ea typeface="+mn-ea"/>
                        <a:cs typeface="+mn-cs"/>
                      </a:endParaRPr>
                    </a:p>
                  </a:txBody>
                  <a:tcPr marL="75166" marR="75166" marT="37583" marB="37583" anchor="ctr"/>
                </a:tc>
                <a:tc>
                  <a:txBody>
                    <a:bodyPr/>
                    <a:lstStyle/>
                    <a:p>
                      <a:pPr marL="0" algn="r" defTabSz="914400" rtl="0" eaLnBrk="1" latinLnBrk="0" hangingPunct="1"/>
                      <a:r>
                        <a:rPr lang="en-US" sz="2000" b="1" kern="1200" dirty="0">
                          <a:solidFill>
                            <a:srgbClr val="0D274C"/>
                          </a:solidFill>
                        </a:rPr>
                        <a:t>$32,040,000</a:t>
                      </a:r>
                      <a:endParaRPr lang="en-US" sz="2000" b="1"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2532821797"/>
                  </a:ext>
                </a:extLst>
              </a:tr>
              <a:tr h="518026">
                <a:tc>
                  <a:txBody>
                    <a:bodyPr/>
                    <a:lstStyle/>
                    <a:p>
                      <a:pPr marL="0" algn="l" defTabSz="914400" rtl="0" eaLnBrk="1" latinLnBrk="0" hangingPunct="1"/>
                      <a:r>
                        <a:rPr lang="en-US" sz="2300" b="1" kern="1200" dirty="0">
                          <a:solidFill>
                            <a:srgbClr val="0D274C"/>
                          </a:solidFill>
                        </a:rPr>
                        <a:t>SOURCES</a:t>
                      </a:r>
                      <a:endParaRPr lang="en-US" sz="2000" b="1" kern="1200" dirty="0">
                        <a:solidFill>
                          <a:srgbClr val="0D274C"/>
                        </a:solidFill>
                        <a:latin typeface="+mn-lt"/>
                        <a:ea typeface="+mn-ea"/>
                        <a:cs typeface="+mn-cs"/>
                      </a:endParaRPr>
                    </a:p>
                  </a:txBody>
                  <a:tcPr marL="75166" marR="75166" marT="37583" marB="37583" anchor="ctr"/>
                </a:tc>
                <a:tc>
                  <a:txBody>
                    <a:bodyPr/>
                    <a:lstStyle/>
                    <a:p>
                      <a:pPr marL="0" algn="r" defTabSz="914400" rtl="0" eaLnBrk="1" latinLnBrk="0" hangingPunct="1"/>
                      <a:endParaRPr lang="en-US" sz="20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1699285634"/>
                  </a:ext>
                </a:extLst>
              </a:tr>
              <a:tr h="461101">
                <a:tc>
                  <a:txBody>
                    <a:bodyPr/>
                    <a:lstStyle/>
                    <a:p>
                      <a:pPr marL="0" algn="l" defTabSz="914400" rtl="0" eaLnBrk="1" latinLnBrk="0" hangingPunct="1"/>
                      <a:r>
                        <a:rPr lang="en-US" sz="2000" kern="1200" dirty="0">
                          <a:solidFill>
                            <a:srgbClr val="0D274C"/>
                          </a:solidFill>
                        </a:rPr>
                        <a:t>    Debt Financing</a:t>
                      </a:r>
                      <a:endParaRPr lang="en-US" sz="2000" kern="1200" dirty="0">
                        <a:solidFill>
                          <a:srgbClr val="0D274C"/>
                        </a:solidFill>
                        <a:latin typeface="+mn-lt"/>
                        <a:ea typeface="+mn-ea"/>
                        <a:cs typeface="+mn-cs"/>
                      </a:endParaRPr>
                    </a:p>
                  </a:txBody>
                  <a:tcPr marL="75166" marR="75166" marT="37583" marB="37583" anchor="ctr"/>
                </a:tc>
                <a:tc>
                  <a:txBody>
                    <a:bodyPr/>
                    <a:lstStyle/>
                    <a:p>
                      <a:pPr marL="0" algn="r" defTabSz="914400" rtl="0" eaLnBrk="1" latinLnBrk="0" hangingPunct="1"/>
                      <a:r>
                        <a:rPr lang="en-US" sz="2000" kern="1200" dirty="0">
                          <a:solidFill>
                            <a:srgbClr val="0D274C"/>
                          </a:solidFill>
                        </a:rPr>
                        <a:t>$19,700,000</a:t>
                      </a:r>
                      <a:endParaRPr lang="en-US" sz="20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477408881"/>
                  </a:ext>
                </a:extLst>
              </a:tr>
              <a:tr h="461101">
                <a:tc>
                  <a:txBody>
                    <a:bodyPr/>
                    <a:lstStyle/>
                    <a:p>
                      <a:pPr marL="0" algn="l" defTabSz="914400" rtl="0" eaLnBrk="1" latinLnBrk="0" hangingPunct="1"/>
                      <a:r>
                        <a:rPr lang="en-US" sz="2000" kern="1200">
                          <a:solidFill>
                            <a:srgbClr val="0D274C"/>
                          </a:solidFill>
                        </a:rPr>
                        <a:t>    Equity Investment</a:t>
                      </a:r>
                      <a:endParaRPr lang="en-US" sz="2000" kern="1200">
                        <a:solidFill>
                          <a:srgbClr val="0D274C"/>
                        </a:solidFill>
                        <a:latin typeface="+mn-lt"/>
                        <a:ea typeface="+mn-ea"/>
                        <a:cs typeface="+mn-cs"/>
                      </a:endParaRPr>
                    </a:p>
                  </a:txBody>
                  <a:tcPr marL="75166" marR="75166" marT="37583" marB="37583" anchor="ctr"/>
                </a:tc>
                <a:tc>
                  <a:txBody>
                    <a:bodyPr/>
                    <a:lstStyle/>
                    <a:p>
                      <a:pPr marL="0" algn="r" defTabSz="914400" rtl="0" eaLnBrk="1" latinLnBrk="0" hangingPunct="1"/>
                      <a:r>
                        <a:rPr lang="en-US" sz="2000" kern="1200" dirty="0">
                          <a:solidFill>
                            <a:srgbClr val="0D274C"/>
                          </a:solidFill>
                        </a:rPr>
                        <a:t>$12,340,000</a:t>
                      </a:r>
                      <a:endParaRPr lang="en-US" sz="2000"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1499172205"/>
                  </a:ext>
                </a:extLst>
              </a:tr>
              <a:tr h="461101">
                <a:tc>
                  <a:txBody>
                    <a:bodyPr/>
                    <a:lstStyle/>
                    <a:p>
                      <a:pPr marL="0" algn="l" defTabSz="914400" rtl="0" eaLnBrk="1" latinLnBrk="0" hangingPunct="1"/>
                      <a:r>
                        <a:rPr lang="en-US" sz="2000" kern="1200">
                          <a:solidFill>
                            <a:srgbClr val="0D274C"/>
                          </a:solidFill>
                        </a:rPr>
                        <a:t>TOTAL SOURCES</a:t>
                      </a:r>
                      <a:endParaRPr lang="en-US" sz="2000" kern="1200">
                        <a:solidFill>
                          <a:srgbClr val="0D274C"/>
                        </a:solidFill>
                        <a:latin typeface="+mn-lt"/>
                        <a:ea typeface="+mn-ea"/>
                        <a:cs typeface="+mn-cs"/>
                      </a:endParaRPr>
                    </a:p>
                  </a:txBody>
                  <a:tcPr marL="75166" marR="75166" marT="37583" marB="37583" anchor="ctr"/>
                </a:tc>
                <a:tc>
                  <a:txBody>
                    <a:bodyPr/>
                    <a:lstStyle/>
                    <a:p>
                      <a:pPr marL="0" algn="r" defTabSz="914400" rtl="0" eaLnBrk="1" latinLnBrk="0" hangingPunct="1"/>
                      <a:r>
                        <a:rPr lang="en-US" sz="2000" b="1" kern="1200" dirty="0">
                          <a:solidFill>
                            <a:srgbClr val="0D274C"/>
                          </a:solidFill>
                        </a:rPr>
                        <a:t>$32,040,000</a:t>
                      </a:r>
                      <a:endParaRPr lang="en-US" sz="2000" b="1" kern="1200" dirty="0">
                        <a:solidFill>
                          <a:srgbClr val="0D274C"/>
                        </a:solidFill>
                        <a:latin typeface="+mn-lt"/>
                        <a:ea typeface="+mn-ea"/>
                        <a:cs typeface="+mn-cs"/>
                      </a:endParaRPr>
                    </a:p>
                  </a:txBody>
                  <a:tcPr marL="75166" marR="75166" marT="37583" marB="37583" anchor="ctr"/>
                </a:tc>
                <a:extLst>
                  <a:ext uri="{0D108BD9-81ED-4DB2-BD59-A6C34878D82A}">
                    <a16:rowId xmlns:a16="http://schemas.microsoft.com/office/drawing/2014/main" val="3262312869"/>
                  </a:ext>
                </a:extLst>
              </a:tr>
            </a:tbl>
          </a:graphicData>
        </a:graphic>
      </p:graphicFrame>
    </p:spTree>
    <p:extLst>
      <p:ext uri="{BB962C8B-B14F-4D97-AF65-F5344CB8AC3E}">
        <p14:creationId xmlns:p14="http://schemas.microsoft.com/office/powerpoint/2010/main" val="103294267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RetrospectVTI">
  <a:themeElements>
    <a:clrScheme name="MIX CRE">
      <a:dk1>
        <a:srgbClr val="192537"/>
      </a:dk1>
      <a:lt1>
        <a:srgbClr val="E9E9E9"/>
      </a:lt1>
      <a:dk2>
        <a:srgbClr val="5D8688"/>
      </a:dk2>
      <a:lt2>
        <a:srgbClr val="FFFFFF"/>
      </a:lt2>
      <a:accent1>
        <a:srgbClr val="192537"/>
      </a:accent1>
      <a:accent2>
        <a:srgbClr val="3A5680"/>
      </a:accent2>
      <a:accent3>
        <a:srgbClr val="B09E80"/>
      </a:accent3>
      <a:accent4>
        <a:srgbClr val="716551"/>
      </a:accent4>
      <a:accent5>
        <a:srgbClr val="3E8853"/>
      </a:accent5>
      <a:accent6>
        <a:srgbClr val="62A39F"/>
      </a:accent6>
      <a:hlink>
        <a:srgbClr val="6EAC1C"/>
      </a:hlink>
      <a:folHlink>
        <a:srgbClr val="B09E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www.w3.org/XML/1998/namespace"/>
    <ds:schemaRef ds:uri="http://schemas.microsoft.com/office/2006/metadata/properties"/>
    <ds:schemaRef ds:uri="http://schemas.microsoft.com/office/2006/documentManagement/types"/>
    <ds:schemaRef ds:uri="http://purl.org/dc/terms/"/>
    <ds:schemaRef ds:uri="16c05727-aa75-4e4a-9b5f-8a80a1165891"/>
    <ds:schemaRef ds:uri="http://schemas.microsoft.com/office/infopath/2007/PartnerControls"/>
    <ds:schemaRef ds:uri="71af3243-3dd4-4a8d-8c0d-dd76da1f02a5"/>
    <ds:schemaRef ds:uri="http://purl.org/dc/dcmityp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classic_all_Hands_tf33476885_win32 (1)</Template>
  <TotalTime>6793</TotalTime>
  <Words>4546</Words>
  <Application>Microsoft Office PowerPoint</Application>
  <PresentationFormat>Widescreen</PresentationFormat>
  <Paragraphs>611</Paragraphs>
  <Slides>43</Slides>
  <Notes>19</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Bahnschrift Light</vt:lpstr>
      <vt:lpstr>Calibri</vt:lpstr>
      <vt:lpstr>Calibri Light</vt:lpstr>
      <vt:lpstr>Lato-Bold</vt:lpstr>
      <vt:lpstr>Lato-Regular</vt:lpstr>
      <vt:lpstr>Open Sans</vt:lpstr>
      <vt:lpstr>Segoe UI</vt:lpstr>
      <vt:lpstr>Wingdings</vt:lpstr>
      <vt:lpstr>RetrospectVTI</vt:lpstr>
      <vt:lpstr>PowerPoint Presentation</vt:lpstr>
      <vt:lpstr>CONFIDENTIALITY DISCLAIMER</vt:lpstr>
      <vt:lpstr> Sedona Canyon</vt:lpstr>
      <vt:lpstr>PowerPoint Presentation</vt:lpstr>
      <vt:lpstr>PowerPoint Presentation</vt:lpstr>
      <vt:lpstr>Topics</vt:lpstr>
      <vt:lpstr>PowerPoint Presentation</vt:lpstr>
      <vt:lpstr> Investment Highlights</vt:lpstr>
      <vt:lpstr> Equity Investment</vt:lpstr>
      <vt:lpstr>PowerPoint Presentation</vt:lpstr>
      <vt:lpstr> Projected Returns*</vt:lpstr>
      <vt:lpstr> Business Plan</vt:lpstr>
      <vt:lpstr> Sedona Canyon Timeline</vt:lpstr>
      <vt:lpstr> Classic to Premium Units</vt:lpstr>
      <vt:lpstr> Premium Units Rents </vt:lpstr>
      <vt:lpstr> Other Revenue Streams</vt:lpstr>
      <vt:lpstr> Other Revenue Streams</vt:lpstr>
      <vt:lpstr> Capital Improvements Summary &amp; Value Add</vt:lpstr>
      <vt:lpstr>PowerPoint Presentation</vt:lpstr>
      <vt:lpstr> Unix Mix</vt:lpstr>
      <vt:lpstr> Rent Comparable</vt:lpstr>
      <vt:lpstr>PowerPoint Presentation</vt:lpstr>
      <vt:lpstr>5 Year Projected Proforma</vt:lpstr>
      <vt:lpstr>PowerPoint Presentation</vt:lpstr>
      <vt:lpstr> FAQ</vt:lpstr>
      <vt:lpstr> Risk Based Investing</vt:lpstr>
      <vt:lpstr>San Antonio Texas</vt:lpstr>
      <vt:lpstr>PowerPoint Presentation</vt:lpstr>
      <vt:lpstr>PowerPoint Presentation</vt:lpstr>
      <vt:lpstr>Population</vt:lpstr>
      <vt:lpstr>PowerPoint Presentation</vt:lpstr>
      <vt:lpstr>Economic Base</vt:lpstr>
      <vt:lpstr>Amazon</vt:lpstr>
      <vt:lpstr>PowerPoint Presentation</vt:lpstr>
      <vt:lpstr>PowerPoint Presentation</vt:lpstr>
      <vt:lpstr>Rental Market</vt:lpstr>
      <vt:lpstr>Rental Market</vt:lpstr>
      <vt:lpstr>New Development Longhorn Quarry</vt:lpstr>
      <vt:lpstr>PowerPoint Presentation</vt:lpstr>
      <vt:lpstr>PowerPoint Presentation</vt:lpstr>
      <vt:lpstr>PowerPoint Presentation</vt:lpstr>
      <vt:lpstr>PowerPoint Presentation</vt:lpstr>
      <vt:lpstr>COLOR Scheme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Antonio | MIX CRE</dc:title>
  <dc:creator>Tom@mixcre.com</dc:creator>
  <cp:keywords>San Antonio</cp:keywords>
  <cp:lastModifiedBy>Tom Mix Petreca</cp:lastModifiedBy>
  <cp:revision>738</cp:revision>
  <dcterms:created xsi:type="dcterms:W3CDTF">2021-02-18T23:03:05Z</dcterms:created>
  <dcterms:modified xsi:type="dcterms:W3CDTF">2021-06-17T05:26:24Z</dcterms:modified>
  <cp:category>Market Overview</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f42aa342-8706-4288-bd11-ebb85995028c_Enabled">
    <vt:lpwstr>true</vt:lpwstr>
  </property>
  <property fmtid="{D5CDD505-2E9C-101B-9397-08002B2CF9AE}" pid="4" name="MSIP_Label_f42aa342-8706-4288-bd11-ebb85995028c_SetDate">
    <vt:lpwstr>2021-02-18T23:03:24Z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f6796cc6-58f9-4b81-a151-55ce543f4ccd</vt:lpwstr>
  </property>
  <property fmtid="{D5CDD505-2E9C-101B-9397-08002B2CF9AE}" pid="9" name="MSIP_Label_f42aa342-8706-4288-bd11-ebb85995028c_ContentBits">
    <vt:lpwstr>0</vt:lpwstr>
  </property>
</Properties>
</file>