
<file path=[Content_Types].xml><?xml version="1.0" encoding="utf-8"?>
<Types xmlns="http://schemas.openxmlformats.org/package/2006/content-types">
  <Default Extension="jpeg" ContentType="image/jpeg"/>
  <Default Extension="jpeg&amp;ehk=HR5ZhFM9AQU2f0fLg" ContentType="image/jpeg"/>
  <Default Extension="jpg" ContentType="image/jpeg"/>
  <Default Extension="jpg&amp;ehk=J3cgnwArlP98P" ContentType="image/jpeg"/>
  <Default Extension="png" ContentType="image/png"/>
  <Default Extension="png&amp;ehk=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83" r:id="rId2"/>
    <p:sldId id="496" r:id="rId3"/>
    <p:sldId id="497" r:id="rId4"/>
    <p:sldId id="498" r:id="rId5"/>
    <p:sldId id="500" r:id="rId6"/>
    <p:sldId id="501" r:id="rId7"/>
    <p:sldId id="584" r:id="rId8"/>
    <p:sldId id="503" r:id="rId9"/>
    <p:sldId id="504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1261" r:id="rId19"/>
    <p:sldId id="5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373EA-47C7-46EA-B88F-01C1BF474400}" type="doc">
      <dgm:prSet loTypeId="urn:microsoft.com/office/officeart/2016/7/layout/BasicProcessNew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416FB00-D6DD-485A-8A12-7BF63F7436AF}">
      <dgm:prSet custT="1"/>
      <dgm:spPr/>
      <dgm:t>
        <a:bodyPr/>
        <a:lstStyle/>
        <a:p>
          <a:r>
            <a:rPr lang="en-US" sz="2400" baseline="0" dirty="0"/>
            <a:t>Always certified funds for first payment of rent and deposit and other </a:t>
          </a:r>
          <a:r>
            <a:rPr lang="en-US" sz="2400" baseline="0" dirty="0" err="1"/>
            <a:t>intial</a:t>
          </a:r>
          <a:r>
            <a:rPr lang="en-US" sz="2400" baseline="0" dirty="0"/>
            <a:t> fees</a:t>
          </a:r>
          <a:endParaRPr lang="en-US" sz="2400" dirty="0"/>
        </a:p>
      </dgm:t>
    </dgm:pt>
    <dgm:pt modelId="{288B44D2-67E4-4019-A47A-E61292A09947}" type="parTrans" cxnId="{8E0F34C8-376E-4D79-A8F2-7BAECFDA834D}">
      <dgm:prSet/>
      <dgm:spPr/>
      <dgm:t>
        <a:bodyPr/>
        <a:lstStyle/>
        <a:p>
          <a:endParaRPr lang="en-US" sz="4000"/>
        </a:p>
      </dgm:t>
    </dgm:pt>
    <dgm:pt modelId="{581E4D12-A1FF-41E5-9CDC-16409C4CDF0B}" type="sibTrans" cxnId="{8E0F34C8-376E-4D79-A8F2-7BAECFDA834D}">
      <dgm:prSet/>
      <dgm:spPr/>
      <dgm:t>
        <a:bodyPr/>
        <a:lstStyle/>
        <a:p>
          <a:endParaRPr lang="en-US" sz="4000"/>
        </a:p>
      </dgm:t>
    </dgm:pt>
    <dgm:pt modelId="{F695E3EE-B511-47B4-B92F-9060E129BCDB}">
      <dgm:prSet custT="1"/>
      <dgm:spPr/>
      <dgm:t>
        <a:bodyPr/>
        <a:lstStyle/>
        <a:p>
          <a:r>
            <a:rPr lang="en-US" sz="2400" baseline="0" dirty="0"/>
            <a:t>Keys only given when everything is done….</a:t>
          </a:r>
        </a:p>
        <a:p>
          <a:r>
            <a:rPr lang="en-US" sz="2400" baseline="0" dirty="0"/>
            <a:t>Lease is signed,</a:t>
          </a:r>
        </a:p>
        <a:p>
          <a:r>
            <a:rPr lang="en-US" sz="2400" baseline="0" dirty="0"/>
            <a:t>All certified funds received </a:t>
          </a:r>
        </a:p>
        <a:p>
          <a:r>
            <a:rPr lang="en-US" sz="2400" dirty="0"/>
            <a:t>Condition report signed </a:t>
          </a:r>
        </a:p>
      </dgm:t>
    </dgm:pt>
    <dgm:pt modelId="{31DB3435-0D6E-44B5-989A-C86B1BA0F061}" type="parTrans" cxnId="{42708AC4-484F-461D-8BBC-600B5FB66195}">
      <dgm:prSet/>
      <dgm:spPr/>
      <dgm:t>
        <a:bodyPr/>
        <a:lstStyle/>
        <a:p>
          <a:endParaRPr lang="en-US" sz="4000"/>
        </a:p>
      </dgm:t>
    </dgm:pt>
    <dgm:pt modelId="{FDF43A64-6A44-4B4A-908F-7F21F6AD0C48}" type="sibTrans" cxnId="{42708AC4-484F-461D-8BBC-600B5FB66195}">
      <dgm:prSet/>
      <dgm:spPr/>
      <dgm:t>
        <a:bodyPr/>
        <a:lstStyle/>
        <a:p>
          <a:endParaRPr lang="en-US" sz="4000"/>
        </a:p>
      </dgm:t>
    </dgm:pt>
    <dgm:pt modelId="{4E583E38-90B6-4636-BF08-8B5181104943}">
      <dgm:prSet custT="1"/>
      <dgm:spPr/>
      <dgm:t>
        <a:bodyPr/>
        <a:lstStyle/>
        <a:p>
          <a:r>
            <a:rPr lang="en-US" sz="2400" baseline="0" dirty="0"/>
            <a:t>Tenant turnover is your biggest expense</a:t>
          </a:r>
        </a:p>
        <a:p>
          <a:r>
            <a:rPr lang="en-US" sz="2400" baseline="0" dirty="0"/>
            <a:t>Take care of your residents. If they have legitimate repair fix </a:t>
          </a:r>
          <a:r>
            <a:rPr lang="en-US" sz="2400" baseline="0" dirty="0" err="1"/>
            <a:t>immediatelyand</a:t>
          </a:r>
          <a:r>
            <a:rPr lang="en-US" sz="2400" baseline="0" dirty="0"/>
            <a:t> follow up</a:t>
          </a:r>
          <a:endParaRPr lang="en-US" sz="2400" dirty="0"/>
        </a:p>
      </dgm:t>
    </dgm:pt>
    <dgm:pt modelId="{C3E6DEC2-6715-49E4-AE1B-BAB824A83894}" type="parTrans" cxnId="{732285A9-6F11-4240-AD05-A6FF28288506}">
      <dgm:prSet/>
      <dgm:spPr/>
      <dgm:t>
        <a:bodyPr/>
        <a:lstStyle/>
        <a:p>
          <a:endParaRPr lang="en-US" sz="4000"/>
        </a:p>
      </dgm:t>
    </dgm:pt>
    <dgm:pt modelId="{4C50ABF9-E093-4923-AC24-2D7BF452B25D}" type="sibTrans" cxnId="{732285A9-6F11-4240-AD05-A6FF28288506}">
      <dgm:prSet/>
      <dgm:spPr/>
      <dgm:t>
        <a:bodyPr/>
        <a:lstStyle/>
        <a:p>
          <a:endParaRPr lang="en-US" sz="4000"/>
        </a:p>
      </dgm:t>
    </dgm:pt>
    <dgm:pt modelId="{365D5E99-F9EC-4F1F-AAF6-9A27E98916C3}">
      <dgm:prSet custT="1"/>
      <dgm:spPr/>
      <dgm:t>
        <a:bodyPr/>
        <a:lstStyle/>
        <a:p>
          <a:r>
            <a:rPr lang="en-US" sz="2400" baseline="0" dirty="0"/>
            <a:t>If they caused the damage make sure they pay you immediately </a:t>
          </a:r>
          <a:endParaRPr lang="en-US" sz="2400" dirty="0"/>
        </a:p>
      </dgm:t>
    </dgm:pt>
    <dgm:pt modelId="{6A59CFF1-D52E-4E6D-B7BA-6662926D050E}" type="parTrans" cxnId="{9DC95146-0919-4BB5-8E16-CFFB61E17B0F}">
      <dgm:prSet/>
      <dgm:spPr/>
      <dgm:t>
        <a:bodyPr/>
        <a:lstStyle/>
        <a:p>
          <a:endParaRPr lang="en-US" sz="4000"/>
        </a:p>
      </dgm:t>
    </dgm:pt>
    <dgm:pt modelId="{19F125B1-9A2F-4A02-AE7C-02BBE4A87ADF}" type="sibTrans" cxnId="{9DC95146-0919-4BB5-8E16-CFFB61E17B0F}">
      <dgm:prSet/>
      <dgm:spPr/>
      <dgm:t>
        <a:bodyPr/>
        <a:lstStyle/>
        <a:p>
          <a:endParaRPr lang="en-US" sz="4000"/>
        </a:p>
      </dgm:t>
    </dgm:pt>
    <dgm:pt modelId="{742023FA-401E-4F07-BE3C-5525813B1F5C}">
      <dgm:prSet custT="1"/>
      <dgm:spPr/>
      <dgm:t>
        <a:bodyPr/>
        <a:lstStyle/>
        <a:p>
          <a:r>
            <a:rPr lang="en-US" sz="2400" baseline="0" dirty="0"/>
            <a:t>Treat them like someone you care about so they stay</a:t>
          </a:r>
          <a:endParaRPr lang="en-US" sz="2400" dirty="0"/>
        </a:p>
      </dgm:t>
    </dgm:pt>
    <dgm:pt modelId="{166340F5-40A6-4A5A-813B-C8C12DF6B91D}" type="parTrans" cxnId="{5E6A689E-1BFD-44ED-AFD3-3C42C4F08261}">
      <dgm:prSet/>
      <dgm:spPr/>
      <dgm:t>
        <a:bodyPr/>
        <a:lstStyle/>
        <a:p>
          <a:endParaRPr lang="en-US" sz="4000"/>
        </a:p>
      </dgm:t>
    </dgm:pt>
    <dgm:pt modelId="{A280AC1C-663C-49BB-8764-04925C36FD83}" type="sibTrans" cxnId="{5E6A689E-1BFD-44ED-AFD3-3C42C4F08261}">
      <dgm:prSet/>
      <dgm:spPr/>
      <dgm:t>
        <a:bodyPr/>
        <a:lstStyle/>
        <a:p>
          <a:endParaRPr lang="en-US" sz="4000"/>
        </a:p>
      </dgm:t>
    </dgm:pt>
    <dgm:pt modelId="{B9ADC847-110B-4565-911B-4FC961835D67}" type="pres">
      <dgm:prSet presAssocID="{A29373EA-47C7-46EA-B88F-01C1BF474400}" presName="Name0" presStyleCnt="0">
        <dgm:presLayoutVars>
          <dgm:dir/>
          <dgm:resizeHandles val="exact"/>
        </dgm:presLayoutVars>
      </dgm:prSet>
      <dgm:spPr/>
    </dgm:pt>
    <dgm:pt modelId="{045A8DD3-94D4-4A2C-93C5-B8B14CC61560}" type="pres">
      <dgm:prSet presAssocID="{4416FB00-D6DD-485A-8A12-7BF63F7436AF}" presName="node" presStyleLbl="node1" presStyleIdx="0" presStyleCnt="9">
        <dgm:presLayoutVars>
          <dgm:bulletEnabled val="1"/>
        </dgm:presLayoutVars>
      </dgm:prSet>
      <dgm:spPr/>
    </dgm:pt>
    <dgm:pt modelId="{6F436A58-636B-4D55-B8E0-F859668A006A}" type="pres">
      <dgm:prSet presAssocID="{581E4D12-A1FF-41E5-9CDC-16409C4CDF0B}" presName="sibTransSpacerBeforeConnector" presStyleCnt="0"/>
      <dgm:spPr/>
    </dgm:pt>
    <dgm:pt modelId="{0FC23F38-904B-4A35-AAB7-A5E4D721185D}" type="pres">
      <dgm:prSet presAssocID="{581E4D12-A1FF-41E5-9CDC-16409C4CDF0B}" presName="sibTrans" presStyleLbl="node1" presStyleIdx="1" presStyleCnt="9"/>
      <dgm:spPr/>
    </dgm:pt>
    <dgm:pt modelId="{8A2E80EB-D80D-4760-8E51-CC6430874033}" type="pres">
      <dgm:prSet presAssocID="{581E4D12-A1FF-41E5-9CDC-16409C4CDF0B}" presName="sibTransSpacerAfterConnector" presStyleCnt="0"/>
      <dgm:spPr/>
    </dgm:pt>
    <dgm:pt modelId="{CB6E3913-5F51-4664-8AC5-62B779D3F2D7}" type="pres">
      <dgm:prSet presAssocID="{F695E3EE-B511-47B4-B92F-9060E129BCDB}" presName="node" presStyleLbl="node1" presStyleIdx="2" presStyleCnt="9">
        <dgm:presLayoutVars>
          <dgm:bulletEnabled val="1"/>
        </dgm:presLayoutVars>
      </dgm:prSet>
      <dgm:spPr/>
    </dgm:pt>
    <dgm:pt modelId="{E8603057-EE77-4B6F-8EEB-7D968FE1CCA2}" type="pres">
      <dgm:prSet presAssocID="{FDF43A64-6A44-4B4A-908F-7F21F6AD0C48}" presName="sibTransSpacerBeforeConnector" presStyleCnt="0"/>
      <dgm:spPr/>
    </dgm:pt>
    <dgm:pt modelId="{144FBF79-C339-4EE0-8A04-DAAAA83A27A3}" type="pres">
      <dgm:prSet presAssocID="{FDF43A64-6A44-4B4A-908F-7F21F6AD0C48}" presName="sibTrans" presStyleLbl="node1" presStyleIdx="3" presStyleCnt="9"/>
      <dgm:spPr/>
    </dgm:pt>
    <dgm:pt modelId="{D9130B18-4E58-4718-B129-3E6B0644E96B}" type="pres">
      <dgm:prSet presAssocID="{FDF43A64-6A44-4B4A-908F-7F21F6AD0C48}" presName="sibTransSpacerAfterConnector" presStyleCnt="0"/>
      <dgm:spPr/>
    </dgm:pt>
    <dgm:pt modelId="{7ADEB80E-AB40-47EF-ABAD-E0EFF7620980}" type="pres">
      <dgm:prSet presAssocID="{4E583E38-90B6-4636-BF08-8B5181104943}" presName="node" presStyleLbl="node1" presStyleIdx="4" presStyleCnt="9">
        <dgm:presLayoutVars>
          <dgm:bulletEnabled val="1"/>
        </dgm:presLayoutVars>
      </dgm:prSet>
      <dgm:spPr/>
    </dgm:pt>
    <dgm:pt modelId="{A2FF85D2-2E08-47CF-984A-3696FF4321BD}" type="pres">
      <dgm:prSet presAssocID="{4C50ABF9-E093-4923-AC24-2D7BF452B25D}" presName="sibTransSpacerBeforeConnector" presStyleCnt="0"/>
      <dgm:spPr/>
    </dgm:pt>
    <dgm:pt modelId="{E29A6CEA-F25E-410F-893B-21E909863696}" type="pres">
      <dgm:prSet presAssocID="{4C50ABF9-E093-4923-AC24-2D7BF452B25D}" presName="sibTrans" presStyleLbl="node1" presStyleIdx="5" presStyleCnt="9"/>
      <dgm:spPr/>
    </dgm:pt>
    <dgm:pt modelId="{9230E2CE-9F11-44B3-BD23-E341FFA7DBBF}" type="pres">
      <dgm:prSet presAssocID="{4C50ABF9-E093-4923-AC24-2D7BF452B25D}" presName="sibTransSpacerAfterConnector" presStyleCnt="0"/>
      <dgm:spPr/>
    </dgm:pt>
    <dgm:pt modelId="{29B65670-8BA7-4F21-A48D-F5903820B6A7}" type="pres">
      <dgm:prSet presAssocID="{365D5E99-F9EC-4F1F-AAF6-9A27E98916C3}" presName="node" presStyleLbl="node1" presStyleIdx="6" presStyleCnt="9">
        <dgm:presLayoutVars>
          <dgm:bulletEnabled val="1"/>
        </dgm:presLayoutVars>
      </dgm:prSet>
      <dgm:spPr/>
    </dgm:pt>
    <dgm:pt modelId="{98499BA1-83B0-424D-968F-19AA7ADD7702}" type="pres">
      <dgm:prSet presAssocID="{19F125B1-9A2F-4A02-AE7C-02BBE4A87ADF}" presName="sibTransSpacerBeforeConnector" presStyleCnt="0"/>
      <dgm:spPr/>
    </dgm:pt>
    <dgm:pt modelId="{FC39C469-F638-4F07-A312-769F35D274CA}" type="pres">
      <dgm:prSet presAssocID="{19F125B1-9A2F-4A02-AE7C-02BBE4A87ADF}" presName="sibTrans" presStyleLbl="node1" presStyleIdx="7" presStyleCnt="9"/>
      <dgm:spPr/>
    </dgm:pt>
    <dgm:pt modelId="{8527ED47-4DD6-4484-814F-1E5701A362E2}" type="pres">
      <dgm:prSet presAssocID="{19F125B1-9A2F-4A02-AE7C-02BBE4A87ADF}" presName="sibTransSpacerAfterConnector" presStyleCnt="0"/>
      <dgm:spPr/>
    </dgm:pt>
    <dgm:pt modelId="{8855A105-DFC6-42D2-B41C-3A8294AB30AE}" type="pres">
      <dgm:prSet presAssocID="{742023FA-401E-4F07-BE3C-5525813B1F5C}" presName="node" presStyleLbl="node1" presStyleIdx="8" presStyleCnt="9">
        <dgm:presLayoutVars>
          <dgm:bulletEnabled val="1"/>
        </dgm:presLayoutVars>
      </dgm:prSet>
      <dgm:spPr/>
    </dgm:pt>
  </dgm:ptLst>
  <dgm:cxnLst>
    <dgm:cxn modelId="{119ED60F-EFAD-4505-9632-748C4B10B962}" type="presOf" srcId="{4416FB00-D6DD-485A-8A12-7BF63F7436AF}" destId="{045A8DD3-94D4-4A2C-93C5-B8B14CC61560}" srcOrd="0" destOrd="0" presId="urn:microsoft.com/office/officeart/2016/7/layout/BasicProcessNew"/>
    <dgm:cxn modelId="{41D0A512-2E83-470E-A46F-ADCB2AFA06F7}" type="presOf" srcId="{FDF43A64-6A44-4B4A-908F-7F21F6AD0C48}" destId="{144FBF79-C339-4EE0-8A04-DAAAA83A27A3}" srcOrd="0" destOrd="0" presId="urn:microsoft.com/office/officeart/2016/7/layout/BasicProcessNew"/>
    <dgm:cxn modelId="{100E7B30-2422-4BC4-A126-46522DBC5F3E}" type="presOf" srcId="{742023FA-401E-4F07-BE3C-5525813B1F5C}" destId="{8855A105-DFC6-42D2-B41C-3A8294AB30AE}" srcOrd="0" destOrd="0" presId="urn:microsoft.com/office/officeart/2016/7/layout/BasicProcessNew"/>
    <dgm:cxn modelId="{9DC95146-0919-4BB5-8E16-CFFB61E17B0F}" srcId="{A29373EA-47C7-46EA-B88F-01C1BF474400}" destId="{365D5E99-F9EC-4F1F-AAF6-9A27E98916C3}" srcOrd="3" destOrd="0" parTransId="{6A59CFF1-D52E-4E6D-B7BA-6662926D050E}" sibTransId="{19F125B1-9A2F-4A02-AE7C-02BBE4A87ADF}"/>
    <dgm:cxn modelId="{D2361C48-D681-4562-971E-DCC87A8420D8}" type="presOf" srcId="{365D5E99-F9EC-4F1F-AAF6-9A27E98916C3}" destId="{29B65670-8BA7-4F21-A48D-F5903820B6A7}" srcOrd="0" destOrd="0" presId="urn:microsoft.com/office/officeart/2016/7/layout/BasicProcessNew"/>
    <dgm:cxn modelId="{2289FD7A-6E39-46A4-834C-035895261502}" type="presOf" srcId="{4E583E38-90B6-4636-BF08-8B5181104943}" destId="{7ADEB80E-AB40-47EF-ABAD-E0EFF7620980}" srcOrd="0" destOrd="0" presId="urn:microsoft.com/office/officeart/2016/7/layout/BasicProcessNew"/>
    <dgm:cxn modelId="{5E6A689E-1BFD-44ED-AFD3-3C42C4F08261}" srcId="{A29373EA-47C7-46EA-B88F-01C1BF474400}" destId="{742023FA-401E-4F07-BE3C-5525813B1F5C}" srcOrd="4" destOrd="0" parTransId="{166340F5-40A6-4A5A-813B-C8C12DF6B91D}" sibTransId="{A280AC1C-663C-49BB-8764-04925C36FD83}"/>
    <dgm:cxn modelId="{732285A9-6F11-4240-AD05-A6FF28288506}" srcId="{A29373EA-47C7-46EA-B88F-01C1BF474400}" destId="{4E583E38-90B6-4636-BF08-8B5181104943}" srcOrd="2" destOrd="0" parTransId="{C3E6DEC2-6715-49E4-AE1B-BAB824A83894}" sibTransId="{4C50ABF9-E093-4923-AC24-2D7BF452B25D}"/>
    <dgm:cxn modelId="{47FD24B4-D3C4-4846-B879-7CA6195B9218}" type="presOf" srcId="{19F125B1-9A2F-4A02-AE7C-02BBE4A87ADF}" destId="{FC39C469-F638-4F07-A312-769F35D274CA}" srcOrd="0" destOrd="0" presId="urn:microsoft.com/office/officeart/2016/7/layout/BasicProcessNew"/>
    <dgm:cxn modelId="{7D96FAC1-DFB6-45E2-A380-2F18BCBE46B1}" type="presOf" srcId="{A29373EA-47C7-46EA-B88F-01C1BF474400}" destId="{B9ADC847-110B-4565-911B-4FC961835D67}" srcOrd="0" destOrd="0" presId="urn:microsoft.com/office/officeart/2016/7/layout/BasicProcessNew"/>
    <dgm:cxn modelId="{42708AC4-484F-461D-8BBC-600B5FB66195}" srcId="{A29373EA-47C7-46EA-B88F-01C1BF474400}" destId="{F695E3EE-B511-47B4-B92F-9060E129BCDB}" srcOrd="1" destOrd="0" parTransId="{31DB3435-0D6E-44B5-989A-C86B1BA0F061}" sibTransId="{FDF43A64-6A44-4B4A-908F-7F21F6AD0C48}"/>
    <dgm:cxn modelId="{8E0F34C8-376E-4D79-A8F2-7BAECFDA834D}" srcId="{A29373EA-47C7-46EA-B88F-01C1BF474400}" destId="{4416FB00-D6DD-485A-8A12-7BF63F7436AF}" srcOrd="0" destOrd="0" parTransId="{288B44D2-67E4-4019-A47A-E61292A09947}" sibTransId="{581E4D12-A1FF-41E5-9CDC-16409C4CDF0B}"/>
    <dgm:cxn modelId="{C9D070E4-6DE3-41ED-83CB-EDF5B16BF426}" type="presOf" srcId="{F695E3EE-B511-47B4-B92F-9060E129BCDB}" destId="{CB6E3913-5F51-4664-8AC5-62B779D3F2D7}" srcOrd="0" destOrd="0" presId="urn:microsoft.com/office/officeart/2016/7/layout/BasicProcessNew"/>
    <dgm:cxn modelId="{2435A6EA-0B61-4034-85F3-DF51634DF6F2}" type="presOf" srcId="{581E4D12-A1FF-41E5-9CDC-16409C4CDF0B}" destId="{0FC23F38-904B-4A35-AAB7-A5E4D721185D}" srcOrd="0" destOrd="0" presId="urn:microsoft.com/office/officeart/2016/7/layout/BasicProcessNew"/>
    <dgm:cxn modelId="{F08DB1F1-C09A-4AA9-9D3D-928C83CB25D3}" type="presOf" srcId="{4C50ABF9-E093-4923-AC24-2D7BF452B25D}" destId="{E29A6CEA-F25E-410F-893B-21E909863696}" srcOrd="0" destOrd="0" presId="urn:microsoft.com/office/officeart/2016/7/layout/BasicProcessNew"/>
    <dgm:cxn modelId="{F8A8035B-5E5E-4C88-9455-BD0AD706552D}" type="presParOf" srcId="{B9ADC847-110B-4565-911B-4FC961835D67}" destId="{045A8DD3-94D4-4A2C-93C5-B8B14CC61560}" srcOrd="0" destOrd="0" presId="urn:microsoft.com/office/officeart/2016/7/layout/BasicProcessNew"/>
    <dgm:cxn modelId="{9A6D70AC-AD79-4BED-95C2-7E0F74DD567A}" type="presParOf" srcId="{B9ADC847-110B-4565-911B-4FC961835D67}" destId="{6F436A58-636B-4D55-B8E0-F859668A006A}" srcOrd="1" destOrd="0" presId="urn:microsoft.com/office/officeart/2016/7/layout/BasicProcessNew"/>
    <dgm:cxn modelId="{6AD585A0-4F4C-41FE-B1DD-824D3A6A7282}" type="presParOf" srcId="{B9ADC847-110B-4565-911B-4FC961835D67}" destId="{0FC23F38-904B-4A35-AAB7-A5E4D721185D}" srcOrd="2" destOrd="0" presId="urn:microsoft.com/office/officeart/2016/7/layout/BasicProcessNew"/>
    <dgm:cxn modelId="{4D2A19B9-6EA3-497F-A804-D229DC169927}" type="presParOf" srcId="{B9ADC847-110B-4565-911B-4FC961835D67}" destId="{8A2E80EB-D80D-4760-8E51-CC6430874033}" srcOrd="3" destOrd="0" presId="urn:microsoft.com/office/officeart/2016/7/layout/BasicProcessNew"/>
    <dgm:cxn modelId="{2B519BD0-284B-48C9-AC46-75748411F504}" type="presParOf" srcId="{B9ADC847-110B-4565-911B-4FC961835D67}" destId="{CB6E3913-5F51-4664-8AC5-62B779D3F2D7}" srcOrd="4" destOrd="0" presId="urn:microsoft.com/office/officeart/2016/7/layout/BasicProcessNew"/>
    <dgm:cxn modelId="{AA956EB3-3A0E-409E-A1C8-11DACA39B38B}" type="presParOf" srcId="{B9ADC847-110B-4565-911B-4FC961835D67}" destId="{E8603057-EE77-4B6F-8EEB-7D968FE1CCA2}" srcOrd="5" destOrd="0" presId="urn:microsoft.com/office/officeart/2016/7/layout/BasicProcessNew"/>
    <dgm:cxn modelId="{44BDC4A3-BDD9-48C7-A6EF-8CC58B2AFA0A}" type="presParOf" srcId="{B9ADC847-110B-4565-911B-4FC961835D67}" destId="{144FBF79-C339-4EE0-8A04-DAAAA83A27A3}" srcOrd="6" destOrd="0" presId="urn:microsoft.com/office/officeart/2016/7/layout/BasicProcessNew"/>
    <dgm:cxn modelId="{92B6E01F-BDCC-49B7-901D-F5EDD92D507F}" type="presParOf" srcId="{B9ADC847-110B-4565-911B-4FC961835D67}" destId="{D9130B18-4E58-4718-B129-3E6B0644E96B}" srcOrd="7" destOrd="0" presId="urn:microsoft.com/office/officeart/2016/7/layout/BasicProcessNew"/>
    <dgm:cxn modelId="{5C90FE44-A8BB-4636-A923-C8090D611DE0}" type="presParOf" srcId="{B9ADC847-110B-4565-911B-4FC961835D67}" destId="{7ADEB80E-AB40-47EF-ABAD-E0EFF7620980}" srcOrd="8" destOrd="0" presId="urn:microsoft.com/office/officeart/2016/7/layout/BasicProcessNew"/>
    <dgm:cxn modelId="{81BCF513-CE2B-4943-8B0D-B892A1DD8A6E}" type="presParOf" srcId="{B9ADC847-110B-4565-911B-4FC961835D67}" destId="{A2FF85D2-2E08-47CF-984A-3696FF4321BD}" srcOrd="9" destOrd="0" presId="urn:microsoft.com/office/officeart/2016/7/layout/BasicProcessNew"/>
    <dgm:cxn modelId="{CB2B6479-ABE5-4E3B-B796-47767B0B5029}" type="presParOf" srcId="{B9ADC847-110B-4565-911B-4FC961835D67}" destId="{E29A6CEA-F25E-410F-893B-21E909863696}" srcOrd="10" destOrd="0" presId="urn:microsoft.com/office/officeart/2016/7/layout/BasicProcessNew"/>
    <dgm:cxn modelId="{12B778CA-3CE0-4805-8132-0DBA4B4DB2B0}" type="presParOf" srcId="{B9ADC847-110B-4565-911B-4FC961835D67}" destId="{9230E2CE-9F11-44B3-BD23-E341FFA7DBBF}" srcOrd="11" destOrd="0" presId="urn:microsoft.com/office/officeart/2016/7/layout/BasicProcessNew"/>
    <dgm:cxn modelId="{26F374ED-04BE-47A3-B17B-81532E412155}" type="presParOf" srcId="{B9ADC847-110B-4565-911B-4FC961835D67}" destId="{29B65670-8BA7-4F21-A48D-F5903820B6A7}" srcOrd="12" destOrd="0" presId="urn:microsoft.com/office/officeart/2016/7/layout/BasicProcessNew"/>
    <dgm:cxn modelId="{7A10E2F3-5A68-4E7E-84CE-20BA43C3B24D}" type="presParOf" srcId="{B9ADC847-110B-4565-911B-4FC961835D67}" destId="{98499BA1-83B0-424D-968F-19AA7ADD7702}" srcOrd="13" destOrd="0" presId="urn:microsoft.com/office/officeart/2016/7/layout/BasicProcessNew"/>
    <dgm:cxn modelId="{BE5EE68C-DF10-4AD9-8696-9A3E1EC8696C}" type="presParOf" srcId="{B9ADC847-110B-4565-911B-4FC961835D67}" destId="{FC39C469-F638-4F07-A312-769F35D274CA}" srcOrd="14" destOrd="0" presId="urn:microsoft.com/office/officeart/2016/7/layout/BasicProcessNew"/>
    <dgm:cxn modelId="{62ADA84D-90E5-4DD2-A35D-4CC0A1FFE6EE}" type="presParOf" srcId="{B9ADC847-110B-4565-911B-4FC961835D67}" destId="{8527ED47-4DD6-4484-814F-1E5701A362E2}" srcOrd="15" destOrd="0" presId="urn:microsoft.com/office/officeart/2016/7/layout/BasicProcessNew"/>
    <dgm:cxn modelId="{22A2FA48-1838-4E84-B6CE-82124DF3FE3D}" type="presParOf" srcId="{B9ADC847-110B-4565-911B-4FC961835D67}" destId="{8855A105-DFC6-42D2-B41C-3A8294AB30AE}" srcOrd="16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A8DD3-94D4-4A2C-93C5-B8B14CC61560}">
      <dsp:nvSpPr>
        <dsp:cNvPr id="0" name=""/>
        <dsp:cNvSpPr/>
      </dsp:nvSpPr>
      <dsp:spPr>
        <a:xfrm>
          <a:off x="10908" y="0"/>
          <a:ext cx="1845720" cy="469619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Always certified funds for first payment of rent and deposit and other </a:t>
          </a:r>
          <a:r>
            <a:rPr lang="en-US" sz="2400" kern="1200" baseline="0" dirty="0" err="1"/>
            <a:t>intial</a:t>
          </a:r>
          <a:r>
            <a:rPr lang="en-US" sz="2400" kern="1200" baseline="0" dirty="0"/>
            <a:t> fees</a:t>
          </a:r>
          <a:endParaRPr lang="en-US" sz="2400" kern="1200" dirty="0"/>
        </a:p>
      </dsp:txBody>
      <dsp:txXfrm>
        <a:off x="10908" y="0"/>
        <a:ext cx="1845720" cy="4696195"/>
      </dsp:txXfrm>
    </dsp:sp>
    <dsp:sp modelId="{0FC23F38-904B-4A35-AAB7-A5E4D721185D}">
      <dsp:nvSpPr>
        <dsp:cNvPr id="0" name=""/>
        <dsp:cNvSpPr/>
      </dsp:nvSpPr>
      <dsp:spPr>
        <a:xfrm>
          <a:off x="1884880" y="2226597"/>
          <a:ext cx="276858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6E3913-5F51-4664-8AC5-62B779D3F2D7}">
      <dsp:nvSpPr>
        <dsp:cNvPr id="0" name=""/>
        <dsp:cNvSpPr/>
      </dsp:nvSpPr>
      <dsp:spPr>
        <a:xfrm>
          <a:off x="2189989" y="0"/>
          <a:ext cx="1845720" cy="469619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Keys only given when everything is done….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Lease is signed,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All certified funds received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Condition report signed </a:t>
          </a:r>
        </a:p>
      </dsp:txBody>
      <dsp:txXfrm>
        <a:off x="2189989" y="0"/>
        <a:ext cx="1845720" cy="4696195"/>
      </dsp:txXfrm>
    </dsp:sp>
    <dsp:sp modelId="{144FBF79-C339-4EE0-8A04-DAAAA83A27A3}">
      <dsp:nvSpPr>
        <dsp:cNvPr id="0" name=""/>
        <dsp:cNvSpPr/>
      </dsp:nvSpPr>
      <dsp:spPr>
        <a:xfrm>
          <a:off x="4063961" y="2226597"/>
          <a:ext cx="276858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DEB80E-AB40-47EF-ABAD-E0EFF7620980}">
      <dsp:nvSpPr>
        <dsp:cNvPr id="0" name=""/>
        <dsp:cNvSpPr/>
      </dsp:nvSpPr>
      <dsp:spPr>
        <a:xfrm>
          <a:off x="4369070" y="0"/>
          <a:ext cx="1845720" cy="469619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Tenant turnover is your biggest expense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Take care of your residents. If they have legitimate repair fix </a:t>
          </a:r>
          <a:r>
            <a:rPr lang="en-US" sz="2400" kern="1200" baseline="0" dirty="0" err="1"/>
            <a:t>immediatelyand</a:t>
          </a:r>
          <a:r>
            <a:rPr lang="en-US" sz="2400" kern="1200" baseline="0" dirty="0"/>
            <a:t> follow up</a:t>
          </a:r>
          <a:endParaRPr lang="en-US" sz="2400" kern="1200" dirty="0"/>
        </a:p>
      </dsp:txBody>
      <dsp:txXfrm>
        <a:off x="4369070" y="0"/>
        <a:ext cx="1845720" cy="4696195"/>
      </dsp:txXfrm>
    </dsp:sp>
    <dsp:sp modelId="{E29A6CEA-F25E-410F-893B-21E909863696}">
      <dsp:nvSpPr>
        <dsp:cNvPr id="0" name=""/>
        <dsp:cNvSpPr/>
      </dsp:nvSpPr>
      <dsp:spPr>
        <a:xfrm>
          <a:off x="6243042" y="2226597"/>
          <a:ext cx="276858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65670-8BA7-4F21-A48D-F5903820B6A7}">
      <dsp:nvSpPr>
        <dsp:cNvPr id="0" name=""/>
        <dsp:cNvSpPr/>
      </dsp:nvSpPr>
      <dsp:spPr>
        <a:xfrm>
          <a:off x="6548151" y="0"/>
          <a:ext cx="1845720" cy="469619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If they caused the damage make sure they pay you immediately </a:t>
          </a:r>
          <a:endParaRPr lang="en-US" sz="2400" kern="1200" dirty="0"/>
        </a:p>
      </dsp:txBody>
      <dsp:txXfrm>
        <a:off x="6548151" y="0"/>
        <a:ext cx="1845720" cy="4696195"/>
      </dsp:txXfrm>
    </dsp:sp>
    <dsp:sp modelId="{FC39C469-F638-4F07-A312-769F35D274CA}">
      <dsp:nvSpPr>
        <dsp:cNvPr id="0" name=""/>
        <dsp:cNvSpPr/>
      </dsp:nvSpPr>
      <dsp:spPr>
        <a:xfrm>
          <a:off x="8422123" y="2226597"/>
          <a:ext cx="276858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5A105-DFC6-42D2-B41C-3A8294AB30AE}">
      <dsp:nvSpPr>
        <dsp:cNvPr id="0" name=""/>
        <dsp:cNvSpPr/>
      </dsp:nvSpPr>
      <dsp:spPr>
        <a:xfrm>
          <a:off x="8727232" y="0"/>
          <a:ext cx="1845720" cy="469619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Treat them like someone you care about so they stay</a:t>
          </a:r>
          <a:endParaRPr lang="en-US" sz="2400" kern="1200" dirty="0"/>
        </a:p>
      </dsp:txBody>
      <dsp:txXfrm>
        <a:off x="8727232" y="0"/>
        <a:ext cx="1845720" cy="4696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4A7E-BDBA-44D4-BF7F-B579D1103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07C2A-FC46-48B4-9963-E2D2DCB63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57A94-9D86-44A2-B16F-F7DF6E64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2435-D9DE-4F89-B134-904C137AF83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CA1CE-35E3-49EA-92FA-9006BC89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42A81-485A-42E6-A9D6-4C744A9B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491E-D889-4DE1-B7F0-6456B128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7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9624-01F0-4A69-8E2B-7267EF8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5BB57-88FC-485B-8C2A-9DB5FDD25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7DF99-D949-4985-9892-2D6B2031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2435-D9DE-4F89-B134-904C137AF83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8449-8308-457B-B1C3-3130CA47D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E24F6-3C1D-4149-B7AC-BA1E7E24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491E-D889-4DE1-B7F0-6456B128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3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3FE46F-B957-4B75-B793-979682E81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0870D-E001-42F2-B1B6-58A93732A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02CAF-BC0F-4A92-B9D6-213132E5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2435-D9DE-4F89-B134-904C137AF83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1AA3-5DB1-42A5-847B-08B16134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37726-53DF-4E0D-82BD-B98352F1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491E-D889-4DE1-B7F0-6456B128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0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5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2F716-F93E-43E0-A9AB-EE58CE1431D3}"/>
              </a:ext>
            </a:extLst>
          </p:cNvPr>
          <p:cNvSpPr/>
          <p:nvPr userDrawn="1"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shflowLOGO01newshinywhitenormal.png">
            <a:extLst>
              <a:ext uri="{FF2B5EF4-FFF2-40B4-BE49-F238E27FC236}">
                <a16:creationId xmlns:a16="http://schemas.microsoft.com/office/drawing/2014/main" id="{BCD84716-4971-49BD-9666-753B3AA9BE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0046" y="6059291"/>
            <a:ext cx="1851908" cy="54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381601-1383-4B71-918B-E686CB6BE647}"/>
              </a:ext>
            </a:extLst>
          </p:cNvPr>
          <p:cNvSpPr/>
          <p:nvPr userDrawn="1"/>
        </p:nvSpPr>
        <p:spPr>
          <a:xfrm>
            <a:off x="4568" y="5752309"/>
            <a:ext cx="12182864" cy="11290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2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2A08-89D0-4DC0-9B52-49E2A31A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D72C2-894B-40BB-B3B8-1B7E5023B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8E435-B881-4457-B922-967065A0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2435-D9DE-4F89-B134-904C137AF83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FCA0D-7667-4502-A143-D4EA8FC7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4C08C-B656-4585-975E-CA7BB5C3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491E-D889-4DE1-B7F0-6456B128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7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BA1A-2891-47E5-A072-01266E0D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06BEA-BF4A-496D-8B2D-FC8091072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349E9-C5A9-4105-BB6A-86FF23E3D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2435-D9DE-4F89-B134-904C137AF83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84BFA-34F5-48A0-B16B-DE772AFF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6B210-8A00-4BAC-92AE-065ACAAD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491E-D889-4DE1-B7F0-6456B128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8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FA84-84C4-4601-BC96-DA7C1879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EFCB0-D450-4A29-A51E-1AC3BF8AE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C9487-435A-43A6-87A7-8B7D63BC0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578A1-31B1-4E79-8650-AF6EC0B5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2435-D9DE-4F89-B134-904C137AF83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09794-F0E9-4274-A3D3-8DCD37A5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3E1D1-1809-438B-8C00-A1AE2084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491E-D889-4DE1-B7F0-6456B128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4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0015-C6E9-41CC-A5B9-1AF153D7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A2987-12CA-4F03-A30E-FAEC89ABA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012BC-690A-4FBA-90F1-A8936EBAB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6BFF5-4D76-4E1B-AD2D-3BB8F4681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934ED-DFCB-4E47-B7CD-8E38E0D7F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12780-E864-4649-947B-B29E9FA1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2435-D9DE-4F89-B134-904C137AF83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ACCA0-C48E-4367-A653-E0C7C642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3BDF0-2180-4FAF-959A-B1FF8A97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491E-D889-4DE1-B7F0-6456B128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9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79F4-3D27-4D3C-9732-11011DEF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A6DAE-EB4B-4949-9F20-52FA432D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2435-D9DE-4F89-B134-904C137AF83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54E73-CAE6-446C-BF65-287EE9EF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C5287-0B75-4CF1-A365-2027454B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491E-D889-4DE1-B7F0-6456B128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DFFB32-B175-447D-A1A4-7037DD26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2435-D9DE-4F89-B134-904C137AF83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DE159-C3A0-40C5-978C-DC76201F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C691A-3892-4C4E-8AA6-6B170F8D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491E-D889-4DE1-B7F0-6456B128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1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381C-0F5D-4934-A75D-D2A58794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CF16B-F53B-453D-8D08-4A9FB2625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F9598-B5EE-497F-9FEA-D3E0EA745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AB672-D2AD-4F8C-A109-4A9B1BE5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2435-D9DE-4F89-B134-904C137AF83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E344E-20BF-4FAB-9C39-52556161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FB606-3399-4C41-AD98-202C73D3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491E-D889-4DE1-B7F0-6456B128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8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8E5F-B5F5-424C-B175-C3A2E9D0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3E4DA9-C411-4D20-B81E-718F9F945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ACEFC-1F8D-4DEF-81D7-763924CB5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686A5-DFA1-4BD7-AB6D-D85134C7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2435-D9DE-4F89-B134-904C137AF83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3F073-97D7-4DA4-8647-D10B3280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FA943-12E2-4B97-BBF8-FAFF7B87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491E-D889-4DE1-B7F0-6456B128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3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57E6D-772F-4121-A2CE-D1C5D496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AB0B4-CB5E-49E4-A8A9-C25BB300B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C30DB-80F5-48AB-87AC-3CFFDB053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B2435-D9DE-4F89-B134-904C137AF83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F405D-DB38-48F6-A947-A29557D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09585-170C-4556-B452-2C396D515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491E-D889-4DE1-B7F0-6456B128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&amp;ehk=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s://www.studentdoctor.net/2015/01/top-5-reasons-applications-get-rejected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J3cgnwArlP98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://creative-commons-images.com/clipboard/bank-account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hyperlink" Target="http://toddecreason.blogspot.com/2014/01/too-many-hats-myth-of-multitasking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&amp;ehk=HR5ZhFM9AQU2f0fL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Taking Over Management Yourself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756" y="1233326"/>
            <a:ext cx="10515600" cy="5087263"/>
          </a:xfrm>
        </p:spPr>
        <p:txBody>
          <a:bodyPr>
            <a:noAutofit/>
          </a:bodyPr>
          <a:lstStyle/>
          <a:p>
            <a:r>
              <a:rPr lang="en-US" sz="2800" dirty="0"/>
              <a:t>Upon acquisition you want to notify tenants that you are new owner</a:t>
            </a:r>
          </a:p>
          <a:p>
            <a:r>
              <a:rPr lang="en-US" sz="2800" dirty="0"/>
              <a:t>Prepare a letter and put on each door</a:t>
            </a:r>
          </a:p>
          <a:p>
            <a:r>
              <a:rPr lang="en-US" sz="2800" dirty="0"/>
              <a:t>The letter should include:</a:t>
            </a:r>
          </a:p>
          <a:p>
            <a:pPr lvl="1"/>
            <a:r>
              <a:rPr lang="en-US" sz="2800" dirty="0"/>
              <a:t>Name, address, and phone number of new owner AND property management company (if applicable)</a:t>
            </a:r>
          </a:p>
          <a:p>
            <a:pPr lvl="1"/>
            <a:r>
              <a:rPr lang="en-US" sz="2800" dirty="0"/>
              <a:t>How the rent can be paid – online, bank draft, check, etc.</a:t>
            </a:r>
          </a:p>
          <a:p>
            <a:pPr lvl="1"/>
            <a:r>
              <a:rPr lang="en-US" sz="2800" dirty="0"/>
              <a:t>Where to mail the rent</a:t>
            </a:r>
          </a:p>
          <a:p>
            <a:pPr lvl="1"/>
            <a:r>
              <a:rPr lang="en-US" sz="2800" dirty="0"/>
              <a:t>Where and how to contact for maintenance and other issues</a:t>
            </a:r>
          </a:p>
          <a:p>
            <a:pPr lvl="1"/>
            <a:r>
              <a:rPr lang="en-US" sz="2800" dirty="0"/>
              <a:t>Who to contact in case of emergency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7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mirror posing for the camera&#10;&#10;Description generated with high confidence">
            <a:extLst>
              <a:ext uri="{FF2B5EF4-FFF2-40B4-BE49-F238E27FC236}">
                <a16:creationId xmlns:a16="http://schemas.microsoft.com/office/drawing/2014/main" id="{8BDDED41-761C-435A-B7E8-9501139FE3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745" b="-1"/>
          <a:stretch/>
        </p:blipFill>
        <p:spPr>
          <a:xfrm>
            <a:off x="0" y="0"/>
            <a:ext cx="4408227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092" y="156120"/>
            <a:ext cx="6866708" cy="1325563"/>
          </a:xfrm>
        </p:spPr>
        <p:txBody>
          <a:bodyPr>
            <a:normAutofit/>
          </a:bodyPr>
          <a:lstStyle/>
          <a:p>
            <a:r>
              <a:rPr lang="en-US" dirty="0"/>
              <a:t>Hiring an Onsite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892" y="1973671"/>
            <a:ext cx="7166329" cy="4351338"/>
          </a:xfrm>
        </p:spPr>
        <p:txBody>
          <a:bodyPr>
            <a:noAutofit/>
          </a:bodyPr>
          <a:lstStyle/>
          <a:p>
            <a:r>
              <a:rPr lang="en-US" sz="3200" dirty="0"/>
              <a:t>12 unit property</a:t>
            </a:r>
          </a:p>
          <a:p>
            <a:pPr lvl="1"/>
            <a:r>
              <a:rPr lang="en-US" sz="3200" dirty="0"/>
              <a:t>Manager gets $200 - $300 a month off rent</a:t>
            </a:r>
          </a:p>
          <a:p>
            <a:r>
              <a:rPr lang="en-US" sz="3200" dirty="0"/>
              <a:t>24-30 unit property	</a:t>
            </a:r>
          </a:p>
          <a:p>
            <a:pPr lvl="1"/>
            <a:r>
              <a:rPr lang="en-US" sz="3200" dirty="0"/>
              <a:t>Manager gets free rent (leasing bonuses)</a:t>
            </a:r>
          </a:p>
          <a:p>
            <a:r>
              <a:rPr lang="en-US" sz="3200" dirty="0"/>
              <a:t>40-50 unit property</a:t>
            </a:r>
          </a:p>
          <a:p>
            <a:pPr lvl="1"/>
            <a:r>
              <a:rPr lang="en-US" sz="3200" dirty="0"/>
              <a:t>Manager gets free rent, leasing bonuses and $____ monthly salary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0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954" y="208370"/>
            <a:ext cx="10515600" cy="1325563"/>
          </a:xfrm>
        </p:spPr>
        <p:txBody>
          <a:bodyPr/>
          <a:lstStyle/>
          <a:p>
            <a:r>
              <a:rPr lang="en-US" dirty="0"/>
              <a:t>Hiring an Onsite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1420" y="2228759"/>
            <a:ext cx="7186863" cy="6164012"/>
          </a:xfrm>
        </p:spPr>
        <p:txBody>
          <a:bodyPr>
            <a:normAutofit/>
          </a:bodyPr>
          <a:lstStyle/>
          <a:p>
            <a:r>
              <a:rPr lang="en-US" dirty="0"/>
              <a:t>They become “face” of your property</a:t>
            </a:r>
          </a:p>
          <a:p>
            <a:pPr lvl="1"/>
            <a:r>
              <a:rPr lang="en-US" dirty="0"/>
              <a:t>They are your 24/7 eyes and ears</a:t>
            </a:r>
          </a:p>
          <a:p>
            <a:pPr lvl="1"/>
            <a:r>
              <a:rPr lang="en-US" dirty="0"/>
              <a:t>They give you peace of mind</a:t>
            </a:r>
          </a:p>
          <a:p>
            <a:r>
              <a:rPr lang="en-US" dirty="0"/>
              <a:t>Their responsibilities can include:</a:t>
            </a:r>
          </a:p>
          <a:p>
            <a:pPr lvl="1"/>
            <a:r>
              <a:rPr lang="en-US" dirty="0"/>
              <a:t>Show units </a:t>
            </a:r>
          </a:p>
          <a:p>
            <a:pPr lvl="1"/>
            <a:r>
              <a:rPr lang="en-US" dirty="0"/>
              <a:t>Interact with current residents</a:t>
            </a:r>
          </a:p>
          <a:p>
            <a:pPr lvl="1"/>
            <a:r>
              <a:rPr lang="en-US" dirty="0"/>
              <a:t>Interact with contractors</a:t>
            </a:r>
          </a:p>
          <a:p>
            <a:pPr lvl="2"/>
            <a:r>
              <a:rPr lang="en-US" dirty="0"/>
              <a:t>Let them in, set times, etc.</a:t>
            </a:r>
          </a:p>
          <a:p>
            <a:pPr lvl="1"/>
            <a:r>
              <a:rPr lang="en-US" dirty="0"/>
              <a:t>Answer property phone</a:t>
            </a:r>
          </a:p>
        </p:txBody>
      </p:sp>
      <p:pic>
        <p:nvPicPr>
          <p:cNvPr id="5" name="Picture 4" descr="Online Spanish lessons with a personal tutor | Easy Spani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3109"/>
            <a:ext cx="3131773" cy="2993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45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cott Valley Property Manage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7" y="1478316"/>
            <a:ext cx="4657725" cy="402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Hiring an Onsite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17"/>
            <a:ext cx="7169727" cy="4999937"/>
          </a:xfrm>
        </p:spPr>
        <p:txBody>
          <a:bodyPr>
            <a:normAutofit/>
          </a:bodyPr>
          <a:lstStyle/>
          <a:p>
            <a:r>
              <a:rPr lang="en-US" dirty="0"/>
              <a:t>Deliver notices to tenants</a:t>
            </a:r>
          </a:p>
          <a:p>
            <a:r>
              <a:rPr lang="en-US" dirty="0"/>
              <a:t>Check and clean laundry room, mail center, common areas, etc.</a:t>
            </a:r>
          </a:p>
          <a:p>
            <a:r>
              <a:rPr lang="en-US" dirty="0"/>
              <a:t>Mow grass/keep tidy (optional)</a:t>
            </a:r>
          </a:p>
          <a:p>
            <a:r>
              <a:rPr lang="en-US" dirty="0"/>
              <a:t>Blow snow</a:t>
            </a:r>
          </a:p>
          <a:p>
            <a:r>
              <a:rPr lang="en-US" dirty="0"/>
              <a:t>Make ready</a:t>
            </a:r>
          </a:p>
          <a:p>
            <a:pPr lvl="1"/>
            <a:r>
              <a:rPr lang="en-US" dirty="0"/>
              <a:t>Paint </a:t>
            </a:r>
          </a:p>
          <a:p>
            <a:pPr lvl="1"/>
            <a:r>
              <a:rPr lang="en-US" dirty="0"/>
              <a:t>Minor maintenance</a:t>
            </a:r>
          </a:p>
          <a:p>
            <a:pPr lvl="1"/>
            <a:r>
              <a:rPr lang="en-US" dirty="0"/>
              <a:t>Cleaning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62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Knowing the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18"/>
            <a:ext cx="7169727" cy="4799652"/>
          </a:xfrm>
        </p:spPr>
        <p:txBody>
          <a:bodyPr>
            <a:normAutofit/>
          </a:bodyPr>
          <a:lstStyle/>
          <a:p>
            <a:r>
              <a:rPr lang="en-US" dirty="0"/>
              <a:t>Every state has different landlord/tenant laws, and even some cities do</a:t>
            </a:r>
          </a:p>
          <a:p>
            <a:r>
              <a:rPr lang="en-US" dirty="0"/>
              <a:t>Some of these laws are not very landlord friendly</a:t>
            </a:r>
          </a:p>
          <a:p>
            <a:r>
              <a:rPr lang="en-US" dirty="0"/>
              <a:t>Be aware of rent control</a:t>
            </a:r>
          </a:p>
          <a:p>
            <a:pPr lvl="1"/>
            <a:r>
              <a:rPr lang="en-US" dirty="0"/>
              <a:t>Max rent</a:t>
            </a:r>
          </a:p>
          <a:p>
            <a:pPr lvl="1"/>
            <a:r>
              <a:rPr lang="en-US" dirty="0"/>
              <a:t>How quick you can raise rent</a:t>
            </a:r>
          </a:p>
          <a:p>
            <a:pPr lvl="1"/>
            <a:r>
              <a:rPr lang="en-US" dirty="0"/>
              <a:t>How much you can raise rent</a:t>
            </a:r>
          </a:p>
        </p:txBody>
      </p:sp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82" y="3326641"/>
            <a:ext cx="3955389" cy="2951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707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r Rights and Responsibilities: Dog Law Q+A with Attorney ...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27" y="2210937"/>
            <a:ext cx="3984773" cy="4401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Knowing the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aware of eviction laws</a:t>
            </a:r>
          </a:p>
          <a:p>
            <a:pPr lvl="1"/>
            <a:r>
              <a:rPr lang="en-US" dirty="0"/>
              <a:t>Some locations it can take up to a year</a:t>
            </a:r>
          </a:p>
          <a:p>
            <a:r>
              <a:rPr lang="en-US" dirty="0"/>
              <a:t>Never turn off their electric/water, and/or change the locks when they’re gone, etc.</a:t>
            </a:r>
          </a:p>
          <a:p>
            <a:r>
              <a:rPr lang="en-US" dirty="0"/>
              <a:t>Cash for keys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8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uest Post: How to End Discrimination at the Workplac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21" y="2208377"/>
            <a:ext cx="5803359" cy="31446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2C6DD-C1F3-470E-BDCC-24E5A7C0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700" dirty="0"/>
              <a:t>Know What Constitutes Discrimination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7695" y="2014748"/>
            <a:ext cx="2577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accent1"/>
                </a:solidFill>
              </a:rPr>
              <a:t>Race or Religion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0370" y="1908210"/>
            <a:ext cx="2451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accent1"/>
                </a:solidFill>
              </a:rPr>
              <a:t>National Origin</a:t>
            </a:r>
          </a:p>
        </p:txBody>
      </p:sp>
      <p:sp>
        <p:nvSpPr>
          <p:cNvPr id="7" name="Rectangle 6"/>
          <p:cNvSpPr/>
          <p:nvPr/>
        </p:nvSpPr>
        <p:spPr>
          <a:xfrm>
            <a:off x="9387349" y="4387601"/>
            <a:ext cx="2348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accent1"/>
                </a:solidFill>
              </a:rPr>
              <a:t>Familial Status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9837" y="4801021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accent1"/>
                </a:solidFill>
              </a:rPr>
              <a:t>Disability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86445" y="3385249"/>
            <a:ext cx="749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45469" y="1990855"/>
            <a:ext cx="695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Sex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3275" y="4277801"/>
            <a:ext cx="2288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accent1"/>
                </a:solidFill>
              </a:rPr>
              <a:t>Marital Status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0347" y="4910821"/>
            <a:ext cx="2954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accent1"/>
                </a:solidFill>
              </a:rPr>
              <a:t>Sexual Orientation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3674" y="2507190"/>
            <a:ext cx="2766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accent1"/>
                </a:solidFill>
              </a:rPr>
              <a:t>Source of Income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3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BC22-DBA1-460D-9CE6-6919D364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0048"/>
            <a:ext cx="7169727" cy="1325563"/>
          </a:xfrm>
        </p:spPr>
        <p:txBody>
          <a:bodyPr/>
          <a:lstStyle/>
          <a:p>
            <a:r>
              <a:rPr lang="en-US" dirty="0"/>
              <a:t>Legal Reasons you can Reject an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DAE47-E7F0-4632-9D07-6E20DBA1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99" y="1396385"/>
            <a:ext cx="8282126" cy="5325962"/>
          </a:xfrm>
        </p:spPr>
        <p:txBody>
          <a:bodyPr>
            <a:normAutofit/>
          </a:bodyPr>
          <a:lstStyle/>
          <a:p>
            <a:r>
              <a:rPr lang="en-US" dirty="0"/>
              <a:t>Income is insufficient</a:t>
            </a:r>
          </a:p>
          <a:p>
            <a:r>
              <a:rPr lang="en-US" dirty="0"/>
              <a:t>They have negative references</a:t>
            </a:r>
          </a:p>
          <a:p>
            <a:r>
              <a:rPr lang="en-US" dirty="0"/>
              <a:t>They have poor credit</a:t>
            </a:r>
          </a:p>
          <a:p>
            <a:r>
              <a:rPr lang="en-US" dirty="0"/>
              <a:t>They have a criminal record</a:t>
            </a:r>
          </a:p>
          <a:p>
            <a:r>
              <a:rPr lang="en-US" dirty="0"/>
              <a:t>They lied on the application or did not fully  fill it out</a:t>
            </a:r>
          </a:p>
          <a:p>
            <a:r>
              <a:rPr lang="en-US" dirty="0"/>
              <a:t>Can’t afford the payments</a:t>
            </a:r>
          </a:p>
          <a:p>
            <a:r>
              <a:rPr lang="en-US" dirty="0"/>
              <a:t>They have pets and you don’t allow</a:t>
            </a:r>
          </a:p>
          <a:p>
            <a:r>
              <a:rPr lang="en-US" dirty="0"/>
              <a:t>Lawsuits from previous landlords</a:t>
            </a:r>
          </a:p>
          <a:p>
            <a:r>
              <a:rPr lang="en-US" dirty="0"/>
              <a:t>Prior evictions on their record 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51E7BC7-F7F7-4DC7-83B4-22EC8D724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50276" y="2426758"/>
            <a:ext cx="4274473" cy="3562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97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65BD-809C-4049-94BB-C6B1232A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42" y="265747"/>
            <a:ext cx="10515600" cy="1325563"/>
          </a:xfrm>
        </p:spPr>
        <p:txBody>
          <a:bodyPr/>
          <a:lstStyle/>
          <a:p>
            <a:r>
              <a:rPr lang="en-US" dirty="0"/>
              <a:t>Some High Level Tenant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1DEBC-2A75-4642-9984-D01AD02B810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61273"/>
            <a:ext cx="11009671" cy="388443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They must pay their rent timely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Must keep unit and surroundings clean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Must not disturb neighbors or break the law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57B5A07-2D1F-4099-B080-0755078BA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86" y="3416612"/>
            <a:ext cx="2059132" cy="2059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15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65BD-809C-4049-94BB-C6B1232A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They Can Expect </a:t>
            </a:r>
            <a:br>
              <a:rPr lang="en-US" dirty="0"/>
            </a:br>
            <a:r>
              <a:rPr lang="en-US" dirty="0"/>
              <a:t>From Me: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1DEBC-2A75-4642-9984-D01AD02B810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60550"/>
            <a:ext cx="8763000" cy="39943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A safe place to live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clean place to live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Legitimate maintenance requests will be handled timely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57B5A07-2D1F-4099-B080-0755078BA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86" y="3416612"/>
            <a:ext cx="2059132" cy="2059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39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F97A-4210-4FB2-A6BA-B291BB7A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Important Self Management Tips</a:t>
            </a:r>
            <a:br>
              <a:rPr lang="en-US" sz="4800" dirty="0"/>
            </a:br>
            <a:endParaRPr lang="en-US" sz="4800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4294967295"/>
          </p:nvPr>
        </p:nvGraphicFramePr>
        <p:xfrm>
          <a:off x="769938" y="1091146"/>
          <a:ext cx="10583862" cy="469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972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Tenant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letter you should include a way for tenants to update their information for you</a:t>
            </a:r>
          </a:p>
          <a:p>
            <a:r>
              <a:rPr lang="en-US" dirty="0"/>
              <a:t>Could be paper form, link on website, or email address to respond to</a:t>
            </a:r>
          </a:p>
          <a:p>
            <a:r>
              <a:rPr lang="en-US" dirty="0"/>
              <a:t>They should update/confirm their:</a:t>
            </a:r>
          </a:p>
          <a:p>
            <a:pPr lvl="1"/>
            <a:r>
              <a:rPr lang="en-US" dirty="0"/>
              <a:t>Name, age, and relationship of all residents</a:t>
            </a:r>
          </a:p>
          <a:p>
            <a:pPr lvl="1"/>
            <a:r>
              <a:rPr lang="en-US" dirty="0"/>
              <a:t>Contact information</a:t>
            </a:r>
          </a:p>
          <a:p>
            <a:pPr lvl="1"/>
            <a:r>
              <a:rPr lang="en-US" dirty="0"/>
              <a:t>Current employer information including phone number in case of emergency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3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bus parked in front of a car&#10;&#10;Description generated with high confidence">
            <a:extLst>
              <a:ext uri="{FF2B5EF4-FFF2-40B4-BE49-F238E27FC236}">
                <a16:creationId xmlns:a16="http://schemas.microsoft.com/office/drawing/2014/main" id="{9322E9F1-9299-446E-97B0-409FFDCBC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6"/>
          <a:stretch/>
        </p:blipFill>
        <p:spPr>
          <a:xfrm>
            <a:off x="1" y="-9447"/>
            <a:ext cx="4206240" cy="3428990"/>
          </a:xfrm>
          <a:prstGeom prst="rect">
            <a:avLst/>
          </a:prstGeom>
        </p:spPr>
      </p:pic>
      <p:pic>
        <p:nvPicPr>
          <p:cNvPr id="9" name="Picture 8" descr="A picture containing blur&#10;&#10;Description generated with high confidence">
            <a:extLst>
              <a:ext uri="{FF2B5EF4-FFF2-40B4-BE49-F238E27FC236}">
                <a16:creationId xmlns:a16="http://schemas.microsoft.com/office/drawing/2014/main" id="{B9F6F532-1116-4E7B-BC54-B91D450C86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6"/>
          <a:stretch/>
        </p:blipFill>
        <p:spPr>
          <a:xfrm>
            <a:off x="1" y="3429000"/>
            <a:ext cx="420624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805" y="29976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Notify &amp; Contact: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343" y="1625328"/>
            <a:ext cx="6513356" cy="4351338"/>
          </a:xfrm>
        </p:spPr>
        <p:txBody>
          <a:bodyPr>
            <a:normAutofit/>
          </a:bodyPr>
          <a:lstStyle/>
          <a:p>
            <a:r>
              <a:rPr lang="en-US" dirty="0"/>
              <a:t>Utility companies</a:t>
            </a:r>
          </a:p>
          <a:p>
            <a:pPr lvl="1"/>
            <a:r>
              <a:rPr lang="en-US" dirty="0"/>
              <a:t>They will want to know the new owner’s address </a:t>
            </a:r>
          </a:p>
          <a:p>
            <a:r>
              <a:rPr lang="en-US" dirty="0"/>
              <a:t>The local fire and police department</a:t>
            </a:r>
          </a:p>
          <a:p>
            <a:pPr lvl="1"/>
            <a:r>
              <a:rPr lang="en-US" dirty="0"/>
              <a:t>Give them your contact info and your property managers contact info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874" y="-29565"/>
            <a:ext cx="10515600" cy="1325563"/>
          </a:xfrm>
        </p:spPr>
        <p:txBody>
          <a:bodyPr/>
          <a:lstStyle/>
          <a:p>
            <a:r>
              <a:rPr lang="en-US" dirty="0"/>
              <a:t>Contact All Current Vendors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729"/>
            <a:ext cx="7169727" cy="5259367"/>
          </a:xfrm>
        </p:spPr>
        <p:txBody>
          <a:bodyPr>
            <a:normAutofit/>
          </a:bodyPr>
          <a:lstStyle/>
          <a:p>
            <a:r>
              <a:rPr lang="en-US" dirty="0"/>
              <a:t>Update/rewrite any contracts</a:t>
            </a:r>
          </a:p>
          <a:p>
            <a:r>
              <a:rPr lang="en-US" dirty="0"/>
              <a:t>Some of the examples:</a:t>
            </a:r>
          </a:p>
          <a:p>
            <a:pPr lvl="1"/>
            <a:r>
              <a:rPr lang="en-US" dirty="0"/>
              <a:t>Swimming pool</a:t>
            </a:r>
          </a:p>
          <a:p>
            <a:pPr lvl="1"/>
            <a:r>
              <a:rPr lang="en-US" dirty="0"/>
              <a:t>Parking lot maintenance</a:t>
            </a:r>
          </a:p>
          <a:p>
            <a:pPr lvl="1"/>
            <a:r>
              <a:rPr lang="en-US" dirty="0"/>
              <a:t>Landscapers/lawn maintenance</a:t>
            </a:r>
          </a:p>
          <a:p>
            <a:pPr lvl="1"/>
            <a:r>
              <a:rPr lang="en-US" dirty="0"/>
              <a:t>HVAC</a:t>
            </a:r>
          </a:p>
          <a:p>
            <a:pPr lvl="1"/>
            <a:r>
              <a:rPr lang="en-US" dirty="0"/>
              <a:t>Plumbers</a:t>
            </a:r>
          </a:p>
          <a:p>
            <a:pPr lvl="1"/>
            <a:r>
              <a:rPr lang="en-US" dirty="0"/>
              <a:t>Electricians</a:t>
            </a:r>
          </a:p>
          <a:p>
            <a:pPr lvl="1"/>
            <a:r>
              <a:rPr lang="en-US" dirty="0"/>
              <a:t>Pest control</a:t>
            </a:r>
          </a:p>
          <a:p>
            <a:pPr lvl="1"/>
            <a:r>
              <a:rPr lang="en-US" dirty="0"/>
              <a:t>Vending machine</a:t>
            </a:r>
          </a:p>
          <a:p>
            <a:pPr lvl="1"/>
            <a:r>
              <a:rPr lang="en-US" dirty="0"/>
              <a:t>Washer/ dryer equipment owners</a:t>
            </a:r>
          </a:p>
        </p:txBody>
      </p:sp>
      <p:pic>
        <p:nvPicPr>
          <p:cNvPr id="4" name="Picture 3" descr="phone-388838__1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47" y="3095466"/>
            <a:ext cx="35941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98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6CC588A3-6248-4460-B553-D8CDAFF82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0" y="2241294"/>
            <a:ext cx="5071256" cy="3385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910137" cy="1325563"/>
          </a:xfrm>
        </p:spPr>
        <p:txBody>
          <a:bodyPr>
            <a:noAutofit/>
          </a:bodyPr>
          <a:lstStyle/>
          <a:p>
            <a:r>
              <a:rPr lang="en-US" sz="4400" dirty="0"/>
              <a:t>Set Up Property-Specific Checking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364" y="1240971"/>
            <a:ext cx="5165436" cy="4935992"/>
          </a:xfrm>
        </p:spPr>
        <p:txBody>
          <a:bodyPr>
            <a:normAutofit/>
          </a:bodyPr>
          <a:lstStyle/>
          <a:p>
            <a:r>
              <a:rPr lang="en-US" dirty="0"/>
              <a:t>Make sure property specific account is in name of entity listed on title</a:t>
            </a:r>
          </a:p>
          <a:p>
            <a:r>
              <a:rPr lang="en-US" dirty="0"/>
              <a:t>Always keep your personal finances and the property’s finances separate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8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17"/>
            <a:ext cx="7169727" cy="4854243"/>
          </a:xfrm>
        </p:spPr>
        <p:txBody>
          <a:bodyPr>
            <a:normAutofit/>
          </a:bodyPr>
          <a:lstStyle/>
          <a:p>
            <a:r>
              <a:rPr lang="en-US" dirty="0"/>
              <a:t>Speak with your accountant upon your new acquisition</a:t>
            </a:r>
          </a:p>
          <a:p>
            <a:r>
              <a:rPr lang="en-US" dirty="0"/>
              <a:t>Most often expenses are misclassified</a:t>
            </a:r>
          </a:p>
          <a:p>
            <a:r>
              <a:rPr lang="en-US" dirty="0"/>
              <a:t>Learn the difference between an expense and capital improvement</a:t>
            </a:r>
          </a:p>
          <a:p>
            <a:r>
              <a:rPr lang="en-US" dirty="0"/>
              <a:t>Cash or accrual method of accounting?</a:t>
            </a:r>
          </a:p>
          <a:p>
            <a:r>
              <a:rPr lang="en-US" dirty="0"/>
              <a:t>Determine depreciation schedule and decide on cost segregation</a:t>
            </a:r>
          </a:p>
        </p:txBody>
      </p:sp>
      <p:pic>
        <p:nvPicPr>
          <p:cNvPr id="4" name="Picture 3" descr="calculator-385506__1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39" y="3234366"/>
            <a:ext cx="3613752" cy="2132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Set Up Accounting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water&#10;&#10;Description generated with high confidence">
            <a:extLst>
              <a:ext uri="{FF2B5EF4-FFF2-40B4-BE49-F238E27FC236}">
                <a16:creationId xmlns:a16="http://schemas.microsoft.com/office/drawing/2014/main" id="{95B58123-8EFE-4581-B7F6-3923C4EC57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74" y="0"/>
            <a:ext cx="12188652" cy="6857990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742308" y="55683"/>
            <a:ext cx="10515600" cy="1325563"/>
          </a:xfrm>
        </p:spPr>
        <p:txBody>
          <a:bodyPr/>
          <a:lstStyle/>
          <a:p>
            <a:r>
              <a:rPr lang="en-US" dirty="0"/>
              <a:t>Create Management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342" y="1216274"/>
            <a:ext cx="11253716" cy="536161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Ensure you and your onsite property manager have systems in place for the following:</a:t>
            </a:r>
          </a:p>
          <a:p>
            <a:pPr lvl="3"/>
            <a:endParaRPr lang="en-US" sz="3600" dirty="0"/>
          </a:p>
          <a:p>
            <a:pPr lvl="3"/>
            <a:endParaRPr lang="en-US" sz="3600" dirty="0"/>
          </a:p>
          <a:p>
            <a:pPr lvl="3"/>
            <a:endParaRPr lang="en-US" sz="3600" dirty="0"/>
          </a:p>
          <a:p>
            <a:pPr lvl="3"/>
            <a:endParaRPr lang="en-US" sz="3600" dirty="0"/>
          </a:p>
          <a:p>
            <a:pPr lvl="3"/>
            <a:endParaRPr lang="en-US" sz="3600" dirty="0"/>
          </a:p>
          <a:p>
            <a:pPr lvl="3"/>
            <a:endParaRPr lang="en-US" sz="36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052043" y="0"/>
            <a:ext cx="10515600" cy="487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5343" y="3428995"/>
            <a:ext cx="3898682" cy="2822118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2308" y="3664278"/>
            <a:ext cx="3701716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Rent collections     	          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Late pay procedure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Maintenance systems and procedures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Property upkeep,  scheduled maintenance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7275" y="4411579"/>
            <a:ext cx="3714493" cy="2002640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28616" y="456606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3"/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Marketing systems</a:t>
            </a:r>
          </a:p>
          <a:p>
            <a:pPr lvl="3"/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Purchase order system</a:t>
            </a:r>
          </a:p>
          <a:p>
            <a:pPr lvl="3"/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Lease up procedures</a:t>
            </a:r>
          </a:p>
          <a:p>
            <a:pPr lvl="3"/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Accounting procedures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5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hat&#10;&#10;Description generated with very high confidence">
            <a:extLst>
              <a:ext uri="{FF2B5EF4-FFF2-40B4-BE49-F238E27FC236}">
                <a16:creationId xmlns:a16="http://schemas.microsoft.com/office/drawing/2014/main" id="{24B190CB-82BD-4BAB-ACE9-9A04497D5B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63"/>
          <a:stretch/>
        </p:blipFill>
        <p:spPr>
          <a:xfrm>
            <a:off x="-16975" y="10"/>
            <a:ext cx="4343315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971" y="25003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Hiring an Onsite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88" y="1905524"/>
            <a:ext cx="7213847" cy="4351338"/>
          </a:xfrm>
        </p:spPr>
        <p:txBody>
          <a:bodyPr>
            <a:noAutofit/>
          </a:bodyPr>
          <a:lstStyle/>
          <a:p>
            <a:r>
              <a:rPr lang="en-US" dirty="0"/>
              <a:t>Self management doesn't necessarily mean you have to collect rents, fix toilets, and lease units</a:t>
            </a:r>
          </a:p>
          <a:p>
            <a:r>
              <a:rPr lang="en-US" dirty="0"/>
              <a:t>Self management means you don</a:t>
            </a:r>
            <a:r>
              <a:rPr lang="fr-FR" dirty="0"/>
              <a:t>’</a:t>
            </a:r>
            <a:r>
              <a:rPr lang="en-US" dirty="0"/>
              <a:t>t hire an offsite property management company</a:t>
            </a:r>
          </a:p>
          <a:p>
            <a:r>
              <a:rPr lang="en-US" dirty="0"/>
              <a:t>Instead, you hire your own personnel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0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ign on the grass&#10;&#10;Description generated with very high confidence">
            <a:extLst>
              <a:ext uri="{FF2B5EF4-FFF2-40B4-BE49-F238E27FC236}">
                <a16:creationId xmlns:a16="http://schemas.microsoft.com/office/drawing/2014/main" id="{245E70D3-21ED-45EA-8F73-FC0FCBA2F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617">
            <a:off x="1146392" y="2366361"/>
            <a:ext cx="3613752" cy="3134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171" y="107226"/>
            <a:ext cx="6566369" cy="1325563"/>
          </a:xfrm>
        </p:spPr>
        <p:txBody>
          <a:bodyPr>
            <a:normAutofit/>
          </a:bodyPr>
          <a:lstStyle/>
          <a:p>
            <a:r>
              <a:rPr lang="en-US" dirty="0"/>
              <a:t>Hiring an Onsite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49" y="1432789"/>
            <a:ext cx="7005851" cy="5961437"/>
          </a:xfrm>
        </p:spPr>
        <p:txBody>
          <a:bodyPr>
            <a:noAutofit/>
          </a:bodyPr>
          <a:lstStyle/>
          <a:p>
            <a:r>
              <a:rPr lang="en-US" sz="3600" dirty="0"/>
              <a:t>Onsite manager</a:t>
            </a:r>
          </a:p>
          <a:p>
            <a:r>
              <a:rPr lang="en-US" sz="3600" dirty="0"/>
              <a:t>Depending on the workload and size of your property </a:t>
            </a:r>
          </a:p>
          <a:p>
            <a:pPr lvl="1"/>
            <a:r>
              <a:rPr lang="en-US" sz="3600" dirty="0"/>
              <a:t>They can be full-time or part-time</a:t>
            </a:r>
          </a:p>
          <a:p>
            <a:pPr lvl="1"/>
            <a:r>
              <a:rPr lang="en-US" sz="3600" dirty="0"/>
              <a:t>They can just get a rent discount</a:t>
            </a:r>
          </a:p>
          <a:p>
            <a:pPr lvl="1"/>
            <a:r>
              <a:rPr lang="en-US" sz="3600" dirty="0"/>
              <a:t>They can get free rent and nothing else</a:t>
            </a:r>
          </a:p>
          <a:p>
            <a:pPr lvl="1"/>
            <a:r>
              <a:rPr lang="en-US" sz="3600" dirty="0"/>
              <a:t>Or free rent and compensation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7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Widescreen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Taking Over Management Yourself </vt:lpstr>
      <vt:lpstr>Update Tenant Information</vt:lpstr>
      <vt:lpstr>Notify &amp; Contact:</vt:lpstr>
      <vt:lpstr>Contact All Current Vendors</vt:lpstr>
      <vt:lpstr>Set Up Property-Specific Checking Account</vt:lpstr>
      <vt:lpstr>Set Up Accounting System</vt:lpstr>
      <vt:lpstr>Create Management Systems</vt:lpstr>
      <vt:lpstr>Hiring an Onsite Manager</vt:lpstr>
      <vt:lpstr>Hiring an Onsite Manager</vt:lpstr>
      <vt:lpstr>Hiring an Onsite Manager</vt:lpstr>
      <vt:lpstr>Hiring an Onsite Manager</vt:lpstr>
      <vt:lpstr>Hiring an Onsite Manager</vt:lpstr>
      <vt:lpstr>Knowing the Law</vt:lpstr>
      <vt:lpstr>Knowing the Law</vt:lpstr>
      <vt:lpstr>Know What Constitutes Discrimination</vt:lpstr>
      <vt:lpstr>Legal Reasons you can Reject an Application</vt:lpstr>
      <vt:lpstr>Some High Level Tenant Rules</vt:lpstr>
      <vt:lpstr>What They Can Expect  From Me: </vt:lpstr>
      <vt:lpstr>Important Self Management Tips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Over Management Yourself </dc:title>
  <dc:creator>Rod Khleif</dc:creator>
  <cp:lastModifiedBy>Rod Khleif</cp:lastModifiedBy>
  <cp:revision>1</cp:revision>
  <dcterms:created xsi:type="dcterms:W3CDTF">2020-01-30T01:18:05Z</dcterms:created>
  <dcterms:modified xsi:type="dcterms:W3CDTF">2020-01-30T01:22:23Z</dcterms:modified>
</cp:coreProperties>
</file>