
<file path=[Content_Types].xml><?xml version="1.0" encoding="utf-8"?>
<Types xmlns="http://schemas.openxmlformats.org/package/2006/content-types">
  <Default Extension="jpeg" ContentType="image/jpeg"/>
  <Default Extension="jpeg&amp;ehk=HR5ZhFM9AQU2f0fLg" ContentType="image/jpeg"/>
  <Default Extension="jpg" ContentType="image/jpeg"/>
  <Default Extension="jpg&amp;ehk=J3cgnwArlP98P" ContentType="image/jpeg"/>
  <Default Extension="png" ContentType="image/png"/>
  <Default Extension="png&amp;ehk="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260" r:id="rId2"/>
    <p:sldId id="482" r:id="rId3"/>
    <p:sldId id="484" r:id="rId4"/>
    <p:sldId id="485" r:id="rId5"/>
    <p:sldId id="486" r:id="rId6"/>
    <p:sldId id="487" r:id="rId7"/>
    <p:sldId id="488" r:id="rId8"/>
    <p:sldId id="489" r:id="rId9"/>
    <p:sldId id="581" r:id="rId10"/>
    <p:sldId id="491" r:id="rId11"/>
    <p:sldId id="492" r:id="rId12"/>
    <p:sldId id="582" r:id="rId13"/>
    <p:sldId id="494" r:id="rId14"/>
    <p:sldId id="583" r:id="rId15"/>
    <p:sldId id="496" r:id="rId16"/>
    <p:sldId id="497" r:id="rId17"/>
    <p:sldId id="498" r:id="rId18"/>
    <p:sldId id="500" r:id="rId19"/>
    <p:sldId id="501" r:id="rId20"/>
    <p:sldId id="499" r:id="rId21"/>
    <p:sldId id="584" r:id="rId22"/>
    <p:sldId id="503" r:id="rId23"/>
    <p:sldId id="504" r:id="rId24"/>
    <p:sldId id="505" r:id="rId25"/>
    <p:sldId id="506" r:id="rId26"/>
    <p:sldId id="507" r:id="rId27"/>
    <p:sldId id="508" r:id="rId28"/>
    <p:sldId id="509" r:id="rId29"/>
    <p:sldId id="510" r:id="rId30"/>
    <p:sldId id="511" r:id="rId31"/>
    <p:sldId id="512" r:id="rId32"/>
    <p:sldId id="1261" r:id="rId33"/>
    <p:sldId id="51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31" autoAdjust="0"/>
    <p:restoredTop sz="94660"/>
  </p:normalViewPr>
  <p:slideViewPr>
    <p:cSldViewPr snapToGrid="0" showGuides="1">
      <p:cViewPr varScale="1">
        <p:scale>
          <a:sx n="91" d="100"/>
          <a:sy n="91" d="100"/>
        </p:scale>
        <p:origin x="84" y="5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3EBAA-C797-4DB4-A013-DD5B3CC139D1}" type="doc">
      <dgm:prSet loTypeId="urn:microsoft.com/office/officeart/2005/8/layout/bProcess2" loCatId="Inbox" qsTypeId="urn:microsoft.com/office/officeart/2005/8/quickstyle/simple5" qsCatId="simple" csTypeId="urn:microsoft.com/office/officeart/2005/8/colors/accent3_1" csCatId="accent3" phldr="1"/>
      <dgm:spPr/>
      <dgm:t>
        <a:bodyPr/>
        <a:lstStyle/>
        <a:p>
          <a:endParaRPr lang="en-US"/>
        </a:p>
      </dgm:t>
    </dgm:pt>
    <dgm:pt modelId="{1F75571B-4772-4A5A-AFC0-AA67469ED827}">
      <dgm:prSet/>
      <dgm:spPr/>
      <dgm:t>
        <a:bodyPr/>
        <a:lstStyle/>
        <a:p>
          <a:r>
            <a:rPr lang="en-US" baseline="0" dirty="0"/>
            <a:t>Reporting:</a:t>
          </a:r>
          <a:endParaRPr lang="en-US" dirty="0"/>
        </a:p>
      </dgm:t>
    </dgm:pt>
    <dgm:pt modelId="{CB71C9D8-A226-4213-975E-7A6A8869FBFC}" type="parTrans" cxnId="{36E11F66-0914-4D7D-9507-407CBC197E8B}">
      <dgm:prSet/>
      <dgm:spPr/>
      <dgm:t>
        <a:bodyPr/>
        <a:lstStyle/>
        <a:p>
          <a:endParaRPr lang="en-US"/>
        </a:p>
      </dgm:t>
    </dgm:pt>
    <dgm:pt modelId="{C55AE722-2704-475A-9E04-BB0713B2878D}" type="sibTrans" cxnId="{36E11F66-0914-4D7D-9507-407CBC197E8B}">
      <dgm:prSet/>
      <dgm:spPr/>
      <dgm:t>
        <a:bodyPr/>
        <a:lstStyle/>
        <a:p>
          <a:endParaRPr lang="en-US"/>
        </a:p>
      </dgm:t>
    </dgm:pt>
    <dgm:pt modelId="{58C4C00C-7899-430F-B00D-62E7DC6EB9EC}">
      <dgm:prSet/>
      <dgm:spPr/>
      <dgm:t>
        <a:bodyPr/>
        <a:lstStyle/>
        <a:p>
          <a:r>
            <a:rPr lang="en-US" i="1" baseline="0"/>
            <a:t>How regularly do they report on rental collections?</a:t>
          </a:r>
          <a:endParaRPr lang="en-US"/>
        </a:p>
      </dgm:t>
    </dgm:pt>
    <dgm:pt modelId="{C61CE16A-5CED-49FE-B450-ED156237C689}" type="parTrans" cxnId="{336EE3C2-7C27-40C5-B870-3130090118A8}">
      <dgm:prSet/>
      <dgm:spPr/>
      <dgm:t>
        <a:bodyPr/>
        <a:lstStyle/>
        <a:p>
          <a:endParaRPr lang="en-US"/>
        </a:p>
      </dgm:t>
    </dgm:pt>
    <dgm:pt modelId="{E6421A90-8A8A-43D7-ACE9-0111084A63BA}" type="sibTrans" cxnId="{336EE3C2-7C27-40C5-B870-3130090118A8}">
      <dgm:prSet/>
      <dgm:spPr/>
      <dgm:t>
        <a:bodyPr/>
        <a:lstStyle/>
        <a:p>
          <a:endParaRPr lang="en-US"/>
        </a:p>
      </dgm:t>
    </dgm:pt>
    <dgm:pt modelId="{2A543F76-363A-43ED-8AF4-0906ACA0228E}">
      <dgm:prSet/>
      <dgm:spPr/>
      <dgm:t>
        <a:bodyPr/>
        <a:lstStyle/>
        <a:p>
          <a:r>
            <a:rPr lang="en-US" i="1" baseline="0" dirty="0"/>
            <a:t>Should you expect monthly or quarterly statements?</a:t>
          </a:r>
          <a:endParaRPr lang="en-US" dirty="0"/>
        </a:p>
      </dgm:t>
    </dgm:pt>
    <dgm:pt modelId="{AA6B5A6F-0C12-4DE6-964C-8E0C02F81130}" type="parTrans" cxnId="{FB6DB9D3-7CB2-4C4B-AA13-D42D9F547DBB}">
      <dgm:prSet/>
      <dgm:spPr/>
      <dgm:t>
        <a:bodyPr/>
        <a:lstStyle/>
        <a:p>
          <a:endParaRPr lang="en-US"/>
        </a:p>
      </dgm:t>
    </dgm:pt>
    <dgm:pt modelId="{8CE38295-4784-47E7-96A6-C7386C44F77F}" type="sibTrans" cxnId="{FB6DB9D3-7CB2-4C4B-AA13-D42D9F547DBB}">
      <dgm:prSet/>
      <dgm:spPr/>
      <dgm:t>
        <a:bodyPr/>
        <a:lstStyle/>
        <a:p>
          <a:endParaRPr lang="en-US"/>
        </a:p>
      </dgm:t>
    </dgm:pt>
    <dgm:pt modelId="{EB135068-9C27-4281-85EE-F6F86E0207D4}">
      <dgm:prSet/>
      <dgm:spPr/>
      <dgm:t>
        <a:bodyPr/>
        <a:lstStyle/>
        <a:p>
          <a:r>
            <a:rPr lang="en-US" baseline="0"/>
            <a:t>Communication:</a:t>
          </a:r>
          <a:endParaRPr lang="en-US"/>
        </a:p>
      </dgm:t>
    </dgm:pt>
    <dgm:pt modelId="{C7524DAF-66EA-48DB-A6C0-5F623F6947F5}" type="parTrans" cxnId="{1F7BDB24-F48C-4A11-BCE5-D64547AAA0D7}">
      <dgm:prSet/>
      <dgm:spPr/>
      <dgm:t>
        <a:bodyPr/>
        <a:lstStyle/>
        <a:p>
          <a:endParaRPr lang="en-US"/>
        </a:p>
      </dgm:t>
    </dgm:pt>
    <dgm:pt modelId="{5C55D90C-ABD8-4940-ADFD-88E2B8E2F148}" type="sibTrans" cxnId="{1F7BDB24-F48C-4A11-BCE5-D64547AAA0D7}">
      <dgm:prSet/>
      <dgm:spPr/>
      <dgm:t>
        <a:bodyPr/>
        <a:lstStyle/>
        <a:p>
          <a:endParaRPr lang="en-US"/>
        </a:p>
      </dgm:t>
    </dgm:pt>
    <dgm:pt modelId="{C2021195-44B0-4237-9760-A5DBEB59060D}">
      <dgm:prSet/>
      <dgm:spPr/>
      <dgm:t>
        <a:bodyPr/>
        <a:lstStyle/>
        <a:p>
          <a:r>
            <a:rPr lang="en-US" i="1" baseline="0"/>
            <a:t>How often do they contact property owners?</a:t>
          </a:r>
          <a:endParaRPr lang="en-US"/>
        </a:p>
      </dgm:t>
    </dgm:pt>
    <dgm:pt modelId="{08F90A17-0343-4750-8F60-0B9A844ADD23}" type="parTrans" cxnId="{472908CD-C78E-4711-9642-92C5AEA51E3D}">
      <dgm:prSet/>
      <dgm:spPr/>
      <dgm:t>
        <a:bodyPr/>
        <a:lstStyle/>
        <a:p>
          <a:endParaRPr lang="en-US"/>
        </a:p>
      </dgm:t>
    </dgm:pt>
    <dgm:pt modelId="{35E5CDA3-088F-4A7F-B486-D16B2BA29D20}" type="sibTrans" cxnId="{472908CD-C78E-4711-9642-92C5AEA51E3D}">
      <dgm:prSet/>
      <dgm:spPr/>
      <dgm:t>
        <a:bodyPr/>
        <a:lstStyle/>
        <a:p>
          <a:endParaRPr lang="en-US"/>
        </a:p>
      </dgm:t>
    </dgm:pt>
    <dgm:pt modelId="{4D4D5368-0FF1-4B75-B347-75661BE5C01F}">
      <dgm:prSet/>
      <dgm:spPr/>
      <dgm:t>
        <a:bodyPr/>
        <a:lstStyle/>
        <a:p>
          <a:r>
            <a:rPr lang="en-US" i="1" baseline="0"/>
            <a:t>What method do they use to contact? Email, text, phone calls?</a:t>
          </a:r>
          <a:endParaRPr lang="en-US"/>
        </a:p>
      </dgm:t>
    </dgm:pt>
    <dgm:pt modelId="{A8B302D9-B6E6-4AF1-9774-69F34F9F28BA}" type="parTrans" cxnId="{8F799E14-9D8F-4408-B8AB-19420548B692}">
      <dgm:prSet/>
      <dgm:spPr/>
      <dgm:t>
        <a:bodyPr/>
        <a:lstStyle/>
        <a:p>
          <a:endParaRPr lang="en-US"/>
        </a:p>
      </dgm:t>
    </dgm:pt>
    <dgm:pt modelId="{9A405C16-1553-4013-93DB-FE8F8AC9F910}" type="sibTrans" cxnId="{8F799E14-9D8F-4408-B8AB-19420548B692}">
      <dgm:prSet/>
      <dgm:spPr/>
      <dgm:t>
        <a:bodyPr/>
        <a:lstStyle/>
        <a:p>
          <a:endParaRPr lang="en-US"/>
        </a:p>
      </dgm:t>
    </dgm:pt>
    <dgm:pt modelId="{BEA5F364-F369-44CE-8DD4-7C0BBD8E7A2B}" type="pres">
      <dgm:prSet presAssocID="{0E33EBAA-C797-4DB4-A013-DD5B3CC139D1}" presName="diagram" presStyleCnt="0">
        <dgm:presLayoutVars>
          <dgm:dir/>
          <dgm:resizeHandles/>
        </dgm:presLayoutVars>
      </dgm:prSet>
      <dgm:spPr/>
    </dgm:pt>
    <dgm:pt modelId="{2A978E7D-7CA3-449F-A653-861F96797375}" type="pres">
      <dgm:prSet presAssocID="{1F75571B-4772-4A5A-AFC0-AA67469ED827}" presName="firstNode" presStyleLbl="node1" presStyleIdx="0" presStyleCnt="2">
        <dgm:presLayoutVars>
          <dgm:bulletEnabled val="1"/>
        </dgm:presLayoutVars>
      </dgm:prSet>
      <dgm:spPr/>
    </dgm:pt>
    <dgm:pt modelId="{02981624-78D8-4217-9460-3DF25AAD2CDE}" type="pres">
      <dgm:prSet presAssocID="{C55AE722-2704-475A-9E04-BB0713B2878D}" presName="sibTrans" presStyleLbl="sibTrans2D1" presStyleIdx="0" presStyleCnt="1"/>
      <dgm:spPr/>
    </dgm:pt>
    <dgm:pt modelId="{870D962E-632C-4EF3-97CD-4BEA1D148D66}" type="pres">
      <dgm:prSet presAssocID="{EB135068-9C27-4281-85EE-F6F86E0207D4}" presName="lastNode" presStyleLbl="node1" presStyleIdx="1" presStyleCnt="2">
        <dgm:presLayoutVars>
          <dgm:bulletEnabled val="1"/>
        </dgm:presLayoutVars>
      </dgm:prSet>
      <dgm:spPr/>
    </dgm:pt>
  </dgm:ptLst>
  <dgm:cxnLst>
    <dgm:cxn modelId="{8CE5800B-B8B4-4AF2-B626-E3E7175D3047}" type="presOf" srcId="{C55AE722-2704-475A-9E04-BB0713B2878D}" destId="{02981624-78D8-4217-9460-3DF25AAD2CDE}" srcOrd="0" destOrd="0" presId="urn:microsoft.com/office/officeart/2005/8/layout/bProcess2"/>
    <dgm:cxn modelId="{8F799E14-9D8F-4408-B8AB-19420548B692}" srcId="{EB135068-9C27-4281-85EE-F6F86E0207D4}" destId="{4D4D5368-0FF1-4B75-B347-75661BE5C01F}" srcOrd="1" destOrd="0" parTransId="{A8B302D9-B6E6-4AF1-9774-69F34F9F28BA}" sibTransId="{9A405C16-1553-4013-93DB-FE8F8AC9F910}"/>
    <dgm:cxn modelId="{1F7BDB24-F48C-4A11-BCE5-D64547AAA0D7}" srcId="{0E33EBAA-C797-4DB4-A013-DD5B3CC139D1}" destId="{EB135068-9C27-4281-85EE-F6F86E0207D4}" srcOrd="1" destOrd="0" parTransId="{C7524DAF-66EA-48DB-A6C0-5F623F6947F5}" sibTransId="{5C55D90C-ABD8-4940-ADFD-88E2B8E2F148}"/>
    <dgm:cxn modelId="{9BC4815F-8C6F-4A81-B9C0-97870DF7676F}" type="presOf" srcId="{2A543F76-363A-43ED-8AF4-0906ACA0228E}" destId="{2A978E7D-7CA3-449F-A653-861F96797375}" srcOrd="0" destOrd="2" presId="urn:microsoft.com/office/officeart/2005/8/layout/bProcess2"/>
    <dgm:cxn modelId="{32676645-26AE-4724-91E8-71A58CF465D6}" type="presOf" srcId="{58C4C00C-7899-430F-B00D-62E7DC6EB9EC}" destId="{2A978E7D-7CA3-449F-A653-861F96797375}" srcOrd="0" destOrd="1" presId="urn:microsoft.com/office/officeart/2005/8/layout/bProcess2"/>
    <dgm:cxn modelId="{36E11F66-0914-4D7D-9507-407CBC197E8B}" srcId="{0E33EBAA-C797-4DB4-A013-DD5B3CC139D1}" destId="{1F75571B-4772-4A5A-AFC0-AA67469ED827}" srcOrd="0" destOrd="0" parTransId="{CB71C9D8-A226-4213-975E-7A6A8869FBFC}" sibTransId="{C55AE722-2704-475A-9E04-BB0713B2878D}"/>
    <dgm:cxn modelId="{F17AE94A-3685-4A4B-8590-EA2167521C38}" type="presOf" srcId="{C2021195-44B0-4237-9760-A5DBEB59060D}" destId="{870D962E-632C-4EF3-97CD-4BEA1D148D66}" srcOrd="0" destOrd="1" presId="urn:microsoft.com/office/officeart/2005/8/layout/bProcess2"/>
    <dgm:cxn modelId="{458F256C-7781-44BB-8F63-5BDA5EEF1BFB}" type="presOf" srcId="{4D4D5368-0FF1-4B75-B347-75661BE5C01F}" destId="{870D962E-632C-4EF3-97CD-4BEA1D148D66}" srcOrd="0" destOrd="2" presId="urn:microsoft.com/office/officeart/2005/8/layout/bProcess2"/>
    <dgm:cxn modelId="{09F1F485-88E4-4427-A0EC-8A924FE482E5}" type="presOf" srcId="{1F75571B-4772-4A5A-AFC0-AA67469ED827}" destId="{2A978E7D-7CA3-449F-A653-861F96797375}" srcOrd="0" destOrd="0" presId="urn:microsoft.com/office/officeart/2005/8/layout/bProcess2"/>
    <dgm:cxn modelId="{336EE3C2-7C27-40C5-B870-3130090118A8}" srcId="{1F75571B-4772-4A5A-AFC0-AA67469ED827}" destId="{58C4C00C-7899-430F-B00D-62E7DC6EB9EC}" srcOrd="0" destOrd="0" parTransId="{C61CE16A-5CED-49FE-B450-ED156237C689}" sibTransId="{E6421A90-8A8A-43D7-ACE9-0111084A63BA}"/>
    <dgm:cxn modelId="{472908CD-C78E-4711-9642-92C5AEA51E3D}" srcId="{EB135068-9C27-4281-85EE-F6F86E0207D4}" destId="{C2021195-44B0-4237-9760-A5DBEB59060D}" srcOrd="0" destOrd="0" parTransId="{08F90A17-0343-4750-8F60-0B9A844ADD23}" sibTransId="{35E5CDA3-088F-4A7F-B486-D16B2BA29D20}"/>
    <dgm:cxn modelId="{FB6DB9D3-7CB2-4C4B-AA13-D42D9F547DBB}" srcId="{1F75571B-4772-4A5A-AFC0-AA67469ED827}" destId="{2A543F76-363A-43ED-8AF4-0906ACA0228E}" srcOrd="1" destOrd="0" parTransId="{AA6B5A6F-0C12-4DE6-964C-8E0C02F81130}" sibTransId="{8CE38295-4784-47E7-96A6-C7386C44F77F}"/>
    <dgm:cxn modelId="{890975E1-9BB2-4E6C-86EB-81D4C8E145F6}" type="presOf" srcId="{EB135068-9C27-4281-85EE-F6F86E0207D4}" destId="{870D962E-632C-4EF3-97CD-4BEA1D148D66}" srcOrd="0" destOrd="0" presId="urn:microsoft.com/office/officeart/2005/8/layout/bProcess2"/>
    <dgm:cxn modelId="{E5A0F0E4-C6C1-4F55-97CE-1B626CD0B6D4}" type="presOf" srcId="{0E33EBAA-C797-4DB4-A013-DD5B3CC139D1}" destId="{BEA5F364-F369-44CE-8DD4-7C0BBD8E7A2B}" srcOrd="0" destOrd="0" presId="urn:microsoft.com/office/officeart/2005/8/layout/bProcess2"/>
    <dgm:cxn modelId="{9ED69EA5-D709-4BD7-8A07-B18C90714997}" type="presParOf" srcId="{BEA5F364-F369-44CE-8DD4-7C0BBD8E7A2B}" destId="{2A978E7D-7CA3-449F-A653-861F96797375}" srcOrd="0" destOrd="0" presId="urn:microsoft.com/office/officeart/2005/8/layout/bProcess2"/>
    <dgm:cxn modelId="{6BF9D6ED-DCE3-4D39-B5DD-3CFA4717F48A}" type="presParOf" srcId="{BEA5F364-F369-44CE-8DD4-7C0BBD8E7A2B}" destId="{02981624-78D8-4217-9460-3DF25AAD2CDE}" srcOrd="1" destOrd="0" presId="urn:microsoft.com/office/officeart/2005/8/layout/bProcess2"/>
    <dgm:cxn modelId="{9885A72D-DCC7-4E60-BA9C-7F19D677FBBF}" type="presParOf" srcId="{BEA5F364-F369-44CE-8DD4-7C0BBD8E7A2B}" destId="{870D962E-632C-4EF3-97CD-4BEA1D148D66}"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373EA-47C7-46EA-B88F-01C1BF474400}" type="doc">
      <dgm:prSet loTypeId="urn:microsoft.com/office/officeart/2016/7/layout/BasicProcessNew" loCatId="process" qsTypeId="urn:microsoft.com/office/officeart/2005/8/quickstyle/3d1" qsCatId="3D" csTypeId="urn:microsoft.com/office/officeart/2005/8/colors/accent0_3" csCatId="mainScheme" phldr="1"/>
      <dgm:spPr/>
      <dgm:t>
        <a:bodyPr/>
        <a:lstStyle/>
        <a:p>
          <a:endParaRPr lang="en-US"/>
        </a:p>
      </dgm:t>
    </dgm:pt>
    <dgm:pt modelId="{4416FB00-D6DD-485A-8A12-7BF63F7436AF}">
      <dgm:prSet custT="1"/>
      <dgm:spPr/>
      <dgm:t>
        <a:bodyPr/>
        <a:lstStyle/>
        <a:p>
          <a:r>
            <a:rPr lang="en-US" sz="2400" baseline="0" dirty="0"/>
            <a:t>Always certified funds for first payment of rent and deposit and other </a:t>
          </a:r>
          <a:r>
            <a:rPr lang="en-US" sz="2400" baseline="0" dirty="0" err="1"/>
            <a:t>intial</a:t>
          </a:r>
          <a:r>
            <a:rPr lang="en-US" sz="2400" baseline="0" dirty="0"/>
            <a:t> fees</a:t>
          </a:r>
          <a:endParaRPr lang="en-US" sz="2400" dirty="0"/>
        </a:p>
      </dgm:t>
    </dgm:pt>
    <dgm:pt modelId="{288B44D2-67E4-4019-A47A-E61292A09947}" type="parTrans" cxnId="{8E0F34C8-376E-4D79-A8F2-7BAECFDA834D}">
      <dgm:prSet/>
      <dgm:spPr/>
      <dgm:t>
        <a:bodyPr/>
        <a:lstStyle/>
        <a:p>
          <a:endParaRPr lang="en-US" sz="4000"/>
        </a:p>
      </dgm:t>
    </dgm:pt>
    <dgm:pt modelId="{581E4D12-A1FF-41E5-9CDC-16409C4CDF0B}" type="sibTrans" cxnId="{8E0F34C8-376E-4D79-A8F2-7BAECFDA834D}">
      <dgm:prSet/>
      <dgm:spPr/>
      <dgm:t>
        <a:bodyPr/>
        <a:lstStyle/>
        <a:p>
          <a:endParaRPr lang="en-US" sz="4000"/>
        </a:p>
      </dgm:t>
    </dgm:pt>
    <dgm:pt modelId="{F695E3EE-B511-47B4-B92F-9060E129BCDB}">
      <dgm:prSet custT="1"/>
      <dgm:spPr/>
      <dgm:t>
        <a:bodyPr/>
        <a:lstStyle/>
        <a:p>
          <a:r>
            <a:rPr lang="en-US" sz="2400" baseline="0" dirty="0"/>
            <a:t>Keys only given when everything is done….</a:t>
          </a:r>
        </a:p>
        <a:p>
          <a:r>
            <a:rPr lang="en-US" sz="2400" baseline="0" dirty="0"/>
            <a:t>Lease is signed,</a:t>
          </a:r>
        </a:p>
        <a:p>
          <a:r>
            <a:rPr lang="en-US" sz="2400" baseline="0" dirty="0"/>
            <a:t>All certified funds received </a:t>
          </a:r>
        </a:p>
        <a:p>
          <a:r>
            <a:rPr lang="en-US" sz="2400" dirty="0"/>
            <a:t>Condition report signed </a:t>
          </a:r>
        </a:p>
      </dgm:t>
    </dgm:pt>
    <dgm:pt modelId="{31DB3435-0D6E-44B5-989A-C86B1BA0F061}" type="parTrans" cxnId="{42708AC4-484F-461D-8BBC-600B5FB66195}">
      <dgm:prSet/>
      <dgm:spPr/>
      <dgm:t>
        <a:bodyPr/>
        <a:lstStyle/>
        <a:p>
          <a:endParaRPr lang="en-US" sz="4000"/>
        </a:p>
      </dgm:t>
    </dgm:pt>
    <dgm:pt modelId="{FDF43A64-6A44-4B4A-908F-7F21F6AD0C48}" type="sibTrans" cxnId="{42708AC4-484F-461D-8BBC-600B5FB66195}">
      <dgm:prSet/>
      <dgm:spPr/>
      <dgm:t>
        <a:bodyPr/>
        <a:lstStyle/>
        <a:p>
          <a:endParaRPr lang="en-US" sz="4000"/>
        </a:p>
      </dgm:t>
    </dgm:pt>
    <dgm:pt modelId="{4E583E38-90B6-4636-BF08-8B5181104943}">
      <dgm:prSet custT="1"/>
      <dgm:spPr/>
      <dgm:t>
        <a:bodyPr/>
        <a:lstStyle/>
        <a:p>
          <a:r>
            <a:rPr lang="en-US" sz="2400" baseline="0" dirty="0"/>
            <a:t>Tenant turnover is your biggest expense</a:t>
          </a:r>
        </a:p>
        <a:p>
          <a:r>
            <a:rPr lang="en-US" sz="2400" baseline="0" dirty="0"/>
            <a:t>Take care of your residents. If they have legitimate repair fix </a:t>
          </a:r>
          <a:r>
            <a:rPr lang="en-US" sz="2400" baseline="0" dirty="0" err="1"/>
            <a:t>immediatelyand</a:t>
          </a:r>
          <a:r>
            <a:rPr lang="en-US" sz="2400" baseline="0" dirty="0"/>
            <a:t> follow up</a:t>
          </a:r>
          <a:endParaRPr lang="en-US" sz="2400" dirty="0"/>
        </a:p>
      </dgm:t>
    </dgm:pt>
    <dgm:pt modelId="{C3E6DEC2-6715-49E4-AE1B-BAB824A83894}" type="parTrans" cxnId="{732285A9-6F11-4240-AD05-A6FF28288506}">
      <dgm:prSet/>
      <dgm:spPr/>
      <dgm:t>
        <a:bodyPr/>
        <a:lstStyle/>
        <a:p>
          <a:endParaRPr lang="en-US" sz="4000"/>
        </a:p>
      </dgm:t>
    </dgm:pt>
    <dgm:pt modelId="{4C50ABF9-E093-4923-AC24-2D7BF452B25D}" type="sibTrans" cxnId="{732285A9-6F11-4240-AD05-A6FF28288506}">
      <dgm:prSet/>
      <dgm:spPr/>
      <dgm:t>
        <a:bodyPr/>
        <a:lstStyle/>
        <a:p>
          <a:endParaRPr lang="en-US" sz="4000"/>
        </a:p>
      </dgm:t>
    </dgm:pt>
    <dgm:pt modelId="{365D5E99-F9EC-4F1F-AAF6-9A27E98916C3}">
      <dgm:prSet custT="1"/>
      <dgm:spPr/>
      <dgm:t>
        <a:bodyPr/>
        <a:lstStyle/>
        <a:p>
          <a:r>
            <a:rPr lang="en-US" sz="2400" baseline="0" dirty="0"/>
            <a:t>If they caused the damage make sure they pay you immediately </a:t>
          </a:r>
          <a:endParaRPr lang="en-US" sz="2400" dirty="0"/>
        </a:p>
      </dgm:t>
    </dgm:pt>
    <dgm:pt modelId="{6A59CFF1-D52E-4E6D-B7BA-6662926D050E}" type="parTrans" cxnId="{9DC95146-0919-4BB5-8E16-CFFB61E17B0F}">
      <dgm:prSet/>
      <dgm:spPr/>
      <dgm:t>
        <a:bodyPr/>
        <a:lstStyle/>
        <a:p>
          <a:endParaRPr lang="en-US" sz="4000"/>
        </a:p>
      </dgm:t>
    </dgm:pt>
    <dgm:pt modelId="{19F125B1-9A2F-4A02-AE7C-02BBE4A87ADF}" type="sibTrans" cxnId="{9DC95146-0919-4BB5-8E16-CFFB61E17B0F}">
      <dgm:prSet/>
      <dgm:spPr/>
      <dgm:t>
        <a:bodyPr/>
        <a:lstStyle/>
        <a:p>
          <a:endParaRPr lang="en-US" sz="4000"/>
        </a:p>
      </dgm:t>
    </dgm:pt>
    <dgm:pt modelId="{742023FA-401E-4F07-BE3C-5525813B1F5C}">
      <dgm:prSet custT="1"/>
      <dgm:spPr/>
      <dgm:t>
        <a:bodyPr/>
        <a:lstStyle/>
        <a:p>
          <a:r>
            <a:rPr lang="en-US" sz="2400" baseline="0" dirty="0"/>
            <a:t>Treat them like someone you care about so they stay</a:t>
          </a:r>
          <a:endParaRPr lang="en-US" sz="2400" dirty="0"/>
        </a:p>
      </dgm:t>
    </dgm:pt>
    <dgm:pt modelId="{166340F5-40A6-4A5A-813B-C8C12DF6B91D}" type="parTrans" cxnId="{5E6A689E-1BFD-44ED-AFD3-3C42C4F08261}">
      <dgm:prSet/>
      <dgm:spPr/>
      <dgm:t>
        <a:bodyPr/>
        <a:lstStyle/>
        <a:p>
          <a:endParaRPr lang="en-US" sz="4000"/>
        </a:p>
      </dgm:t>
    </dgm:pt>
    <dgm:pt modelId="{A280AC1C-663C-49BB-8764-04925C36FD83}" type="sibTrans" cxnId="{5E6A689E-1BFD-44ED-AFD3-3C42C4F08261}">
      <dgm:prSet/>
      <dgm:spPr/>
      <dgm:t>
        <a:bodyPr/>
        <a:lstStyle/>
        <a:p>
          <a:endParaRPr lang="en-US" sz="4000"/>
        </a:p>
      </dgm:t>
    </dgm:pt>
    <dgm:pt modelId="{B9ADC847-110B-4565-911B-4FC961835D67}" type="pres">
      <dgm:prSet presAssocID="{A29373EA-47C7-46EA-B88F-01C1BF474400}" presName="Name0" presStyleCnt="0">
        <dgm:presLayoutVars>
          <dgm:dir/>
          <dgm:resizeHandles val="exact"/>
        </dgm:presLayoutVars>
      </dgm:prSet>
      <dgm:spPr/>
    </dgm:pt>
    <dgm:pt modelId="{045A8DD3-94D4-4A2C-93C5-B8B14CC61560}" type="pres">
      <dgm:prSet presAssocID="{4416FB00-D6DD-485A-8A12-7BF63F7436AF}" presName="node" presStyleLbl="node1" presStyleIdx="0" presStyleCnt="9">
        <dgm:presLayoutVars>
          <dgm:bulletEnabled val="1"/>
        </dgm:presLayoutVars>
      </dgm:prSet>
      <dgm:spPr/>
    </dgm:pt>
    <dgm:pt modelId="{6F436A58-636B-4D55-B8E0-F859668A006A}" type="pres">
      <dgm:prSet presAssocID="{581E4D12-A1FF-41E5-9CDC-16409C4CDF0B}" presName="sibTransSpacerBeforeConnector" presStyleCnt="0"/>
      <dgm:spPr/>
    </dgm:pt>
    <dgm:pt modelId="{0FC23F38-904B-4A35-AAB7-A5E4D721185D}" type="pres">
      <dgm:prSet presAssocID="{581E4D12-A1FF-41E5-9CDC-16409C4CDF0B}" presName="sibTrans" presStyleLbl="node1" presStyleIdx="1" presStyleCnt="9"/>
      <dgm:spPr/>
    </dgm:pt>
    <dgm:pt modelId="{8A2E80EB-D80D-4760-8E51-CC6430874033}" type="pres">
      <dgm:prSet presAssocID="{581E4D12-A1FF-41E5-9CDC-16409C4CDF0B}" presName="sibTransSpacerAfterConnector" presStyleCnt="0"/>
      <dgm:spPr/>
    </dgm:pt>
    <dgm:pt modelId="{CB6E3913-5F51-4664-8AC5-62B779D3F2D7}" type="pres">
      <dgm:prSet presAssocID="{F695E3EE-B511-47B4-B92F-9060E129BCDB}" presName="node" presStyleLbl="node1" presStyleIdx="2" presStyleCnt="9">
        <dgm:presLayoutVars>
          <dgm:bulletEnabled val="1"/>
        </dgm:presLayoutVars>
      </dgm:prSet>
      <dgm:spPr/>
    </dgm:pt>
    <dgm:pt modelId="{E8603057-EE77-4B6F-8EEB-7D968FE1CCA2}" type="pres">
      <dgm:prSet presAssocID="{FDF43A64-6A44-4B4A-908F-7F21F6AD0C48}" presName="sibTransSpacerBeforeConnector" presStyleCnt="0"/>
      <dgm:spPr/>
    </dgm:pt>
    <dgm:pt modelId="{144FBF79-C339-4EE0-8A04-DAAAA83A27A3}" type="pres">
      <dgm:prSet presAssocID="{FDF43A64-6A44-4B4A-908F-7F21F6AD0C48}" presName="sibTrans" presStyleLbl="node1" presStyleIdx="3" presStyleCnt="9"/>
      <dgm:spPr/>
    </dgm:pt>
    <dgm:pt modelId="{D9130B18-4E58-4718-B129-3E6B0644E96B}" type="pres">
      <dgm:prSet presAssocID="{FDF43A64-6A44-4B4A-908F-7F21F6AD0C48}" presName="sibTransSpacerAfterConnector" presStyleCnt="0"/>
      <dgm:spPr/>
    </dgm:pt>
    <dgm:pt modelId="{7ADEB80E-AB40-47EF-ABAD-E0EFF7620980}" type="pres">
      <dgm:prSet presAssocID="{4E583E38-90B6-4636-BF08-8B5181104943}" presName="node" presStyleLbl="node1" presStyleIdx="4" presStyleCnt="9">
        <dgm:presLayoutVars>
          <dgm:bulletEnabled val="1"/>
        </dgm:presLayoutVars>
      </dgm:prSet>
      <dgm:spPr/>
    </dgm:pt>
    <dgm:pt modelId="{A2FF85D2-2E08-47CF-984A-3696FF4321BD}" type="pres">
      <dgm:prSet presAssocID="{4C50ABF9-E093-4923-AC24-2D7BF452B25D}" presName="sibTransSpacerBeforeConnector" presStyleCnt="0"/>
      <dgm:spPr/>
    </dgm:pt>
    <dgm:pt modelId="{E29A6CEA-F25E-410F-893B-21E909863696}" type="pres">
      <dgm:prSet presAssocID="{4C50ABF9-E093-4923-AC24-2D7BF452B25D}" presName="sibTrans" presStyleLbl="node1" presStyleIdx="5" presStyleCnt="9"/>
      <dgm:spPr/>
    </dgm:pt>
    <dgm:pt modelId="{9230E2CE-9F11-44B3-BD23-E341FFA7DBBF}" type="pres">
      <dgm:prSet presAssocID="{4C50ABF9-E093-4923-AC24-2D7BF452B25D}" presName="sibTransSpacerAfterConnector" presStyleCnt="0"/>
      <dgm:spPr/>
    </dgm:pt>
    <dgm:pt modelId="{29B65670-8BA7-4F21-A48D-F5903820B6A7}" type="pres">
      <dgm:prSet presAssocID="{365D5E99-F9EC-4F1F-AAF6-9A27E98916C3}" presName="node" presStyleLbl="node1" presStyleIdx="6" presStyleCnt="9">
        <dgm:presLayoutVars>
          <dgm:bulletEnabled val="1"/>
        </dgm:presLayoutVars>
      </dgm:prSet>
      <dgm:spPr/>
    </dgm:pt>
    <dgm:pt modelId="{98499BA1-83B0-424D-968F-19AA7ADD7702}" type="pres">
      <dgm:prSet presAssocID="{19F125B1-9A2F-4A02-AE7C-02BBE4A87ADF}" presName="sibTransSpacerBeforeConnector" presStyleCnt="0"/>
      <dgm:spPr/>
    </dgm:pt>
    <dgm:pt modelId="{FC39C469-F638-4F07-A312-769F35D274CA}" type="pres">
      <dgm:prSet presAssocID="{19F125B1-9A2F-4A02-AE7C-02BBE4A87ADF}" presName="sibTrans" presStyleLbl="node1" presStyleIdx="7" presStyleCnt="9"/>
      <dgm:spPr/>
    </dgm:pt>
    <dgm:pt modelId="{8527ED47-4DD6-4484-814F-1E5701A362E2}" type="pres">
      <dgm:prSet presAssocID="{19F125B1-9A2F-4A02-AE7C-02BBE4A87ADF}" presName="sibTransSpacerAfterConnector" presStyleCnt="0"/>
      <dgm:spPr/>
    </dgm:pt>
    <dgm:pt modelId="{8855A105-DFC6-42D2-B41C-3A8294AB30AE}" type="pres">
      <dgm:prSet presAssocID="{742023FA-401E-4F07-BE3C-5525813B1F5C}" presName="node" presStyleLbl="node1" presStyleIdx="8" presStyleCnt="9">
        <dgm:presLayoutVars>
          <dgm:bulletEnabled val="1"/>
        </dgm:presLayoutVars>
      </dgm:prSet>
      <dgm:spPr/>
    </dgm:pt>
  </dgm:ptLst>
  <dgm:cxnLst>
    <dgm:cxn modelId="{119ED60F-EFAD-4505-9632-748C4B10B962}" type="presOf" srcId="{4416FB00-D6DD-485A-8A12-7BF63F7436AF}" destId="{045A8DD3-94D4-4A2C-93C5-B8B14CC61560}" srcOrd="0" destOrd="0" presId="urn:microsoft.com/office/officeart/2016/7/layout/BasicProcessNew"/>
    <dgm:cxn modelId="{41D0A512-2E83-470E-A46F-ADCB2AFA06F7}" type="presOf" srcId="{FDF43A64-6A44-4B4A-908F-7F21F6AD0C48}" destId="{144FBF79-C339-4EE0-8A04-DAAAA83A27A3}" srcOrd="0" destOrd="0" presId="urn:microsoft.com/office/officeart/2016/7/layout/BasicProcessNew"/>
    <dgm:cxn modelId="{100E7B30-2422-4BC4-A126-46522DBC5F3E}" type="presOf" srcId="{742023FA-401E-4F07-BE3C-5525813B1F5C}" destId="{8855A105-DFC6-42D2-B41C-3A8294AB30AE}" srcOrd="0" destOrd="0" presId="urn:microsoft.com/office/officeart/2016/7/layout/BasicProcessNew"/>
    <dgm:cxn modelId="{9DC95146-0919-4BB5-8E16-CFFB61E17B0F}" srcId="{A29373EA-47C7-46EA-B88F-01C1BF474400}" destId="{365D5E99-F9EC-4F1F-AAF6-9A27E98916C3}" srcOrd="3" destOrd="0" parTransId="{6A59CFF1-D52E-4E6D-B7BA-6662926D050E}" sibTransId="{19F125B1-9A2F-4A02-AE7C-02BBE4A87ADF}"/>
    <dgm:cxn modelId="{D2361C48-D681-4562-971E-DCC87A8420D8}" type="presOf" srcId="{365D5E99-F9EC-4F1F-AAF6-9A27E98916C3}" destId="{29B65670-8BA7-4F21-A48D-F5903820B6A7}" srcOrd="0" destOrd="0" presId="urn:microsoft.com/office/officeart/2016/7/layout/BasicProcessNew"/>
    <dgm:cxn modelId="{2289FD7A-6E39-46A4-834C-035895261502}" type="presOf" srcId="{4E583E38-90B6-4636-BF08-8B5181104943}" destId="{7ADEB80E-AB40-47EF-ABAD-E0EFF7620980}" srcOrd="0" destOrd="0" presId="urn:microsoft.com/office/officeart/2016/7/layout/BasicProcessNew"/>
    <dgm:cxn modelId="{5E6A689E-1BFD-44ED-AFD3-3C42C4F08261}" srcId="{A29373EA-47C7-46EA-B88F-01C1BF474400}" destId="{742023FA-401E-4F07-BE3C-5525813B1F5C}" srcOrd="4" destOrd="0" parTransId="{166340F5-40A6-4A5A-813B-C8C12DF6B91D}" sibTransId="{A280AC1C-663C-49BB-8764-04925C36FD83}"/>
    <dgm:cxn modelId="{732285A9-6F11-4240-AD05-A6FF28288506}" srcId="{A29373EA-47C7-46EA-B88F-01C1BF474400}" destId="{4E583E38-90B6-4636-BF08-8B5181104943}" srcOrd="2" destOrd="0" parTransId="{C3E6DEC2-6715-49E4-AE1B-BAB824A83894}" sibTransId="{4C50ABF9-E093-4923-AC24-2D7BF452B25D}"/>
    <dgm:cxn modelId="{47FD24B4-D3C4-4846-B879-7CA6195B9218}" type="presOf" srcId="{19F125B1-9A2F-4A02-AE7C-02BBE4A87ADF}" destId="{FC39C469-F638-4F07-A312-769F35D274CA}" srcOrd="0" destOrd="0" presId="urn:microsoft.com/office/officeart/2016/7/layout/BasicProcessNew"/>
    <dgm:cxn modelId="{7D96FAC1-DFB6-45E2-A380-2F18BCBE46B1}" type="presOf" srcId="{A29373EA-47C7-46EA-B88F-01C1BF474400}" destId="{B9ADC847-110B-4565-911B-4FC961835D67}" srcOrd="0" destOrd="0" presId="urn:microsoft.com/office/officeart/2016/7/layout/BasicProcessNew"/>
    <dgm:cxn modelId="{42708AC4-484F-461D-8BBC-600B5FB66195}" srcId="{A29373EA-47C7-46EA-B88F-01C1BF474400}" destId="{F695E3EE-B511-47B4-B92F-9060E129BCDB}" srcOrd="1" destOrd="0" parTransId="{31DB3435-0D6E-44B5-989A-C86B1BA0F061}" sibTransId="{FDF43A64-6A44-4B4A-908F-7F21F6AD0C48}"/>
    <dgm:cxn modelId="{8E0F34C8-376E-4D79-A8F2-7BAECFDA834D}" srcId="{A29373EA-47C7-46EA-B88F-01C1BF474400}" destId="{4416FB00-D6DD-485A-8A12-7BF63F7436AF}" srcOrd="0" destOrd="0" parTransId="{288B44D2-67E4-4019-A47A-E61292A09947}" sibTransId="{581E4D12-A1FF-41E5-9CDC-16409C4CDF0B}"/>
    <dgm:cxn modelId="{C9D070E4-6DE3-41ED-83CB-EDF5B16BF426}" type="presOf" srcId="{F695E3EE-B511-47B4-B92F-9060E129BCDB}" destId="{CB6E3913-5F51-4664-8AC5-62B779D3F2D7}" srcOrd="0" destOrd="0" presId="urn:microsoft.com/office/officeart/2016/7/layout/BasicProcessNew"/>
    <dgm:cxn modelId="{2435A6EA-0B61-4034-85F3-DF51634DF6F2}" type="presOf" srcId="{581E4D12-A1FF-41E5-9CDC-16409C4CDF0B}" destId="{0FC23F38-904B-4A35-AAB7-A5E4D721185D}" srcOrd="0" destOrd="0" presId="urn:microsoft.com/office/officeart/2016/7/layout/BasicProcessNew"/>
    <dgm:cxn modelId="{F08DB1F1-C09A-4AA9-9D3D-928C83CB25D3}" type="presOf" srcId="{4C50ABF9-E093-4923-AC24-2D7BF452B25D}" destId="{E29A6CEA-F25E-410F-893B-21E909863696}" srcOrd="0" destOrd="0" presId="urn:microsoft.com/office/officeart/2016/7/layout/BasicProcessNew"/>
    <dgm:cxn modelId="{F8A8035B-5E5E-4C88-9455-BD0AD706552D}" type="presParOf" srcId="{B9ADC847-110B-4565-911B-4FC961835D67}" destId="{045A8DD3-94D4-4A2C-93C5-B8B14CC61560}" srcOrd="0" destOrd="0" presId="urn:microsoft.com/office/officeart/2016/7/layout/BasicProcessNew"/>
    <dgm:cxn modelId="{9A6D70AC-AD79-4BED-95C2-7E0F74DD567A}" type="presParOf" srcId="{B9ADC847-110B-4565-911B-4FC961835D67}" destId="{6F436A58-636B-4D55-B8E0-F859668A006A}" srcOrd="1" destOrd="0" presId="urn:microsoft.com/office/officeart/2016/7/layout/BasicProcessNew"/>
    <dgm:cxn modelId="{6AD585A0-4F4C-41FE-B1DD-824D3A6A7282}" type="presParOf" srcId="{B9ADC847-110B-4565-911B-4FC961835D67}" destId="{0FC23F38-904B-4A35-AAB7-A5E4D721185D}" srcOrd="2" destOrd="0" presId="urn:microsoft.com/office/officeart/2016/7/layout/BasicProcessNew"/>
    <dgm:cxn modelId="{4D2A19B9-6EA3-497F-A804-D229DC169927}" type="presParOf" srcId="{B9ADC847-110B-4565-911B-4FC961835D67}" destId="{8A2E80EB-D80D-4760-8E51-CC6430874033}" srcOrd="3" destOrd="0" presId="urn:microsoft.com/office/officeart/2016/7/layout/BasicProcessNew"/>
    <dgm:cxn modelId="{2B519BD0-284B-48C9-AC46-75748411F504}" type="presParOf" srcId="{B9ADC847-110B-4565-911B-4FC961835D67}" destId="{CB6E3913-5F51-4664-8AC5-62B779D3F2D7}" srcOrd="4" destOrd="0" presId="urn:microsoft.com/office/officeart/2016/7/layout/BasicProcessNew"/>
    <dgm:cxn modelId="{AA956EB3-3A0E-409E-A1C8-11DACA39B38B}" type="presParOf" srcId="{B9ADC847-110B-4565-911B-4FC961835D67}" destId="{E8603057-EE77-4B6F-8EEB-7D968FE1CCA2}" srcOrd="5" destOrd="0" presId="urn:microsoft.com/office/officeart/2016/7/layout/BasicProcessNew"/>
    <dgm:cxn modelId="{44BDC4A3-BDD9-48C7-A6EF-8CC58B2AFA0A}" type="presParOf" srcId="{B9ADC847-110B-4565-911B-4FC961835D67}" destId="{144FBF79-C339-4EE0-8A04-DAAAA83A27A3}" srcOrd="6" destOrd="0" presId="urn:microsoft.com/office/officeart/2016/7/layout/BasicProcessNew"/>
    <dgm:cxn modelId="{92B6E01F-BDCC-49B7-901D-F5EDD92D507F}" type="presParOf" srcId="{B9ADC847-110B-4565-911B-4FC961835D67}" destId="{D9130B18-4E58-4718-B129-3E6B0644E96B}" srcOrd="7" destOrd="0" presId="urn:microsoft.com/office/officeart/2016/7/layout/BasicProcessNew"/>
    <dgm:cxn modelId="{5C90FE44-A8BB-4636-A923-C8090D611DE0}" type="presParOf" srcId="{B9ADC847-110B-4565-911B-4FC961835D67}" destId="{7ADEB80E-AB40-47EF-ABAD-E0EFF7620980}" srcOrd="8" destOrd="0" presId="urn:microsoft.com/office/officeart/2016/7/layout/BasicProcessNew"/>
    <dgm:cxn modelId="{81BCF513-CE2B-4943-8B0D-B892A1DD8A6E}" type="presParOf" srcId="{B9ADC847-110B-4565-911B-4FC961835D67}" destId="{A2FF85D2-2E08-47CF-984A-3696FF4321BD}" srcOrd="9" destOrd="0" presId="urn:microsoft.com/office/officeart/2016/7/layout/BasicProcessNew"/>
    <dgm:cxn modelId="{CB2B6479-ABE5-4E3B-B796-47767B0B5029}" type="presParOf" srcId="{B9ADC847-110B-4565-911B-4FC961835D67}" destId="{E29A6CEA-F25E-410F-893B-21E909863696}" srcOrd="10" destOrd="0" presId="urn:microsoft.com/office/officeart/2016/7/layout/BasicProcessNew"/>
    <dgm:cxn modelId="{12B778CA-3CE0-4805-8132-0DBA4B4DB2B0}" type="presParOf" srcId="{B9ADC847-110B-4565-911B-4FC961835D67}" destId="{9230E2CE-9F11-44B3-BD23-E341FFA7DBBF}" srcOrd="11" destOrd="0" presId="urn:microsoft.com/office/officeart/2016/7/layout/BasicProcessNew"/>
    <dgm:cxn modelId="{26F374ED-04BE-47A3-B17B-81532E412155}" type="presParOf" srcId="{B9ADC847-110B-4565-911B-4FC961835D67}" destId="{29B65670-8BA7-4F21-A48D-F5903820B6A7}" srcOrd="12" destOrd="0" presId="urn:microsoft.com/office/officeart/2016/7/layout/BasicProcessNew"/>
    <dgm:cxn modelId="{7A10E2F3-5A68-4E7E-84CE-20BA43C3B24D}" type="presParOf" srcId="{B9ADC847-110B-4565-911B-4FC961835D67}" destId="{98499BA1-83B0-424D-968F-19AA7ADD7702}" srcOrd="13" destOrd="0" presId="urn:microsoft.com/office/officeart/2016/7/layout/BasicProcessNew"/>
    <dgm:cxn modelId="{BE5EE68C-DF10-4AD9-8696-9A3E1EC8696C}" type="presParOf" srcId="{B9ADC847-110B-4565-911B-4FC961835D67}" destId="{FC39C469-F638-4F07-A312-769F35D274CA}" srcOrd="14" destOrd="0" presId="urn:microsoft.com/office/officeart/2016/7/layout/BasicProcessNew"/>
    <dgm:cxn modelId="{62ADA84D-90E5-4DD2-A35D-4CC0A1FFE6EE}" type="presParOf" srcId="{B9ADC847-110B-4565-911B-4FC961835D67}" destId="{8527ED47-4DD6-4484-814F-1E5701A362E2}" srcOrd="15" destOrd="0" presId="urn:microsoft.com/office/officeart/2016/7/layout/BasicProcessNew"/>
    <dgm:cxn modelId="{22A2FA48-1838-4E84-B6CE-82124DF3FE3D}" type="presParOf" srcId="{B9ADC847-110B-4565-911B-4FC961835D67}" destId="{8855A105-DFC6-42D2-B41C-3A8294AB30AE}" srcOrd="16"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78E7D-7CA3-449F-A653-861F96797375}">
      <dsp:nvSpPr>
        <dsp:cNvPr id="0" name=""/>
        <dsp:cNvSpPr/>
      </dsp:nvSpPr>
      <dsp:spPr>
        <a:xfrm>
          <a:off x="260639" y="1258"/>
          <a:ext cx="3263287" cy="326328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baseline="0" dirty="0"/>
            <a:t>Reporting:</a:t>
          </a:r>
          <a:endParaRPr lang="en-US" sz="2300" kern="1200" dirty="0"/>
        </a:p>
        <a:p>
          <a:pPr marL="171450" lvl="1" indent="-171450" algn="l" defTabSz="800100">
            <a:lnSpc>
              <a:spcPct val="90000"/>
            </a:lnSpc>
            <a:spcBef>
              <a:spcPct val="0"/>
            </a:spcBef>
            <a:spcAft>
              <a:spcPct val="15000"/>
            </a:spcAft>
            <a:buChar char="•"/>
          </a:pPr>
          <a:r>
            <a:rPr lang="en-US" sz="1800" i="1" kern="1200" baseline="0"/>
            <a:t>How regularly do they report on rental collections?</a:t>
          </a:r>
          <a:endParaRPr lang="en-US" sz="1800" kern="1200"/>
        </a:p>
        <a:p>
          <a:pPr marL="171450" lvl="1" indent="-171450" algn="l" defTabSz="800100">
            <a:lnSpc>
              <a:spcPct val="90000"/>
            </a:lnSpc>
            <a:spcBef>
              <a:spcPct val="0"/>
            </a:spcBef>
            <a:spcAft>
              <a:spcPct val="15000"/>
            </a:spcAft>
            <a:buChar char="•"/>
          </a:pPr>
          <a:r>
            <a:rPr lang="en-US" sz="1800" i="1" kern="1200" baseline="0" dirty="0"/>
            <a:t>Should you expect monthly or quarterly statements?</a:t>
          </a:r>
          <a:endParaRPr lang="en-US" sz="1800" kern="1200" dirty="0"/>
        </a:p>
      </dsp:txBody>
      <dsp:txXfrm>
        <a:off x="738536" y="479155"/>
        <a:ext cx="2307493" cy="2307493"/>
      </dsp:txXfrm>
    </dsp:sp>
    <dsp:sp modelId="{02981624-78D8-4217-9460-3DF25AAD2CDE}">
      <dsp:nvSpPr>
        <dsp:cNvPr id="0" name=""/>
        <dsp:cNvSpPr/>
      </dsp:nvSpPr>
      <dsp:spPr>
        <a:xfrm rot="5400000">
          <a:off x="3793147" y="1200516"/>
          <a:ext cx="1142150" cy="864771"/>
        </a:xfrm>
        <a:prstGeom prst="triangle">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0D962E-632C-4EF3-97CD-4BEA1D148D66}">
      <dsp:nvSpPr>
        <dsp:cNvPr id="0" name=""/>
        <dsp:cNvSpPr/>
      </dsp:nvSpPr>
      <dsp:spPr>
        <a:xfrm>
          <a:off x="5155570" y="1258"/>
          <a:ext cx="3263287" cy="326328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baseline="0"/>
            <a:t>Communication:</a:t>
          </a:r>
          <a:endParaRPr lang="en-US" sz="2300" kern="1200"/>
        </a:p>
        <a:p>
          <a:pPr marL="171450" lvl="1" indent="-171450" algn="l" defTabSz="800100">
            <a:lnSpc>
              <a:spcPct val="90000"/>
            </a:lnSpc>
            <a:spcBef>
              <a:spcPct val="0"/>
            </a:spcBef>
            <a:spcAft>
              <a:spcPct val="15000"/>
            </a:spcAft>
            <a:buChar char="•"/>
          </a:pPr>
          <a:r>
            <a:rPr lang="en-US" sz="1800" i="1" kern="1200" baseline="0"/>
            <a:t>How often do they contact property owners?</a:t>
          </a:r>
          <a:endParaRPr lang="en-US" sz="1800" kern="1200"/>
        </a:p>
        <a:p>
          <a:pPr marL="171450" lvl="1" indent="-171450" algn="l" defTabSz="800100">
            <a:lnSpc>
              <a:spcPct val="90000"/>
            </a:lnSpc>
            <a:spcBef>
              <a:spcPct val="0"/>
            </a:spcBef>
            <a:spcAft>
              <a:spcPct val="15000"/>
            </a:spcAft>
            <a:buChar char="•"/>
          </a:pPr>
          <a:r>
            <a:rPr lang="en-US" sz="1800" i="1" kern="1200" baseline="0"/>
            <a:t>What method do they use to contact? Email, text, phone calls?</a:t>
          </a:r>
          <a:endParaRPr lang="en-US" sz="1800" kern="1200"/>
        </a:p>
      </dsp:txBody>
      <dsp:txXfrm>
        <a:off x="5633467" y="479155"/>
        <a:ext cx="2307493" cy="2307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A8DD3-94D4-4A2C-93C5-B8B14CC61560}">
      <dsp:nvSpPr>
        <dsp:cNvPr id="0" name=""/>
        <dsp:cNvSpPr/>
      </dsp:nvSpPr>
      <dsp:spPr>
        <a:xfrm>
          <a:off x="10908"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Always certified funds for first payment of rent and deposit and other </a:t>
          </a:r>
          <a:r>
            <a:rPr lang="en-US" sz="2400" kern="1200" baseline="0" dirty="0" err="1"/>
            <a:t>intial</a:t>
          </a:r>
          <a:r>
            <a:rPr lang="en-US" sz="2400" kern="1200" baseline="0" dirty="0"/>
            <a:t> fees</a:t>
          </a:r>
          <a:endParaRPr lang="en-US" sz="2400" kern="1200" dirty="0"/>
        </a:p>
      </dsp:txBody>
      <dsp:txXfrm>
        <a:off x="10908" y="0"/>
        <a:ext cx="1845720" cy="4696195"/>
      </dsp:txXfrm>
    </dsp:sp>
    <dsp:sp modelId="{0FC23F38-904B-4A35-AAB7-A5E4D721185D}">
      <dsp:nvSpPr>
        <dsp:cNvPr id="0" name=""/>
        <dsp:cNvSpPr/>
      </dsp:nvSpPr>
      <dsp:spPr>
        <a:xfrm>
          <a:off x="1884880"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B6E3913-5F51-4664-8AC5-62B779D3F2D7}">
      <dsp:nvSpPr>
        <dsp:cNvPr id="0" name=""/>
        <dsp:cNvSpPr/>
      </dsp:nvSpPr>
      <dsp:spPr>
        <a:xfrm>
          <a:off x="2189989"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Keys only given when everything is done….</a:t>
          </a:r>
        </a:p>
        <a:p>
          <a:pPr marL="0" lvl="0" indent="0" algn="ctr" defTabSz="1066800">
            <a:lnSpc>
              <a:spcPct val="90000"/>
            </a:lnSpc>
            <a:spcBef>
              <a:spcPct val="0"/>
            </a:spcBef>
            <a:spcAft>
              <a:spcPct val="35000"/>
            </a:spcAft>
            <a:buNone/>
          </a:pPr>
          <a:r>
            <a:rPr lang="en-US" sz="2400" kern="1200" baseline="0" dirty="0"/>
            <a:t>Lease is signed,</a:t>
          </a:r>
        </a:p>
        <a:p>
          <a:pPr marL="0" lvl="0" indent="0" algn="ctr" defTabSz="1066800">
            <a:lnSpc>
              <a:spcPct val="90000"/>
            </a:lnSpc>
            <a:spcBef>
              <a:spcPct val="0"/>
            </a:spcBef>
            <a:spcAft>
              <a:spcPct val="35000"/>
            </a:spcAft>
            <a:buNone/>
          </a:pPr>
          <a:r>
            <a:rPr lang="en-US" sz="2400" kern="1200" baseline="0" dirty="0"/>
            <a:t>All certified funds received </a:t>
          </a:r>
        </a:p>
        <a:p>
          <a:pPr marL="0" lvl="0" indent="0" algn="ctr" defTabSz="1066800">
            <a:lnSpc>
              <a:spcPct val="90000"/>
            </a:lnSpc>
            <a:spcBef>
              <a:spcPct val="0"/>
            </a:spcBef>
            <a:spcAft>
              <a:spcPct val="35000"/>
            </a:spcAft>
            <a:buNone/>
          </a:pPr>
          <a:r>
            <a:rPr lang="en-US" sz="2400" kern="1200" dirty="0"/>
            <a:t>Condition report signed </a:t>
          </a:r>
        </a:p>
      </dsp:txBody>
      <dsp:txXfrm>
        <a:off x="2189989" y="0"/>
        <a:ext cx="1845720" cy="4696195"/>
      </dsp:txXfrm>
    </dsp:sp>
    <dsp:sp modelId="{144FBF79-C339-4EE0-8A04-DAAAA83A27A3}">
      <dsp:nvSpPr>
        <dsp:cNvPr id="0" name=""/>
        <dsp:cNvSpPr/>
      </dsp:nvSpPr>
      <dsp:spPr>
        <a:xfrm>
          <a:off x="4063961"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DEB80E-AB40-47EF-ABAD-E0EFF7620980}">
      <dsp:nvSpPr>
        <dsp:cNvPr id="0" name=""/>
        <dsp:cNvSpPr/>
      </dsp:nvSpPr>
      <dsp:spPr>
        <a:xfrm>
          <a:off x="4369070"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Tenant turnover is your biggest expense</a:t>
          </a:r>
        </a:p>
        <a:p>
          <a:pPr marL="0" lvl="0" indent="0" algn="ctr" defTabSz="1066800">
            <a:lnSpc>
              <a:spcPct val="90000"/>
            </a:lnSpc>
            <a:spcBef>
              <a:spcPct val="0"/>
            </a:spcBef>
            <a:spcAft>
              <a:spcPct val="35000"/>
            </a:spcAft>
            <a:buNone/>
          </a:pPr>
          <a:r>
            <a:rPr lang="en-US" sz="2400" kern="1200" baseline="0" dirty="0"/>
            <a:t>Take care of your residents. If they have legitimate repair fix </a:t>
          </a:r>
          <a:r>
            <a:rPr lang="en-US" sz="2400" kern="1200" baseline="0" dirty="0" err="1"/>
            <a:t>immediatelyand</a:t>
          </a:r>
          <a:r>
            <a:rPr lang="en-US" sz="2400" kern="1200" baseline="0" dirty="0"/>
            <a:t> follow up</a:t>
          </a:r>
          <a:endParaRPr lang="en-US" sz="2400" kern="1200" dirty="0"/>
        </a:p>
      </dsp:txBody>
      <dsp:txXfrm>
        <a:off x="4369070" y="0"/>
        <a:ext cx="1845720" cy="4696195"/>
      </dsp:txXfrm>
    </dsp:sp>
    <dsp:sp modelId="{E29A6CEA-F25E-410F-893B-21E909863696}">
      <dsp:nvSpPr>
        <dsp:cNvPr id="0" name=""/>
        <dsp:cNvSpPr/>
      </dsp:nvSpPr>
      <dsp:spPr>
        <a:xfrm>
          <a:off x="6243042"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B65670-8BA7-4F21-A48D-F5903820B6A7}">
      <dsp:nvSpPr>
        <dsp:cNvPr id="0" name=""/>
        <dsp:cNvSpPr/>
      </dsp:nvSpPr>
      <dsp:spPr>
        <a:xfrm>
          <a:off x="6548151"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If they caused the damage make sure they pay you immediately </a:t>
          </a:r>
          <a:endParaRPr lang="en-US" sz="2400" kern="1200" dirty="0"/>
        </a:p>
      </dsp:txBody>
      <dsp:txXfrm>
        <a:off x="6548151" y="0"/>
        <a:ext cx="1845720" cy="4696195"/>
      </dsp:txXfrm>
    </dsp:sp>
    <dsp:sp modelId="{FC39C469-F638-4F07-A312-769F35D274CA}">
      <dsp:nvSpPr>
        <dsp:cNvPr id="0" name=""/>
        <dsp:cNvSpPr/>
      </dsp:nvSpPr>
      <dsp:spPr>
        <a:xfrm>
          <a:off x="8422123" y="2226597"/>
          <a:ext cx="276858" cy="243000"/>
        </a:xfrm>
        <a:prstGeom prst="rightArrow">
          <a:avLst>
            <a:gd name="adj1" fmla="val 50000"/>
            <a:gd name="adj2" fmla="val 5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55A105-DFC6-42D2-B41C-3A8294AB30AE}">
      <dsp:nvSpPr>
        <dsp:cNvPr id="0" name=""/>
        <dsp:cNvSpPr/>
      </dsp:nvSpPr>
      <dsp:spPr>
        <a:xfrm>
          <a:off x="8727232" y="0"/>
          <a:ext cx="1845720" cy="46961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Treat them like someone you care about so they stay</a:t>
          </a:r>
          <a:endParaRPr lang="en-US" sz="2400" kern="1200" dirty="0"/>
        </a:p>
      </dsp:txBody>
      <dsp:txXfrm>
        <a:off x="8727232" y="0"/>
        <a:ext cx="1845720" cy="469619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4E5C-A0FC-4DD8-B816-D9022BF9E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DCCF2-C621-42C8-A0B9-9F54AEA30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BCD9B8-17E8-4853-9B58-DDD5172E8DF9}"/>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8256CB5F-3483-4A59-86C1-DAE021DEA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5AFC-66C3-486A-AF58-E9AE9CB05547}"/>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336808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B710-4144-43F7-9200-233D71AE8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F0C04-4E6C-459E-B772-6D22D14A2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ABF49-2D8B-4184-B29A-D97FFCE43564}"/>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2D03C7B0-4AF8-4096-9B91-0D28A3F1D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9E22C-C5EC-4475-A2F2-05527132EC83}"/>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82568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59D5-3874-4A4B-820B-E8D4065DF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B0494-A5C7-4694-AB18-EEA339D9DC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97D2A7-4AD9-4E80-AB02-9D11C67A8F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08D4C-9E25-4731-A6C4-3DC8805C8C2F}"/>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6" name="Footer Placeholder 5">
            <a:extLst>
              <a:ext uri="{FF2B5EF4-FFF2-40B4-BE49-F238E27FC236}">
                <a16:creationId xmlns:a16="http://schemas.microsoft.com/office/drawing/2014/main" id="{E88016D3-7795-4D25-BCD0-8A9AFEE1A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49C8A-2AFA-4E3E-BA5B-404A816CFE4C}"/>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4049548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E6C6-F0DA-46A2-A51C-8E422E0E5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E9DD79-E738-4B8B-A5A2-7D1B6096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CCE161-3024-4798-8CF9-2CFFFD8AE5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C8789-6AE2-45EC-9067-ABC0487AE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C73341-E0DF-4841-AF15-D3AFE35C74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AC721-966F-47A9-9C17-2C180A5E38EC}"/>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8" name="Footer Placeholder 7">
            <a:extLst>
              <a:ext uri="{FF2B5EF4-FFF2-40B4-BE49-F238E27FC236}">
                <a16:creationId xmlns:a16="http://schemas.microsoft.com/office/drawing/2014/main" id="{105D64BB-F1BD-410E-ADF1-A7D5990347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DC678-8C0F-4FCB-A4F2-6304F2BBD5B5}"/>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62034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CE1D-F0EF-42D4-9639-F6617B091C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89A725-F29C-49CB-8A1A-67543054CA0D}"/>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4" name="Footer Placeholder 3">
            <a:extLst>
              <a:ext uri="{FF2B5EF4-FFF2-40B4-BE49-F238E27FC236}">
                <a16:creationId xmlns:a16="http://schemas.microsoft.com/office/drawing/2014/main" id="{A8A90385-7209-4B91-8F2F-39887833C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090FA9-4D18-42E8-8AEE-2140C063847F}"/>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83414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AB3BA-40CA-43D3-91CD-BE9DAB88ADBB}"/>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3" name="Footer Placeholder 2">
            <a:extLst>
              <a:ext uri="{FF2B5EF4-FFF2-40B4-BE49-F238E27FC236}">
                <a16:creationId xmlns:a16="http://schemas.microsoft.com/office/drawing/2014/main" id="{B081DB32-D94D-4F70-90A9-8B45D2A36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71D81-7F18-4085-8509-720FFB60EDD7}"/>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564063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5298D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B3A011-712E-4A31-807C-28787BD66ED4}"/>
              </a:ext>
            </a:extLst>
          </p:cNvPr>
          <p:cNvSpPr/>
          <p:nvPr userDrawn="1"/>
        </p:nvSpPr>
        <p:spPr>
          <a:xfrm>
            <a:off x="0" y="1455576"/>
            <a:ext cx="12192000" cy="394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D4AB3BA-40CA-43D3-91CD-BE9DAB88ADBB}"/>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3" name="Footer Placeholder 2">
            <a:extLst>
              <a:ext uri="{FF2B5EF4-FFF2-40B4-BE49-F238E27FC236}">
                <a16:creationId xmlns:a16="http://schemas.microsoft.com/office/drawing/2014/main" id="{B081DB32-D94D-4F70-90A9-8B45D2A367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E71D81-7F18-4085-8509-720FFB60EDD7}"/>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13" name="Title 1">
            <a:extLst>
              <a:ext uri="{FF2B5EF4-FFF2-40B4-BE49-F238E27FC236}">
                <a16:creationId xmlns:a16="http://schemas.microsoft.com/office/drawing/2014/main" id="{37CBB933-DD5C-40C7-A785-49C55444A903}"/>
              </a:ext>
            </a:extLst>
          </p:cNvPr>
          <p:cNvSpPr>
            <a:spLocks noGrp="1"/>
          </p:cNvSpPr>
          <p:nvPr>
            <p:ph type="title"/>
          </p:nvPr>
        </p:nvSpPr>
        <p:spPr>
          <a:xfrm>
            <a:off x="0" y="1455575"/>
            <a:ext cx="12191999" cy="3946849"/>
          </a:xfrm>
        </p:spPr>
        <p:txBody>
          <a:bodyPr anchor="ctr">
            <a:noAutofit/>
          </a:bodyPr>
          <a:lstStyle>
            <a:lvl1pPr algn="ctr">
              <a:defRPr sz="13800" b="1"/>
            </a:lvl1pPr>
          </a:lstStyle>
          <a:p>
            <a:r>
              <a:rPr lang="en-US" dirty="0"/>
              <a:t>Click to edit Master title style</a:t>
            </a:r>
          </a:p>
        </p:txBody>
      </p:sp>
    </p:spTree>
    <p:custDataLst>
      <p:tags r:id="rId1"/>
    </p:custDataLst>
    <p:extLst>
      <p:ext uri="{BB962C8B-B14F-4D97-AF65-F5344CB8AC3E}">
        <p14:creationId xmlns:p14="http://schemas.microsoft.com/office/powerpoint/2010/main" val="147999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4675-0B07-4BA4-96F4-3B2051C16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D0488-2705-4371-936D-3CF17EED2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226ECC-8D4F-4999-BC9B-DFD763D18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4B438-ECFE-49C1-A8D1-03177E80F2FD}"/>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6" name="Footer Placeholder 5">
            <a:extLst>
              <a:ext uri="{FF2B5EF4-FFF2-40B4-BE49-F238E27FC236}">
                <a16:creationId xmlns:a16="http://schemas.microsoft.com/office/drawing/2014/main" id="{8E0A9804-8A58-4972-B250-2B3E30F13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1A06C-0B78-4187-851E-092A2F5097DC}"/>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390539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6E9F-143F-4EE8-868C-DBA7F7A1C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99D50-9551-4C45-B44E-AB4C08701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B227B7-7E5E-43CF-8574-E7E33A824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A94B8-49F3-47E3-BD84-64A505C40521}"/>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6" name="Footer Placeholder 5">
            <a:extLst>
              <a:ext uri="{FF2B5EF4-FFF2-40B4-BE49-F238E27FC236}">
                <a16:creationId xmlns:a16="http://schemas.microsoft.com/office/drawing/2014/main" id="{FE262D73-0205-43DA-A005-58BABE4E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85FCA-D0D6-4063-87D3-63065421BEEA}"/>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741263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AC84-2E1E-465B-B34A-FE7EC5FC2E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47A57F-54E4-4A40-9761-20A2AA519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166DE-0F11-4502-A379-5B96F1352DCE}"/>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873918D8-3522-4B7F-A364-030D842C3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9E950-7274-4DA4-B09B-AA5A2DC108A8}"/>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3003271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D78CC-4806-4EA8-B854-D7F344B9A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0EE7B-0F4F-4930-9FA6-C3EC23122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DB57C-C35F-4F74-80F3-5A1D11EBAC76}"/>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DEE1E4D0-B2D8-43D0-8EF9-49F0E053B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263DC-5B14-4B1F-8B7C-C4C7BE5940A3}"/>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190105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50F947-CBE1-44A9-8AD0-3EABCE31E928}"/>
              </a:ext>
            </a:extLst>
          </p:cNvPr>
          <p:cNvSpPr/>
          <p:nvPr userDrawn="1"/>
        </p:nvSpPr>
        <p:spPr>
          <a:xfrm>
            <a:off x="0" y="5763491"/>
            <a:ext cx="12192000" cy="10945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629E4C-232E-4486-A0A8-84D42F4C1D18}"/>
              </a:ext>
            </a:extLst>
          </p:cNvPr>
          <p:cNvSpPr/>
          <p:nvPr userDrawn="1"/>
        </p:nvSpPr>
        <p:spPr>
          <a:xfrm>
            <a:off x="-39080" y="3503817"/>
            <a:ext cx="12182864" cy="236139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Cambria Math" panose="02040503050406030204" pitchFamily="18" charset="0"/>
              <a:ea typeface="Cambria Math" panose="02040503050406030204" pitchFamily="18" charset="0"/>
              <a:cs typeface="Angsana New" panose="020B0502040204020203" pitchFamily="18" charset="-34"/>
            </a:endParaRPr>
          </a:p>
        </p:txBody>
      </p:sp>
      <p:pic>
        <p:nvPicPr>
          <p:cNvPr id="10" name="Picture 4" descr="cashflowLOGO01newshinywhitenormal.png">
            <a:extLst>
              <a:ext uri="{FF2B5EF4-FFF2-40B4-BE49-F238E27FC236}">
                <a16:creationId xmlns:a16="http://schemas.microsoft.com/office/drawing/2014/main" id="{A577FE35-5A2A-41B1-B840-2B744D7A4CAB}"/>
              </a:ext>
            </a:extLst>
          </p:cNvPr>
          <p:cNvPicPr>
            <a:picLocks noChangeAspect="1"/>
          </p:cNvPicPr>
          <p:nvPr userDrawn="1"/>
        </p:nvPicPr>
        <p:blipFill>
          <a:blip r:embed="rId2"/>
          <a:stretch>
            <a:fillRect/>
          </a:stretch>
        </p:blipFill>
        <p:spPr>
          <a:xfrm>
            <a:off x="415637" y="4462606"/>
            <a:ext cx="2627762" cy="777390"/>
          </a:xfrm>
          <a:prstGeom prst="rect">
            <a:avLst/>
          </a:prstGeom>
          <a:noFill/>
          <a:ln cap="flat">
            <a:noFill/>
          </a:ln>
        </p:spPr>
      </p:pic>
      <p:cxnSp>
        <p:nvCxnSpPr>
          <p:cNvPr id="11" name="Straight Connector 10">
            <a:extLst>
              <a:ext uri="{FF2B5EF4-FFF2-40B4-BE49-F238E27FC236}">
                <a16:creationId xmlns:a16="http://schemas.microsoft.com/office/drawing/2014/main" id="{3BA4175E-3377-4C49-A653-4B8F969730E9}"/>
              </a:ext>
            </a:extLst>
          </p:cNvPr>
          <p:cNvCxnSpPr/>
          <p:nvPr userDrawn="1"/>
        </p:nvCxnSpPr>
        <p:spPr>
          <a:xfrm>
            <a:off x="0" y="3710861"/>
            <a:ext cx="12182864" cy="0"/>
          </a:xfrm>
          <a:prstGeom prst="line">
            <a:avLst/>
          </a:prstGeom>
          <a:ln w="38100">
            <a:solidFill>
              <a:schemeClr val="accent5"/>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E55E17DF-BA1A-41FE-9D06-12AAB7E3EDDD}"/>
              </a:ext>
            </a:extLst>
          </p:cNvPr>
          <p:cNvCxnSpPr/>
          <p:nvPr userDrawn="1"/>
        </p:nvCxnSpPr>
        <p:spPr>
          <a:xfrm>
            <a:off x="9136" y="5692061"/>
            <a:ext cx="12182864" cy="0"/>
          </a:xfrm>
          <a:prstGeom prst="line">
            <a:avLst/>
          </a:prstGeom>
          <a:ln w="38100">
            <a:solidFill>
              <a:schemeClr val="accent5"/>
            </a:solidFill>
          </a:ln>
        </p:spPr>
        <p:style>
          <a:lnRef idx="3">
            <a:schemeClr val="accent6"/>
          </a:lnRef>
          <a:fillRef idx="0">
            <a:schemeClr val="accent6"/>
          </a:fillRef>
          <a:effectRef idx="2">
            <a:schemeClr val="accent6"/>
          </a:effectRef>
          <a:fontRef idx="minor">
            <a:schemeClr val="tx1"/>
          </a:fontRef>
        </p:style>
      </p:cxnSp>
      <p:sp>
        <p:nvSpPr>
          <p:cNvPr id="13" name="Oval 12">
            <a:extLst>
              <a:ext uri="{FF2B5EF4-FFF2-40B4-BE49-F238E27FC236}">
                <a16:creationId xmlns:a16="http://schemas.microsoft.com/office/drawing/2014/main" id="{48B384C3-BA89-48DA-93D6-C96B3D5676C3}"/>
              </a:ext>
            </a:extLst>
          </p:cNvPr>
          <p:cNvSpPr/>
          <p:nvPr userDrawn="1"/>
        </p:nvSpPr>
        <p:spPr>
          <a:xfrm>
            <a:off x="9120006" y="2256914"/>
            <a:ext cx="2468876" cy="2468876"/>
          </a:xfrm>
          <a:prstGeom prst="ellipse">
            <a:avLst/>
          </a:prstGeom>
          <a:blipFill>
            <a:blip r:embed="rId3"/>
            <a:srcRect/>
            <a:stretch>
              <a:fillRect l="-26805" t="6924" r="-40709" b="-27750"/>
            </a:stretch>
          </a:blip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64E5C-A0FC-4DD8-B816-D9022BF9E402}"/>
              </a:ext>
            </a:extLst>
          </p:cNvPr>
          <p:cNvSpPr>
            <a:spLocks noGrp="1"/>
          </p:cNvSpPr>
          <p:nvPr>
            <p:ph type="ctrTitle"/>
          </p:nvPr>
        </p:nvSpPr>
        <p:spPr>
          <a:xfrm>
            <a:off x="3151824" y="3377274"/>
            <a:ext cx="5809673" cy="2134938"/>
          </a:xfrm>
        </p:spPr>
        <p:txBody>
          <a:bodyPr anchor="b">
            <a:normAutofit/>
          </a:bodyPr>
          <a:lstStyle>
            <a:lvl1pPr algn="ctr">
              <a:defRPr lang="en-US" sz="5400" kern="1200" dirty="0">
                <a:solidFill>
                  <a:schemeClr val="tx1"/>
                </a:solidFill>
                <a:latin typeface="Cambria Math" panose="02040503050406030204" pitchFamily="18" charset="0"/>
                <a:ea typeface="Cambria Math" panose="02040503050406030204" pitchFamily="18" charset="0"/>
                <a:cs typeface="Angsana New" panose="020B0502040204020203" pitchFamily="18" charset="-34"/>
              </a:defRPr>
            </a:lvl1pPr>
          </a:lstStyle>
          <a:p>
            <a:r>
              <a:rPr lang="en-US" dirty="0"/>
              <a:t>Click to edit Master title style</a:t>
            </a:r>
          </a:p>
        </p:txBody>
      </p:sp>
      <p:sp>
        <p:nvSpPr>
          <p:cNvPr id="4" name="Date Placeholder 3">
            <a:extLst>
              <a:ext uri="{FF2B5EF4-FFF2-40B4-BE49-F238E27FC236}">
                <a16:creationId xmlns:a16="http://schemas.microsoft.com/office/drawing/2014/main" id="{34BCD9B8-17E8-4853-9B58-DDD5172E8DF9}"/>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8256CB5F-3483-4A59-86C1-DAE021DEA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5AFC-66C3-486A-AF58-E9AE9CB05547}"/>
              </a:ext>
            </a:extLst>
          </p:cNvPr>
          <p:cNvSpPr>
            <a:spLocks noGrp="1"/>
          </p:cNvSpPr>
          <p:nvPr>
            <p:ph type="sldNum" sz="quarter" idx="12"/>
          </p:nvPr>
        </p:nvSpPr>
        <p:spPr/>
        <p:txBody>
          <a:bodyPr/>
          <a:lstStyle/>
          <a:p>
            <a:fld id="{4174A987-2E7B-4027-B86E-6C5279F30368}" type="slidenum">
              <a:rPr lang="en-US" smtClean="0"/>
              <a:t>‹#›</a:t>
            </a:fld>
            <a:endParaRPr lang="en-US"/>
          </a:p>
        </p:txBody>
      </p:sp>
    </p:spTree>
    <p:extLst>
      <p:ext uri="{BB962C8B-B14F-4D97-AF65-F5344CB8AC3E}">
        <p14:creationId xmlns:p14="http://schemas.microsoft.com/office/powerpoint/2010/main" val="353518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609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rgbClr val="609FDB"/>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669841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609F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46314" y="1366982"/>
            <a:ext cx="11174186" cy="4351649"/>
          </a:xfrm>
        </p:spPr>
        <p:txBody>
          <a:bodyPr>
            <a:noAutofit/>
          </a:bodyPr>
          <a:lstStyle>
            <a:lvl1pPr marL="571500" indent="-571500" algn="l">
              <a:buFont typeface="Arial" panose="020B0604020202020204" pitchFamily="34" charset="0"/>
              <a:buChar char="•"/>
              <a:defRPr sz="4400" b="0">
                <a:solidFill>
                  <a:schemeClr val="tx1">
                    <a:lumMod val="75000"/>
                    <a:lumOff val="25000"/>
                  </a:schemeClr>
                </a:solidFill>
                <a:latin typeface="Cambria Math" panose="02040503050406030204" pitchFamily="18" charset="0"/>
                <a:ea typeface="Cambria Math" panose="02040503050406030204" pitchFamily="18" charset="0"/>
              </a:defRPr>
            </a:lvl1pPr>
          </a:lstStyle>
          <a:p>
            <a:pPr lvl="0"/>
            <a:r>
              <a:rPr lang="en-US" dirty="0"/>
              <a:t>Click to 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noAutofit/>
          </a:bodyPr>
          <a:lstStyle>
            <a:lvl1pPr>
              <a:defRPr sz="4800" b="1">
                <a:solidFill>
                  <a:srgbClr val="609FDB"/>
                </a:solidFill>
                <a:latin typeface="Cambria Math" panose="02040503050406030204" pitchFamily="18" charset="0"/>
                <a:ea typeface="Cambria Math" panose="02040503050406030204" pitchFamily="18"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CCA042F7-8C36-4F0E-AB9A-29D3ED7F316D}"/>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117413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38376"/>
            <a:ext cx="5170715" cy="1200329"/>
          </a:xfrm>
        </p:spPr>
        <p:txBody>
          <a:bodyPr vert="horz" wrap="square" lIns="91440" tIns="45720" rIns="91440" bIns="45720" rtlCol="0" anchor="ctr">
            <a:spAutoFit/>
          </a:bodyPr>
          <a:lstStyle>
            <a:lvl1pPr>
              <a:defRPr lang="en-GB" sz="4000" spc="-60" dirty="0">
                <a:solidFill>
                  <a:srgbClr val="609FDB"/>
                </a:solidFill>
                <a:latin typeface="Cambria Math" panose="02040503050406030204" pitchFamily="18" charset="0"/>
                <a:ea typeface="Cambria Math" panose="02040503050406030204" pitchFamily="18" charset="0"/>
              </a:defRPr>
            </a:lvl1pPr>
          </a:lstStyle>
          <a:p>
            <a:pPr lvl="0"/>
            <a:r>
              <a:rPr lang="en-US" dirty="0"/>
              <a:t>Click to edit Master title style</a:t>
            </a:r>
            <a:endParaRPr lang="en-GB" dirty="0"/>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446315" y="1818969"/>
            <a:ext cx="5170714" cy="4451202"/>
          </a:xfrm>
        </p:spPr>
        <p:txBody>
          <a:bodyPr>
            <a:noAutofit/>
          </a:bodyPr>
          <a:lstStyle>
            <a:lvl1pPr marL="571500" indent="-571500" algn="l">
              <a:buFont typeface="Arial" panose="020B0604020202020204" pitchFamily="34" charset="0"/>
              <a:buChar char="•"/>
              <a:defRPr sz="3600" b="0">
                <a:solidFill>
                  <a:schemeClr val="tx1">
                    <a:lumMod val="75000"/>
                    <a:lumOff val="25000"/>
                  </a:schemeClr>
                </a:solidFill>
                <a:latin typeface="Cambria Math" panose="02040503050406030204" pitchFamily="18" charset="0"/>
                <a:ea typeface="Cambria Math" panose="02040503050406030204" pitchFamily="18"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609F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rgbClr val="609FDB"/>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219916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Tree>
    <p:custDataLst>
      <p:tags r:id="rId1"/>
    </p:custDataLst>
    <p:extLst>
      <p:ext uri="{BB962C8B-B14F-4D97-AF65-F5344CB8AC3E}">
        <p14:creationId xmlns:p14="http://schemas.microsoft.com/office/powerpoint/2010/main" val="160744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838200" y="365125"/>
            <a:ext cx="5350164" cy="1325563"/>
          </a:xfrm>
        </p:spPr>
        <p:txBody>
          <a:bodyPr>
            <a:normAutofit/>
          </a:bodyPr>
          <a:lstStyle>
            <a:lvl1pPr>
              <a:defRPr sz="4000" b="1">
                <a:solidFill>
                  <a:schemeClr val="accent1"/>
                </a:solidFill>
                <a:latin typeface="Cambria Math" panose="02040503050406030204" pitchFamily="18" charset="0"/>
                <a:ea typeface="Cambria Math"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6188364" y="365125"/>
            <a:ext cx="5165436" cy="5811838"/>
          </a:xfrm>
        </p:spPr>
        <p:txBody>
          <a:bodyPr>
            <a:normAutofit/>
          </a:bodyPr>
          <a:lstStyle>
            <a:lvl1pPr marL="341313" indent="-341313">
              <a:defRPr sz="4000">
                <a:latin typeface="Cambria Math" panose="02040503050406030204" pitchFamily="18" charset="0"/>
                <a:ea typeface="Cambria Math" panose="02040503050406030204" pitchFamily="18" charset="0"/>
              </a:defRPr>
            </a:lvl1pPr>
            <a:lvl2pPr marL="803275" indent="-346075">
              <a:defRPr sz="4000">
                <a:latin typeface="Cambria Math" panose="02040503050406030204" pitchFamily="18" charset="0"/>
                <a:ea typeface="Cambria Math" panose="02040503050406030204" pitchFamily="18" charset="0"/>
              </a:defRPr>
            </a:lvl2pPr>
            <a:lvl3pPr marL="1255713" indent="-341313">
              <a:defRPr sz="4000">
                <a:latin typeface="Cambria Math" panose="02040503050406030204" pitchFamily="18" charset="0"/>
                <a:ea typeface="Cambria Math" panose="02040503050406030204" pitchFamily="18" charset="0"/>
              </a:defRPr>
            </a:lvl3pPr>
            <a:lvl4pPr marL="1717675" indent="-346075">
              <a:tabLst>
                <a:tab pos="1717675" algn="l"/>
              </a:tabLst>
              <a:defRPr sz="4000">
                <a:latin typeface="Cambria Math" panose="02040503050406030204" pitchFamily="18" charset="0"/>
                <a:ea typeface="Cambria Math" panose="02040503050406030204" pitchFamily="18" charset="0"/>
              </a:defRPr>
            </a:lvl4pPr>
            <a:lvl5pPr marL="2170113" indent="-341313">
              <a:defRPr sz="4000">
                <a:latin typeface="Cambria Math" panose="02040503050406030204" pitchFamily="18" charset="0"/>
                <a:ea typeface="Cambria Math"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Footer Placeholder 4">
            <a:extLst>
              <a:ext uri="{FF2B5EF4-FFF2-40B4-BE49-F238E27FC236}">
                <a16:creationId xmlns:a16="http://schemas.microsoft.com/office/drawing/2014/main" id="{FC275A31-FB30-4406-83DD-C4BF210BD142}"/>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429280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p:txBody>
          <a:bodyPr>
            <a:normAutofit/>
          </a:bodyPr>
          <a:lstStyle>
            <a:lvl1pPr algn="ctr">
              <a:defRPr sz="5400">
                <a:latin typeface="Cambria Math" panose="02040503050406030204" pitchFamily="18" charset="0"/>
                <a:ea typeface="Cambria Math"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Rectangle 6">
            <a:extLst>
              <a:ext uri="{FF2B5EF4-FFF2-40B4-BE49-F238E27FC236}">
                <a16:creationId xmlns:a16="http://schemas.microsoft.com/office/drawing/2014/main" id="{5822F716-F93E-43E0-A9AB-EE58CE1431D3}"/>
              </a:ext>
            </a:extLst>
          </p:cNvPr>
          <p:cNvSpPr/>
          <p:nvPr userDrawn="1"/>
        </p:nvSpPr>
        <p:spPr>
          <a:xfrm>
            <a:off x="0" y="5763491"/>
            <a:ext cx="12192000" cy="109450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8" name="Picture 7" descr="cashflowLOGO01newshinywhitenormal.png">
            <a:extLst>
              <a:ext uri="{FF2B5EF4-FFF2-40B4-BE49-F238E27FC236}">
                <a16:creationId xmlns:a16="http://schemas.microsoft.com/office/drawing/2014/main" id="{BCD84716-4971-49BD-9666-753B3AA9BE0D}"/>
              </a:ext>
            </a:extLst>
          </p:cNvPr>
          <p:cNvPicPr>
            <a:picLocks noChangeAspect="1"/>
          </p:cNvPicPr>
          <p:nvPr userDrawn="1"/>
        </p:nvPicPr>
        <p:blipFill>
          <a:blip r:embed="rId3"/>
          <a:stretch>
            <a:fillRect/>
          </a:stretch>
        </p:blipFill>
        <p:spPr>
          <a:xfrm>
            <a:off x="5170046" y="6059291"/>
            <a:ext cx="1851908" cy="547863"/>
          </a:xfrm>
          <a:prstGeom prst="rect">
            <a:avLst/>
          </a:prstGeom>
          <a:noFill/>
          <a:ln cap="flat">
            <a:noFill/>
          </a:ln>
        </p:spPr>
      </p:pic>
      <p:sp>
        <p:nvSpPr>
          <p:cNvPr id="9" name="Rectangle 8">
            <a:extLst>
              <a:ext uri="{FF2B5EF4-FFF2-40B4-BE49-F238E27FC236}">
                <a16:creationId xmlns:a16="http://schemas.microsoft.com/office/drawing/2014/main" id="{F6381601-1383-4B71-918B-E686CB6BE647}"/>
              </a:ext>
            </a:extLst>
          </p:cNvPr>
          <p:cNvSpPr/>
          <p:nvPr userDrawn="1"/>
        </p:nvSpPr>
        <p:spPr>
          <a:xfrm>
            <a:off x="4568" y="5752309"/>
            <a:ext cx="12182864" cy="11290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solidFill>
                <a:schemeClr val="tx1"/>
              </a:solidFill>
              <a:latin typeface="Cambria Math" panose="02040503050406030204" pitchFamily="18" charset="0"/>
              <a:ea typeface="Cambria Math" panose="02040503050406030204" pitchFamily="18" charset="0"/>
              <a:cs typeface="Angsana New" panose="020B0502040204020203" pitchFamily="18" charset="-34"/>
            </a:endParaRPr>
          </a:p>
        </p:txBody>
      </p:sp>
    </p:spTree>
    <p:custDataLst>
      <p:tags r:id="rId1"/>
    </p:custDataLst>
    <p:extLst>
      <p:ext uri="{BB962C8B-B14F-4D97-AF65-F5344CB8AC3E}">
        <p14:creationId xmlns:p14="http://schemas.microsoft.com/office/powerpoint/2010/main" val="93261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1062182" y="550416"/>
            <a:ext cx="10291618" cy="5626547"/>
          </a:xfrm>
        </p:spPr>
        <p:txBody>
          <a:bodyPr vert="horz" lIns="91440" tIns="45720" rIns="91440" bIns="45720" rtlCol="0">
            <a:normAutofit/>
          </a:bodyPr>
          <a:lstStyle>
            <a:lvl1pPr marL="461963" indent="-461963">
              <a:defRPr lang="en-US" sz="4000" kern="1200" dirty="0">
                <a:solidFill>
                  <a:schemeClr val="tx1"/>
                </a:solidFill>
                <a:latin typeface="Cambria Math" panose="02040503050406030204" pitchFamily="18" charset="0"/>
                <a:ea typeface="Cambria Math" panose="02040503050406030204" pitchFamily="18" charset="0"/>
                <a:cs typeface="+mn-cs"/>
              </a:defRPr>
            </a:lvl1pPr>
            <a:lvl2pPr marL="914400" indent="-457200">
              <a:defRPr lang="en-US" sz="4000" kern="1200" dirty="0">
                <a:solidFill>
                  <a:schemeClr val="tx1"/>
                </a:solidFill>
                <a:latin typeface="Cambria Math" panose="02040503050406030204" pitchFamily="18" charset="0"/>
                <a:ea typeface="Cambria Math" panose="02040503050406030204" pitchFamily="18" charset="0"/>
                <a:cs typeface="+mn-cs"/>
              </a:defRPr>
            </a:lvl2pPr>
            <a:lvl3pPr marL="1376363" indent="-461963">
              <a:defRPr lang="en-US" sz="4000" kern="1200" dirty="0">
                <a:solidFill>
                  <a:schemeClr val="tx1"/>
                </a:solidFill>
                <a:latin typeface="Cambria Math" panose="02040503050406030204" pitchFamily="18" charset="0"/>
                <a:ea typeface="Cambria Math" panose="02040503050406030204" pitchFamily="18" charset="0"/>
                <a:cs typeface="+mn-cs"/>
              </a:defRPr>
            </a:lvl3pPr>
            <a:lvl4pPr>
              <a:defRPr lang="en-US" sz="4000" kern="1200" dirty="0">
                <a:solidFill>
                  <a:schemeClr val="tx1"/>
                </a:solidFill>
                <a:latin typeface="Cambria Math" panose="02040503050406030204" pitchFamily="18" charset="0"/>
                <a:ea typeface="Cambria Math" panose="02040503050406030204" pitchFamily="18" charset="0"/>
                <a:cs typeface="+mn-cs"/>
              </a:defRPr>
            </a:lvl4pPr>
            <a:lvl5pPr>
              <a:defRPr lang="en-US" sz="40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pic>
        <p:nvPicPr>
          <p:cNvPr id="7" name="Picture 6" descr="cashflowLOGO01newshinywhitenormal.png">
            <a:extLst>
              <a:ext uri="{FF2B5EF4-FFF2-40B4-BE49-F238E27FC236}">
                <a16:creationId xmlns:a16="http://schemas.microsoft.com/office/drawing/2014/main" id="{A64B118C-17CD-4EFA-9BF7-F4C6D713038D}"/>
              </a:ext>
            </a:extLst>
          </p:cNvPr>
          <p:cNvPicPr>
            <a:picLocks noChangeAspect="1"/>
          </p:cNvPicPr>
          <p:nvPr userDrawn="1"/>
        </p:nvPicPr>
        <p:blipFill>
          <a:blip r:embed="rId2"/>
          <a:stretch>
            <a:fillRect/>
          </a:stretch>
        </p:blipFill>
        <p:spPr>
          <a:xfrm>
            <a:off x="5170046" y="6059291"/>
            <a:ext cx="1851908" cy="547863"/>
          </a:xfrm>
          <a:prstGeom prst="rect">
            <a:avLst/>
          </a:prstGeom>
          <a:noFill/>
          <a:ln cap="flat">
            <a:noFill/>
          </a:ln>
        </p:spPr>
      </p:pic>
      <p:sp>
        <p:nvSpPr>
          <p:cNvPr id="9" name="Rectangle 8">
            <a:extLst>
              <a:ext uri="{FF2B5EF4-FFF2-40B4-BE49-F238E27FC236}">
                <a16:creationId xmlns:a16="http://schemas.microsoft.com/office/drawing/2014/main" id="{59EB37DE-8784-463B-A03A-5AD8B6AAC23C}"/>
              </a:ext>
            </a:extLst>
          </p:cNvPr>
          <p:cNvSpPr/>
          <p:nvPr userDrawn="1"/>
        </p:nvSpPr>
        <p:spPr>
          <a:xfrm>
            <a:off x="697395" y="550416"/>
            <a:ext cx="140805" cy="550887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95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1055756" y="152755"/>
            <a:ext cx="10515600" cy="1325563"/>
          </a:xfrm>
        </p:spPr>
        <p:txBody>
          <a:bodyPr>
            <a:normAutofit/>
          </a:bodyPr>
          <a:lstStyle>
            <a:lvl1pPr>
              <a:defRPr lang="en-US" sz="4300" b="1" kern="1200" dirty="0">
                <a:solidFill>
                  <a:schemeClr val="accent1"/>
                </a:solidFill>
                <a:latin typeface="Cambria Math" panose="02040503050406030204" pitchFamily="18" charset="0"/>
                <a:ea typeface="Cambria Math" panose="02040503050406030204" pitchFamily="18" charset="0"/>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1055756" y="1233326"/>
            <a:ext cx="10515600" cy="5123024"/>
          </a:xfrm>
        </p:spPr>
        <p:txBody>
          <a:bodyPr/>
          <a:lstStyle>
            <a:lvl1pPr>
              <a:defRPr lang="en-US" sz="4300" kern="1200" dirty="0">
                <a:solidFill>
                  <a:schemeClr val="tx1"/>
                </a:solidFill>
                <a:latin typeface="Cambria Math" panose="02040503050406030204" pitchFamily="18" charset="0"/>
                <a:ea typeface="Cambria Math" panose="02040503050406030204" pitchFamily="18" charset="0"/>
                <a:cs typeface="+mn-cs"/>
              </a:defRPr>
            </a:lvl1pPr>
            <a:lvl2pPr>
              <a:defRPr lang="en-US" sz="4300" kern="1200" dirty="0">
                <a:solidFill>
                  <a:schemeClr val="tx1"/>
                </a:solidFill>
                <a:latin typeface="Cambria Math" panose="02040503050406030204" pitchFamily="18" charset="0"/>
                <a:ea typeface="Cambria Math" panose="02040503050406030204" pitchFamily="18" charset="0"/>
                <a:cs typeface="+mn-cs"/>
              </a:defRPr>
            </a:lvl2pPr>
            <a:lvl3pPr>
              <a:defRPr lang="en-US" sz="4300" kern="1200" dirty="0">
                <a:solidFill>
                  <a:schemeClr val="tx1"/>
                </a:solidFill>
                <a:latin typeface="Cambria Math" panose="02040503050406030204" pitchFamily="18" charset="0"/>
                <a:ea typeface="Cambria Math" panose="02040503050406030204" pitchFamily="18" charset="0"/>
                <a:cs typeface="+mn-cs"/>
              </a:defRPr>
            </a:lvl3pPr>
            <a:lvl4pPr>
              <a:defRPr lang="en-US" sz="4300" kern="1200" dirty="0">
                <a:solidFill>
                  <a:schemeClr val="tx1"/>
                </a:solidFill>
                <a:latin typeface="Cambria Math" panose="02040503050406030204" pitchFamily="18" charset="0"/>
                <a:ea typeface="Cambria Math" panose="02040503050406030204" pitchFamily="18" charset="0"/>
                <a:cs typeface="+mn-cs"/>
              </a:defRPr>
            </a:lvl4pPr>
            <a:lvl5pPr>
              <a:defRPr lang="en-US" sz="43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Rectangle 6">
            <a:extLst>
              <a:ext uri="{FF2B5EF4-FFF2-40B4-BE49-F238E27FC236}">
                <a16:creationId xmlns:a16="http://schemas.microsoft.com/office/drawing/2014/main" id="{9350A180-427E-48E4-B8DC-4CE6061FC817}"/>
              </a:ext>
            </a:extLst>
          </p:cNvPr>
          <p:cNvSpPr/>
          <p:nvPr userDrawn="1"/>
        </p:nvSpPr>
        <p:spPr>
          <a:xfrm flipH="1">
            <a:off x="0" y="0"/>
            <a:ext cx="6223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72160ECE-DA1B-4D94-8053-1A07E98390F6}"/>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211240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4562764" y="152755"/>
            <a:ext cx="7008592" cy="1325563"/>
          </a:xfrm>
        </p:spPr>
        <p:txBody>
          <a:bodyPr>
            <a:normAutofit/>
          </a:bodyPr>
          <a:lstStyle>
            <a:lvl1pPr>
              <a:defRPr lang="en-US" sz="4000" b="1" kern="1200" dirty="0">
                <a:solidFill>
                  <a:schemeClr val="accent1"/>
                </a:solidFill>
                <a:latin typeface="Cambria Math" panose="02040503050406030204" pitchFamily="18" charset="0"/>
                <a:ea typeface="Cambria Math" panose="02040503050406030204" pitchFamily="18" charset="0"/>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4562764" y="1478318"/>
            <a:ext cx="7008592" cy="4106346"/>
          </a:xfrm>
        </p:spPr>
        <p:txBody>
          <a:bodyPr>
            <a:normAutofit/>
          </a:bodyPr>
          <a:lstStyle>
            <a:lvl1pPr>
              <a:defRPr lang="en-US" sz="3600" kern="1200" dirty="0">
                <a:solidFill>
                  <a:schemeClr val="tx1"/>
                </a:solidFill>
                <a:latin typeface="Cambria Math" panose="02040503050406030204" pitchFamily="18" charset="0"/>
                <a:ea typeface="Cambria Math" panose="02040503050406030204" pitchFamily="18" charset="0"/>
                <a:cs typeface="+mn-cs"/>
              </a:defRPr>
            </a:lvl1pPr>
            <a:lvl2pPr>
              <a:defRPr lang="en-US" sz="3600" kern="1200" dirty="0">
                <a:solidFill>
                  <a:schemeClr val="tx1"/>
                </a:solidFill>
                <a:latin typeface="Cambria Math" panose="02040503050406030204" pitchFamily="18" charset="0"/>
                <a:ea typeface="Cambria Math" panose="02040503050406030204" pitchFamily="18" charset="0"/>
                <a:cs typeface="+mn-cs"/>
              </a:defRPr>
            </a:lvl2pPr>
            <a:lvl3pPr>
              <a:defRPr lang="en-US" sz="3600" kern="1200" dirty="0">
                <a:solidFill>
                  <a:schemeClr val="tx1"/>
                </a:solidFill>
                <a:latin typeface="Cambria Math" panose="02040503050406030204" pitchFamily="18" charset="0"/>
                <a:ea typeface="Cambria Math" panose="02040503050406030204" pitchFamily="18" charset="0"/>
                <a:cs typeface="+mn-cs"/>
              </a:defRPr>
            </a:lvl3pPr>
            <a:lvl4pPr>
              <a:defRPr lang="en-US" sz="3600" kern="1200" dirty="0">
                <a:solidFill>
                  <a:schemeClr val="tx1"/>
                </a:solidFill>
                <a:latin typeface="Cambria Math" panose="02040503050406030204" pitchFamily="18" charset="0"/>
                <a:ea typeface="Cambria Math" panose="02040503050406030204" pitchFamily="18" charset="0"/>
                <a:cs typeface="+mn-cs"/>
              </a:defRPr>
            </a:lvl4pPr>
            <a:lvl5pPr>
              <a:defRPr lang="en-US" sz="36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7" name="Rectangle 6">
            <a:extLst>
              <a:ext uri="{FF2B5EF4-FFF2-40B4-BE49-F238E27FC236}">
                <a16:creationId xmlns:a16="http://schemas.microsoft.com/office/drawing/2014/main" id="{9350A180-427E-48E4-B8DC-4CE6061FC817}"/>
              </a:ext>
            </a:extLst>
          </p:cNvPr>
          <p:cNvSpPr/>
          <p:nvPr userDrawn="1"/>
        </p:nvSpPr>
        <p:spPr>
          <a:xfrm flipH="1">
            <a:off x="0" y="0"/>
            <a:ext cx="622300" cy="6858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72160ECE-DA1B-4D94-8053-1A07E98390F6}"/>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10445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556A-EE9C-4EFB-B3C6-313470A9EF5B}"/>
              </a:ext>
            </a:extLst>
          </p:cNvPr>
          <p:cNvSpPr>
            <a:spLocks noGrp="1"/>
          </p:cNvSpPr>
          <p:nvPr>
            <p:ph type="title"/>
          </p:nvPr>
        </p:nvSpPr>
        <p:spPr>
          <a:xfrm>
            <a:off x="838200" y="152755"/>
            <a:ext cx="7169727" cy="1325563"/>
          </a:xfrm>
        </p:spPr>
        <p:txBody>
          <a:bodyPr>
            <a:normAutofit/>
          </a:bodyPr>
          <a:lstStyle>
            <a:lvl1pPr>
              <a:defRPr lang="en-US" sz="4000" b="1" kern="1200" dirty="0">
                <a:solidFill>
                  <a:schemeClr val="accent1"/>
                </a:solidFill>
                <a:latin typeface="Cambria Math" panose="02040503050406030204" pitchFamily="18" charset="0"/>
                <a:ea typeface="Cambria Math" panose="02040503050406030204" pitchFamily="18" charset="0"/>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7ED51F5-91DE-41E0-8A30-927468CD7DD8}"/>
              </a:ext>
            </a:extLst>
          </p:cNvPr>
          <p:cNvSpPr>
            <a:spLocks noGrp="1"/>
          </p:cNvSpPr>
          <p:nvPr>
            <p:ph idx="1"/>
          </p:nvPr>
        </p:nvSpPr>
        <p:spPr>
          <a:xfrm>
            <a:off x="838200" y="1478318"/>
            <a:ext cx="7169727" cy="4106346"/>
          </a:xfrm>
        </p:spPr>
        <p:txBody>
          <a:bodyPr>
            <a:normAutofit/>
          </a:bodyPr>
          <a:lstStyle>
            <a:lvl1pPr>
              <a:defRPr lang="en-US" sz="3600" kern="1200" dirty="0">
                <a:solidFill>
                  <a:schemeClr val="tx1"/>
                </a:solidFill>
                <a:latin typeface="Cambria Math" panose="02040503050406030204" pitchFamily="18" charset="0"/>
                <a:ea typeface="Cambria Math" panose="02040503050406030204" pitchFamily="18" charset="0"/>
                <a:cs typeface="+mn-cs"/>
              </a:defRPr>
            </a:lvl1pPr>
            <a:lvl2pPr>
              <a:defRPr lang="en-US" sz="3600" kern="1200" dirty="0">
                <a:solidFill>
                  <a:schemeClr val="tx1"/>
                </a:solidFill>
                <a:latin typeface="Cambria Math" panose="02040503050406030204" pitchFamily="18" charset="0"/>
                <a:ea typeface="Cambria Math" panose="02040503050406030204" pitchFamily="18" charset="0"/>
                <a:cs typeface="+mn-cs"/>
              </a:defRPr>
            </a:lvl2pPr>
            <a:lvl3pPr>
              <a:defRPr lang="en-US" sz="3600" kern="1200" dirty="0">
                <a:solidFill>
                  <a:schemeClr val="tx1"/>
                </a:solidFill>
                <a:latin typeface="Cambria Math" panose="02040503050406030204" pitchFamily="18" charset="0"/>
                <a:ea typeface="Cambria Math" panose="02040503050406030204" pitchFamily="18" charset="0"/>
                <a:cs typeface="+mn-cs"/>
              </a:defRPr>
            </a:lvl3pPr>
            <a:lvl4pPr>
              <a:defRPr lang="en-US" sz="3600" kern="1200" dirty="0">
                <a:solidFill>
                  <a:schemeClr val="tx1"/>
                </a:solidFill>
                <a:latin typeface="Cambria Math" panose="02040503050406030204" pitchFamily="18" charset="0"/>
                <a:ea typeface="Cambria Math" panose="02040503050406030204" pitchFamily="18" charset="0"/>
                <a:cs typeface="+mn-cs"/>
              </a:defRPr>
            </a:lvl4pPr>
            <a:lvl5pPr>
              <a:defRPr lang="en-US" sz="3600" kern="1200" dirty="0">
                <a:solidFill>
                  <a:schemeClr val="tx1"/>
                </a:solidFill>
                <a:latin typeface="Cambria Math" panose="02040503050406030204" pitchFamily="18" charset="0"/>
                <a:ea typeface="Cambria Math" panose="02040503050406030204" pitchFamily="18"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7FA4DF9-1F3D-4332-8E60-B2D4992EFB95}"/>
              </a:ext>
            </a:extLst>
          </p:cNvPr>
          <p:cNvSpPr>
            <a:spLocks noGrp="1"/>
          </p:cNvSpPr>
          <p:nvPr>
            <p:ph type="dt" sz="half" idx="10"/>
          </p:nvPr>
        </p:nvSpPr>
        <p:spPr/>
        <p:txBody>
          <a:body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9404877B-4B47-4EBD-B59D-21C969689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AD8C-C908-44EE-9759-B0E258838D2F}"/>
              </a:ext>
            </a:extLst>
          </p:cNvPr>
          <p:cNvSpPr>
            <a:spLocks noGrp="1"/>
          </p:cNvSpPr>
          <p:nvPr>
            <p:ph type="sldNum" sz="quarter" idx="12"/>
          </p:nvPr>
        </p:nvSpPr>
        <p:spPr/>
        <p:txBody>
          <a:bodyPr/>
          <a:lstStyle/>
          <a:p>
            <a:fld id="{4174A987-2E7B-4027-B86E-6C5279F30368}" type="slidenum">
              <a:rPr lang="en-US" smtClean="0"/>
              <a:t>‹#›</a:t>
            </a:fld>
            <a:endParaRPr lang="en-US"/>
          </a:p>
        </p:txBody>
      </p:sp>
      <p:sp>
        <p:nvSpPr>
          <p:cNvPr id="8" name="Footer Placeholder 4">
            <a:extLst>
              <a:ext uri="{FF2B5EF4-FFF2-40B4-BE49-F238E27FC236}">
                <a16:creationId xmlns:a16="http://schemas.microsoft.com/office/drawing/2014/main" id="{72160ECE-DA1B-4D94-8053-1A07E98390F6}"/>
              </a:ext>
            </a:extLst>
          </p:cNvPr>
          <p:cNvSpPr txBox="1">
            <a:spLocks/>
          </p:cNvSpPr>
          <p:nvPr userDrawn="1"/>
        </p:nvSpPr>
        <p:spPr>
          <a:xfrm>
            <a:off x="4287449" y="6459785"/>
            <a:ext cx="3617103"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b="0" cap="none" spc="0" dirty="0">
                <a:ln w="0"/>
                <a:solidFill>
                  <a:schemeClr val="accent5"/>
                </a:solidFill>
                <a:effectLst>
                  <a:outerShdw blurRad="38100" dist="25400" dir="5400000" algn="ctr" rotWithShape="0">
                    <a:srgbClr val="6E747A">
                      <a:alpha val="43000"/>
                    </a:srgbClr>
                  </a:outerShdw>
                </a:effectLst>
              </a:rPr>
              <a:t>Copyright © 2019 Lifetime </a:t>
            </a:r>
            <a:r>
              <a:rPr lang="en-US" b="0" cap="none" spc="0" dirty="0" err="1">
                <a:ln w="0"/>
                <a:solidFill>
                  <a:schemeClr val="accent5"/>
                </a:solidFill>
                <a:effectLst>
                  <a:outerShdw blurRad="38100" dist="25400" dir="5400000" algn="ctr" rotWithShape="0">
                    <a:srgbClr val="6E747A">
                      <a:alpha val="43000"/>
                    </a:srgbClr>
                  </a:outerShdw>
                </a:effectLst>
              </a:rPr>
              <a:t>CashFlow</a:t>
            </a:r>
            <a:r>
              <a:rPr lang="en-US" b="0" cap="none" spc="0" dirty="0">
                <a:ln w="0"/>
                <a:solidFill>
                  <a:schemeClr val="accent5"/>
                </a:solidFill>
                <a:effectLst>
                  <a:outerShdw blurRad="38100" dist="25400" dir="5400000" algn="ctr" rotWithShape="0">
                    <a:srgbClr val="6E747A">
                      <a:alpha val="43000"/>
                    </a:srgbClr>
                  </a:outerShdw>
                </a:effectLst>
              </a:rPr>
              <a:t> Academy LLC</a:t>
            </a:r>
          </a:p>
        </p:txBody>
      </p:sp>
    </p:spTree>
    <p:extLst>
      <p:ext uri="{BB962C8B-B14F-4D97-AF65-F5344CB8AC3E}">
        <p14:creationId xmlns:p14="http://schemas.microsoft.com/office/powerpoint/2010/main" val="159307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E3853-102A-4FDD-B72E-F2CD67063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ABCA2-F39F-45B6-A602-E1450512F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17EF6-F11E-4B69-9B56-FA13966BE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04A24-2BCF-4DA8-A132-FCCF4EC26DE5}" type="datetimeFigureOut">
              <a:rPr lang="en-US" smtClean="0"/>
              <a:t>8/13/2020</a:t>
            </a:fld>
            <a:endParaRPr lang="en-US"/>
          </a:p>
        </p:txBody>
      </p:sp>
      <p:sp>
        <p:nvSpPr>
          <p:cNvPr id="5" name="Footer Placeholder 4">
            <a:extLst>
              <a:ext uri="{FF2B5EF4-FFF2-40B4-BE49-F238E27FC236}">
                <a16:creationId xmlns:a16="http://schemas.microsoft.com/office/drawing/2014/main" id="{ECD7C6C2-5210-4156-ACC4-A5236DD4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E8061-ACB6-4303-9F41-06FFD56F8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4A987-2E7B-4027-B86E-6C5279F30368}" type="slidenum">
              <a:rPr lang="en-US" smtClean="0"/>
              <a:t>‹#›</a:t>
            </a:fld>
            <a:endParaRPr lang="en-US"/>
          </a:p>
        </p:txBody>
      </p:sp>
    </p:spTree>
    <p:extLst>
      <p:ext uri="{BB962C8B-B14F-4D97-AF65-F5344CB8AC3E}">
        <p14:creationId xmlns:p14="http://schemas.microsoft.com/office/powerpoint/2010/main" val="651262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amp;ehk=J3cgnwArlP98P"/><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hyperlink" Target="http://creative-commons-images.com/clipboard/bank-account.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hyperlink" Target="http://dustyannex298.wikido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hyperlink" Target="http://toddecreason.blogspot.com/2014/01/too-many-hats-myth-of-multitasking.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amp;ehk=HR5ZhFM9AQU2f0fL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amp;ehk="/><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hyperlink" Target="https://www.studentdoctor.net/2015/01/top-5-reasons-applications-get-rejecte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5.xml"/><Relationship Id="rId1" Type="http://schemas.openxmlformats.org/officeDocument/2006/relationships/tags" Target="../tags/tag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1611383"/>
            <a:ext cx="10942320" cy="1301634"/>
          </a:xfrm>
        </p:spPr>
        <p:txBody>
          <a:bodyPr/>
          <a:lstStyle/>
          <a:p>
            <a:r>
              <a:rPr lang="en-US" sz="5400" dirty="0"/>
              <a:t>Hiring A Property Management Company </a:t>
            </a:r>
            <a:endParaRPr lang="en-US" sz="5400" cap="none" dirty="0"/>
          </a:p>
        </p:txBody>
      </p:sp>
      <p:pic>
        <p:nvPicPr>
          <p:cNvPr id="10" name="Picture Placeholder 9" descr="A tall building in a city&#10;&#10;Description automatically generated">
            <a:extLst>
              <a:ext uri="{FF2B5EF4-FFF2-40B4-BE49-F238E27FC236}">
                <a16:creationId xmlns:a16="http://schemas.microsoft.com/office/drawing/2014/main" id="{5E3B5EFD-B86D-42C3-A016-E9BC51B9C58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p:pic>
    </p:spTree>
    <p:custDataLst>
      <p:tags r:id="rId1"/>
    </p:custDataLst>
    <p:extLst>
      <p:ext uri="{BB962C8B-B14F-4D97-AF65-F5344CB8AC3E}">
        <p14:creationId xmlns:p14="http://schemas.microsoft.com/office/powerpoint/2010/main" val="5362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What are their procedures regarding monthly rental payments?</a:t>
            </a:r>
          </a:p>
          <a:p>
            <a:r>
              <a:rPr lang="en-US" dirty="0"/>
              <a:t>What do they do if the tenants are late?</a:t>
            </a:r>
          </a:p>
          <a:p>
            <a:r>
              <a:rPr lang="en-US" dirty="0"/>
              <a:t>How long do they wait until filing for eviction?</a:t>
            </a:r>
          </a:p>
          <a:p>
            <a:r>
              <a:rPr lang="en-US" dirty="0"/>
              <a:t>How do they determine fair market rent for a unit?</a:t>
            </a:r>
          </a:p>
          <a:p>
            <a:r>
              <a:rPr lang="en-US" dirty="0"/>
              <a:t>How do they determine when to increase the rent?</a:t>
            </a:r>
          </a:p>
        </p:txBody>
      </p:sp>
      <p:sp>
        <p:nvSpPr>
          <p:cNvPr id="2" name="Title 1"/>
          <p:cNvSpPr>
            <a:spLocks noGrp="1"/>
          </p:cNvSpPr>
          <p:nvPr>
            <p:ph type="title"/>
          </p:nvPr>
        </p:nvSpPr>
        <p:spPr/>
        <p:txBody>
          <a:bodyPr>
            <a:normAutofit/>
          </a:bodyPr>
          <a:lstStyle/>
          <a:p>
            <a:r>
              <a:rPr lang="en-US" sz="4400" dirty="0"/>
              <a:t>Rent Collections and Delinquencies </a:t>
            </a:r>
          </a:p>
        </p:txBody>
      </p:sp>
    </p:spTree>
    <p:custDataLst>
      <p:tags r:id="rId1"/>
    </p:custDataLst>
    <p:extLst>
      <p:ext uri="{BB962C8B-B14F-4D97-AF65-F5344CB8AC3E}">
        <p14:creationId xmlns:p14="http://schemas.microsoft.com/office/powerpoint/2010/main" val="385068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Reporting and Communication</a:t>
            </a:r>
            <a:br>
              <a:rPr lang="en-US"/>
            </a:br>
            <a:endParaRPr lang="en-US" dirty="0"/>
          </a:p>
        </p:txBody>
      </p:sp>
      <p:graphicFrame>
        <p:nvGraphicFramePr>
          <p:cNvPr id="5" name="Content Placeholder 2"/>
          <p:cNvGraphicFramePr>
            <a:graphicFrameLocks noGrp="1"/>
          </p:cNvGraphicFramePr>
          <p:nvPr>
            <p:ph idx="4294967295"/>
          </p:nvPr>
        </p:nvGraphicFramePr>
        <p:xfrm>
          <a:off x="1614035" y="1907177"/>
          <a:ext cx="8679497" cy="3265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9726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Hiring a Property </a:t>
            </a:r>
            <a:br>
              <a:rPr lang="en-US" dirty="0"/>
            </a:br>
            <a:r>
              <a:rPr lang="en-US" dirty="0"/>
              <a:t>Management Company </a:t>
            </a:r>
          </a:p>
        </p:txBody>
      </p:sp>
      <p:sp>
        <p:nvSpPr>
          <p:cNvPr id="3" name="Content Placeholder 2"/>
          <p:cNvSpPr>
            <a:spLocks noGrp="1"/>
          </p:cNvSpPr>
          <p:nvPr>
            <p:ph idx="4294967295"/>
          </p:nvPr>
        </p:nvSpPr>
        <p:spPr>
          <a:xfrm>
            <a:off x="916782" y="2400049"/>
            <a:ext cx="10358437" cy="2752725"/>
          </a:xfrm>
        </p:spPr>
        <p:txBody>
          <a:bodyPr numCol="2">
            <a:normAutofit/>
          </a:bodyPr>
          <a:lstStyle/>
          <a:p>
            <a:r>
              <a:rPr lang="en-US" sz="3200" dirty="0">
                <a:latin typeface="Cambria Math" panose="02040503050406030204" pitchFamily="18" charset="0"/>
                <a:ea typeface="Cambria Math" panose="02040503050406030204" pitchFamily="18" charset="0"/>
              </a:rPr>
              <a:t>Income statement</a:t>
            </a:r>
          </a:p>
          <a:p>
            <a:r>
              <a:rPr lang="en-US" sz="3200" dirty="0">
                <a:latin typeface="Cambria Math" panose="02040503050406030204" pitchFamily="18" charset="0"/>
                <a:ea typeface="Cambria Math" panose="02040503050406030204" pitchFamily="18" charset="0"/>
              </a:rPr>
              <a:t>Expense statement</a:t>
            </a:r>
          </a:p>
          <a:p>
            <a:r>
              <a:rPr lang="en-US" sz="3200" dirty="0">
                <a:latin typeface="Cambria Math" panose="02040503050406030204" pitchFamily="18" charset="0"/>
                <a:ea typeface="Cambria Math" panose="02040503050406030204" pitchFamily="18" charset="0"/>
              </a:rPr>
              <a:t>Current rent roll</a:t>
            </a:r>
          </a:p>
          <a:p>
            <a:r>
              <a:rPr lang="en-US" sz="3200" dirty="0">
                <a:latin typeface="Cambria Math" panose="02040503050406030204" pitchFamily="18" charset="0"/>
                <a:ea typeface="Cambria Math" panose="02040503050406030204" pitchFamily="18" charset="0"/>
              </a:rPr>
              <a:t>List of all vacancies</a:t>
            </a:r>
          </a:p>
          <a:p>
            <a:r>
              <a:rPr lang="en-US" sz="3200" dirty="0">
                <a:latin typeface="Cambria Math" panose="02040503050406030204" pitchFamily="18" charset="0"/>
                <a:ea typeface="Cambria Math" panose="02040503050406030204" pitchFamily="18" charset="0"/>
              </a:rPr>
              <a:t>List of all delinquencies</a:t>
            </a:r>
          </a:p>
          <a:p>
            <a:r>
              <a:rPr lang="en-US" sz="3200" dirty="0">
                <a:latin typeface="Cambria Math" panose="02040503050406030204" pitchFamily="18" charset="0"/>
                <a:ea typeface="Cambria Math" panose="02040503050406030204" pitchFamily="18" charset="0"/>
              </a:rPr>
              <a:t>Annual budget</a:t>
            </a:r>
          </a:p>
          <a:p>
            <a:r>
              <a:rPr lang="en-US" sz="3200" dirty="0">
                <a:latin typeface="Cambria Math" panose="02040503050406030204" pitchFamily="18" charset="0"/>
                <a:ea typeface="Cambria Math" panose="02040503050406030204" pitchFamily="18" charset="0"/>
              </a:rPr>
              <a:t>Narrative of what's happening with operations</a:t>
            </a:r>
          </a:p>
        </p:txBody>
      </p:sp>
      <p:sp>
        <p:nvSpPr>
          <p:cNvPr id="5" name="Rectangle 4">
            <a:extLst>
              <a:ext uri="{FF2B5EF4-FFF2-40B4-BE49-F238E27FC236}">
                <a16:creationId xmlns:a16="http://schemas.microsoft.com/office/drawing/2014/main" id="{C78BAB15-6FF9-4B44-B549-A6C8B869A046}"/>
              </a:ext>
            </a:extLst>
          </p:cNvPr>
          <p:cNvSpPr/>
          <p:nvPr/>
        </p:nvSpPr>
        <p:spPr>
          <a:xfrm>
            <a:off x="1641987" y="4738453"/>
            <a:ext cx="8908026" cy="1018099"/>
          </a:xfrm>
          <a:prstGeom prst="rect">
            <a:avLst/>
          </a:prstGeom>
        </p:spPr>
        <p:txBody>
          <a:bodyPr wrap="square">
            <a:spAutoFit/>
          </a:bodyPr>
          <a:lstStyle/>
          <a:p>
            <a:pPr marL="0" marR="0" lvl="0" indent="0" algn="ctr" defTabSz="914400" rtl="0" eaLnBrk="1" fontAlgn="auto" latinLnBrk="0" hangingPunct="1">
              <a:lnSpc>
                <a:spcPct val="94000"/>
              </a:lnSpc>
              <a:spcBef>
                <a:spcPts val="1000"/>
              </a:spcBef>
              <a:spcAft>
                <a:spcPts val="200"/>
              </a:spcAft>
              <a:buClrTx/>
              <a:buSzTx/>
              <a:buFontTx/>
              <a:buNone/>
              <a:tabLst/>
              <a:defRPr/>
            </a:pPr>
            <a:r>
              <a:rPr kumimoji="0" lang="en-US" sz="3200" b="1" i="0" u="none" strike="noStrike" kern="1200" cap="none" spc="0" normalizeH="0" baseline="0" noProof="0" dirty="0">
                <a:ln>
                  <a:noFill/>
                </a:ln>
                <a:solidFill>
                  <a:srgbClr val="3E8853"/>
                </a:solidFill>
                <a:effectLst/>
                <a:uLnTx/>
                <a:uFillTx/>
                <a:latin typeface="Calibri" panose="020F0502020204030204"/>
                <a:ea typeface="+mn-ea"/>
                <a:cs typeface="+mn-cs"/>
              </a:rPr>
              <a:t>You may request that they do a quarterly market survey of your competitors</a:t>
            </a:r>
          </a:p>
        </p:txBody>
      </p:sp>
      <p:sp>
        <p:nvSpPr>
          <p:cNvPr id="7" name="Rectangle 6">
            <a:extLst>
              <a:ext uri="{FF2B5EF4-FFF2-40B4-BE49-F238E27FC236}">
                <a16:creationId xmlns:a16="http://schemas.microsoft.com/office/drawing/2014/main" id="{C41BC4D2-BD1F-44B6-9AF7-2402FAB4C975}"/>
              </a:ext>
            </a:extLst>
          </p:cNvPr>
          <p:cNvSpPr/>
          <p:nvPr/>
        </p:nvSpPr>
        <p:spPr>
          <a:xfrm>
            <a:off x="843376" y="1670634"/>
            <a:ext cx="105052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You should receive the following reports on a monthly basis:</a:t>
            </a:r>
          </a:p>
        </p:txBody>
      </p:sp>
    </p:spTree>
    <p:custDataLst>
      <p:tags r:id="rId1"/>
    </p:custDataLst>
    <p:extLst>
      <p:ext uri="{BB962C8B-B14F-4D97-AF65-F5344CB8AC3E}">
        <p14:creationId xmlns:p14="http://schemas.microsoft.com/office/powerpoint/2010/main" val="137849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generated with very high confidence">
            <a:extLst>
              <a:ext uri="{FF2B5EF4-FFF2-40B4-BE49-F238E27FC236}">
                <a16:creationId xmlns:a16="http://schemas.microsoft.com/office/drawing/2014/main" id="{4FC5DBC4-D684-4336-96F6-E0A6497C25F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20919265">
            <a:off x="8014345" y="2899380"/>
            <a:ext cx="3211495" cy="3466681"/>
          </a:xfrm>
          <a:prstGeom prst="rect">
            <a:avLst/>
          </a:prstGeom>
        </p:spPr>
      </p:pic>
      <p:sp>
        <p:nvSpPr>
          <p:cNvPr id="2" name="Title 1"/>
          <p:cNvSpPr>
            <a:spLocks noGrp="1"/>
          </p:cNvSpPr>
          <p:nvPr>
            <p:ph type="title"/>
          </p:nvPr>
        </p:nvSpPr>
        <p:spPr>
          <a:xfrm>
            <a:off x="838200" y="152755"/>
            <a:ext cx="9220200" cy="1325563"/>
          </a:xfrm>
        </p:spPr>
        <p:txBody>
          <a:bodyPr>
            <a:normAutofit/>
          </a:bodyPr>
          <a:lstStyle/>
          <a:p>
            <a:r>
              <a:rPr lang="en-US" sz="4400" dirty="0"/>
              <a:t>Taking Over a Property Yourself</a:t>
            </a:r>
          </a:p>
        </p:txBody>
      </p:sp>
      <p:sp>
        <p:nvSpPr>
          <p:cNvPr id="3" name="Content Placeholder 2"/>
          <p:cNvSpPr>
            <a:spLocks noGrp="1"/>
          </p:cNvSpPr>
          <p:nvPr>
            <p:ph idx="1"/>
          </p:nvPr>
        </p:nvSpPr>
        <p:spPr/>
        <p:txBody>
          <a:bodyPr>
            <a:normAutofit/>
          </a:bodyPr>
          <a:lstStyle/>
          <a:p>
            <a:r>
              <a:rPr lang="en-US" dirty="0"/>
              <a:t>After closing there’s a lot you want to do to ensure that things go smoothly</a:t>
            </a:r>
          </a:p>
          <a:p>
            <a:r>
              <a:rPr lang="en-US" dirty="0"/>
              <a:t>Residents may be worried/scared of new ownership</a:t>
            </a:r>
          </a:p>
        </p:txBody>
      </p:sp>
    </p:spTree>
    <p:custDataLst>
      <p:tags r:id="rId1"/>
    </p:custDataLst>
    <p:extLst>
      <p:ext uri="{BB962C8B-B14F-4D97-AF65-F5344CB8AC3E}">
        <p14:creationId xmlns:p14="http://schemas.microsoft.com/office/powerpoint/2010/main" val="248686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Taking Over Management Yourself </a:t>
            </a:r>
          </a:p>
        </p:txBody>
      </p:sp>
      <p:sp>
        <p:nvSpPr>
          <p:cNvPr id="3" name="Content Placeholder 2"/>
          <p:cNvSpPr>
            <a:spLocks noGrp="1"/>
          </p:cNvSpPr>
          <p:nvPr>
            <p:ph idx="1"/>
          </p:nvPr>
        </p:nvSpPr>
        <p:spPr>
          <a:xfrm>
            <a:off x="1055756" y="1233326"/>
            <a:ext cx="10515600" cy="5087263"/>
          </a:xfrm>
        </p:spPr>
        <p:txBody>
          <a:bodyPr>
            <a:noAutofit/>
          </a:bodyPr>
          <a:lstStyle/>
          <a:p>
            <a:r>
              <a:rPr lang="en-US" sz="2800" dirty="0"/>
              <a:t>Upon acquisition you want to notify tenants that you are new owner</a:t>
            </a:r>
          </a:p>
          <a:p>
            <a:r>
              <a:rPr lang="en-US" sz="2800" dirty="0"/>
              <a:t>Prepare a letter and put on each door</a:t>
            </a:r>
          </a:p>
          <a:p>
            <a:r>
              <a:rPr lang="en-US" sz="2800" dirty="0"/>
              <a:t>The letter should include:</a:t>
            </a:r>
          </a:p>
          <a:p>
            <a:pPr lvl="1"/>
            <a:r>
              <a:rPr lang="en-US" sz="2800" dirty="0"/>
              <a:t>Name, address, and phone number of new owner AND property management company (if applicable)</a:t>
            </a:r>
          </a:p>
          <a:p>
            <a:pPr lvl="1"/>
            <a:r>
              <a:rPr lang="en-US" sz="2800" dirty="0"/>
              <a:t>How the rent can be paid – online, bank draft, check, etc.</a:t>
            </a:r>
          </a:p>
          <a:p>
            <a:pPr lvl="1"/>
            <a:r>
              <a:rPr lang="en-US" sz="2800" dirty="0"/>
              <a:t>Where to mail the rent</a:t>
            </a:r>
          </a:p>
          <a:p>
            <a:pPr lvl="1"/>
            <a:r>
              <a:rPr lang="en-US" sz="2800" dirty="0"/>
              <a:t>Where and how to contact for maintenance and other issues</a:t>
            </a:r>
          </a:p>
          <a:p>
            <a:pPr lvl="1"/>
            <a:r>
              <a:rPr lang="en-US" sz="2800" dirty="0"/>
              <a:t>Who to contact in case of emergency</a:t>
            </a:r>
          </a:p>
          <a:p>
            <a:endParaRPr lang="en-US" sz="2800" dirty="0"/>
          </a:p>
        </p:txBody>
      </p:sp>
    </p:spTree>
    <p:custDataLst>
      <p:tags r:id="rId1"/>
    </p:custDataLst>
    <p:extLst>
      <p:ext uri="{BB962C8B-B14F-4D97-AF65-F5344CB8AC3E}">
        <p14:creationId xmlns:p14="http://schemas.microsoft.com/office/powerpoint/2010/main" val="17547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 Tenant 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letter you should include a way for tenants to update their information for you</a:t>
            </a:r>
          </a:p>
          <a:p>
            <a:r>
              <a:rPr lang="en-US" dirty="0"/>
              <a:t>Could be paper form, link on website, or email address to respond to</a:t>
            </a:r>
          </a:p>
          <a:p>
            <a:r>
              <a:rPr lang="en-US" dirty="0"/>
              <a:t>They should update/confirm their:</a:t>
            </a:r>
          </a:p>
          <a:p>
            <a:pPr lvl="1"/>
            <a:r>
              <a:rPr lang="en-US" dirty="0"/>
              <a:t>Name, age, and relationship of all residents</a:t>
            </a:r>
          </a:p>
          <a:p>
            <a:pPr lvl="1"/>
            <a:r>
              <a:rPr lang="en-US" dirty="0"/>
              <a:t>Contact information</a:t>
            </a:r>
          </a:p>
          <a:p>
            <a:pPr lvl="1"/>
            <a:r>
              <a:rPr lang="en-US" dirty="0"/>
              <a:t>Current employer information including phone number in case of emergency</a:t>
            </a:r>
          </a:p>
        </p:txBody>
      </p:sp>
    </p:spTree>
    <p:custDataLst>
      <p:tags r:id="rId1"/>
    </p:custDataLst>
    <p:extLst>
      <p:ext uri="{BB962C8B-B14F-4D97-AF65-F5344CB8AC3E}">
        <p14:creationId xmlns:p14="http://schemas.microsoft.com/office/powerpoint/2010/main" val="286130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bus parked in front of a car&#10;&#10;Description generated with high confidence">
            <a:extLst>
              <a:ext uri="{FF2B5EF4-FFF2-40B4-BE49-F238E27FC236}">
                <a16:creationId xmlns:a16="http://schemas.microsoft.com/office/drawing/2014/main" id="{9322E9F1-9299-446E-97B0-409FFDCBCA9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156"/>
          <a:stretch/>
        </p:blipFill>
        <p:spPr>
          <a:xfrm>
            <a:off x="1" y="-9447"/>
            <a:ext cx="4206240" cy="3428990"/>
          </a:xfrm>
          <a:prstGeom prst="rect">
            <a:avLst/>
          </a:prstGeom>
        </p:spPr>
      </p:pic>
      <p:pic>
        <p:nvPicPr>
          <p:cNvPr id="9" name="Picture 8" descr="A picture containing blur&#10;&#10;Description generated with high confidence">
            <a:extLst>
              <a:ext uri="{FF2B5EF4-FFF2-40B4-BE49-F238E27FC236}">
                <a16:creationId xmlns:a16="http://schemas.microsoft.com/office/drawing/2014/main" id="{B9F6F532-1116-4E7B-BC54-B91D450C86D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8156"/>
          <a:stretch/>
        </p:blipFill>
        <p:spPr>
          <a:xfrm>
            <a:off x="1" y="3429000"/>
            <a:ext cx="4206240" cy="3429000"/>
          </a:xfrm>
          <a:prstGeom prst="rect">
            <a:avLst/>
          </a:prstGeom>
        </p:spPr>
      </p:pic>
      <p:sp>
        <p:nvSpPr>
          <p:cNvPr id="2" name="Title 1"/>
          <p:cNvSpPr>
            <a:spLocks noGrp="1"/>
          </p:cNvSpPr>
          <p:nvPr>
            <p:ph type="title"/>
          </p:nvPr>
        </p:nvSpPr>
        <p:spPr/>
        <p:txBody>
          <a:bodyPr>
            <a:normAutofit/>
          </a:bodyPr>
          <a:lstStyle/>
          <a:p>
            <a:r>
              <a:rPr lang="en-US"/>
              <a:t>Notify &amp; Contact:</a:t>
            </a:r>
            <a:endParaRPr lang="en-US" dirty="0"/>
          </a:p>
        </p:txBody>
      </p:sp>
      <p:sp>
        <p:nvSpPr>
          <p:cNvPr id="3" name="Content Placeholder 2"/>
          <p:cNvSpPr>
            <a:spLocks noGrp="1"/>
          </p:cNvSpPr>
          <p:nvPr>
            <p:ph idx="1"/>
          </p:nvPr>
        </p:nvSpPr>
        <p:spPr/>
        <p:txBody>
          <a:bodyPr>
            <a:normAutofit lnSpcReduction="10000"/>
          </a:bodyPr>
          <a:lstStyle/>
          <a:p>
            <a:r>
              <a:rPr lang="en-US" dirty="0"/>
              <a:t>Utility companies</a:t>
            </a:r>
          </a:p>
          <a:p>
            <a:pPr lvl="1"/>
            <a:r>
              <a:rPr lang="en-US" dirty="0"/>
              <a:t>They will want to know the new owner’s address </a:t>
            </a:r>
          </a:p>
          <a:p>
            <a:r>
              <a:rPr lang="en-US" dirty="0"/>
              <a:t>The local fire and police department</a:t>
            </a:r>
          </a:p>
          <a:p>
            <a:pPr lvl="1"/>
            <a:r>
              <a:rPr lang="en-US" dirty="0"/>
              <a:t>Give them your contact info and your property managers contact info</a:t>
            </a:r>
          </a:p>
        </p:txBody>
      </p:sp>
    </p:spTree>
    <p:custDataLst>
      <p:tags r:id="rId1"/>
    </p:custDataLst>
    <p:extLst>
      <p:ext uri="{BB962C8B-B14F-4D97-AF65-F5344CB8AC3E}">
        <p14:creationId xmlns:p14="http://schemas.microsoft.com/office/powerpoint/2010/main" val="287786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All Current Vendors</a:t>
            </a:r>
            <a:endParaRPr lang="en-US" dirty="0"/>
          </a:p>
        </p:txBody>
      </p:sp>
      <p:sp>
        <p:nvSpPr>
          <p:cNvPr id="3" name="Content Placeholder 2"/>
          <p:cNvSpPr>
            <a:spLocks noGrp="1"/>
          </p:cNvSpPr>
          <p:nvPr>
            <p:ph idx="1"/>
          </p:nvPr>
        </p:nvSpPr>
        <p:spPr>
          <a:xfrm>
            <a:off x="838200" y="1253729"/>
            <a:ext cx="7169727" cy="5259367"/>
          </a:xfrm>
        </p:spPr>
        <p:txBody>
          <a:bodyPr>
            <a:normAutofit fontScale="92500" lnSpcReduction="10000"/>
          </a:bodyPr>
          <a:lstStyle/>
          <a:p>
            <a:r>
              <a:rPr lang="en-US" dirty="0"/>
              <a:t>Update/rewrite any contracts</a:t>
            </a:r>
          </a:p>
          <a:p>
            <a:r>
              <a:rPr lang="en-US" dirty="0"/>
              <a:t>Some of the examples:</a:t>
            </a:r>
          </a:p>
          <a:p>
            <a:pPr lvl="1"/>
            <a:r>
              <a:rPr lang="en-US" dirty="0"/>
              <a:t>Swimming pool</a:t>
            </a:r>
          </a:p>
          <a:p>
            <a:pPr lvl="1"/>
            <a:r>
              <a:rPr lang="en-US" dirty="0"/>
              <a:t>Parking lot maintenance</a:t>
            </a:r>
          </a:p>
          <a:p>
            <a:pPr lvl="1"/>
            <a:r>
              <a:rPr lang="en-US" dirty="0"/>
              <a:t>Landscapers/lawn maintenance</a:t>
            </a:r>
          </a:p>
          <a:p>
            <a:pPr lvl="1"/>
            <a:r>
              <a:rPr lang="en-US" dirty="0"/>
              <a:t>HVAC</a:t>
            </a:r>
          </a:p>
          <a:p>
            <a:pPr lvl="1"/>
            <a:r>
              <a:rPr lang="en-US" dirty="0"/>
              <a:t>Plumbers</a:t>
            </a:r>
          </a:p>
          <a:p>
            <a:pPr lvl="1"/>
            <a:r>
              <a:rPr lang="en-US" dirty="0"/>
              <a:t>Electricians</a:t>
            </a:r>
          </a:p>
          <a:p>
            <a:pPr lvl="1"/>
            <a:r>
              <a:rPr lang="en-US" dirty="0"/>
              <a:t>Pest control</a:t>
            </a:r>
          </a:p>
          <a:p>
            <a:pPr lvl="1"/>
            <a:r>
              <a:rPr lang="en-US" dirty="0"/>
              <a:t>Vending machine</a:t>
            </a:r>
          </a:p>
          <a:p>
            <a:pPr lvl="1"/>
            <a:r>
              <a:rPr lang="en-US" dirty="0"/>
              <a:t>Washer/ dryer equipment owners</a:t>
            </a:r>
          </a:p>
        </p:txBody>
      </p:sp>
      <p:pic>
        <p:nvPicPr>
          <p:cNvPr id="4" name="Picture 3" descr="phone-388838__1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047" y="3095466"/>
            <a:ext cx="3594100" cy="2286000"/>
          </a:xfrm>
          <a:prstGeom prst="rect">
            <a:avLst/>
          </a:prstGeom>
        </p:spPr>
      </p:pic>
    </p:spTree>
    <p:custDataLst>
      <p:tags r:id="rId1"/>
    </p:custDataLst>
    <p:extLst>
      <p:ext uri="{BB962C8B-B14F-4D97-AF65-F5344CB8AC3E}">
        <p14:creationId xmlns:p14="http://schemas.microsoft.com/office/powerpoint/2010/main" val="40698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generated with high confidence">
            <a:extLst>
              <a:ext uri="{FF2B5EF4-FFF2-40B4-BE49-F238E27FC236}">
                <a16:creationId xmlns:a16="http://schemas.microsoft.com/office/drawing/2014/main" id="{6CC588A3-6248-4460-B553-D8CDAFF82C8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2241294"/>
            <a:ext cx="5071256" cy="3385063"/>
          </a:xfrm>
          <a:prstGeom prst="rect">
            <a:avLst/>
          </a:prstGeom>
        </p:spPr>
      </p:pic>
      <p:sp>
        <p:nvSpPr>
          <p:cNvPr id="2" name="Title 1"/>
          <p:cNvSpPr>
            <a:spLocks noGrp="1"/>
          </p:cNvSpPr>
          <p:nvPr>
            <p:ph type="title"/>
          </p:nvPr>
        </p:nvSpPr>
        <p:spPr>
          <a:xfrm>
            <a:off x="838199" y="365125"/>
            <a:ext cx="6910137" cy="1325563"/>
          </a:xfrm>
        </p:spPr>
        <p:txBody>
          <a:bodyPr>
            <a:noAutofit/>
          </a:bodyPr>
          <a:lstStyle/>
          <a:p>
            <a:r>
              <a:rPr lang="en-US" sz="4400" dirty="0"/>
              <a:t>Set Up Property-Specific Checking Account</a:t>
            </a:r>
          </a:p>
        </p:txBody>
      </p:sp>
      <p:sp>
        <p:nvSpPr>
          <p:cNvPr id="3" name="Content Placeholder 2"/>
          <p:cNvSpPr>
            <a:spLocks noGrp="1"/>
          </p:cNvSpPr>
          <p:nvPr>
            <p:ph idx="1"/>
          </p:nvPr>
        </p:nvSpPr>
        <p:spPr>
          <a:xfrm>
            <a:off x="6188364" y="1240971"/>
            <a:ext cx="5165436" cy="4935992"/>
          </a:xfrm>
        </p:spPr>
        <p:txBody>
          <a:bodyPr>
            <a:normAutofit/>
          </a:bodyPr>
          <a:lstStyle/>
          <a:p>
            <a:r>
              <a:rPr lang="en-US" dirty="0"/>
              <a:t>Make sure property specific account is in name of entity listed on title</a:t>
            </a:r>
          </a:p>
          <a:p>
            <a:r>
              <a:rPr lang="en-US" dirty="0"/>
              <a:t>Always keep your personal finances and the property’s finances separate</a:t>
            </a:r>
          </a:p>
        </p:txBody>
      </p:sp>
    </p:spTree>
    <p:custDataLst>
      <p:tags r:id="rId1"/>
    </p:custDataLst>
    <p:extLst>
      <p:ext uri="{BB962C8B-B14F-4D97-AF65-F5344CB8AC3E}">
        <p14:creationId xmlns:p14="http://schemas.microsoft.com/office/powerpoint/2010/main" val="130487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8317"/>
            <a:ext cx="7169727" cy="4854243"/>
          </a:xfrm>
        </p:spPr>
        <p:txBody>
          <a:bodyPr>
            <a:normAutofit fontScale="92500"/>
          </a:bodyPr>
          <a:lstStyle/>
          <a:p>
            <a:r>
              <a:rPr lang="en-US" dirty="0"/>
              <a:t>Speak with your accountant upon your new acquisition</a:t>
            </a:r>
          </a:p>
          <a:p>
            <a:r>
              <a:rPr lang="en-US" dirty="0"/>
              <a:t>Most often expenses are misclassified</a:t>
            </a:r>
          </a:p>
          <a:p>
            <a:r>
              <a:rPr lang="en-US" dirty="0"/>
              <a:t>Learn the difference between an expense and capital improvement</a:t>
            </a:r>
          </a:p>
          <a:p>
            <a:r>
              <a:rPr lang="en-US" dirty="0"/>
              <a:t>Cash or accrual method of accounting?</a:t>
            </a:r>
          </a:p>
          <a:p>
            <a:r>
              <a:rPr lang="en-US" dirty="0"/>
              <a:t>Determine depreciation schedule and decide on cost segregation</a:t>
            </a:r>
          </a:p>
        </p:txBody>
      </p:sp>
      <p:pic>
        <p:nvPicPr>
          <p:cNvPr id="4" name="Picture 3" descr="calculator-385506__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039" y="3234366"/>
            <a:ext cx="3613752" cy="2132113"/>
          </a:xfrm>
          <a:prstGeom prst="rect">
            <a:avLst/>
          </a:prstGeom>
        </p:spPr>
      </p:pic>
      <p:sp>
        <p:nvSpPr>
          <p:cNvPr id="2" name="Title 1"/>
          <p:cNvSpPr>
            <a:spLocks noGrp="1"/>
          </p:cNvSpPr>
          <p:nvPr>
            <p:ph type="title"/>
          </p:nvPr>
        </p:nvSpPr>
        <p:spPr/>
        <p:txBody>
          <a:bodyPr>
            <a:normAutofit/>
          </a:bodyPr>
          <a:lstStyle/>
          <a:p>
            <a:r>
              <a:rPr lang="en-US" sz="4400" dirty="0"/>
              <a:t>Set Up Accounting System</a:t>
            </a:r>
          </a:p>
        </p:txBody>
      </p:sp>
    </p:spTree>
    <p:custDataLst>
      <p:tags r:id="rId1"/>
    </p:custDataLst>
    <p:extLst>
      <p:ext uri="{BB962C8B-B14F-4D97-AF65-F5344CB8AC3E}">
        <p14:creationId xmlns:p14="http://schemas.microsoft.com/office/powerpoint/2010/main" val="24555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97A-4210-4FB2-A6BA-B291BB7AA310}"/>
              </a:ext>
            </a:extLst>
          </p:cNvPr>
          <p:cNvSpPr>
            <a:spLocks noGrp="1"/>
          </p:cNvSpPr>
          <p:nvPr>
            <p:ph type="title"/>
          </p:nvPr>
        </p:nvSpPr>
        <p:spPr/>
        <p:txBody>
          <a:bodyPr>
            <a:normAutofit fontScale="90000"/>
          </a:bodyPr>
          <a:lstStyle/>
          <a:p>
            <a:r>
              <a:rPr lang="en-US" dirty="0">
                <a:latin typeface="Cambria Math" panose="02040503050406030204" pitchFamily="18" charset="0"/>
                <a:ea typeface="Cambria Math" panose="02040503050406030204" pitchFamily="18" charset="0"/>
              </a:rPr>
              <a:t>Initial Property Management </a:t>
            </a:r>
            <a:br>
              <a:rPr lang="en-US" dirty="0">
                <a:latin typeface="Cambria Math" panose="02040503050406030204" pitchFamily="18" charset="0"/>
                <a:ea typeface="Cambria Math" panose="02040503050406030204" pitchFamily="18" charset="0"/>
              </a:rPr>
            </a:br>
            <a:r>
              <a:rPr lang="en-US" dirty="0">
                <a:latin typeface="Cambria Math" panose="02040503050406030204" pitchFamily="18" charset="0"/>
                <a:ea typeface="Cambria Math" panose="02040503050406030204" pitchFamily="18" charset="0"/>
              </a:rPr>
              <a:t>Call Script</a:t>
            </a:r>
            <a:br>
              <a:rPr lang="en-US" dirty="0">
                <a:latin typeface="Cambria Math" panose="02040503050406030204" pitchFamily="18" charset="0"/>
                <a:ea typeface="Cambria Math" panose="02040503050406030204" pitchFamily="18" charset="0"/>
              </a:rPr>
            </a:br>
            <a:endParaRPr lang="en-US" dirty="0">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77600A2B-071B-43F0-BADB-EF128E720AAC}"/>
              </a:ext>
            </a:extLst>
          </p:cNvPr>
          <p:cNvSpPr>
            <a:spLocks noGrp="1"/>
          </p:cNvSpPr>
          <p:nvPr>
            <p:ph idx="4294967295"/>
          </p:nvPr>
        </p:nvSpPr>
        <p:spPr>
          <a:xfrm>
            <a:off x="838200" y="1316623"/>
            <a:ext cx="10856495" cy="4600575"/>
          </a:xfrm>
        </p:spPr>
        <p:txBody>
          <a:bodyPr>
            <a:normAutofit/>
          </a:bodyPr>
          <a:lstStyle/>
          <a:p>
            <a:pPr marL="0" indent="0">
              <a:buNone/>
            </a:pPr>
            <a:r>
              <a:rPr lang="en-US" i="1" dirty="0"/>
              <a:t>Hello</a:t>
            </a:r>
          </a:p>
          <a:p>
            <a:pPr marL="0" indent="0">
              <a:buNone/>
            </a:pPr>
            <a:r>
              <a:rPr lang="en-US" i="1" dirty="0"/>
              <a:t>I’m a multifamily investor. I live in _______but we’ve targeted ______ to buy in. I’ll be visiting later this month and I wanted to set some appts with property management companies for while I’m there. Do you mind if I ask you some questions? Tell me a little about your company. What size properties do you manage? What asset class? We buy value add A, B and C properties in A, B and C areas. The size we like is ___ to _____units. Can you give me your thoughts about investing in _____? Are there areas you like more than others? Any areas gentrifying? Are there any major employers moving in or out? Wo are the best brokers for the size and type of properties we like? Can you make an introduction? </a:t>
            </a:r>
          </a:p>
        </p:txBody>
      </p:sp>
    </p:spTree>
    <p:custDataLst>
      <p:tags r:id="rId1"/>
    </p:custDataLst>
    <p:extLst>
      <p:ext uri="{BB962C8B-B14F-4D97-AF65-F5344CB8AC3E}">
        <p14:creationId xmlns:p14="http://schemas.microsoft.com/office/powerpoint/2010/main" val="32572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iece of paper&#10;&#10;Description generated with high confidence">
            <a:extLst>
              <a:ext uri="{FF2B5EF4-FFF2-40B4-BE49-F238E27FC236}">
                <a16:creationId xmlns:a16="http://schemas.microsoft.com/office/drawing/2014/main" id="{9627E596-D3AB-4D4F-9FAE-E61DE75F898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222"/>
          <a:stretch/>
        </p:blipFill>
        <p:spPr>
          <a:xfrm>
            <a:off x="0" y="10"/>
            <a:ext cx="4249002" cy="6857990"/>
          </a:xfrm>
          <a:prstGeom prst="rect">
            <a:avLst/>
          </a:prstGeom>
        </p:spPr>
      </p:pic>
      <p:sp>
        <p:nvSpPr>
          <p:cNvPr id="2" name="Title 1"/>
          <p:cNvSpPr>
            <a:spLocks noGrp="1"/>
          </p:cNvSpPr>
          <p:nvPr>
            <p:ph type="title"/>
          </p:nvPr>
        </p:nvSpPr>
        <p:spPr/>
        <p:txBody>
          <a:bodyPr>
            <a:normAutofit/>
          </a:bodyPr>
          <a:lstStyle/>
          <a:p>
            <a:r>
              <a:rPr lang="en-US" dirty="0"/>
              <a:t>Implement a Purchase </a:t>
            </a:r>
            <a:br>
              <a:rPr lang="en-US" dirty="0"/>
            </a:br>
            <a:r>
              <a:rPr lang="en-US" dirty="0"/>
              <a:t>Order System</a:t>
            </a:r>
          </a:p>
        </p:txBody>
      </p:sp>
      <p:sp>
        <p:nvSpPr>
          <p:cNvPr id="3" name="Content Placeholder 2"/>
          <p:cNvSpPr>
            <a:spLocks noGrp="1"/>
          </p:cNvSpPr>
          <p:nvPr>
            <p:ph idx="1"/>
          </p:nvPr>
        </p:nvSpPr>
        <p:spPr/>
        <p:txBody>
          <a:bodyPr>
            <a:normAutofit/>
          </a:bodyPr>
          <a:lstStyle/>
          <a:p>
            <a:r>
              <a:rPr lang="en-US" dirty="0"/>
              <a:t>“If they do work without a PO, they may not get paid”</a:t>
            </a:r>
          </a:p>
          <a:p>
            <a:r>
              <a:rPr lang="en-US" dirty="0"/>
              <a:t>Implement payment/check cycle</a:t>
            </a:r>
          </a:p>
          <a:p>
            <a:pPr lvl="1"/>
            <a:r>
              <a:rPr lang="en-US" dirty="0"/>
              <a:t>30 day terms</a:t>
            </a:r>
          </a:p>
        </p:txBody>
      </p:sp>
      <p:sp>
        <p:nvSpPr>
          <p:cNvPr id="8" name="TextBox 7"/>
          <p:cNvSpPr txBox="1"/>
          <p:nvPr/>
        </p:nvSpPr>
        <p:spPr>
          <a:xfrm>
            <a:off x="9680326" y="6488668"/>
            <a:ext cx="25116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Manual Page 144</a:t>
            </a:r>
          </a:p>
        </p:txBody>
      </p:sp>
    </p:spTree>
    <p:custDataLst>
      <p:tags r:id="rId1"/>
    </p:custDataLst>
    <p:extLst>
      <p:ext uri="{BB962C8B-B14F-4D97-AF65-F5344CB8AC3E}">
        <p14:creationId xmlns:p14="http://schemas.microsoft.com/office/powerpoint/2010/main" val="3609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water&#10;&#10;Description generated with high confidence">
            <a:extLst>
              <a:ext uri="{FF2B5EF4-FFF2-40B4-BE49-F238E27FC236}">
                <a16:creationId xmlns:a16="http://schemas.microsoft.com/office/drawing/2014/main" id="{95B58123-8EFE-4581-B7F6-3923C4EC57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74" y="0"/>
            <a:ext cx="12188652" cy="6857990"/>
          </a:xfrm>
          <a:prstGeom prst="rect">
            <a:avLst/>
          </a:prstGeom>
        </p:spPr>
      </p:pic>
      <p:sp>
        <p:nvSpPr>
          <p:cNvPr id="9" name="Title 3"/>
          <p:cNvSpPr>
            <a:spLocks noGrp="1"/>
          </p:cNvSpPr>
          <p:nvPr>
            <p:ph type="title"/>
          </p:nvPr>
        </p:nvSpPr>
        <p:spPr/>
        <p:txBody>
          <a:bodyPr/>
          <a:lstStyle/>
          <a:p>
            <a:r>
              <a:rPr lang="en-US" dirty="0"/>
              <a:t>Create Management Systems</a:t>
            </a:r>
          </a:p>
        </p:txBody>
      </p:sp>
      <p:sp>
        <p:nvSpPr>
          <p:cNvPr id="3" name="Content Placeholder 2"/>
          <p:cNvSpPr>
            <a:spLocks noGrp="1"/>
          </p:cNvSpPr>
          <p:nvPr>
            <p:ph idx="1"/>
          </p:nvPr>
        </p:nvSpPr>
        <p:spPr>
          <a:xfrm>
            <a:off x="545342" y="1216274"/>
            <a:ext cx="11253716" cy="5361615"/>
          </a:xfrm>
        </p:spPr>
        <p:txBody>
          <a:bodyPr numCol="2">
            <a:normAutofit/>
          </a:bodyPr>
          <a:lstStyle/>
          <a:p>
            <a:pPr marL="0" indent="0">
              <a:buNone/>
            </a:pPr>
            <a:r>
              <a:rPr lang="en-US" b="1" dirty="0">
                <a:solidFill>
                  <a:srgbClr val="000000"/>
                </a:solidFill>
              </a:rPr>
              <a:t>Ensure you and your onsite property manager have systems in place for the following:</a:t>
            </a:r>
          </a:p>
          <a:p>
            <a:pPr lvl="3"/>
            <a:endParaRPr lang="en-US" sz="3600" dirty="0"/>
          </a:p>
          <a:p>
            <a:pPr lvl="3"/>
            <a:endParaRPr lang="en-US" sz="3600" dirty="0"/>
          </a:p>
          <a:p>
            <a:pPr lvl="3"/>
            <a:endParaRPr lang="en-US" sz="3600" dirty="0"/>
          </a:p>
          <a:p>
            <a:pPr lvl="3"/>
            <a:endParaRPr lang="en-US" sz="3600" dirty="0"/>
          </a:p>
          <a:p>
            <a:pPr lvl="3"/>
            <a:endParaRPr lang="en-US" sz="3600" dirty="0"/>
          </a:p>
          <a:p>
            <a:pPr lvl="3"/>
            <a:endParaRPr lang="en-US" sz="3600" dirty="0"/>
          </a:p>
        </p:txBody>
      </p:sp>
      <p:sp>
        <p:nvSpPr>
          <p:cNvPr id="10" name="Content Placeholder 4"/>
          <p:cNvSpPr txBox="1">
            <a:spLocks/>
          </p:cNvSpPr>
          <p:nvPr/>
        </p:nvSpPr>
        <p:spPr>
          <a:xfrm>
            <a:off x="2052043" y="0"/>
            <a:ext cx="10515600" cy="4878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545343" y="3428995"/>
            <a:ext cx="3898682" cy="2822118"/>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742308" y="3664278"/>
            <a:ext cx="3701716" cy="247144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Rent collections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Late pay procedure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Maintenance systems and procedures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Property upkeep,  scheduled maintenance</a:t>
            </a:r>
          </a:p>
        </p:txBody>
      </p:sp>
      <p:sp>
        <p:nvSpPr>
          <p:cNvPr id="16" name="Rectangle 15"/>
          <p:cNvSpPr/>
          <p:nvPr/>
        </p:nvSpPr>
        <p:spPr>
          <a:xfrm>
            <a:off x="7627275" y="4411579"/>
            <a:ext cx="3714493" cy="2002640"/>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p:cNvSpPr/>
          <p:nvPr/>
        </p:nvSpPr>
        <p:spPr>
          <a:xfrm>
            <a:off x="6528616" y="4566064"/>
            <a:ext cx="6096000" cy="1569660"/>
          </a:xfrm>
          <a:prstGeom prst="rect">
            <a:avLst/>
          </a:prstGeom>
        </p:spPr>
        <p:txBody>
          <a:bodyPr>
            <a:spAutoFit/>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Marketing systems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Purchase order system</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Lease up procedures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Accounting procedures</a:t>
            </a:r>
          </a:p>
        </p:txBody>
      </p:sp>
    </p:spTree>
    <p:custDataLst>
      <p:tags r:id="rId1"/>
    </p:custDataLst>
    <p:extLst>
      <p:ext uri="{BB962C8B-B14F-4D97-AF65-F5344CB8AC3E}">
        <p14:creationId xmlns:p14="http://schemas.microsoft.com/office/powerpoint/2010/main" val="402158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hat&#10;&#10;Description generated with very high confidence">
            <a:extLst>
              <a:ext uri="{FF2B5EF4-FFF2-40B4-BE49-F238E27FC236}">
                <a16:creationId xmlns:a16="http://schemas.microsoft.com/office/drawing/2014/main" id="{24B190CB-82BD-4BAB-ACE9-9A04497D5B5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163"/>
          <a:stretch/>
        </p:blipFill>
        <p:spPr>
          <a:xfrm>
            <a:off x="-16975" y="10"/>
            <a:ext cx="4343315" cy="6857990"/>
          </a:xfrm>
          <a:prstGeom prst="rect">
            <a:avLst/>
          </a:prstGeom>
        </p:spPr>
      </p:pic>
      <p:sp>
        <p:nvSpPr>
          <p:cNvPr id="2" name="Title 1"/>
          <p:cNvSpPr>
            <a:spLocks noGrp="1"/>
          </p:cNvSpPr>
          <p:nvPr>
            <p:ph type="title"/>
          </p:nvPr>
        </p:nvSpPr>
        <p:spPr/>
        <p:txBody>
          <a:bodyPr>
            <a:normAutofit/>
          </a:bodyPr>
          <a:lstStyle/>
          <a:p>
            <a:r>
              <a:rPr lang="en-US" dirty="0"/>
              <a:t>Hiring an Onsite Manager</a:t>
            </a:r>
          </a:p>
        </p:txBody>
      </p:sp>
      <p:sp>
        <p:nvSpPr>
          <p:cNvPr id="3" name="Content Placeholder 2"/>
          <p:cNvSpPr>
            <a:spLocks noGrp="1"/>
          </p:cNvSpPr>
          <p:nvPr>
            <p:ph idx="1"/>
          </p:nvPr>
        </p:nvSpPr>
        <p:spPr/>
        <p:txBody>
          <a:bodyPr>
            <a:noAutofit/>
          </a:bodyPr>
          <a:lstStyle/>
          <a:p>
            <a:r>
              <a:rPr lang="en-US" dirty="0"/>
              <a:t>Self management doesn't necessarily mean you have to collect rents, fix toilets, and lease units</a:t>
            </a:r>
          </a:p>
          <a:p>
            <a:r>
              <a:rPr lang="en-US" dirty="0"/>
              <a:t>Self management means you don</a:t>
            </a:r>
            <a:r>
              <a:rPr lang="fr-FR" dirty="0"/>
              <a:t>’</a:t>
            </a:r>
            <a:r>
              <a:rPr lang="en-US" dirty="0"/>
              <a:t>t hire an offsite property management company</a:t>
            </a:r>
          </a:p>
          <a:p>
            <a:r>
              <a:rPr lang="en-US" dirty="0"/>
              <a:t>Instead, you hire your own personnel </a:t>
            </a:r>
          </a:p>
        </p:txBody>
      </p:sp>
    </p:spTree>
    <p:custDataLst>
      <p:tags r:id="rId1"/>
    </p:custDataLst>
    <p:extLst>
      <p:ext uri="{BB962C8B-B14F-4D97-AF65-F5344CB8AC3E}">
        <p14:creationId xmlns:p14="http://schemas.microsoft.com/office/powerpoint/2010/main" val="248102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ign on the grass&#10;&#10;Description generated with very high confidence">
            <a:extLst>
              <a:ext uri="{FF2B5EF4-FFF2-40B4-BE49-F238E27FC236}">
                <a16:creationId xmlns:a16="http://schemas.microsoft.com/office/drawing/2014/main" id="{245E70D3-21ED-45EA-8F73-FC0FCBA2F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7617">
            <a:off x="1146392" y="2366361"/>
            <a:ext cx="3613752" cy="3134929"/>
          </a:xfrm>
          <a:prstGeom prst="rect">
            <a:avLst/>
          </a:prstGeom>
        </p:spPr>
      </p:pic>
      <p:sp>
        <p:nvSpPr>
          <p:cNvPr id="2" name="Title 1"/>
          <p:cNvSpPr>
            <a:spLocks noGrp="1"/>
          </p:cNvSpPr>
          <p:nvPr>
            <p:ph type="title"/>
          </p:nvPr>
        </p:nvSpPr>
        <p:spPr/>
        <p:txBody>
          <a:bodyPr>
            <a:normAutofit/>
          </a:bodyPr>
          <a:lstStyle/>
          <a:p>
            <a:r>
              <a:rPr lang="en-US" dirty="0"/>
              <a:t>Hiring an Onsite Manager</a:t>
            </a:r>
          </a:p>
        </p:txBody>
      </p:sp>
      <p:sp>
        <p:nvSpPr>
          <p:cNvPr id="3" name="Content Placeholder 2"/>
          <p:cNvSpPr>
            <a:spLocks noGrp="1"/>
          </p:cNvSpPr>
          <p:nvPr>
            <p:ph idx="1"/>
          </p:nvPr>
        </p:nvSpPr>
        <p:spPr>
          <a:xfrm>
            <a:off x="5186149" y="657726"/>
            <a:ext cx="7005851" cy="5961437"/>
          </a:xfrm>
        </p:spPr>
        <p:txBody>
          <a:bodyPr>
            <a:noAutofit/>
          </a:bodyPr>
          <a:lstStyle/>
          <a:p>
            <a:r>
              <a:rPr lang="en-US" sz="3600" dirty="0"/>
              <a:t>Onsite manager</a:t>
            </a:r>
          </a:p>
          <a:p>
            <a:r>
              <a:rPr lang="en-US" sz="3600" dirty="0"/>
              <a:t>Depending on the workload and size of your property </a:t>
            </a:r>
          </a:p>
          <a:p>
            <a:pPr lvl="1"/>
            <a:r>
              <a:rPr lang="en-US" sz="3600" dirty="0"/>
              <a:t>They can be full-time or part-time</a:t>
            </a:r>
          </a:p>
          <a:p>
            <a:pPr lvl="1"/>
            <a:r>
              <a:rPr lang="en-US" sz="3600" dirty="0"/>
              <a:t>They can just get a rent discount</a:t>
            </a:r>
          </a:p>
          <a:p>
            <a:pPr lvl="1"/>
            <a:r>
              <a:rPr lang="en-US" sz="3600" dirty="0"/>
              <a:t>They can get free rent and nothing else</a:t>
            </a:r>
          </a:p>
          <a:p>
            <a:pPr lvl="1"/>
            <a:r>
              <a:rPr lang="en-US" sz="3600" dirty="0"/>
              <a:t>Or free rent and compensation</a:t>
            </a:r>
          </a:p>
        </p:txBody>
      </p:sp>
    </p:spTree>
    <p:custDataLst>
      <p:tags r:id="rId1"/>
    </p:custDataLst>
    <p:extLst>
      <p:ext uri="{BB962C8B-B14F-4D97-AF65-F5344CB8AC3E}">
        <p14:creationId xmlns:p14="http://schemas.microsoft.com/office/powerpoint/2010/main" val="368179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front of a mirror posing for the camera&#10;&#10;Description generated with high confidence">
            <a:extLst>
              <a:ext uri="{FF2B5EF4-FFF2-40B4-BE49-F238E27FC236}">
                <a16:creationId xmlns:a16="http://schemas.microsoft.com/office/drawing/2014/main" id="{8BDDED41-761C-435A-B7E8-9501139FE303}"/>
              </a:ext>
            </a:extLst>
          </p:cNvPr>
          <p:cNvPicPr>
            <a:picLocks noChangeAspect="1"/>
          </p:cNvPicPr>
          <p:nvPr/>
        </p:nvPicPr>
        <p:blipFill rotWithShape="1">
          <a:blip r:embed="rId3">
            <a:extLst>
              <a:ext uri="{28A0092B-C50C-407E-A947-70E740481C1C}">
                <a14:useLocalDpi xmlns:a14="http://schemas.microsoft.com/office/drawing/2010/main" val="0"/>
              </a:ext>
            </a:extLst>
          </a:blip>
          <a:srcRect t="-1" r="3745" b="-1"/>
          <a:stretch/>
        </p:blipFill>
        <p:spPr>
          <a:xfrm>
            <a:off x="0" y="0"/>
            <a:ext cx="4408227" cy="6857990"/>
          </a:xfrm>
          <a:prstGeom prst="rect">
            <a:avLst/>
          </a:prstGeom>
        </p:spPr>
      </p:pic>
      <p:sp>
        <p:nvSpPr>
          <p:cNvPr id="2" name="Title 1"/>
          <p:cNvSpPr>
            <a:spLocks noGrp="1"/>
          </p:cNvSpPr>
          <p:nvPr>
            <p:ph type="title"/>
          </p:nvPr>
        </p:nvSpPr>
        <p:spPr/>
        <p:txBody>
          <a:bodyPr>
            <a:normAutofit/>
          </a:bodyPr>
          <a:lstStyle/>
          <a:p>
            <a:r>
              <a:rPr lang="en-US"/>
              <a:t>Hiring an Onsite Manager</a:t>
            </a:r>
            <a:endParaRPr lang="en-US" dirty="0"/>
          </a:p>
        </p:txBody>
      </p:sp>
      <p:sp>
        <p:nvSpPr>
          <p:cNvPr id="3" name="Content Placeholder 2"/>
          <p:cNvSpPr>
            <a:spLocks noGrp="1"/>
          </p:cNvSpPr>
          <p:nvPr>
            <p:ph idx="1"/>
          </p:nvPr>
        </p:nvSpPr>
        <p:spPr/>
        <p:txBody>
          <a:bodyPr>
            <a:noAutofit/>
          </a:bodyPr>
          <a:lstStyle/>
          <a:p>
            <a:r>
              <a:rPr lang="en-US" sz="3200" dirty="0"/>
              <a:t>12 unit property</a:t>
            </a:r>
          </a:p>
          <a:p>
            <a:pPr lvl="1"/>
            <a:r>
              <a:rPr lang="en-US" sz="3200" dirty="0"/>
              <a:t>Manager gets $200 - $300 a month off rent</a:t>
            </a:r>
          </a:p>
          <a:p>
            <a:r>
              <a:rPr lang="en-US" sz="3200" dirty="0"/>
              <a:t>24-30 unit property	</a:t>
            </a:r>
          </a:p>
          <a:p>
            <a:pPr lvl="1"/>
            <a:r>
              <a:rPr lang="en-US" sz="3200" dirty="0"/>
              <a:t>Manager gets free rent (leasing bonuses)</a:t>
            </a:r>
          </a:p>
          <a:p>
            <a:r>
              <a:rPr lang="en-US" sz="3200" dirty="0"/>
              <a:t>40-50 unit property</a:t>
            </a:r>
          </a:p>
          <a:p>
            <a:pPr lvl="1"/>
            <a:r>
              <a:rPr lang="en-US" sz="3200" dirty="0"/>
              <a:t>Manager gets free rent, leasing bonuses and $____ monthly salary </a:t>
            </a:r>
          </a:p>
        </p:txBody>
      </p:sp>
    </p:spTree>
    <p:custDataLst>
      <p:tags r:id="rId1"/>
    </p:custDataLst>
    <p:extLst>
      <p:ext uri="{BB962C8B-B14F-4D97-AF65-F5344CB8AC3E}">
        <p14:creationId xmlns:p14="http://schemas.microsoft.com/office/powerpoint/2010/main" val="7460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Hiring an Onsite Manager</a:t>
            </a:r>
            <a:endParaRPr lang="en-US" dirty="0"/>
          </a:p>
        </p:txBody>
      </p:sp>
      <p:sp>
        <p:nvSpPr>
          <p:cNvPr id="3" name="Content Placeholder 2"/>
          <p:cNvSpPr>
            <a:spLocks noGrp="1"/>
          </p:cNvSpPr>
          <p:nvPr>
            <p:ph idx="1"/>
          </p:nvPr>
        </p:nvSpPr>
        <p:spPr>
          <a:xfrm>
            <a:off x="4555957" y="365125"/>
            <a:ext cx="7186863" cy="6164012"/>
          </a:xfrm>
        </p:spPr>
        <p:txBody>
          <a:bodyPr>
            <a:normAutofit fontScale="92500" lnSpcReduction="10000"/>
          </a:bodyPr>
          <a:lstStyle/>
          <a:p>
            <a:r>
              <a:rPr lang="en-US" dirty="0"/>
              <a:t>They become “face” of your property</a:t>
            </a:r>
          </a:p>
          <a:p>
            <a:pPr lvl="1"/>
            <a:r>
              <a:rPr lang="en-US" dirty="0"/>
              <a:t>They are your 24/7 eyes and ears</a:t>
            </a:r>
          </a:p>
          <a:p>
            <a:pPr lvl="1"/>
            <a:r>
              <a:rPr lang="en-US" dirty="0"/>
              <a:t>They give you peace of mind</a:t>
            </a:r>
          </a:p>
          <a:p>
            <a:r>
              <a:rPr lang="en-US" dirty="0"/>
              <a:t>Their responsibilities can include:</a:t>
            </a:r>
          </a:p>
          <a:p>
            <a:pPr lvl="1"/>
            <a:r>
              <a:rPr lang="en-US" dirty="0"/>
              <a:t>Show units </a:t>
            </a:r>
          </a:p>
          <a:p>
            <a:pPr lvl="1"/>
            <a:r>
              <a:rPr lang="en-US" dirty="0"/>
              <a:t>Interact with current residents</a:t>
            </a:r>
          </a:p>
          <a:p>
            <a:pPr lvl="1"/>
            <a:r>
              <a:rPr lang="en-US" dirty="0"/>
              <a:t>Interact with contractors</a:t>
            </a:r>
          </a:p>
          <a:p>
            <a:pPr lvl="2"/>
            <a:r>
              <a:rPr lang="en-US" dirty="0"/>
              <a:t>Let them in, set times, etc.</a:t>
            </a:r>
          </a:p>
          <a:p>
            <a:pPr lvl="1"/>
            <a:r>
              <a:rPr lang="en-US" dirty="0"/>
              <a:t>Answer property phone</a:t>
            </a:r>
          </a:p>
        </p:txBody>
      </p:sp>
      <p:pic>
        <p:nvPicPr>
          <p:cNvPr id="5" name="Picture 4" descr="Online Spanish lessons with a personal tutor | Easy Spanis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613109"/>
            <a:ext cx="3131773" cy="2993607"/>
          </a:xfrm>
          <a:prstGeom prst="rect">
            <a:avLst/>
          </a:prstGeom>
        </p:spPr>
      </p:pic>
    </p:spTree>
    <p:custDataLst>
      <p:tags r:id="rId1"/>
    </p:custDataLst>
    <p:extLst>
      <p:ext uri="{BB962C8B-B14F-4D97-AF65-F5344CB8AC3E}">
        <p14:creationId xmlns:p14="http://schemas.microsoft.com/office/powerpoint/2010/main" val="189455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cott Valley Property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937" y="1478316"/>
            <a:ext cx="4657725" cy="4029075"/>
          </a:xfrm>
          <a:prstGeom prst="rect">
            <a:avLst/>
          </a:prstGeom>
        </p:spPr>
      </p:pic>
      <p:sp>
        <p:nvSpPr>
          <p:cNvPr id="2" name="Title 1"/>
          <p:cNvSpPr>
            <a:spLocks noGrp="1"/>
          </p:cNvSpPr>
          <p:nvPr>
            <p:ph type="title"/>
          </p:nvPr>
        </p:nvSpPr>
        <p:spPr/>
        <p:txBody>
          <a:bodyPr/>
          <a:lstStyle/>
          <a:p>
            <a:r>
              <a:rPr lang="en-US"/>
              <a:t>Hiring an Onsite Manager</a:t>
            </a:r>
            <a:endParaRPr lang="en-US" dirty="0"/>
          </a:p>
        </p:txBody>
      </p:sp>
      <p:sp>
        <p:nvSpPr>
          <p:cNvPr id="3" name="Content Placeholder 2"/>
          <p:cNvSpPr>
            <a:spLocks noGrp="1"/>
          </p:cNvSpPr>
          <p:nvPr>
            <p:ph idx="1"/>
          </p:nvPr>
        </p:nvSpPr>
        <p:spPr>
          <a:xfrm>
            <a:off x="838200" y="1478317"/>
            <a:ext cx="7169727" cy="4999937"/>
          </a:xfrm>
        </p:spPr>
        <p:txBody>
          <a:bodyPr>
            <a:normAutofit lnSpcReduction="10000"/>
          </a:bodyPr>
          <a:lstStyle/>
          <a:p>
            <a:r>
              <a:rPr lang="en-US" dirty="0"/>
              <a:t>Deliver notices to tenants</a:t>
            </a:r>
          </a:p>
          <a:p>
            <a:r>
              <a:rPr lang="en-US" dirty="0"/>
              <a:t>Check and clean laundry room, mail center, common areas, etc.</a:t>
            </a:r>
          </a:p>
          <a:p>
            <a:r>
              <a:rPr lang="en-US" dirty="0"/>
              <a:t>Mow grass/keep tidy (optional)</a:t>
            </a:r>
          </a:p>
          <a:p>
            <a:r>
              <a:rPr lang="en-US" dirty="0"/>
              <a:t>Blow snow</a:t>
            </a:r>
          </a:p>
          <a:p>
            <a:r>
              <a:rPr lang="en-US" dirty="0"/>
              <a:t>Make ready</a:t>
            </a:r>
          </a:p>
          <a:p>
            <a:pPr lvl="1"/>
            <a:r>
              <a:rPr lang="en-US" dirty="0"/>
              <a:t>Paint </a:t>
            </a:r>
          </a:p>
          <a:p>
            <a:pPr lvl="1"/>
            <a:r>
              <a:rPr lang="en-US" dirty="0"/>
              <a:t>Minor maintenance</a:t>
            </a:r>
          </a:p>
          <a:p>
            <a:pPr lvl="1"/>
            <a:r>
              <a:rPr lang="en-US" dirty="0"/>
              <a:t>Cleaning </a:t>
            </a:r>
          </a:p>
        </p:txBody>
      </p:sp>
    </p:spTree>
    <p:custDataLst>
      <p:tags r:id="rId1"/>
    </p:custDataLst>
    <p:extLst>
      <p:ext uri="{BB962C8B-B14F-4D97-AF65-F5344CB8AC3E}">
        <p14:creationId xmlns:p14="http://schemas.microsoft.com/office/powerpoint/2010/main" val="25526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Knowing the Law</a:t>
            </a:r>
            <a:endParaRPr lang="en-US" dirty="0"/>
          </a:p>
        </p:txBody>
      </p:sp>
      <p:sp>
        <p:nvSpPr>
          <p:cNvPr id="3" name="Content Placeholder 2"/>
          <p:cNvSpPr>
            <a:spLocks noGrp="1"/>
          </p:cNvSpPr>
          <p:nvPr>
            <p:ph idx="1"/>
          </p:nvPr>
        </p:nvSpPr>
        <p:spPr>
          <a:xfrm>
            <a:off x="838200" y="1478318"/>
            <a:ext cx="7169727" cy="4799652"/>
          </a:xfrm>
        </p:spPr>
        <p:txBody>
          <a:bodyPr>
            <a:normAutofit lnSpcReduction="10000"/>
          </a:bodyPr>
          <a:lstStyle/>
          <a:p>
            <a:r>
              <a:rPr lang="en-US" dirty="0"/>
              <a:t>Every state has different landlord/tenant laws, and even some cities do</a:t>
            </a:r>
          </a:p>
          <a:p>
            <a:r>
              <a:rPr lang="en-US" dirty="0"/>
              <a:t>Some of these laws are not very landlord friendly</a:t>
            </a:r>
          </a:p>
          <a:p>
            <a:r>
              <a:rPr lang="en-US" dirty="0"/>
              <a:t>Be aware of rent control</a:t>
            </a:r>
          </a:p>
          <a:p>
            <a:pPr lvl="1"/>
            <a:r>
              <a:rPr lang="en-US" dirty="0"/>
              <a:t>Max rent</a:t>
            </a:r>
          </a:p>
          <a:p>
            <a:pPr lvl="1"/>
            <a:r>
              <a:rPr lang="en-US" dirty="0"/>
              <a:t>How quick you can raise rent</a:t>
            </a:r>
          </a:p>
          <a:p>
            <a:pPr lvl="1"/>
            <a:r>
              <a:rPr lang="en-US" dirty="0"/>
              <a:t>How much you can raise rent</a:t>
            </a:r>
          </a:p>
        </p:txBody>
      </p:sp>
      <p:pic>
        <p:nvPicPr>
          <p:cNvPr id="4" name="Picture 3"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682" y="3326641"/>
            <a:ext cx="3955389" cy="2951329"/>
          </a:xfrm>
          <a:prstGeom prst="rect">
            <a:avLst/>
          </a:prstGeom>
        </p:spPr>
      </p:pic>
    </p:spTree>
    <p:custDataLst>
      <p:tags r:id="rId1"/>
    </p:custDataLst>
    <p:extLst>
      <p:ext uri="{BB962C8B-B14F-4D97-AF65-F5344CB8AC3E}">
        <p14:creationId xmlns:p14="http://schemas.microsoft.com/office/powerpoint/2010/main" val="25770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r Rights and Responsibilities: Dog Law Q+A with Attorney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07927" y="2210937"/>
            <a:ext cx="3984773" cy="4401995"/>
          </a:xfrm>
          <a:prstGeom prst="rect">
            <a:avLst/>
          </a:prstGeom>
        </p:spPr>
      </p:pic>
      <p:sp>
        <p:nvSpPr>
          <p:cNvPr id="2" name="Title 1"/>
          <p:cNvSpPr>
            <a:spLocks noGrp="1"/>
          </p:cNvSpPr>
          <p:nvPr>
            <p:ph type="title"/>
          </p:nvPr>
        </p:nvSpPr>
        <p:spPr/>
        <p:txBody>
          <a:bodyPr>
            <a:normAutofit/>
          </a:bodyPr>
          <a:lstStyle/>
          <a:p>
            <a:r>
              <a:rPr lang="en-US"/>
              <a:t>Knowing the Law</a:t>
            </a:r>
            <a:endParaRPr lang="en-US" dirty="0"/>
          </a:p>
        </p:txBody>
      </p:sp>
      <p:sp>
        <p:nvSpPr>
          <p:cNvPr id="3" name="Content Placeholder 2"/>
          <p:cNvSpPr>
            <a:spLocks noGrp="1"/>
          </p:cNvSpPr>
          <p:nvPr>
            <p:ph idx="1"/>
          </p:nvPr>
        </p:nvSpPr>
        <p:spPr/>
        <p:txBody>
          <a:bodyPr>
            <a:normAutofit/>
          </a:bodyPr>
          <a:lstStyle/>
          <a:p>
            <a:r>
              <a:rPr lang="en-US" dirty="0"/>
              <a:t>Be aware of eviction laws</a:t>
            </a:r>
          </a:p>
          <a:p>
            <a:pPr lvl="1"/>
            <a:r>
              <a:rPr lang="en-US" dirty="0"/>
              <a:t>Some locations it can take up to a year</a:t>
            </a:r>
          </a:p>
          <a:p>
            <a:r>
              <a:rPr lang="en-US" dirty="0"/>
              <a:t>Never turn off their electric/water, and/or change the locks when they’re gone, etc.</a:t>
            </a:r>
          </a:p>
          <a:p>
            <a:r>
              <a:rPr lang="en-US" dirty="0"/>
              <a:t>Cash for keys</a:t>
            </a:r>
          </a:p>
        </p:txBody>
      </p:sp>
    </p:spTree>
    <p:custDataLst>
      <p:tags r:id="rId1"/>
    </p:custDataLst>
    <p:extLst>
      <p:ext uri="{BB962C8B-B14F-4D97-AF65-F5344CB8AC3E}">
        <p14:creationId xmlns:p14="http://schemas.microsoft.com/office/powerpoint/2010/main" val="101185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uest Post: How to End Discrimination at the Workpla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321" y="2208377"/>
            <a:ext cx="5803359" cy="3144695"/>
          </a:xfrm>
          <a:prstGeom prst="rect">
            <a:avLst/>
          </a:prstGeom>
          <a:effectLst>
            <a:softEdge rad="317500"/>
          </a:effectLst>
        </p:spPr>
      </p:pic>
      <p:sp>
        <p:nvSpPr>
          <p:cNvPr id="2" name="Title 1">
            <a:extLst>
              <a:ext uri="{FF2B5EF4-FFF2-40B4-BE49-F238E27FC236}">
                <a16:creationId xmlns:a16="http://schemas.microsoft.com/office/drawing/2014/main" id="{8642C6DD-C1F3-470E-BDCC-24E5A7C0C839}"/>
              </a:ext>
            </a:extLst>
          </p:cNvPr>
          <p:cNvSpPr>
            <a:spLocks noGrp="1"/>
          </p:cNvSpPr>
          <p:nvPr>
            <p:ph type="title"/>
          </p:nvPr>
        </p:nvSpPr>
        <p:spPr/>
        <p:txBody>
          <a:bodyPr anchor="ctr">
            <a:normAutofit/>
          </a:bodyPr>
          <a:lstStyle/>
          <a:p>
            <a:pPr algn="ctr"/>
            <a:r>
              <a:rPr lang="en-US" sz="3700" dirty="0"/>
              <a:t>Know What Constitutes Discrimination</a:t>
            </a:r>
          </a:p>
        </p:txBody>
      </p:sp>
      <p:sp>
        <p:nvSpPr>
          <p:cNvPr id="4" name="Rectangle 3"/>
          <p:cNvSpPr/>
          <p:nvPr/>
        </p:nvSpPr>
        <p:spPr>
          <a:xfrm>
            <a:off x="8897695" y="2014748"/>
            <a:ext cx="25775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Race or Religion</a:t>
            </a:r>
          </a:p>
        </p:txBody>
      </p:sp>
      <p:sp>
        <p:nvSpPr>
          <p:cNvPr id="6" name="Rectangle 5"/>
          <p:cNvSpPr/>
          <p:nvPr/>
        </p:nvSpPr>
        <p:spPr>
          <a:xfrm>
            <a:off x="3630370" y="1908210"/>
            <a:ext cx="24511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National Origin</a:t>
            </a:r>
          </a:p>
        </p:txBody>
      </p:sp>
      <p:sp>
        <p:nvSpPr>
          <p:cNvPr id="7" name="Rectangle 6"/>
          <p:cNvSpPr/>
          <p:nvPr/>
        </p:nvSpPr>
        <p:spPr>
          <a:xfrm>
            <a:off x="9387349" y="4387601"/>
            <a:ext cx="23480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Familial Status</a:t>
            </a:r>
          </a:p>
        </p:txBody>
      </p:sp>
      <p:sp>
        <p:nvSpPr>
          <p:cNvPr id="8" name="Rectangle 7"/>
          <p:cNvSpPr/>
          <p:nvPr/>
        </p:nvSpPr>
        <p:spPr>
          <a:xfrm>
            <a:off x="3909837" y="4801021"/>
            <a:ext cx="15712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Disability</a:t>
            </a:r>
          </a:p>
        </p:txBody>
      </p:sp>
      <p:sp>
        <p:nvSpPr>
          <p:cNvPr id="9" name="Rectangle 8"/>
          <p:cNvSpPr/>
          <p:nvPr/>
        </p:nvSpPr>
        <p:spPr>
          <a:xfrm>
            <a:off x="10186445" y="3385249"/>
            <a:ext cx="7498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Age</a:t>
            </a:r>
          </a:p>
        </p:txBody>
      </p:sp>
      <p:sp>
        <p:nvSpPr>
          <p:cNvPr id="10" name="Rectangle 9"/>
          <p:cNvSpPr/>
          <p:nvPr/>
        </p:nvSpPr>
        <p:spPr>
          <a:xfrm>
            <a:off x="6845469" y="1990855"/>
            <a:ext cx="6951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Sex</a:t>
            </a:r>
          </a:p>
        </p:txBody>
      </p:sp>
      <p:sp>
        <p:nvSpPr>
          <p:cNvPr id="11" name="Rectangle 10"/>
          <p:cNvSpPr/>
          <p:nvPr/>
        </p:nvSpPr>
        <p:spPr>
          <a:xfrm>
            <a:off x="943275" y="4277801"/>
            <a:ext cx="22886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Marital Status</a:t>
            </a:r>
          </a:p>
        </p:txBody>
      </p:sp>
      <p:sp>
        <p:nvSpPr>
          <p:cNvPr id="12" name="Rectangle 11"/>
          <p:cNvSpPr/>
          <p:nvPr/>
        </p:nvSpPr>
        <p:spPr>
          <a:xfrm>
            <a:off x="6240347" y="4910821"/>
            <a:ext cx="29545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Sexual Orientation</a:t>
            </a:r>
          </a:p>
        </p:txBody>
      </p:sp>
      <p:sp>
        <p:nvSpPr>
          <p:cNvPr id="13" name="Rectangle 12"/>
          <p:cNvSpPr/>
          <p:nvPr/>
        </p:nvSpPr>
        <p:spPr>
          <a:xfrm>
            <a:off x="783674" y="2507190"/>
            <a:ext cx="27667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libri" panose="020F0502020204030204"/>
                <a:ea typeface="+mn-ea"/>
                <a:cs typeface="+mn-cs"/>
              </a:rPr>
              <a:t>Source of Income</a:t>
            </a:r>
          </a:p>
        </p:txBody>
      </p:sp>
    </p:spTree>
    <p:custDataLst>
      <p:tags r:id="rId1"/>
    </p:custDataLst>
    <p:extLst>
      <p:ext uri="{BB962C8B-B14F-4D97-AF65-F5344CB8AC3E}">
        <p14:creationId xmlns:p14="http://schemas.microsoft.com/office/powerpoint/2010/main" val="16693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loor, indoor, wall, seat&#10;&#10;Description generated with very high confidence">
            <a:extLst>
              <a:ext uri="{FF2B5EF4-FFF2-40B4-BE49-F238E27FC236}">
                <a16:creationId xmlns:a16="http://schemas.microsoft.com/office/drawing/2014/main" id="{33122379-3DBF-46FF-A5C8-78AB9CAC6BF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 b="-1"/>
          <a:stretch/>
        </p:blipFill>
        <p:spPr>
          <a:xfrm>
            <a:off x="-16974" y="0"/>
            <a:ext cx="4327718" cy="6857990"/>
          </a:xfrm>
          <a:prstGeom prst="rect">
            <a:avLst/>
          </a:prstGeom>
        </p:spPr>
      </p:pic>
      <p:sp>
        <p:nvSpPr>
          <p:cNvPr id="2" name="Title 1"/>
          <p:cNvSpPr>
            <a:spLocks noGrp="1"/>
          </p:cNvSpPr>
          <p:nvPr>
            <p:ph type="title"/>
          </p:nvPr>
        </p:nvSpPr>
        <p:spPr/>
        <p:txBody>
          <a:bodyPr>
            <a:normAutofit/>
          </a:bodyPr>
          <a:lstStyle/>
          <a:p>
            <a:r>
              <a:rPr lang="en-US" sz="4400" dirty="0"/>
              <a:t>Hiring a Property </a:t>
            </a:r>
            <a:br>
              <a:rPr lang="en-US" sz="4400" dirty="0"/>
            </a:br>
            <a:r>
              <a:rPr lang="en-US" sz="4400" dirty="0"/>
              <a:t>Management Company </a:t>
            </a:r>
          </a:p>
        </p:txBody>
      </p:sp>
      <p:sp>
        <p:nvSpPr>
          <p:cNvPr id="3" name="Content Placeholder 2"/>
          <p:cNvSpPr>
            <a:spLocks noGrp="1"/>
          </p:cNvSpPr>
          <p:nvPr>
            <p:ph idx="1"/>
          </p:nvPr>
        </p:nvSpPr>
        <p:spPr>
          <a:xfrm>
            <a:off x="4562763" y="1478318"/>
            <a:ext cx="7452774" cy="4922482"/>
          </a:xfrm>
        </p:spPr>
        <p:txBody>
          <a:bodyPr>
            <a:noAutofit/>
          </a:bodyPr>
          <a:lstStyle/>
          <a:p>
            <a:r>
              <a:rPr lang="en-US" sz="3200" dirty="0"/>
              <a:t>Make sure:</a:t>
            </a:r>
          </a:p>
          <a:p>
            <a:pPr lvl="1"/>
            <a:r>
              <a:rPr lang="en-US" sz="3200" dirty="0"/>
              <a:t>They have office in area of your property</a:t>
            </a:r>
          </a:p>
          <a:p>
            <a:pPr lvl="1"/>
            <a:r>
              <a:rPr lang="en-US" sz="3200" dirty="0"/>
              <a:t>They don</a:t>
            </a:r>
            <a:r>
              <a:rPr lang="fr-FR" sz="3200" dirty="0"/>
              <a:t>’</a:t>
            </a:r>
            <a:r>
              <a:rPr lang="en-US" sz="3200" dirty="0"/>
              <a:t>t own or have ownership interest in any nearby properties</a:t>
            </a:r>
          </a:p>
          <a:p>
            <a:r>
              <a:rPr lang="en-US" sz="3200" dirty="0"/>
              <a:t>Look for a company who manages similar size and types of your property</a:t>
            </a:r>
          </a:p>
          <a:p>
            <a:r>
              <a:rPr lang="en-US" sz="3200" dirty="0"/>
              <a:t>A firm who manages all 100 unit and up buildings may struggle with your 10 unit</a:t>
            </a:r>
          </a:p>
          <a:p>
            <a:endParaRPr lang="en-US" sz="2400" dirty="0"/>
          </a:p>
        </p:txBody>
      </p:sp>
    </p:spTree>
    <p:custDataLst>
      <p:tags r:id="rId1"/>
    </p:custDataLst>
    <p:extLst>
      <p:ext uri="{BB962C8B-B14F-4D97-AF65-F5344CB8AC3E}">
        <p14:creationId xmlns:p14="http://schemas.microsoft.com/office/powerpoint/2010/main" val="263836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BC22-DBA1-460D-9CE6-6919D364A8AC}"/>
              </a:ext>
            </a:extLst>
          </p:cNvPr>
          <p:cNvSpPr>
            <a:spLocks noGrp="1"/>
          </p:cNvSpPr>
          <p:nvPr>
            <p:ph type="title"/>
          </p:nvPr>
        </p:nvSpPr>
        <p:spPr>
          <a:xfrm>
            <a:off x="838200" y="-110048"/>
            <a:ext cx="7169727" cy="1325563"/>
          </a:xfrm>
        </p:spPr>
        <p:txBody>
          <a:bodyPr/>
          <a:lstStyle/>
          <a:p>
            <a:r>
              <a:rPr lang="en-US" dirty="0"/>
              <a:t>Legal Reasons you can Reject an Application</a:t>
            </a:r>
          </a:p>
        </p:txBody>
      </p:sp>
      <p:sp>
        <p:nvSpPr>
          <p:cNvPr id="3" name="Content Placeholder 2">
            <a:extLst>
              <a:ext uri="{FF2B5EF4-FFF2-40B4-BE49-F238E27FC236}">
                <a16:creationId xmlns:a16="http://schemas.microsoft.com/office/drawing/2014/main" id="{E5FDAE47-E7F0-4632-9D07-6E20DBA17FF2}"/>
              </a:ext>
            </a:extLst>
          </p:cNvPr>
          <p:cNvSpPr>
            <a:spLocks noGrp="1"/>
          </p:cNvSpPr>
          <p:nvPr>
            <p:ph idx="1"/>
          </p:nvPr>
        </p:nvSpPr>
        <p:spPr>
          <a:xfrm>
            <a:off x="98199" y="1396385"/>
            <a:ext cx="8282126" cy="5325962"/>
          </a:xfrm>
        </p:spPr>
        <p:txBody>
          <a:bodyPr>
            <a:normAutofit fontScale="92500" lnSpcReduction="10000"/>
          </a:bodyPr>
          <a:lstStyle/>
          <a:p>
            <a:r>
              <a:rPr lang="en-US" dirty="0"/>
              <a:t>Income is insufficient</a:t>
            </a:r>
          </a:p>
          <a:p>
            <a:r>
              <a:rPr lang="en-US" dirty="0"/>
              <a:t>They have negative references</a:t>
            </a:r>
          </a:p>
          <a:p>
            <a:r>
              <a:rPr lang="en-US" dirty="0"/>
              <a:t>They have poor credit</a:t>
            </a:r>
          </a:p>
          <a:p>
            <a:r>
              <a:rPr lang="en-US" dirty="0"/>
              <a:t>They have a criminal record</a:t>
            </a:r>
          </a:p>
          <a:p>
            <a:r>
              <a:rPr lang="en-US" dirty="0"/>
              <a:t>They lied on the application or did not fully  fill it out</a:t>
            </a:r>
          </a:p>
          <a:p>
            <a:r>
              <a:rPr lang="en-US" dirty="0"/>
              <a:t>Can’t afford the payments</a:t>
            </a:r>
          </a:p>
          <a:p>
            <a:r>
              <a:rPr lang="en-US" dirty="0"/>
              <a:t>They have pets and you don’t allow</a:t>
            </a:r>
          </a:p>
          <a:p>
            <a:r>
              <a:rPr lang="en-US" dirty="0"/>
              <a:t>Lawsuits from previous landlords</a:t>
            </a:r>
          </a:p>
          <a:p>
            <a:r>
              <a:rPr lang="en-US" dirty="0"/>
              <a:t>Prior evictions on their record </a:t>
            </a:r>
          </a:p>
        </p:txBody>
      </p:sp>
      <p:pic>
        <p:nvPicPr>
          <p:cNvPr id="5" name="Picture 4" descr="A close up of a sign&#10;&#10;Description generated with very high confidence">
            <a:extLst>
              <a:ext uri="{FF2B5EF4-FFF2-40B4-BE49-F238E27FC236}">
                <a16:creationId xmlns:a16="http://schemas.microsoft.com/office/drawing/2014/main" id="{451E7BC7-F7F7-4DC7-83B4-22EC8D7241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50276" y="2426758"/>
            <a:ext cx="4274473" cy="3562061"/>
          </a:xfrm>
          <a:prstGeom prst="rect">
            <a:avLst/>
          </a:prstGeom>
        </p:spPr>
      </p:pic>
    </p:spTree>
    <p:custDataLst>
      <p:tags r:id="rId1"/>
    </p:custDataLst>
    <p:extLst>
      <p:ext uri="{BB962C8B-B14F-4D97-AF65-F5344CB8AC3E}">
        <p14:creationId xmlns:p14="http://schemas.microsoft.com/office/powerpoint/2010/main" val="408974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65BD-809C-4049-94BB-C6B1232A9247}"/>
              </a:ext>
            </a:extLst>
          </p:cNvPr>
          <p:cNvSpPr>
            <a:spLocks noGrp="1"/>
          </p:cNvSpPr>
          <p:nvPr>
            <p:ph type="title"/>
          </p:nvPr>
        </p:nvSpPr>
        <p:spPr>
          <a:xfrm>
            <a:off x="224742" y="265747"/>
            <a:ext cx="10515600" cy="1325563"/>
          </a:xfrm>
        </p:spPr>
        <p:txBody>
          <a:bodyPr/>
          <a:lstStyle/>
          <a:p>
            <a:r>
              <a:rPr lang="en-US" dirty="0"/>
              <a:t>Some High Level Tenant Rules</a:t>
            </a:r>
          </a:p>
        </p:txBody>
      </p:sp>
      <p:sp>
        <p:nvSpPr>
          <p:cNvPr id="3" name="Content Placeholder 2">
            <a:extLst>
              <a:ext uri="{FF2B5EF4-FFF2-40B4-BE49-F238E27FC236}">
                <a16:creationId xmlns:a16="http://schemas.microsoft.com/office/drawing/2014/main" id="{7531DEBC-2A75-4642-9984-D01AD02B8107}"/>
              </a:ext>
            </a:extLst>
          </p:cNvPr>
          <p:cNvSpPr>
            <a:spLocks noGrp="1"/>
          </p:cNvSpPr>
          <p:nvPr>
            <p:ph idx="4294967295"/>
          </p:nvPr>
        </p:nvSpPr>
        <p:spPr>
          <a:xfrm>
            <a:off x="838200" y="1861273"/>
            <a:ext cx="11009671" cy="3884434"/>
          </a:xfrm>
        </p:spPr>
        <p:txBody>
          <a:bodyPr>
            <a:noAutofit/>
          </a:bodyPr>
          <a:lstStyle/>
          <a:p>
            <a:pPr marL="514350" indent="-514350">
              <a:buFont typeface="+mj-lt"/>
              <a:buAutoNum type="arabicPeriod"/>
            </a:pPr>
            <a:r>
              <a:rPr lang="en-US" sz="3600" dirty="0"/>
              <a:t>They must pay their rent timely</a:t>
            </a:r>
          </a:p>
          <a:p>
            <a:pPr marL="514350" indent="-514350">
              <a:buFont typeface="+mj-lt"/>
              <a:buAutoNum type="arabicPeriod"/>
            </a:pPr>
            <a:r>
              <a:rPr lang="en-US" sz="3600" dirty="0"/>
              <a:t>Must keep unit and surroundings clean</a:t>
            </a:r>
          </a:p>
          <a:p>
            <a:pPr marL="514350" indent="-514350">
              <a:buFont typeface="+mj-lt"/>
              <a:buAutoNum type="arabicPeriod"/>
            </a:pPr>
            <a:r>
              <a:rPr lang="en-US" sz="3600" dirty="0"/>
              <a:t>Must not disturb neighbors or break the law</a:t>
            </a:r>
          </a:p>
          <a:p>
            <a:pPr marL="514350" indent="-514350">
              <a:buFont typeface="+mj-lt"/>
              <a:buAutoNum type="arabicPeriod"/>
            </a:pPr>
            <a:endParaRPr lang="en-US" sz="3200" dirty="0"/>
          </a:p>
        </p:txBody>
      </p:sp>
      <p:pic>
        <p:nvPicPr>
          <p:cNvPr id="9" name="Picture 8" descr="A close up of a sign&#10;&#10;Description generated with very high confidence">
            <a:extLst>
              <a:ext uri="{FF2B5EF4-FFF2-40B4-BE49-F238E27FC236}">
                <a16:creationId xmlns:a16="http://schemas.microsoft.com/office/drawing/2014/main" id="{957B5A07-2D1F-4099-B080-0755078B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886" y="3416612"/>
            <a:ext cx="2059132" cy="2059132"/>
          </a:xfrm>
          <a:prstGeom prst="rect">
            <a:avLst/>
          </a:prstGeom>
        </p:spPr>
      </p:pic>
    </p:spTree>
    <p:custDataLst>
      <p:tags r:id="rId1"/>
    </p:custDataLst>
    <p:extLst>
      <p:ext uri="{BB962C8B-B14F-4D97-AF65-F5344CB8AC3E}">
        <p14:creationId xmlns:p14="http://schemas.microsoft.com/office/powerpoint/2010/main" val="34715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65BD-809C-4049-94BB-C6B1232A9247}"/>
              </a:ext>
            </a:extLst>
          </p:cNvPr>
          <p:cNvSpPr>
            <a:spLocks noGrp="1"/>
          </p:cNvSpPr>
          <p:nvPr>
            <p:ph type="title"/>
          </p:nvPr>
        </p:nvSpPr>
        <p:spPr/>
        <p:txBody>
          <a:bodyPr>
            <a:normAutofit fontScale="90000"/>
          </a:bodyPr>
          <a:lstStyle/>
          <a:p>
            <a:r>
              <a:rPr lang="en-US" dirty="0"/>
              <a:t>What They Can Expect </a:t>
            </a:r>
            <a:br>
              <a:rPr lang="en-US" dirty="0"/>
            </a:br>
            <a:r>
              <a:rPr lang="en-US" dirty="0"/>
              <a:t>From Me: </a:t>
            </a:r>
          </a:p>
        </p:txBody>
      </p:sp>
      <p:sp>
        <p:nvSpPr>
          <p:cNvPr id="3" name="Content Placeholder 2">
            <a:extLst>
              <a:ext uri="{FF2B5EF4-FFF2-40B4-BE49-F238E27FC236}">
                <a16:creationId xmlns:a16="http://schemas.microsoft.com/office/drawing/2014/main" id="{7531DEBC-2A75-4642-9984-D01AD02B8107}"/>
              </a:ext>
            </a:extLst>
          </p:cNvPr>
          <p:cNvSpPr>
            <a:spLocks noGrp="1"/>
          </p:cNvSpPr>
          <p:nvPr>
            <p:ph idx="4294967295"/>
          </p:nvPr>
        </p:nvSpPr>
        <p:spPr>
          <a:xfrm>
            <a:off x="838200" y="1860550"/>
            <a:ext cx="8763000" cy="3994340"/>
          </a:xfrm>
        </p:spPr>
        <p:txBody>
          <a:bodyPr>
            <a:normAutofit/>
          </a:bodyPr>
          <a:lstStyle/>
          <a:p>
            <a:pPr marL="514350" indent="-514350">
              <a:buFont typeface="+mj-lt"/>
              <a:buAutoNum type="arabicPeriod"/>
            </a:pPr>
            <a:r>
              <a:rPr lang="en-US" sz="3200" dirty="0"/>
              <a:t>A safe place to live</a:t>
            </a:r>
          </a:p>
          <a:p>
            <a:pPr marL="514350" indent="-514350">
              <a:buFont typeface="+mj-lt"/>
              <a:buAutoNum type="arabicPeriod"/>
            </a:pPr>
            <a:r>
              <a:rPr lang="en-US" sz="3200" dirty="0"/>
              <a:t>A clean place to live</a:t>
            </a:r>
          </a:p>
          <a:p>
            <a:pPr marL="514350" indent="-514350">
              <a:buFont typeface="+mj-lt"/>
              <a:buAutoNum type="arabicPeriod"/>
            </a:pPr>
            <a:r>
              <a:rPr lang="en-US" sz="3200" dirty="0"/>
              <a:t>Legitimate maintenance requests will be handled timely</a:t>
            </a:r>
          </a:p>
          <a:p>
            <a:endParaRPr lang="en-US" sz="3200" dirty="0"/>
          </a:p>
          <a:p>
            <a:pPr marL="514350" indent="-514350">
              <a:buFont typeface="+mj-lt"/>
              <a:buAutoNum type="arabicPeriod"/>
            </a:pPr>
            <a:endParaRPr lang="en-US" sz="3200" dirty="0"/>
          </a:p>
        </p:txBody>
      </p:sp>
      <p:pic>
        <p:nvPicPr>
          <p:cNvPr id="9" name="Picture 8" descr="A close up of a sign&#10;&#10;Description generated with very high confidence">
            <a:extLst>
              <a:ext uri="{FF2B5EF4-FFF2-40B4-BE49-F238E27FC236}">
                <a16:creationId xmlns:a16="http://schemas.microsoft.com/office/drawing/2014/main" id="{957B5A07-2D1F-4099-B080-0755078B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5886" y="3416612"/>
            <a:ext cx="2059132" cy="2059132"/>
          </a:xfrm>
          <a:prstGeom prst="rect">
            <a:avLst/>
          </a:prstGeom>
        </p:spPr>
      </p:pic>
    </p:spTree>
    <p:custDataLst>
      <p:tags r:id="rId1"/>
    </p:custDataLst>
    <p:extLst>
      <p:ext uri="{BB962C8B-B14F-4D97-AF65-F5344CB8AC3E}">
        <p14:creationId xmlns:p14="http://schemas.microsoft.com/office/powerpoint/2010/main" val="424539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97A-4210-4FB2-A6BA-B291BB7AA310}"/>
              </a:ext>
            </a:extLst>
          </p:cNvPr>
          <p:cNvSpPr>
            <a:spLocks noGrp="1"/>
          </p:cNvSpPr>
          <p:nvPr>
            <p:ph type="title"/>
          </p:nvPr>
        </p:nvSpPr>
        <p:spPr/>
        <p:txBody>
          <a:bodyPr>
            <a:noAutofit/>
          </a:bodyPr>
          <a:lstStyle/>
          <a:p>
            <a:r>
              <a:rPr lang="en-US" sz="4800" dirty="0"/>
              <a:t>Important Self Management Tips</a:t>
            </a:r>
            <a:br>
              <a:rPr lang="en-US" sz="4800" dirty="0"/>
            </a:br>
            <a:endParaRPr lang="en-US" sz="4800" dirty="0"/>
          </a:p>
        </p:txBody>
      </p:sp>
      <p:graphicFrame>
        <p:nvGraphicFramePr>
          <p:cNvPr id="5" name="Content Placeholder 2"/>
          <p:cNvGraphicFramePr>
            <a:graphicFrameLocks noGrp="1"/>
          </p:cNvGraphicFramePr>
          <p:nvPr>
            <p:ph idx="4294967295"/>
          </p:nvPr>
        </p:nvGraphicFramePr>
        <p:xfrm>
          <a:off x="769938" y="1091146"/>
          <a:ext cx="10583862" cy="4696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972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930" y="1802674"/>
            <a:ext cx="5719070" cy="4538944"/>
          </a:xfrm>
          <a:prstGeom prst="rect">
            <a:avLst/>
          </a:prstGeom>
        </p:spPr>
      </p:pic>
      <p:sp>
        <p:nvSpPr>
          <p:cNvPr id="2" name="Title 1"/>
          <p:cNvSpPr>
            <a:spLocks noGrp="1"/>
          </p:cNvSpPr>
          <p:nvPr>
            <p:ph type="title"/>
          </p:nvPr>
        </p:nvSpPr>
        <p:spPr/>
        <p:txBody>
          <a:bodyPr>
            <a:normAutofit/>
          </a:bodyPr>
          <a:lstStyle/>
          <a:p>
            <a:r>
              <a:rPr lang="en-US" sz="4400" dirty="0"/>
              <a:t>Hiring a Property Management Company </a:t>
            </a:r>
          </a:p>
        </p:txBody>
      </p:sp>
      <p:sp>
        <p:nvSpPr>
          <p:cNvPr id="3" name="Content Placeholder 2"/>
          <p:cNvSpPr>
            <a:spLocks noGrp="1"/>
          </p:cNvSpPr>
          <p:nvPr>
            <p:ph idx="1"/>
          </p:nvPr>
        </p:nvSpPr>
        <p:spPr>
          <a:xfrm>
            <a:off x="838200" y="1478318"/>
            <a:ext cx="7169727" cy="4863300"/>
          </a:xfrm>
        </p:spPr>
        <p:txBody>
          <a:bodyPr>
            <a:normAutofit/>
          </a:bodyPr>
          <a:lstStyle/>
          <a:p>
            <a:r>
              <a:rPr lang="en-US" dirty="0"/>
              <a:t>If you’re hiring them right from the start they can aid in due diligence</a:t>
            </a:r>
          </a:p>
          <a:p>
            <a:pPr lvl="1"/>
            <a:r>
              <a:rPr lang="en-US" dirty="0"/>
              <a:t>Mystery shop the property management company</a:t>
            </a:r>
          </a:p>
          <a:p>
            <a:pPr lvl="1"/>
            <a:r>
              <a:rPr lang="en-US" dirty="0"/>
              <a:t>Go through the rental process and see how professional they are </a:t>
            </a:r>
          </a:p>
        </p:txBody>
      </p:sp>
    </p:spTree>
    <p:custDataLst>
      <p:tags r:id="rId1"/>
    </p:custDataLst>
    <p:extLst>
      <p:ext uri="{BB962C8B-B14F-4D97-AF65-F5344CB8AC3E}">
        <p14:creationId xmlns:p14="http://schemas.microsoft.com/office/powerpoint/2010/main" val="12283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50164" cy="2905919"/>
          </a:xfrm>
        </p:spPr>
        <p:txBody>
          <a:bodyPr>
            <a:noAutofit/>
          </a:bodyPr>
          <a:lstStyle/>
          <a:p>
            <a:r>
              <a:rPr lang="en-US" sz="4400" dirty="0"/>
              <a:t>Hiring a Property Management Company: What </a:t>
            </a:r>
            <a:br>
              <a:rPr lang="en-US" sz="4400" dirty="0"/>
            </a:br>
            <a:r>
              <a:rPr lang="en-US" sz="4400" dirty="0"/>
              <a:t>They Should Do</a:t>
            </a:r>
          </a:p>
        </p:txBody>
      </p:sp>
      <p:sp>
        <p:nvSpPr>
          <p:cNvPr id="3" name="Content Placeholder 2"/>
          <p:cNvSpPr>
            <a:spLocks noGrp="1"/>
          </p:cNvSpPr>
          <p:nvPr>
            <p:ph idx="1"/>
          </p:nvPr>
        </p:nvSpPr>
        <p:spPr>
          <a:xfrm>
            <a:off x="6188364" y="1384662"/>
            <a:ext cx="6003636" cy="5104005"/>
          </a:xfrm>
        </p:spPr>
        <p:txBody>
          <a:bodyPr>
            <a:normAutofit/>
          </a:bodyPr>
          <a:lstStyle/>
          <a:p>
            <a:r>
              <a:rPr lang="en-US" sz="3200" dirty="0"/>
              <a:t>Determine market rents</a:t>
            </a:r>
          </a:p>
          <a:p>
            <a:r>
              <a:rPr lang="en-US" sz="3200" dirty="0"/>
              <a:t>Rent collections</a:t>
            </a:r>
          </a:p>
          <a:p>
            <a:r>
              <a:rPr lang="en-US" sz="3200" dirty="0"/>
              <a:t>Locating and screening tenants</a:t>
            </a:r>
          </a:p>
          <a:p>
            <a:r>
              <a:rPr lang="en-US" sz="3200" dirty="0"/>
              <a:t>Writing leases</a:t>
            </a:r>
          </a:p>
          <a:p>
            <a:r>
              <a:rPr lang="en-US" sz="3200" dirty="0"/>
              <a:t>Evictions and move-outs</a:t>
            </a:r>
          </a:p>
          <a:p>
            <a:r>
              <a:rPr lang="en-US" sz="3200" dirty="0"/>
              <a:t>Maintenance and repairs</a:t>
            </a:r>
          </a:p>
          <a:p>
            <a:r>
              <a:rPr lang="en-US" sz="3200" dirty="0"/>
              <a:t>Payment and expenses</a:t>
            </a:r>
          </a:p>
          <a:p>
            <a:r>
              <a:rPr lang="en-US" sz="3200" dirty="0"/>
              <a:t>Financial reports and summaries</a:t>
            </a:r>
          </a:p>
        </p:txBody>
      </p:sp>
      <p:pic>
        <p:nvPicPr>
          <p:cNvPr id="4" name="Picture 3" descr="imag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707" y="3271044"/>
            <a:ext cx="3586665" cy="2686537"/>
          </a:xfrm>
          <a:prstGeom prst="rect">
            <a:avLst/>
          </a:prstGeom>
        </p:spPr>
      </p:pic>
    </p:spTree>
    <p:custDataLst>
      <p:tags r:id="rId1"/>
    </p:custDataLst>
    <p:extLst>
      <p:ext uri="{BB962C8B-B14F-4D97-AF65-F5344CB8AC3E}">
        <p14:creationId xmlns:p14="http://schemas.microsoft.com/office/powerpoint/2010/main" val="25358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Property Management Company Tips</a:t>
            </a:r>
          </a:p>
        </p:txBody>
      </p:sp>
      <p:sp>
        <p:nvSpPr>
          <p:cNvPr id="3" name="Content Placeholder 2"/>
          <p:cNvSpPr>
            <a:spLocks noGrp="1"/>
          </p:cNvSpPr>
          <p:nvPr>
            <p:ph idx="1"/>
          </p:nvPr>
        </p:nvSpPr>
        <p:spPr>
          <a:xfrm>
            <a:off x="1055756" y="1233326"/>
            <a:ext cx="10515600" cy="5624674"/>
          </a:xfrm>
        </p:spPr>
        <p:txBody>
          <a:bodyPr>
            <a:normAutofit fontScale="77500" lnSpcReduction="20000"/>
          </a:bodyPr>
          <a:lstStyle/>
          <a:p>
            <a:pPr marL="0" indent="0">
              <a:buNone/>
            </a:pPr>
            <a:r>
              <a:rPr lang="en-US" b="1" dirty="0"/>
              <a:t>Set a maximum expense threshold: </a:t>
            </a:r>
          </a:p>
          <a:p>
            <a:r>
              <a:rPr lang="en-US" dirty="0"/>
              <a:t>Anything under it and they can spend</a:t>
            </a:r>
          </a:p>
          <a:p>
            <a:r>
              <a:rPr lang="en-US" dirty="0"/>
              <a:t>Anything over and they need to reach you</a:t>
            </a:r>
          </a:p>
          <a:p>
            <a:r>
              <a:rPr lang="en-US" dirty="0"/>
              <a:t>Stay in regular communication and ask lots of questions</a:t>
            </a:r>
          </a:p>
          <a:p>
            <a:r>
              <a:rPr lang="en-US" dirty="0"/>
              <a:t>Be a signer on all accounts</a:t>
            </a:r>
          </a:p>
          <a:p>
            <a:r>
              <a:rPr lang="en-US" dirty="0"/>
              <a:t>Always get three bids on larger repairs</a:t>
            </a:r>
          </a:p>
          <a:p>
            <a:r>
              <a:rPr lang="en-US" dirty="0"/>
              <a:t>Pay bonuses for renewals and exceeding net revenue forecasts</a:t>
            </a:r>
          </a:p>
          <a:p>
            <a:r>
              <a:rPr lang="en-US" dirty="0"/>
              <a:t>Make surprise visits and walk units</a:t>
            </a:r>
          </a:p>
          <a:p>
            <a:r>
              <a:rPr lang="en-US" dirty="0"/>
              <a:t>Get list of any payables at the end of every month </a:t>
            </a:r>
          </a:p>
          <a:p>
            <a:r>
              <a:rPr lang="en-US" dirty="0"/>
              <a:t>Always check your management fee charges on your statements</a:t>
            </a:r>
          </a:p>
        </p:txBody>
      </p:sp>
    </p:spTree>
    <p:custDataLst>
      <p:tags r:id="rId1"/>
    </p:custDataLst>
    <p:extLst>
      <p:ext uri="{BB962C8B-B14F-4D97-AF65-F5344CB8AC3E}">
        <p14:creationId xmlns:p14="http://schemas.microsoft.com/office/powerpoint/2010/main" val="4028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Hiring a Property Management Company </a:t>
            </a:r>
          </a:p>
        </p:txBody>
      </p:sp>
      <p:sp>
        <p:nvSpPr>
          <p:cNvPr id="3" name="Content Placeholder 2"/>
          <p:cNvSpPr>
            <a:spLocks noGrp="1"/>
          </p:cNvSpPr>
          <p:nvPr>
            <p:ph idx="1"/>
          </p:nvPr>
        </p:nvSpPr>
        <p:spPr/>
        <p:txBody>
          <a:bodyPr/>
          <a:lstStyle/>
          <a:p>
            <a:r>
              <a:rPr lang="en-US" dirty="0"/>
              <a:t>Questions you should ask:</a:t>
            </a:r>
          </a:p>
          <a:p>
            <a:r>
              <a:rPr lang="en-US" dirty="0"/>
              <a:t>Renting the Property:</a:t>
            </a:r>
          </a:p>
          <a:p>
            <a:pPr lvl="1"/>
            <a:r>
              <a:rPr lang="en-US" dirty="0"/>
              <a:t>What is their procedure?</a:t>
            </a:r>
          </a:p>
          <a:p>
            <a:pPr lvl="1"/>
            <a:r>
              <a:rPr lang="en-US" dirty="0"/>
              <a:t>What mediums do they use to advertise a rental?</a:t>
            </a:r>
          </a:p>
          <a:p>
            <a:pPr lvl="1"/>
            <a:r>
              <a:rPr lang="en-US" dirty="0"/>
              <a:t>What is their average turn-around-time?</a:t>
            </a:r>
          </a:p>
        </p:txBody>
      </p:sp>
      <p:pic>
        <p:nvPicPr>
          <p:cNvPr id="5" name="Picture 4" descr="Speedometer_F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877" y="2111547"/>
            <a:ext cx="3629360" cy="3755853"/>
          </a:xfrm>
          <a:prstGeom prst="rect">
            <a:avLst/>
          </a:prstGeom>
        </p:spPr>
      </p:pic>
    </p:spTree>
    <p:custDataLst>
      <p:tags r:id="rId1"/>
    </p:custDataLst>
    <p:extLst>
      <p:ext uri="{BB962C8B-B14F-4D97-AF65-F5344CB8AC3E}">
        <p14:creationId xmlns:p14="http://schemas.microsoft.com/office/powerpoint/2010/main" val="15461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Hiring a Property Management Company </a:t>
            </a:r>
          </a:p>
        </p:txBody>
      </p:sp>
      <p:sp>
        <p:nvSpPr>
          <p:cNvPr id="3" name="Content Placeholder 2"/>
          <p:cNvSpPr>
            <a:spLocks noGrp="1"/>
          </p:cNvSpPr>
          <p:nvPr>
            <p:ph idx="1"/>
          </p:nvPr>
        </p:nvSpPr>
        <p:spPr>
          <a:xfrm>
            <a:off x="838199" y="1478317"/>
            <a:ext cx="11101251" cy="5379683"/>
          </a:xfrm>
        </p:spPr>
        <p:txBody>
          <a:bodyPr>
            <a:normAutofit lnSpcReduction="10000"/>
          </a:bodyPr>
          <a:lstStyle/>
          <a:p>
            <a:r>
              <a:rPr lang="en-US" dirty="0"/>
              <a:t>Screening Tenants:</a:t>
            </a:r>
          </a:p>
          <a:p>
            <a:pPr lvl="1"/>
            <a:r>
              <a:rPr lang="en-US" dirty="0"/>
              <a:t>Do they personally interview the applicants?</a:t>
            </a:r>
          </a:p>
          <a:p>
            <a:pPr lvl="1"/>
            <a:r>
              <a:rPr lang="en-US" dirty="0"/>
              <a:t>What screening steps do they use?</a:t>
            </a:r>
          </a:p>
          <a:p>
            <a:pPr lvl="1"/>
            <a:r>
              <a:rPr lang="en-US" dirty="0"/>
              <a:t>Do they have a standard lease agreement? If so get a copy</a:t>
            </a:r>
          </a:p>
          <a:p>
            <a:pPr lvl="1"/>
            <a:r>
              <a:rPr lang="en-US" dirty="0"/>
              <a:t>Who designed the lease agreement?  Hopefully an attorney</a:t>
            </a:r>
          </a:p>
          <a:p>
            <a:pPr lvl="1"/>
            <a:r>
              <a:rPr lang="en-US" dirty="0"/>
              <a:t>When was it last updated?</a:t>
            </a:r>
          </a:p>
          <a:p>
            <a:pPr lvl="1"/>
            <a:r>
              <a:rPr lang="en-US" dirty="0"/>
              <a:t>Do they explain the lease and their procedures verbally to the tenant at lease up?</a:t>
            </a:r>
          </a:p>
        </p:txBody>
      </p:sp>
    </p:spTree>
    <p:custDataLst>
      <p:tags r:id="rId1"/>
    </p:custDataLst>
    <p:extLst>
      <p:ext uri="{BB962C8B-B14F-4D97-AF65-F5344CB8AC3E}">
        <p14:creationId xmlns:p14="http://schemas.microsoft.com/office/powerpoint/2010/main" val="360728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Hiring a Property Management Co. </a:t>
            </a:r>
          </a:p>
        </p:txBody>
      </p:sp>
      <p:sp>
        <p:nvSpPr>
          <p:cNvPr id="3" name="Content Placeholder 2"/>
          <p:cNvSpPr>
            <a:spLocks noGrp="1"/>
          </p:cNvSpPr>
          <p:nvPr>
            <p:ph idx="1"/>
          </p:nvPr>
        </p:nvSpPr>
        <p:spPr/>
        <p:txBody>
          <a:bodyPr numCol="2">
            <a:noAutofit/>
          </a:bodyPr>
          <a:lstStyle/>
          <a:p>
            <a:pPr marL="0" indent="0">
              <a:buNone/>
            </a:pPr>
            <a:r>
              <a:rPr lang="en-US" sz="3200" b="1" dirty="0"/>
              <a:t>Maintenance and Repairs:</a:t>
            </a:r>
          </a:p>
          <a:p>
            <a:r>
              <a:rPr lang="en-US" sz="3200" dirty="0"/>
              <a:t>How do they deal with these issues?</a:t>
            </a:r>
          </a:p>
          <a:p>
            <a:r>
              <a:rPr lang="en-US" sz="3200" dirty="0"/>
              <a:t>When do they contact the owner for authorization?</a:t>
            </a:r>
          </a:p>
          <a:p>
            <a:r>
              <a:rPr lang="en-US" sz="3200" dirty="0"/>
              <a:t>Who do they use to complete repairs?</a:t>
            </a:r>
          </a:p>
          <a:p>
            <a:r>
              <a:rPr lang="en-US" sz="3200" dirty="0"/>
              <a:t>Are they licensed?</a:t>
            </a:r>
          </a:p>
          <a:p>
            <a:r>
              <a:rPr lang="en-US" sz="3200" dirty="0"/>
              <a:t>Are their maintenance staff employed by their company or are they a subcontractor?</a:t>
            </a:r>
          </a:p>
          <a:p>
            <a:r>
              <a:rPr lang="en-US" sz="3200" dirty="0"/>
              <a:t>What is their hourly rate for each type of work?</a:t>
            </a:r>
          </a:p>
          <a:p>
            <a:r>
              <a:rPr lang="en-US" sz="3200" dirty="0"/>
              <a:t>Do they conduct periodic inspections? When?</a:t>
            </a:r>
          </a:p>
          <a:p>
            <a:r>
              <a:rPr lang="en-US" sz="3200" dirty="0"/>
              <a:t>How do they handle an emergency repair?</a:t>
            </a:r>
          </a:p>
        </p:txBody>
      </p:sp>
    </p:spTree>
    <p:custDataLst>
      <p:tags r:id="rId1"/>
    </p:custDataLst>
    <p:extLst>
      <p:ext uri="{BB962C8B-B14F-4D97-AF65-F5344CB8AC3E}">
        <p14:creationId xmlns:p14="http://schemas.microsoft.com/office/powerpoint/2010/main" val="1864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Widescreen</PresentationFormat>
  <Paragraphs>232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Cambria Math</vt:lpstr>
      <vt:lpstr>1_Office Theme</vt:lpstr>
      <vt:lpstr>Hiring A Property Management Company </vt:lpstr>
      <vt:lpstr>Initial Property Management  Call Script </vt:lpstr>
      <vt:lpstr>Hiring a Property  Management Company </vt:lpstr>
      <vt:lpstr>Hiring a Property Management Company </vt:lpstr>
      <vt:lpstr>Hiring a Property Management Company: What  They Should Do</vt:lpstr>
      <vt:lpstr>Property Management Company Tips</vt:lpstr>
      <vt:lpstr>Hiring a Property Management Company </vt:lpstr>
      <vt:lpstr>Hiring a Property Management Company </vt:lpstr>
      <vt:lpstr>Hiring a Property Management Co. </vt:lpstr>
      <vt:lpstr>Rent Collections and Delinquencies </vt:lpstr>
      <vt:lpstr>Reporting and Communication </vt:lpstr>
      <vt:lpstr>Hiring a Property  Management Company </vt:lpstr>
      <vt:lpstr>Taking Over a Property Yourself</vt:lpstr>
      <vt:lpstr>Taking Over Management Yourself </vt:lpstr>
      <vt:lpstr>Update Tenant Information</vt:lpstr>
      <vt:lpstr>Notify &amp; Contact:</vt:lpstr>
      <vt:lpstr>Contact All Current Vendors</vt:lpstr>
      <vt:lpstr>Set Up Property-Specific Checking Account</vt:lpstr>
      <vt:lpstr>Set Up Accounting System</vt:lpstr>
      <vt:lpstr>Implement a Purchase  Order System</vt:lpstr>
      <vt:lpstr>Create Management Systems</vt:lpstr>
      <vt:lpstr>Hiring an Onsite Manager</vt:lpstr>
      <vt:lpstr>Hiring an Onsite Manager</vt:lpstr>
      <vt:lpstr>Hiring an Onsite Manager</vt:lpstr>
      <vt:lpstr>Hiring an Onsite Manager</vt:lpstr>
      <vt:lpstr>Hiring an Onsite Manager</vt:lpstr>
      <vt:lpstr>Knowing the Law</vt:lpstr>
      <vt:lpstr>Knowing the Law</vt:lpstr>
      <vt:lpstr>Know What Constitutes Discrimination</vt:lpstr>
      <vt:lpstr>Legal Reasons you can Reject an Application</vt:lpstr>
      <vt:lpstr>Some High Level Tenant Rules</vt:lpstr>
      <vt:lpstr>What They Can Expect  From Me: </vt:lpstr>
      <vt:lpstr>Important Self Management 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A Property Management Company </dc:title>
  <dc:creator>Rod Khleif</dc:creator>
  <cp:lastModifiedBy>Rod Khleif</cp:lastModifiedBy>
  <cp:revision>1</cp:revision>
  <dcterms:created xsi:type="dcterms:W3CDTF">2020-08-13T13:29:28Z</dcterms:created>
  <dcterms:modified xsi:type="dcterms:W3CDTF">2020-08-13T13:33:00Z</dcterms:modified>
</cp:coreProperties>
</file>