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4" r:id="rId5"/>
    <p:sldId id="266" r:id="rId6"/>
    <p:sldId id="265" r:id="rId7"/>
    <p:sldId id="258" r:id="rId8"/>
    <p:sldId id="261" r:id="rId9"/>
    <p:sldId id="269" r:id="rId10"/>
    <p:sldId id="260" r:id="rId11"/>
    <p:sldId id="267" r:id="rId12"/>
    <p:sldId id="262" r:id="rId13"/>
    <p:sldId id="26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ssi\Downloads\Apartment_List_Rent_Estimates_City_2021_9%20(3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Rent Growth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'Orlando Rent Trends 9-2021'!$D$758</c:f>
              <c:strCache>
                <c:ptCount val="1"/>
                <c:pt idx="0">
                  <c:v>_Overall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9-2021'!$E$758:$BI$758</c:f>
              <c:numCache>
                <c:formatCode>General</c:formatCode>
                <c:ptCount val="57"/>
                <c:pt idx="0">
                  <c:v>1235</c:v>
                </c:pt>
                <c:pt idx="1">
                  <c:v>1234</c:v>
                </c:pt>
                <c:pt idx="2">
                  <c:v>1228</c:v>
                </c:pt>
                <c:pt idx="3">
                  <c:v>1229</c:v>
                </c:pt>
                <c:pt idx="4">
                  <c:v>1244</c:v>
                </c:pt>
                <c:pt idx="5">
                  <c:v>1263</c:v>
                </c:pt>
                <c:pt idx="6">
                  <c:v>1266</c:v>
                </c:pt>
                <c:pt idx="7">
                  <c:v>1267</c:v>
                </c:pt>
                <c:pt idx="8">
                  <c:v>1265</c:v>
                </c:pt>
                <c:pt idx="9">
                  <c:v>1277</c:v>
                </c:pt>
                <c:pt idx="10">
                  <c:v>1285</c:v>
                </c:pt>
                <c:pt idx="11">
                  <c:v>1304</c:v>
                </c:pt>
                <c:pt idx="12">
                  <c:v>1314</c:v>
                </c:pt>
                <c:pt idx="13">
                  <c:v>1322</c:v>
                </c:pt>
                <c:pt idx="14">
                  <c:v>1331</c:v>
                </c:pt>
                <c:pt idx="15">
                  <c:v>1339</c:v>
                </c:pt>
                <c:pt idx="16">
                  <c:v>1351</c:v>
                </c:pt>
                <c:pt idx="17">
                  <c:v>1358</c:v>
                </c:pt>
                <c:pt idx="18">
                  <c:v>1368</c:v>
                </c:pt>
                <c:pt idx="19">
                  <c:v>1374</c:v>
                </c:pt>
                <c:pt idx="20">
                  <c:v>1371</c:v>
                </c:pt>
                <c:pt idx="21">
                  <c:v>1357</c:v>
                </c:pt>
                <c:pt idx="22">
                  <c:v>1343</c:v>
                </c:pt>
                <c:pt idx="23">
                  <c:v>1333</c:v>
                </c:pt>
                <c:pt idx="24">
                  <c:v>1333</c:v>
                </c:pt>
                <c:pt idx="25">
                  <c:v>1338</c:v>
                </c:pt>
                <c:pt idx="26">
                  <c:v>1351</c:v>
                </c:pt>
                <c:pt idx="27">
                  <c:v>1363</c:v>
                </c:pt>
                <c:pt idx="28">
                  <c:v>1378</c:v>
                </c:pt>
                <c:pt idx="29">
                  <c:v>1386</c:v>
                </c:pt>
                <c:pt idx="30">
                  <c:v>1396</c:v>
                </c:pt>
                <c:pt idx="31">
                  <c:v>1398</c:v>
                </c:pt>
                <c:pt idx="32">
                  <c:v>1391</c:v>
                </c:pt>
                <c:pt idx="33">
                  <c:v>1380</c:v>
                </c:pt>
                <c:pt idx="34">
                  <c:v>1363</c:v>
                </c:pt>
                <c:pt idx="35">
                  <c:v>1361</c:v>
                </c:pt>
                <c:pt idx="36">
                  <c:v>1359</c:v>
                </c:pt>
                <c:pt idx="37">
                  <c:v>1363</c:v>
                </c:pt>
                <c:pt idx="38">
                  <c:v>1366</c:v>
                </c:pt>
                <c:pt idx="39">
                  <c:v>1349</c:v>
                </c:pt>
                <c:pt idx="40">
                  <c:v>1330</c:v>
                </c:pt>
                <c:pt idx="41">
                  <c:v>1312</c:v>
                </c:pt>
                <c:pt idx="42">
                  <c:v>1317</c:v>
                </c:pt>
                <c:pt idx="43">
                  <c:v>1318</c:v>
                </c:pt>
                <c:pt idx="44">
                  <c:v>1311</c:v>
                </c:pt>
                <c:pt idx="45">
                  <c:v>1302</c:v>
                </c:pt>
                <c:pt idx="46">
                  <c:v>1297</c:v>
                </c:pt>
                <c:pt idx="47">
                  <c:v>1293</c:v>
                </c:pt>
                <c:pt idx="48">
                  <c:v>1299</c:v>
                </c:pt>
                <c:pt idx="49">
                  <c:v>1312</c:v>
                </c:pt>
                <c:pt idx="50">
                  <c:v>1338</c:v>
                </c:pt>
                <c:pt idx="51">
                  <c:v>1365</c:v>
                </c:pt>
                <c:pt idx="52">
                  <c:v>1410</c:v>
                </c:pt>
                <c:pt idx="53">
                  <c:v>1467</c:v>
                </c:pt>
                <c:pt idx="54">
                  <c:v>1534</c:v>
                </c:pt>
                <c:pt idx="55">
                  <c:v>1604</c:v>
                </c:pt>
                <c:pt idx="56">
                  <c:v>1667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'Orlando Rent Trends 9-2021'!$D$759</c:f>
              <c:strCache>
                <c:ptCount val="1"/>
                <c:pt idx="0">
                  <c:v>_Studio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9-2021'!$E$759:$BI$759</c:f>
              <c:numCache>
                <c:formatCode>General</c:formatCode>
                <c:ptCount val="57"/>
                <c:pt idx="0">
                  <c:v>1015</c:v>
                </c:pt>
                <c:pt idx="1">
                  <c:v>1014</c:v>
                </c:pt>
                <c:pt idx="2">
                  <c:v>1009</c:v>
                </c:pt>
                <c:pt idx="3">
                  <c:v>1010</c:v>
                </c:pt>
                <c:pt idx="4">
                  <c:v>1022</c:v>
                </c:pt>
                <c:pt idx="5">
                  <c:v>1038</c:v>
                </c:pt>
                <c:pt idx="6">
                  <c:v>1041</c:v>
                </c:pt>
                <c:pt idx="7">
                  <c:v>1041</c:v>
                </c:pt>
                <c:pt idx="8">
                  <c:v>1040</c:v>
                </c:pt>
                <c:pt idx="9">
                  <c:v>1049</c:v>
                </c:pt>
                <c:pt idx="10">
                  <c:v>1056</c:v>
                </c:pt>
                <c:pt idx="11">
                  <c:v>1071</c:v>
                </c:pt>
                <c:pt idx="12">
                  <c:v>1080</c:v>
                </c:pt>
                <c:pt idx="13">
                  <c:v>1086</c:v>
                </c:pt>
                <c:pt idx="14">
                  <c:v>1094</c:v>
                </c:pt>
                <c:pt idx="15">
                  <c:v>1101</c:v>
                </c:pt>
                <c:pt idx="16">
                  <c:v>1110</c:v>
                </c:pt>
                <c:pt idx="17">
                  <c:v>1116</c:v>
                </c:pt>
                <c:pt idx="18">
                  <c:v>1124</c:v>
                </c:pt>
                <c:pt idx="19">
                  <c:v>1130</c:v>
                </c:pt>
                <c:pt idx="20">
                  <c:v>1126</c:v>
                </c:pt>
                <c:pt idx="21">
                  <c:v>1115</c:v>
                </c:pt>
                <c:pt idx="22">
                  <c:v>1103</c:v>
                </c:pt>
                <c:pt idx="23">
                  <c:v>1095</c:v>
                </c:pt>
                <c:pt idx="24">
                  <c:v>1095</c:v>
                </c:pt>
                <c:pt idx="25">
                  <c:v>1100</c:v>
                </c:pt>
                <c:pt idx="26">
                  <c:v>1110</c:v>
                </c:pt>
                <c:pt idx="27">
                  <c:v>1120</c:v>
                </c:pt>
                <c:pt idx="28">
                  <c:v>1132</c:v>
                </c:pt>
                <c:pt idx="29">
                  <c:v>1139</c:v>
                </c:pt>
                <c:pt idx="30">
                  <c:v>1147</c:v>
                </c:pt>
                <c:pt idx="31">
                  <c:v>1149</c:v>
                </c:pt>
                <c:pt idx="32">
                  <c:v>1143</c:v>
                </c:pt>
                <c:pt idx="33">
                  <c:v>1134</c:v>
                </c:pt>
                <c:pt idx="34">
                  <c:v>1120</c:v>
                </c:pt>
                <c:pt idx="35">
                  <c:v>1118</c:v>
                </c:pt>
                <c:pt idx="36">
                  <c:v>1117</c:v>
                </c:pt>
                <c:pt idx="37">
                  <c:v>1120</c:v>
                </c:pt>
                <c:pt idx="38">
                  <c:v>1123</c:v>
                </c:pt>
                <c:pt idx="39">
                  <c:v>1109</c:v>
                </c:pt>
                <c:pt idx="40">
                  <c:v>1093</c:v>
                </c:pt>
                <c:pt idx="41">
                  <c:v>1078</c:v>
                </c:pt>
                <c:pt idx="42">
                  <c:v>1082</c:v>
                </c:pt>
                <c:pt idx="43">
                  <c:v>1083</c:v>
                </c:pt>
                <c:pt idx="44">
                  <c:v>1078</c:v>
                </c:pt>
                <c:pt idx="45">
                  <c:v>1070</c:v>
                </c:pt>
                <c:pt idx="46">
                  <c:v>1066</c:v>
                </c:pt>
                <c:pt idx="47">
                  <c:v>1063</c:v>
                </c:pt>
                <c:pt idx="48">
                  <c:v>1068</c:v>
                </c:pt>
                <c:pt idx="49">
                  <c:v>1078</c:v>
                </c:pt>
                <c:pt idx="50">
                  <c:v>1099</c:v>
                </c:pt>
                <c:pt idx="51">
                  <c:v>1122</c:v>
                </c:pt>
                <c:pt idx="52">
                  <c:v>1159</c:v>
                </c:pt>
                <c:pt idx="53">
                  <c:v>1205</c:v>
                </c:pt>
                <c:pt idx="54">
                  <c:v>1261</c:v>
                </c:pt>
                <c:pt idx="55">
                  <c:v>1318</c:v>
                </c:pt>
                <c:pt idx="56">
                  <c:v>1370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'Orlando Rent Trends 9-2021'!$D$760</c:f>
              <c:strCache>
                <c:ptCount val="1"/>
                <c:pt idx="0">
                  <c:v>1br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9-2021'!$E$760:$BI$760</c:f>
              <c:numCache>
                <c:formatCode>General</c:formatCode>
                <c:ptCount val="57"/>
                <c:pt idx="0">
                  <c:v>1062</c:v>
                </c:pt>
                <c:pt idx="1">
                  <c:v>1062</c:v>
                </c:pt>
                <c:pt idx="2">
                  <c:v>1057</c:v>
                </c:pt>
                <c:pt idx="3">
                  <c:v>1057</c:v>
                </c:pt>
                <c:pt idx="4">
                  <c:v>1070</c:v>
                </c:pt>
                <c:pt idx="5">
                  <c:v>1086</c:v>
                </c:pt>
                <c:pt idx="6">
                  <c:v>1089</c:v>
                </c:pt>
                <c:pt idx="7">
                  <c:v>1090</c:v>
                </c:pt>
                <c:pt idx="8">
                  <c:v>1089</c:v>
                </c:pt>
                <c:pt idx="9">
                  <c:v>1099</c:v>
                </c:pt>
                <c:pt idx="10">
                  <c:v>1105</c:v>
                </c:pt>
                <c:pt idx="11">
                  <c:v>1122</c:v>
                </c:pt>
                <c:pt idx="12">
                  <c:v>1130</c:v>
                </c:pt>
                <c:pt idx="13">
                  <c:v>1137</c:v>
                </c:pt>
                <c:pt idx="14">
                  <c:v>1145</c:v>
                </c:pt>
                <c:pt idx="15">
                  <c:v>1152</c:v>
                </c:pt>
                <c:pt idx="16">
                  <c:v>1162</c:v>
                </c:pt>
                <c:pt idx="17">
                  <c:v>1168</c:v>
                </c:pt>
                <c:pt idx="18">
                  <c:v>1177</c:v>
                </c:pt>
                <c:pt idx="19">
                  <c:v>1183</c:v>
                </c:pt>
                <c:pt idx="20">
                  <c:v>1179</c:v>
                </c:pt>
                <c:pt idx="21">
                  <c:v>1167</c:v>
                </c:pt>
                <c:pt idx="22">
                  <c:v>1155</c:v>
                </c:pt>
                <c:pt idx="23">
                  <c:v>1147</c:v>
                </c:pt>
                <c:pt idx="24">
                  <c:v>1147</c:v>
                </c:pt>
                <c:pt idx="25">
                  <c:v>1151</c:v>
                </c:pt>
                <c:pt idx="26">
                  <c:v>1162</c:v>
                </c:pt>
                <c:pt idx="27">
                  <c:v>1173</c:v>
                </c:pt>
                <c:pt idx="28">
                  <c:v>1186</c:v>
                </c:pt>
                <c:pt idx="29">
                  <c:v>1193</c:v>
                </c:pt>
                <c:pt idx="30">
                  <c:v>1201</c:v>
                </c:pt>
                <c:pt idx="31">
                  <c:v>1203</c:v>
                </c:pt>
                <c:pt idx="32">
                  <c:v>1197</c:v>
                </c:pt>
                <c:pt idx="33">
                  <c:v>1187</c:v>
                </c:pt>
                <c:pt idx="34">
                  <c:v>1173</c:v>
                </c:pt>
                <c:pt idx="35">
                  <c:v>1171</c:v>
                </c:pt>
                <c:pt idx="36">
                  <c:v>1169</c:v>
                </c:pt>
                <c:pt idx="37">
                  <c:v>1173</c:v>
                </c:pt>
                <c:pt idx="38">
                  <c:v>1175</c:v>
                </c:pt>
                <c:pt idx="39">
                  <c:v>1161</c:v>
                </c:pt>
                <c:pt idx="40">
                  <c:v>1144</c:v>
                </c:pt>
                <c:pt idx="41">
                  <c:v>1129</c:v>
                </c:pt>
                <c:pt idx="42">
                  <c:v>1133</c:v>
                </c:pt>
                <c:pt idx="43">
                  <c:v>1134</c:v>
                </c:pt>
                <c:pt idx="44">
                  <c:v>1128</c:v>
                </c:pt>
                <c:pt idx="45">
                  <c:v>1120</c:v>
                </c:pt>
                <c:pt idx="46">
                  <c:v>1116</c:v>
                </c:pt>
                <c:pt idx="47">
                  <c:v>1113</c:v>
                </c:pt>
                <c:pt idx="48">
                  <c:v>1118</c:v>
                </c:pt>
                <c:pt idx="49">
                  <c:v>1129</c:v>
                </c:pt>
                <c:pt idx="50">
                  <c:v>1151</c:v>
                </c:pt>
                <c:pt idx="51">
                  <c:v>1175</c:v>
                </c:pt>
                <c:pt idx="52">
                  <c:v>1213</c:v>
                </c:pt>
                <c:pt idx="53">
                  <c:v>1262</c:v>
                </c:pt>
                <c:pt idx="54">
                  <c:v>1320</c:v>
                </c:pt>
                <c:pt idx="55">
                  <c:v>1380</c:v>
                </c:pt>
                <c:pt idx="56">
                  <c:v>1434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'Orlando Rent Trends 9-2021'!$D$761</c:f>
              <c:strCache>
                <c:ptCount val="1"/>
                <c:pt idx="0">
                  <c:v>2br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9-2021'!$E$761:$BI$761</c:f>
              <c:numCache>
                <c:formatCode>General</c:formatCode>
                <c:ptCount val="57"/>
                <c:pt idx="0">
                  <c:v>1263</c:v>
                </c:pt>
                <c:pt idx="1">
                  <c:v>1262</c:v>
                </c:pt>
                <c:pt idx="2">
                  <c:v>1256</c:v>
                </c:pt>
                <c:pt idx="3">
                  <c:v>1257</c:v>
                </c:pt>
                <c:pt idx="4">
                  <c:v>1272</c:v>
                </c:pt>
                <c:pt idx="5">
                  <c:v>1291</c:v>
                </c:pt>
                <c:pt idx="6">
                  <c:v>1295</c:v>
                </c:pt>
                <c:pt idx="7">
                  <c:v>1295</c:v>
                </c:pt>
                <c:pt idx="8">
                  <c:v>1294</c:v>
                </c:pt>
                <c:pt idx="9">
                  <c:v>1306</c:v>
                </c:pt>
                <c:pt idx="10">
                  <c:v>1314</c:v>
                </c:pt>
                <c:pt idx="11">
                  <c:v>1333</c:v>
                </c:pt>
                <c:pt idx="12">
                  <c:v>1344</c:v>
                </c:pt>
                <c:pt idx="13">
                  <c:v>1352</c:v>
                </c:pt>
                <c:pt idx="14">
                  <c:v>1362</c:v>
                </c:pt>
                <c:pt idx="15">
                  <c:v>1370</c:v>
                </c:pt>
                <c:pt idx="16">
                  <c:v>1382</c:v>
                </c:pt>
                <c:pt idx="17">
                  <c:v>1389</c:v>
                </c:pt>
                <c:pt idx="18">
                  <c:v>1399</c:v>
                </c:pt>
                <c:pt idx="19">
                  <c:v>1406</c:v>
                </c:pt>
                <c:pt idx="20">
                  <c:v>1402</c:v>
                </c:pt>
                <c:pt idx="21">
                  <c:v>1388</c:v>
                </c:pt>
                <c:pt idx="22">
                  <c:v>1373</c:v>
                </c:pt>
                <c:pt idx="23">
                  <c:v>1363</c:v>
                </c:pt>
                <c:pt idx="24">
                  <c:v>1363</c:v>
                </c:pt>
                <c:pt idx="25">
                  <c:v>1369</c:v>
                </c:pt>
                <c:pt idx="26">
                  <c:v>1382</c:v>
                </c:pt>
                <c:pt idx="27">
                  <c:v>1394</c:v>
                </c:pt>
                <c:pt idx="28">
                  <c:v>1410</c:v>
                </c:pt>
                <c:pt idx="29">
                  <c:v>1418</c:v>
                </c:pt>
                <c:pt idx="30">
                  <c:v>1428</c:v>
                </c:pt>
                <c:pt idx="31">
                  <c:v>1430</c:v>
                </c:pt>
                <c:pt idx="32">
                  <c:v>1423</c:v>
                </c:pt>
                <c:pt idx="33">
                  <c:v>1411</c:v>
                </c:pt>
                <c:pt idx="34">
                  <c:v>1394</c:v>
                </c:pt>
                <c:pt idx="35">
                  <c:v>1392</c:v>
                </c:pt>
                <c:pt idx="36">
                  <c:v>1390</c:v>
                </c:pt>
                <c:pt idx="37">
                  <c:v>1394</c:v>
                </c:pt>
                <c:pt idx="38">
                  <c:v>1397</c:v>
                </c:pt>
                <c:pt idx="39">
                  <c:v>1380</c:v>
                </c:pt>
                <c:pt idx="40">
                  <c:v>1361</c:v>
                </c:pt>
                <c:pt idx="41">
                  <c:v>1342</c:v>
                </c:pt>
                <c:pt idx="42">
                  <c:v>1347</c:v>
                </c:pt>
                <c:pt idx="43">
                  <c:v>1348</c:v>
                </c:pt>
                <c:pt idx="44">
                  <c:v>1341</c:v>
                </c:pt>
                <c:pt idx="45">
                  <c:v>1331</c:v>
                </c:pt>
                <c:pt idx="46">
                  <c:v>1326</c:v>
                </c:pt>
                <c:pt idx="47">
                  <c:v>1323</c:v>
                </c:pt>
                <c:pt idx="48">
                  <c:v>1329</c:v>
                </c:pt>
                <c:pt idx="49">
                  <c:v>1342</c:v>
                </c:pt>
                <c:pt idx="50">
                  <c:v>1368</c:v>
                </c:pt>
                <c:pt idx="51">
                  <c:v>1397</c:v>
                </c:pt>
                <c:pt idx="52">
                  <c:v>1442</c:v>
                </c:pt>
                <c:pt idx="53">
                  <c:v>1500</c:v>
                </c:pt>
                <c:pt idx="54">
                  <c:v>1569</c:v>
                </c:pt>
                <c:pt idx="55">
                  <c:v>1640</c:v>
                </c:pt>
                <c:pt idx="56">
                  <c:v>1705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'Orlando Rent Trends 9-2021'!$D$762</c:f>
              <c:strCache>
                <c:ptCount val="1"/>
                <c:pt idx="0">
                  <c:v>3br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9-2021'!$E$762:$BI$762</c:f>
              <c:numCache>
                <c:formatCode>General</c:formatCode>
                <c:ptCount val="57"/>
                <c:pt idx="0">
                  <c:v>1474</c:v>
                </c:pt>
                <c:pt idx="1">
                  <c:v>1473</c:v>
                </c:pt>
                <c:pt idx="2">
                  <c:v>1466</c:v>
                </c:pt>
                <c:pt idx="3">
                  <c:v>1468</c:v>
                </c:pt>
                <c:pt idx="4">
                  <c:v>1485</c:v>
                </c:pt>
                <c:pt idx="5">
                  <c:v>1508</c:v>
                </c:pt>
                <c:pt idx="6">
                  <c:v>1512</c:v>
                </c:pt>
                <c:pt idx="7">
                  <c:v>1512</c:v>
                </c:pt>
                <c:pt idx="8">
                  <c:v>1511</c:v>
                </c:pt>
                <c:pt idx="9">
                  <c:v>1525</c:v>
                </c:pt>
                <c:pt idx="10">
                  <c:v>1534</c:v>
                </c:pt>
                <c:pt idx="11">
                  <c:v>1557</c:v>
                </c:pt>
                <c:pt idx="12">
                  <c:v>1569</c:v>
                </c:pt>
                <c:pt idx="13">
                  <c:v>1578</c:v>
                </c:pt>
                <c:pt idx="14">
                  <c:v>1590</c:v>
                </c:pt>
                <c:pt idx="15">
                  <c:v>1599</c:v>
                </c:pt>
                <c:pt idx="16">
                  <c:v>1613</c:v>
                </c:pt>
                <c:pt idx="17">
                  <c:v>1622</c:v>
                </c:pt>
                <c:pt idx="18">
                  <c:v>1634</c:v>
                </c:pt>
                <c:pt idx="19">
                  <c:v>1641</c:v>
                </c:pt>
                <c:pt idx="20">
                  <c:v>1636</c:v>
                </c:pt>
                <c:pt idx="21">
                  <c:v>1620</c:v>
                </c:pt>
                <c:pt idx="22">
                  <c:v>1603</c:v>
                </c:pt>
                <c:pt idx="23">
                  <c:v>1592</c:v>
                </c:pt>
                <c:pt idx="24">
                  <c:v>1592</c:v>
                </c:pt>
                <c:pt idx="25">
                  <c:v>1598</c:v>
                </c:pt>
                <c:pt idx="26">
                  <c:v>1613</c:v>
                </c:pt>
                <c:pt idx="27">
                  <c:v>1627</c:v>
                </c:pt>
                <c:pt idx="28">
                  <c:v>1645</c:v>
                </c:pt>
                <c:pt idx="29">
                  <c:v>1655</c:v>
                </c:pt>
                <c:pt idx="30">
                  <c:v>1667</c:v>
                </c:pt>
                <c:pt idx="31">
                  <c:v>1670</c:v>
                </c:pt>
                <c:pt idx="32">
                  <c:v>1661</c:v>
                </c:pt>
                <c:pt idx="33">
                  <c:v>1647</c:v>
                </c:pt>
                <c:pt idx="34">
                  <c:v>1628</c:v>
                </c:pt>
                <c:pt idx="35">
                  <c:v>1625</c:v>
                </c:pt>
                <c:pt idx="36">
                  <c:v>1623</c:v>
                </c:pt>
                <c:pt idx="37">
                  <c:v>1627</c:v>
                </c:pt>
                <c:pt idx="38">
                  <c:v>1631</c:v>
                </c:pt>
                <c:pt idx="39">
                  <c:v>1611</c:v>
                </c:pt>
                <c:pt idx="40">
                  <c:v>1588</c:v>
                </c:pt>
                <c:pt idx="41">
                  <c:v>1566</c:v>
                </c:pt>
                <c:pt idx="42">
                  <c:v>1572</c:v>
                </c:pt>
                <c:pt idx="43">
                  <c:v>1573</c:v>
                </c:pt>
                <c:pt idx="44">
                  <c:v>1566</c:v>
                </c:pt>
                <c:pt idx="45">
                  <c:v>1554</c:v>
                </c:pt>
                <c:pt idx="46">
                  <c:v>1548</c:v>
                </c:pt>
                <c:pt idx="47">
                  <c:v>1544</c:v>
                </c:pt>
                <c:pt idx="48">
                  <c:v>1551</c:v>
                </c:pt>
                <c:pt idx="49">
                  <c:v>1567</c:v>
                </c:pt>
                <c:pt idx="50">
                  <c:v>1597</c:v>
                </c:pt>
                <c:pt idx="51">
                  <c:v>1630</c:v>
                </c:pt>
                <c:pt idx="52">
                  <c:v>1684</c:v>
                </c:pt>
                <c:pt idx="53">
                  <c:v>1751</c:v>
                </c:pt>
                <c:pt idx="54">
                  <c:v>1832</c:v>
                </c:pt>
                <c:pt idx="55">
                  <c:v>1915</c:v>
                </c:pt>
                <c:pt idx="56">
                  <c:v>1990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'Orlando Rent Trends 9-2021'!$D$763</c:f>
              <c:strCache>
                <c:ptCount val="1"/>
                <c:pt idx="0">
                  <c:v>4br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'Orlando Rent Trends 9-2021'!$E$1:$BI$1</c:f>
              <c:strCache>
                <c:ptCount val="57"/>
                <c:pt idx="0">
                  <c:v>2017_01</c:v>
                </c:pt>
                <c:pt idx="1">
                  <c:v>2017_02</c:v>
                </c:pt>
                <c:pt idx="2">
                  <c:v>2017_03</c:v>
                </c:pt>
                <c:pt idx="3">
                  <c:v>2017_04</c:v>
                </c:pt>
                <c:pt idx="4">
                  <c:v>2017_05</c:v>
                </c:pt>
                <c:pt idx="5">
                  <c:v>2017_06</c:v>
                </c:pt>
                <c:pt idx="6">
                  <c:v>2017_07</c:v>
                </c:pt>
                <c:pt idx="7">
                  <c:v>2017_08</c:v>
                </c:pt>
                <c:pt idx="8">
                  <c:v>2017_09</c:v>
                </c:pt>
                <c:pt idx="9">
                  <c:v>2017_10</c:v>
                </c:pt>
                <c:pt idx="10">
                  <c:v>2017_11</c:v>
                </c:pt>
                <c:pt idx="11">
                  <c:v>2017_12</c:v>
                </c:pt>
                <c:pt idx="12">
                  <c:v>2018_01</c:v>
                </c:pt>
                <c:pt idx="13">
                  <c:v>2018_02</c:v>
                </c:pt>
                <c:pt idx="14">
                  <c:v>2018_03</c:v>
                </c:pt>
                <c:pt idx="15">
                  <c:v>2018_04</c:v>
                </c:pt>
                <c:pt idx="16">
                  <c:v>2018_05</c:v>
                </c:pt>
                <c:pt idx="17">
                  <c:v>2018_06</c:v>
                </c:pt>
                <c:pt idx="18">
                  <c:v>2018_07</c:v>
                </c:pt>
                <c:pt idx="19">
                  <c:v>2018_08</c:v>
                </c:pt>
                <c:pt idx="20">
                  <c:v>2018_09</c:v>
                </c:pt>
                <c:pt idx="21">
                  <c:v>2018_10</c:v>
                </c:pt>
                <c:pt idx="22">
                  <c:v>2018_11</c:v>
                </c:pt>
                <c:pt idx="23">
                  <c:v>2018_12</c:v>
                </c:pt>
                <c:pt idx="24">
                  <c:v>2019_01</c:v>
                </c:pt>
                <c:pt idx="25">
                  <c:v>2019_02</c:v>
                </c:pt>
                <c:pt idx="26">
                  <c:v>2019_03</c:v>
                </c:pt>
                <c:pt idx="27">
                  <c:v>2019_04</c:v>
                </c:pt>
                <c:pt idx="28">
                  <c:v>2019_05</c:v>
                </c:pt>
                <c:pt idx="29">
                  <c:v>2019_06</c:v>
                </c:pt>
                <c:pt idx="30">
                  <c:v>2019_07</c:v>
                </c:pt>
                <c:pt idx="31">
                  <c:v>2019_08</c:v>
                </c:pt>
                <c:pt idx="32">
                  <c:v>2019_09</c:v>
                </c:pt>
                <c:pt idx="33">
                  <c:v>2019_10</c:v>
                </c:pt>
                <c:pt idx="34">
                  <c:v>2019_11</c:v>
                </c:pt>
                <c:pt idx="35">
                  <c:v>2019_12</c:v>
                </c:pt>
                <c:pt idx="36">
                  <c:v>2020_01</c:v>
                </c:pt>
                <c:pt idx="37">
                  <c:v>2020_02</c:v>
                </c:pt>
                <c:pt idx="38">
                  <c:v>2020_03</c:v>
                </c:pt>
                <c:pt idx="39">
                  <c:v>2020_04</c:v>
                </c:pt>
                <c:pt idx="40">
                  <c:v>2020_05</c:v>
                </c:pt>
                <c:pt idx="41">
                  <c:v>2020_06</c:v>
                </c:pt>
                <c:pt idx="42">
                  <c:v>2020_07</c:v>
                </c:pt>
                <c:pt idx="43">
                  <c:v>2020_08</c:v>
                </c:pt>
                <c:pt idx="44">
                  <c:v>2020_09</c:v>
                </c:pt>
                <c:pt idx="45">
                  <c:v>2020_10</c:v>
                </c:pt>
                <c:pt idx="46">
                  <c:v>2020_11</c:v>
                </c:pt>
                <c:pt idx="47">
                  <c:v>2020_12</c:v>
                </c:pt>
                <c:pt idx="48">
                  <c:v>2021_01</c:v>
                </c:pt>
                <c:pt idx="49">
                  <c:v>2021_02</c:v>
                </c:pt>
                <c:pt idx="50">
                  <c:v>2021_03</c:v>
                </c:pt>
                <c:pt idx="51">
                  <c:v>2021_04</c:v>
                </c:pt>
                <c:pt idx="52">
                  <c:v>2021_05</c:v>
                </c:pt>
                <c:pt idx="53">
                  <c:v>2021_06</c:v>
                </c:pt>
                <c:pt idx="54">
                  <c:v>2021_07</c:v>
                </c:pt>
                <c:pt idx="55">
                  <c:v>2021_08</c:v>
                </c:pt>
                <c:pt idx="56">
                  <c:v>2021_09</c:v>
                </c:pt>
              </c:strCache>
            </c:strRef>
          </c:cat>
          <c:val>
            <c:numRef>
              <c:f>'Orlando Rent Trends 9-2021'!$E$763:$BI$763</c:f>
              <c:numCache>
                <c:formatCode>General</c:formatCode>
                <c:ptCount val="57"/>
                <c:pt idx="0">
                  <c:v>1687</c:v>
                </c:pt>
                <c:pt idx="1">
                  <c:v>1686</c:v>
                </c:pt>
                <c:pt idx="2">
                  <c:v>1678</c:v>
                </c:pt>
                <c:pt idx="3">
                  <c:v>1679</c:v>
                </c:pt>
                <c:pt idx="4">
                  <c:v>1699</c:v>
                </c:pt>
                <c:pt idx="5">
                  <c:v>1725</c:v>
                </c:pt>
                <c:pt idx="6">
                  <c:v>1730</c:v>
                </c:pt>
                <c:pt idx="7">
                  <c:v>1730</c:v>
                </c:pt>
                <c:pt idx="8">
                  <c:v>1728</c:v>
                </c:pt>
                <c:pt idx="9">
                  <c:v>1744</c:v>
                </c:pt>
                <c:pt idx="10">
                  <c:v>1755</c:v>
                </c:pt>
                <c:pt idx="11">
                  <c:v>1781</c:v>
                </c:pt>
                <c:pt idx="12">
                  <c:v>1795</c:v>
                </c:pt>
                <c:pt idx="13">
                  <c:v>1805</c:v>
                </c:pt>
                <c:pt idx="14">
                  <c:v>1819</c:v>
                </c:pt>
                <c:pt idx="15">
                  <c:v>1830</c:v>
                </c:pt>
                <c:pt idx="16">
                  <c:v>1846</c:v>
                </c:pt>
                <c:pt idx="17">
                  <c:v>1855</c:v>
                </c:pt>
                <c:pt idx="18">
                  <c:v>1869</c:v>
                </c:pt>
                <c:pt idx="19">
                  <c:v>1878</c:v>
                </c:pt>
                <c:pt idx="20">
                  <c:v>1872</c:v>
                </c:pt>
                <c:pt idx="21">
                  <c:v>1854</c:v>
                </c:pt>
                <c:pt idx="22">
                  <c:v>1834</c:v>
                </c:pt>
                <c:pt idx="23">
                  <c:v>1821</c:v>
                </c:pt>
                <c:pt idx="24">
                  <c:v>1821</c:v>
                </c:pt>
                <c:pt idx="25">
                  <c:v>1828</c:v>
                </c:pt>
                <c:pt idx="26">
                  <c:v>1846</c:v>
                </c:pt>
                <c:pt idx="27">
                  <c:v>1862</c:v>
                </c:pt>
                <c:pt idx="28">
                  <c:v>1883</c:v>
                </c:pt>
                <c:pt idx="29">
                  <c:v>1894</c:v>
                </c:pt>
                <c:pt idx="30">
                  <c:v>1907</c:v>
                </c:pt>
                <c:pt idx="31">
                  <c:v>1910</c:v>
                </c:pt>
                <c:pt idx="32">
                  <c:v>1900</c:v>
                </c:pt>
                <c:pt idx="33">
                  <c:v>1885</c:v>
                </c:pt>
                <c:pt idx="34">
                  <c:v>1862</c:v>
                </c:pt>
                <c:pt idx="35">
                  <c:v>1859</c:v>
                </c:pt>
                <c:pt idx="36">
                  <c:v>1856</c:v>
                </c:pt>
                <c:pt idx="37">
                  <c:v>1862</c:v>
                </c:pt>
                <c:pt idx="38">
                  <c:v>1866</c:v>
                </c:pt>
                <c:pt idx="39">
                  <c:v>1844</c:v>
                </c:pt>
                <c:pt idx="40">
                  <c:v>1817</c:v>
                </c:pt>
                <c:pt idx="41">
                  <c:v>1792</c:v>
                </c:pt>
                <c:pt idx="42">
                  <c:v>1799</c:v>
                </c:pt>
                <c:pt idx="43">
                  <c:v>1800</c:v>
                </c:pt>
                <c:pt idx="44">
                  <c:v>1791</c:v>
                </c:pt>
                <c:pt idx="45">
                  <c:v>1778</c:v>
                </c:pt>
                <c:pt idx="46">
                  <c:v>1771</c:v>
                </c:pt>
                <c:pt idx="47">
                  <c:v>1766</c:v>
                </c:pt>
                <c:pt idx="48">
                  <c:v>1775</c:v>
                </c:pt>
                <c:pt idx="49">
                  <c:v>1792</c:v>
                </c:pt>
                <c:pt idx="50">
                  <c:v>1827</c:v>
                </c:pt>
                <c:pt idx="51">
                  <c:v>1865</c:v>
                </c:pt>
                <c:pt idx="52">
                  <c:v>1926</c:v>
                </c:pt>
                <c:pt idx="53">
                  <c:v>2004</c:v>
                </c:pt>
                <c:pt idx="54">
                  <c:v>2096</c:v>
                </c:pt>
                <c:pt idx="55">
                  <c:v>2191</c:v>
                </c:pt>
                <c:pt idx="56">
                  <c:v>2277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723520"/>
        <c:axId val="285719992"/>
      </c:lineChart>
      <c:catAx>
        <c:axId val="2857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19992"/>
        <c:crosses val="autoZero"/>
        <c:auto val="1"/>
        <c:lblAlgn val="ctr"/>
        <c:lblOffset val="100"/>
        <c:noMultiLvlLbl val="0"/>
      </c:catAx>
      <c:valAx>
        <c:axId val="285719992"/>
        <c:scaling>
          <c:orientation val="minMax"/>
          <c:min val="9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1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2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2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7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C1B2-B403-4317-B2DB-5D459D16416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AA2F-820F-47DC-B693-59651447E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9"/>
            <a:ext cx="12192000" cy="685038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048000" y="-53262"/>
            <a:ext cx="6096000" cy="2075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Orlando, FL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Overview - 2021</a:t>
            </a:r>
            <a:endParaRPr lang="en-US" sz="36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1E5586-8BB5-40F6-96C3-2E87DD7CE5CD}"/>
              </a:ext>
              <a:ext uri="{C183D7F6-B498-43B3-948B-1728B52AA6E4}">
                <adec:decorative xmlns="" xmlns:adec="http://schemas.microsoft.com/office/drawing/2017/decorative" xmlns:lc="http://schemas.openxmlformats.org/drawingml/2006/lockedCanvas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2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 Distribution and Rent Growth Trends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7" y="837134"/>
            <a:ext cx="4972306" cy="5112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5" y="6526304"/>
            <a:ext cx="5665694" cy="33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Bestplaces.net; Apartmentlist.com</a:t>
            </a:r>
            <a:endParaRPr lang="en-US" sz="900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45019"/>
              </p:ext>
            </p:extLst>
          </p:nvPr>
        </p:nvGraphicFramePr>
        <p:xfrm>
          <a:off x="5420600" y="1354546"/>
          <a:ext cx="6096000" cy="374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735670" y="837134"/>
            <a:ext cx="1115209" cy="37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7598" y="2445998"/>
            <a:ext cx="918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2.8% </a:t>
            </a:r>
          </a:p>
          <a:p>
            <a:pPr algn="ctr"/>
            <a:r>
              <a:rPr lang="en-US" sz="1400" b="1" dirty="0" smtClean="0">
                <a:solidFill>
                  <a:srgbClr val="00B050"/>
                </a:solidFill>
              </a:rPr>
              <a:t>5 YR CAGR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8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Compressing Cap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10" y="1006350"/>
            <a:ext cx="7391780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44232"/>
            <a:ext cx="5665694" cy="33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Apartmentloanstore.com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9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Population Base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7" y="920994"/>
            <a:ext cx="7033280" cy="4872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963" y="6615952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Orlando Economic Partnership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9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anked – Nationally and Regionally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8" y="1571252"/>
            <a:ext cx="5793225" cy="35612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4821" y="6615954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Niche.com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15" y="1616077"/>
            <a:ext cx="5653090" cy="3498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1E5586-8BB5-40F6-96C3-2E87DD7CE5CD}"/>
              </a:ext>
              <a:ext uri="{C183D7F6-B498-43B3-948B-1728B52AA6E4}">
                <adec:decorative xmlns="" xmlns:adec="http://schemas.microsoft.com/office/drawing/2017/decorative" xmlns:lc="http://schemas.openxmlformats.org/drawingml/2006/lockedCanvas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9"/>
            <a:ext cx="12192000" cy="685038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048000" y="-53262"/>
            <a:ext cx="6096000" cy="2075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Orlando, FL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Overview - 2021</a:t>
            </a:r>
            <a:endParaRPr lang="en-US" sz="36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 b="1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1E5586-8BB5-40F6-96C3-2E87DD7CE5CD}"/>
              </a:ext>
              <a:ext uri="{C183D7F6-B498-43B3-948B-1728B52AA6E4}">
                <adec:decorative xmlns="" xmlns:adec="http://schemas.microsoft.com/office/drawing/2017/decorative" xmlns:lc="http://schemas.openxmlformats.org/drawingml/2006/lockedCanvas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0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9387" y="210898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Florida - Counties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36" y="651414"/>
            <a:ext cx="6059688" cy="60114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207624" y="3047999"/>
            <a:ext cx="905435" cy="12012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9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764" y="439265"/>
            <a:ext cx="2510117" cy="118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Population Growth (2000-2021)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+56%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2703" y="430288"/>
            <a:ext cx="2510117" cy="118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Median House Value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Growth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(2000-2019)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+168%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6867" y="439266"/>
            <a:ext cx="2510117" cy="1183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Median Household Income Growth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(2000-2019)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+65%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2704" y="1981189"/>
            <a:ext cx="2510117" cy="1183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Job Growth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(YOY)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+5.5%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2705" y="5100910"/>
            <a:ext cx="2510117" cy="1183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Crime Index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(2019)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Under 500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2705" y="3567945"/>
            <a:ext cx="2510117" cy="1183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Healthy Rent Growth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(5Y CAGR)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+2.8%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765" y="1976709"/>
            <a:ext cx="2510117" cy="1183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Job Diversity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06868" y="1972230"/>
            <a:ext cx="2510117" cy="1183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Unemployment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(8-2021)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5.1%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4826" y="6526304"/>
            <a:ext cx="5665694" cy="33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City-Data.com; Bestplaces.net; Apartmentlist.com</a:t>
            </a:r>
            <a:endParaRPr lang="en-US" sz="900" i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763" y="3563469"/>
            <a:ext cx="2510117" cy="1183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Adequate Renter Ratio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52.5%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6867" y="3563469"/>
            <a:ext cx="2510117" cy="11833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Adequate Median Rent to Median Income Ratio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(2019)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28.0%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4730" y="5100909"/>
            <a:ext cx="2510117" cy="1183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Vacancy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(2019)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5.4%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9761" y="9435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06867" y="5096433"/>
            <a:ext cx="2510117" cy="11833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Highly Ranked Regionally and Nationally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Population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54" y="1040645"/>
            <a:ext cx="7436232" cy="50739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895" y="6642846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Macrotrends.net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41811" y="304800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Steady Household Income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080" y="3506261"/>
            <a:ext cx="6026460" cy="236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274" y="1260702"/>
            <a:ext cx="3905451" cy="1930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73" y="6615952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DeptOfNumbers.com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4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Employment Trends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4" y="6615952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DeptOfNumbers.com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" y="3036631"/>
            <a:ext cx="6045511" cy="2482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106" y="1262984"/>
            <a:ext cx="5696243" cy="139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636" y="2941369"/>
            <a:ext cx="6115364" cy="27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5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10" y="918978"/>
            <a:ext cx="9587317" cy="48632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Employer 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65" y="6598023"/>
            <a:ext cx="3397623" cy="24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Data-USA.io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8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877670" y="31376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Employers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31" y="663136"/>
            <a:ext cx="4592077" cy="5822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8" y="6615952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Orlando Economic Partnership</a:t>
            </a:r>
            <a:endParaRPr lang="en-US" sz="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8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97741" y="313765"/>
            <a:ext cx="687592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Demand For Apartments With Moderate Barriers To Entry Which Will Continue to Put Upward Pressure on Rent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3105720"/>
            <a:ext cx="5046074" cy="2905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6" y="6606988"/>
            <a:ext cx="3890682" cy="221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i="1" dirty="0" smtClean="0">
                <a:solidFill>
                  <a:schemeClr val="tx1"/>
                </a:solidFill>
              </a:rPr>
              <a:t>Source: weareapartments.org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" y="1096070"/>
            <a:ext cx="5397888" cy="1793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982" y="1604685"/>
            <a:ext cx="6815096" cy="40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215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Vessi</dc:creator>
  <cp:lastModifiedBy>Vessi</cp:lastModifiedBy>
  <cp:revision>29</cp:revision>
  <dcterms:created xsi:type="dcterms:W3CDTF">2021-10-16T19:07:15Z</dcterms:created>
  <dcterms:modified xsi:type="dcterms:W3CDTF">2021-11-04T06:12:52Z</dcterms:modified>
</cp:coreProperties>
</file>