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EUrvoqRBgkLxANLMcj8TYw&amp;r=0&amp;pid=OfficeInsert" ContentType="image/jpeg"/>
  <Default Extension="png" ContentType="image/png"/>
  <Default Extension="png&amp;ehk=Vsl" ContentType="image/png"/>
  <Default Extension="png&amp;ehk=wnpQs68E3feJ8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322" r:id="rId2"/>
    <p:sldId id="631" r:id="rId3"/>
    <p:sldId id="632" r:id="rId4"/>
    <p:sldId id="633" r:id="rId5"/>
    <p:sldId id="634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741" r:id="rId15"/>
    <p:sldId id="727" r:id="rId16"/>
    <p:sldId id="728" r:id="rId17"/>
    <p:sldId id="1089" r:id="rId18"/>
    <p:sldId id="729" r:id="rId19"/>
    <p:sldId id="730" r:id="rId20"/>
    <p:sldId id="731" r:id="rId21"/>
    <p:sldId id="732" r:id="rId22"/>
    <p:sldId id="733" r:id="rId23"/>
    <p:sldId id="1090" r:id="rId24"/>
    <p:sldId id="735" r:id="rId25"/>
    <p:sldId id="736" r:id="rId26"/>
    <p:sldId id="737" r:id="rId27"/>
    <p:sldId id="738" r:id="rId28"/>
    <p:sldId id="739" r:id="rId29"/>
    <p:sldId id="7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D7935-53DE-4DC0-9FC2-A8081CC0875D}" type="doc">
      <dgm:prSet loTypeId="urn:microsoft.com/office/officeart/2005/8/layout/cycle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A39265-9D0F-4338-B2A2-A3F850CFDA4D}">
      <dgm:prSet phldrT="[Text]"/>
      <dgm:spPr/>
      <dgm:t>
        <a:bodyPr/>
        <a:lstStyle/>
        <a:p>
          <a:r>
            <a:rPr lang="en-US" b="1" dirty="0"/>
            <a:t>We mail lists every 3 months</a:t>
          </a:r>
        </a:p>
      </dgm:t>
    </dgm:pt>
    <dgm:pt modelId="{37CC7452-8CB4-41B0-9DBB-444141E471DE}" type="parTrans" cxnId="{C210C9CE-F756-4B52-9524-2F54DD7CFE5B}">
      <dgm:prSet/>
      <dgm:spPr/>
      <dgm:t>
        <a:bodyPr/>
        <a:lstStyle/>
        <a:p>
          <a:endParaRPr lang="en-US" b="1"/>
        </a:p>
      </dgm:t>
    </dgm:pt>
    <dgm:pt modelId="{8EA1DD75-B94E-413D-8F37-6FE696854A79}" type="sibTrans" cxnId="{C210C9CE-F756-4B52-9524-2F54DD7CFE5B}">
      <dgm:prSet/>
      <dgm:spPr/>
      <dgm:t>
        <a:bodyPr/>
        <a:lstStyle/>
        <a:p>
          <a:endParaRPr lang="en-US" b="1"/>
        </a:p>
      </dgm:t>
    </dgm:pt>
    <dgm:pt modelId="{36345B33-2A0B-4917-801F-6B4D47A4E3CF}">
      <dgm:prSet phldrT="[Text]"/>
      <dgm:spPr/>
      <dgm:t>
        <a:bodyPr/>
        <a:lstStyle/>
        <a:p>
          <a:r>
            <a:rPr lang="en-US" b="1" dirty="0"/>
            <a:t>We mail lists every 3 months</a:t>
          </a:r>
        </a:p>
      </dgm:t>
    </dgm:pt>
    <dgm:pt modelId="{9ADCB6A5-95F5-477A-8944-6409113ED1AF}" type="parTrans" cxnId="{1050A70C-8677-49DE-B2C9-BCEDB4E7EA41}">
      <dgm:prSet/>
      <dgm:spPr/>
      <dgm:t>
        <a:bodyPr/>
        <a:lstStyle/>
        <a:p>
          <a:endParaRPr lang="en-US" b="1"/>
        </a:p>
      </dgm:t>
    </dgm:pt>
    <dgm:pt modelId="{87664E43-AB8B-4A3C-8CF4-F863A2343F4C}" type="sibTrans" cxnId="{1050A70C-8677-49DE-B2C9-BCEDB4E7EA41}">
      <dgm:prSet/>
      <dgm:spPr/>
      <dgm:t>
        <a:bodyPr/>
        <a:lstStyle/>
        <a:p>
          <a:endParaRPr lang="en-US" b="1"/>
        </a:p>
      </dgm:t>
    </dgm:pt>
    <dgm:pt modelId="{017677CE-5487-4E8D-BD7C-56E875971A9D}">
      <dgm:prSet phldrT="[Text]"/>
      <dgm:spPr/>
      <dgm:t>
        <a:bodyPr/>
        <a:lstStyle/>
        <a:p>
          <a:r>
            <a:rPr lang="en-US" b="1"/>
            <a:t>We mail lists every 3 months</a:t>
          </a:r>
          <a:endParaRPr lang="en-US" b="1" dirty="0"/>
        </a:p>
      </dgm:t>
    </dgm:pt>
    <dgm:pt modelId="{E99F0FAA-DE5C-4488-A181-2A11CEE7213E}" type="parTrans" cxnId="{B9EA76A6-1927-4A6C-BCE4-0E9B18E4533A}">
      <dgm:prSet/>
      <dgm:spPr/>
      <dgm:t>
        <a:bodyPr/>
        <a:lstStyle/>
        <a:p>
          <a:endParaRPr lang="en-US" b="1"/>
        </a:p>
      </dgm:t>
    </dgm:pt>
    <dgm:pt modelId="{BF2F39FE-BCEE-459D-AB09-19AF09C694F8}" type="sibTrans" cxnId="{B9EA76A6-1927-4A6C-BCE4-0E9B18E4533A}">
      <dgm:prSet/>
      <dgm:spPr/>
      <dgm:t>
        <a:bodyPr/>
        <a:lstStyle/>
        <a:p>
          <a:endParaRPr lang="en-US" b="1"/>
        </a:p>
      </dgm:t>
    </dgm:pt>
    <dgm:pt modelId="{C6EC1814-71D9-4185-967E-A98CF4F989BA}" type="pres">
      <dgm:prSet presAssocID="{191D7935-53DE-4DC0-9FC2-A8081CC0875D}" presName="cycle" presStyleCnt="0">
        <dgm:presLayoutVars>
          <dgm:dir/>
          <dgm:resizeHandles val="exact"/>
        </dgm:presLayoutVars>
      </dgm:prSet>
      <dgm:spPr/>
    </dgm:pt>
    <dgm:pt modelId="{C277974A-B2DC-4E02-A9E0-4338E2B1992D}" type="pres">
      <dgm:prSet presAssocID="{97A39265-9D0F-4338-B2A2-A3F850CFDA4D}" presName="node" presStyleLbl="node1" presStyleIdx="0" presStyleCnt="3">
        <dgm:presLayoutVars>
          <dgm:bulletEnabled val="1"/>
        </dgm:presLayoutVars>
      </dgm:prSet>
      <dgm:spPr/>
    </dgm:pt>
    <dgm:pt modelId="{9DC89B0C-BD87-4365-9510-4A12EEE004B2}" type="pres">
      <dgm:prSet presAssocID="{97A39265-9D0F-4338-B2A2-A3F850CFDA4D}" presName="spNode" presStyleCnt="0"/>
      <dgm:spPr/>
    </dgm:pt>
    <dgm:pt modelId="{CA79E68A-1897-4034-A155-0BC6164627FD}" type="pres">
      <dgm:prSet presAssocID="{8EA1DD75-B94E-413D-8F37-6FE696854A79}" presName="sibTrans" presStyleLbl="sibTrans1D1" presStyleIdx="0" presStyleCnt="3"/>
      <dgm:spPr/>
    </dgm:pt>
    <dgm:pt modelId="{86B401F9-BCA7-45F1-963A-3DED1DEFFCA5}" type="pres">
      <dgm:prSet presAssocID="{36345B33-2A0B-4917-801F-6B4D47A4E3CF}" presName="node" presStyleLbl="node1" presStyleIdx="1" presStyleCnt="3">
        <dgm:presLayoutVars>
          <dgm:bulletEnabled val="1"/>
        </dgm:presLayoutVars>
      </dgm:prSet>
      <dgm:spPr/>
    </dgm:pt>
    <dgm:pt modelId="{CF193801-0646-4569-8B25-CA9571C4F9FA}" type="pres">
      <dgm:prSet presAssocID="{36345B33-2A0B-4917-801F-6B4D47A4E3CF}" presName="spNode" presStyleCnt="0"/>
      <dgm:spPr/>
    </dgm:pt>
    <dgm:pt modelId="{3F01FAE2-523D-4D0E-B2AD-CFDAB083703E}" type="pres">
      <dgm:prSet presAssocID="{87664E43-AB8B-4A3C-8CF4-F863A2343F4C}" presName="sibTrans" presStyleLbl="sibTrans1D1" presStyleIdx="1" presStyleCnt="3"/>
      <dgm:spPr/>
    </dgm:pt>
    <dgm:pt modelId="{A0528071-7742-4DD7-9009-5C5C44D219CA}" type="pres">
      <dgm:prSet presAssocID="{017677CE-5487-4E8D-BD7C-56E875971A9D}" presName="node" presStyleLbl="node1" presStyleIdx="2" presStyleCnt="3">
        <dgm:presLayoutVars>
          <dgm:bulletEnabled val="1"/>
        </dgm:presLayoutVars>
      </dgm:prSet>
      <dgm:spPr/>
    </dgm:pt>
    <dgm:pt modelId="{D6A28041-3897-4102-9B67-D90C5C33BF57}" type="pres">
      <dgm:prSet presAssocID="{017677CE-5487-4E8D-BD7C-56E875971A9D}" presName="spNode" presStyleCnt="0"/>
      <dgm:spPr/>
    </dgm:pt>
    <dgm:pt modelId="{06B57FBB-AFA3-480A-A8EC-163EBF0B9C11}" type="pres">
      <dgm:prSet presAssocID="{BF2F39FE-BCEE-459D-AB09-19AF09C694F8}" presName="sibTrans" presStyleLbl="sibTrans1D1" presStyleIdx="2" presStyleCnt="3"/>
      <dgm:spPr/>
    </dgm:pt>
  </dgm:ptLst>
  <dgm:cxnLst>
    <dgm:cxn modelId="{1050A70C-8677-49DE-B2C9-BCEDB4E7EA41}" srcId="{191D7935-53DE-4DC0-9FC2-A8081CC0875D}" destId="{36345B33-2A0B-4917-801F-6B4D47A4E3CF}" srcOrd="1" destOrd="0" parTransId="{9ADCB6A5-95F5-477A-8944-6409113ED1AF}" sibTransId="{87664E43-AB8B-4A3C-8CF4-F863A2343F4C}"/>
    <dgm:cxn modelId="{B9F68410-5BC2-4480-9639-871C1370D54A}" type="presOf" srcId="{191D7935-53DE-4DC0-9FC2-A8081CC0875D}" destId="{C6EC1814-71D9-4185-967E-A98CF4F989BA}" srcOrd="0" destOrd="0" presId="urn:microsoft.com/office/officeart/2005/8/layout/cycle5"/>
    <dgm:cxn modelId="{3C664B19-B8AA-4D1B-967A-BDB13A28483B}" type="presOf" srcId="{8EA1DD75-B94E-413D-8F37-6FE696854A79}" destId="{CA79E68A-1897-4034-A155-0BC6164627FD}" srcOrd="0" destOrd="0" presId="urn:microsoft.com/office/officeart/2005/8/layout/cycle5"/>
    <dgm:cxn modelId="{E41BB839-C58B-4F68-AA9F-BE0FC72C3347}" type="presOf" srcId="{36345B33-2A0B-4917-801F-6B4D47A4E3CF}" destId="{86B401F9-BCA7-45F1-963A-3DED1DEFFCA5}" srcOrd="0" destOrd="0" presId="urn:microsoft.com/office/officeart/2005/8/layout/cycle5"/>
    <dgm:cxn modelId="{B9EA76A6-1927-4A6C-BCE4-0E9B18E4533A}" srcId="{191D7935-53DE-4DC0-9FC2-A8081CC0875D}" destId="{017677CE-5487-4E8D-BD7C-56E875971A9D}" srcOrd="2" destOrd="0" parTransId="{E99F0FAA-DE5C-4488-A181-2A11CEE7213E}" sibTransId="{BF2F39FE-BCEE-459D-AB09-19AF09C694F8}"/>
    <dgm:cxn modelId="{488B74AD-53CD-43F1-B2ED-93C602BAEC7F}" type="presOf" srcId="{97A39265-9D0F-4338-B2A2-A3F850CFDA4D}" destId="{C277974A-B2DC-4E02-A9E0-4338E2B1992D}" srcOrd="0" destOrd="0" presId="urn:microsoft.com/office/officeart/2005/8/layout/cycle5"/>
    <dgm:cxn modelId="{C210C9CE-F756-4B52-9524-2F54DD7CFE5B}" srcId="{191D7935-53DE-4DC0-9FC2-A8081CC0875D}" destId="{97A39265-9D0F-4338-B2A2-A3F850CFDA4D}" srcOrd="0" destOrd="0" parTransId="{37CC7452-8CB4-41B0-9DBB-444141E471DE}" sibTransId="{8EA1DD75-B94E-413D-8F37-6FE696854A79}"/>
    <dgm:cxn modelId="{16E864D1-3A4B-4360-AB59-025839EDB162}" type="presOf" srcId="{87664E43-AB8B-4A3C-8CF4-F863A2343F4C}" destId="{3F01FAE2-523D-4D0E-B2AD-CFDAB083703E}" srcOrd="0" destOrd="0" presId="urn:microsoft.com/office/officeart/2005/8/layout/cycle5"/>
    <dgm:cxn modelId="{DBAD1DD8-EB72-4AAC-90EE-6FEEF639C29C}" type="presOf" srcId="{BF2F39FE-BCEE-459D-AB09-19AF09C694F8}" destId="{06B57FBB-AFA3-480A-A8EC-163EBF0B9C11}" srcOrd="0" destOrd="0" presId="urn:microsoft.com/office/officeart/2005/8/layout/cycle5"/>
    <dgm:cxn modelId="{CD41A9E6-68F4-43D0-B00F-73A4FC9D6773}" type="presOf" srcId="{017677CE-5487-4E8D-BD7C-56E875971A9D}" destId="{A0528071-7742-4DD7-9009-5C5C44D219CA}" srcOrd="0" destOrd="0" presId="urn:microsoft.com/office/officeart/2005/8/layout/cycle5"/>
    <dgm:cxn modelId="{F8D2DD2F-35F8-4FCC-8FF9-313782B55463}" type="presParOf" srcId="{C6EC1814-71D9-4185-967E-A98CF4F989BA}" destId="{C277974A-B2DC-4E02-A9E0-4338E2B1992D}" srcOrd="0" destOrd="0" presId="urn:microsoft.com/office/officeart/2005/8/layout/cycle5"/>
    <dgm:cxn modelId="{948873A9-0EBA-412B-97FB-B3509BC9764B}" type="presParOf" srcId="{C6EC1814-71D9-4185-967E-A98CF4F989BA}" destId="{9DC89B0C-BD87-4365-9510-4A12EEE004B2}" srcOrd="1" destOrd="0" presId="urn:microsoft.com/office/officeart/2005/8/layout/cycle5"/>
    <dgm:cxn modelId="{7E61505C-53D4-46FB-8C6A-2054725997C6}" type="presParOf" srcId="{C6EC1814-71D9-4185-967E-A98CF4F989BA}" destId="{CA79E68A-1897-4034-A155-0BC6164627FD}" srcOrd="2" destOrd="0" presId="urn:microsoft.com/office/officeart/2005/8/layout/cycle5"/>
    <dgm:cxn modelId="{1BFA737C-BFF2-4ABE-B340-A1BCA88AEB88}" type="presParOf" srcId="{C6EC1814-71D9-4185-967E-A98CF4F989BA}" destId="{86B401F9-BCA7-45F1-963A-3DED1DEFFCA5}" srcOrd="3" destOrd="0" presId="urn:microsoft.com/office/officeart/2005/8/layout/cycle5"/>
    <dgm:cxn modelId="{42FD808D-F509-4361-9B8D-53BE33F7FF29}" type="presParOf" srcId="{C6EC1814-71D9-4185-967E-A98CF4F989BA}" destId="{CF193801-0646-4569-8B25-CA9571C4F9FA}" srcOrd="4" destOrd="0" presId="urn:microsoft.com/office/officeart/2005/8/layout/cycle5"/>
    <dgm:cxn modelId="{66B83C58-0217-4000-8205-EA26F64A36DF}" type="presParOf" srcId="{C6EC1814-71D9-4185-967E-A98CF4F989BA}" destId="{3F01FAE2-523D-4D0E-B2AD-CFDAB083703E}" srcOrd="5" destOrd="0" presId="urn:microsoft.com/office/officeart/2005/8/layout/cycle5"/>
    <dgm:cxn modelId="{E8AC9A0E-4192-49BF-8F81-C1AB74A5F930}" type="presParOf" srcId="{C6EC1814-71D9-4185-967E-A98CF4F989BA}" destId="{A0528071-7742-4DD7-9009-5C5C44D219CA}" srcOrd="6" destOrd="0" presId="urn:microsoft.com/office/officeart/2005/8/layout/cycle5"/>
    <dgm:cxn modelId="{C1C21AB1-E963-4B25-B9D9-8691FEB65392}" type="presParOf" srcId="{C6EC1814-71D9-4185-967E-A98CF4F989BA}" destId="{D6A28041-3897-4102-9B67-D90C5C33BF57}" srcOrd="7" destOrd="0" presId="urn:microsoft.com/office/officeart/2005/8/layout/cycle5"/>
    <dgm:cxn modelId="{43287E51-2F5B-48E4-80DD-5776F5EAF529}" type="presParOf" srcId="{C6EC1814-71D9-4185-967E-A98CF4F989BA}" destId="{06B57FBB-AFA3-480A-A8EC-163EBF0B9C1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05/8/layout/process5" loCatId="process" qsTypeId="urn:microsoft.com/office/officeart/2005/8/quickstyle/simple5" qsCatId="simple" csTypeId="urn:microsoft.com/office/officeart/2005/8/colors/accent6_1" csCatId="accent6" phldr="1"/>
      <dgm:spPr/>
    </dgm:pt>
    <dgm:pt modelId="{84091196-006F-4973-A628-4BB19DF57120}">
      <dgm:prSet phldrT="[Text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The ability to find hundreds of leads in just a few hours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472A5C-E155-4635-8B20-C6B122A1ED1B}" type="sibTrans" cxnId="{CC683621-F96B-40A2-9154-B799BC8F0F61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1C4C1AB-CD68-4BF1-8012-CF39972B1602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Only takes 10-15 minutes a day</a:t>
          </a:r>
        </a:p>
      </dgm:t>
    </dgm:pt>
    <dgm:pt modelId="{7DCAAF89-C469-4A10-9D77-81860DA3B2B1}" type="parTrans" cxnId="{A9DFD55E-24DB-41EA-83ED-692E217F56F3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38027DD-A5ED-4216-A089-0BF2F1CBE199}" type="sibTrans" cxnId="{A9DFD55E-24DB-41EA-83ED-692E217F56F3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C37F80A-BB78-4160-A875-B2A21B1E4E98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High quantity of mom and pops on the site</a:t>
          </a:r>
        </a:p>
      </dgm:t>
    </dgm:pt>
    <dgm:pt modelId="{D2D98B5F-AC75-4D0C-9B65-025BE80DE4E0}" type="parTrans" cxnId="{4608D4BE-54F4-4A41-889F-F52A8549B976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0D4CD87-0878-48CA-BC40-9358746EFD34}" type="sibTrans" cxnId="{4608D4BE-54F4-4A41-889F-F52A8549B976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6A02430-41D5-4C87-9F3E-ADDD96431D0E}">
      <dgm:prSet custT="1"/>
      <dgm:spPr/>
      <dgm:t>
        <a:bodyPr/>
        <a:lstStyle/>
        <a:p>
          <a:pPr>
            <a:buFont typeface="Cambria" panose="02040503050406030204" pitchFamily="18" charset="0"/>
            <a:buChar char="-"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Free!</a:t>
          </a:r>
        </a:p>
      </dgm:t>
    </dgm:pt>
    <dgm:pt modelId="{369D4A9C-F551-4376-AA1B-DDEDAAB790B1}" type="parTrans" cxnId="{C5A67CF6-F380-49D2-843D-85DBB1E50D25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693A215-76B7-4EF6-8422-B05D6C5E63EB}" type="sibTrans" cxnId="{C5A67CF6-F380-49D2-843D-85DBB1E50D25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2FB604C-76AE-4410-9A63-7D76D27E5566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Literally works in basically every market</a:t>
          </a:r>
        </a:p>
      </dgm:t>
    </dgm:pt>
    <dgm:pt modelId="{2AD9D02A-0F22-4F0D-9DAC-D6177B99D042}" type="parTrans" cxnId="{090644F7-50E5-4790-B0B8-30DF78DC309C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4DCE6D-525D-4843-A71B-F95974034138}" type="sibTrans" cxnId="{090644F7-50E5-4790-B0B8-30DF78DC309C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5EBED93-878A-485F-A49E-BC84F8A1DF1D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Nobody looks for deals there anymore (except you)</a:t>
          </a:r>
        </a:p>
      </dgm:t>
    </dgm:pt>
    <dgm:pt modelId="{BBFE0312-DBBA-49B1-AEE2-31C5D6A6EACC}" type="parTrans" cxnId="{20869B2F-A096-4949-A835-E339C91CBDAF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1B74AB4-DB04-445D-99FA-BE1678A7019A}" type="sibTrans" cxnId="{20869B2F-A096-4949-A835-E339C91CBDAF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9ADD4BE-0EA5-4CAF-B2BE-C12805AA5029}" type="pres">
      <dgm:prSet presAssocID="{69D91B3C-4BCB-4959-B10F-D546BCECAEDD}" presName="diagram" presStyleCnt="0">
        <dgm:presLayoutVars>
          <dgm:dir/>
          <dgm:resizeHandles val="exact"/>
        </dgm:presLayoutVars>
      </dgm:prSet>
      <dgm:spPr/>
    </dgm:pt>
    <dgm:pt modelId="{74956C2B-7A7B-42BB-9F50-3DC2BBB1A902}" type="pres">
      <dgm:prSet presAssocID="{84091196-006F-4973-A628-4BB19DF57120}" presName="node" presStyleLbl="node1" presStyleIdx="0" presStyleCnt="6">
        <dgm:presLayoutVars>
          <dgm:bulletEnabled val="1"/>
        </dgm:presLayoutVars>
      </dgm:prSet>
      <dgm:spPr/>
    </dgm:pt>
    <dgm:pt modelId="{E2D3F849-7E52-48A9-AEA4-F2366BE4FAFC}" type="pres">
      <dgm:prSet presAssocID="{A7472A5C-E155-4635-8B20-C6B122A1ED1B}" presName="sibTrans" presStyleLbl="sibTrans2D1" presStyleIdx="0" presStyleCnt="5"/>
      <dgm:spPr/>
    </dgm:pt>
    <dgm:pt modelId="{39B1D76F-2960-4508-97A1-315AAF613B6C}" type="pres">
      <dgm:prSet presAssocID="{A7472A5C-E155-4635-8B20-C6B122A1ED1B}" presName="connectorText" presStyleLbl="sibTrans2D1" presStyleIdx="0" presStyleCnt="5"/>
      <dgm:spPr/>
    </dgm:pt>
    <dgm:pt modelId="{A899BA8F-6FD0-4069-B771-A97B6DBCE3E5}" type="pres">
      <dgm:prSet presAssocID="{E1C4C1AB-CD68-4BF1-8012-CF39972B1602}" presName="node" presStyleLbl="node1" presStyleIdx="1" presStyleCnt="6">
        <dgm:presLayoutVars>
          <dgm:bulletEnabled val="1"/>
        </dgm:presLayoutVars>
      </dgm:prSet>
      <dgm:spPr/>
    </dgm:pt>
    <dgm:pt modelId="{D52A684E-0F1A-45FA-945A-50CAF4A71318}" type="pres">
      <dgm:prSet presAssocID="{D38027DD-A5ED-4216-A089-0BF2F1CBE199}" presName="sibTrans" presStyleLbl="sibTrans2D1" presStyleIdx="1" presStyleCnt="5"/>
      <dgm:spPr/>
    </dgm:pt>
    <dgm:pt modelId="{795D94DC-9157-4C53-A1F5-F1927A4B869B}" type="pres">
      <dgm:prSet presAssocID="{D38027DD-A5ED-4216-A089-0BF2F1CBE199}" presName="connectorText" presStyleLbl="sibTrans2D1" presStyleIdx="1" presStyleCnt="5"/>
      <dgm:spPr/>
    </dgm:pt>
    <dgm:pt modelId="{6FADDC0F-33AE-4EBB-8571-F6A778282271}" type="pres">
      <dgm:prSet presAssocID="{EC37F80A-BB78-4160-A875-B2A21B1E4E98}" presName="node" presStyleLbl="node1" presStyleIdx="2" presStyleCnt="6">
        <dgm:presLayoutVars>
          <dgm:bulletEnabled val="1"/>
        </dgm:presLayoutVars>
      </dgm:prSet>
      <dgm:spPr/>
    </dgm:pt>
    <dgm:pt modelId="{276B6732-8C84-43B6-9264-3860C1BF36F1}" type="pres">
      <dgm:prSet presAssocID="{40D4CD87-0878-48CA-BC40-9358746EFD34}" presName="sibTrans" presStyleLbl="sibTrans2D1" presStyleIdx="2" presStyleCnt="5"/>
      <dgm:spPr/>
    </dgm:pt>
    <dgm:pt modelId="{EE42B79D-0BD6-484D-ACD5-8FE64FD2C465}" type="pres">
      <dgm:prSet presAssocID="{40D4CD87-0878-48CA-BC40-9358746EFD34}" presName="connectorText" presStyleLbl="sibTrans2D1" presStyleIdx="2" presStyleCnt="5"/>
      <dgm:spPr/>
    </dgm:pt>
    <dgm:pt modelId="{2D95F67C-5A2B-44C6-B4F0-C3014CD7ACDB}" type="pres">
      <dgm:prSet presAssocID="{76A02430-41D5-4C87-9F3E-ADDD96431D0E}" presName="node" presStyleLbl="node1" presStyleIdx="3" presStyleCnt="6">
        <dgm:presLayoutVars>
          <dgm:bulletEnabled val="1"/>
        </dgm:presLayoutVars>
      </dgm:prSet>
      <dgm:spPr/>
    </dgm:pt>
    <dgm:pt modelId="{18B0015E-9A6E-4C70-9085-BF097B4E8C4C}" type="pres">
      <dgm:prSet presAssocID="{C693A215-76B7-4EF6-8422-B05D6C5E63EB}" presName="sibTrans" presStyleLbl="sibTrans2D1" presStyleIdx="3" presStyleCnt="5"/>
      <dgm:spPr/>
    </dgm:pt>
    <dgm:pt modelId="{01D8B28F-B334-45FE-9A2F-08FFF9F0337A}" type="pres">
      <dgm:prSet presAssocID="{C693A215-76B7-4EF6-8422-B05D6C5E63EB}" presName="connectorText" presStyleLbl="sibTrans2D1" presStyleIdx="3" presStyleCnt="5"/>
      <dgm:spPr/>
    </dgm:pt>
    <dgm:pt modelId="{D7B2363C-54D3-454D-B10D-149B59D5678E}" type="pres">
      <dgm:prSet presAssocID="{02FB604C-76AE-4410-9A63-7D76D27E5566}" presName="node" presStyleLbl="node1" presStyleIdx="4" presStyleCnt="6">
        <dgm:presLayoutVars>
          <dgm:bulletEnabled val="1"/>
        </dgm:presLayoutVars>
      </dgm:prSet>
      <dgm:spPr/>
    </dgm:pt>
    <dgm:pt modelId="{764B737B-A8DC-4104-BD4A-9CBBFFF67AAA}" type="pres">
      <dgm:prSet presAssocID="{BF4DCE6D-525D-4843-A71B-F95974034138}" presName="sibTrans" presStyleLbl="sibTrans2D1" presStyleIdx="4" presStyleCnt="5"/>
      <dgm:spPr/>
    </dgm:pt>
    <dgm:pt modelId="{244CE4D9-DCF0-41AB-A249-4B2A5419C901}" type="pres">
      <dgm:prSet presAssocID="{BF4DCE6D-525D-4843-A71B-F95974034138}" presName="connectorText" presStyleLbl="sibTrans2D1" presStyleIdx="4" presStyleCnt="5"/>
      <dgm:spPr/>
    </dgm:pt>
    <dgm:pt modelId="{5FA464EE-766A-488F-A05B-609F7E5F4E3A}" type="pres">
      <dgm:prSet presAssocID="{15EBED93-878A-485F-A49E-BC84F8A1DF1D}" presName="node" presStyleLbl="node1" presStyleIdx="5" presStyleCnt="6">
        <dgm:presLayoutVars>
          <dgm:bulletEnabled val="1"/>
        </dgm:presLayoutVars>
      </dgm:prSet>
      <dgm:spPr/>
    </dgm:pt>
  </dgm:ptLst>
  <dgm:cxnLst>
    <dgm:cxn modelId="{2836A408-2CF6-4443-9D08-C5D9E10D80A6}" type="presOf" srcId="{BF4DCE6D-525D-4843-A71B-F95974034138}" destId="{244CE4D9-DCF0-41AB-A249-4B2A5419C901}" srcOrd="1" destOrd="0" presId="urn:microsoft.com/office/officeart/2005/8/layout/process5"/>
    <dgm:cxn modelId="{99231821-E5C8-4638-B29B-52403C64F2B1}" type="presOf" srcId="{EC37F80A-BB78-4160-A875-B2A21B1E4E98}" destId="{6FADDC0F-33AE-4EBB-8571-F6A778282271}" srcOrd="0" destOrd="0" presId="urn:microsoft.com/office/officeart/2005/8/layout/process5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61396F24-100A-4AE3-89C3-894736CC922C}" type="presOf" srcId="{40D4CD87-0878-48CA-BC40-9358746EFD34}" destId="{EE42B79D-0BD6-484D-ACD5-8FE64FD2C465}" srcOrd="1" destOrd="0" presId="urn:microsoft.com/office/officeart/2005/8/layout/process5"/>
    <dgm:cxn modelId="{20869B2F-A096-4949-A835-E339C91CBDAF}" srcId="{69D91B3C-4BCB-4959-B10F-D546BCECAEDD}" destId="{15EBED93-878A-485F-A49E-BC84F8A1DF1D}" srcOrd="5" destOrd="0" parTransId="{BBFE0312-DBBA-49B1-AEE2-31C5D6A6EACC}" sibTransId="{C1B74AB4-DB04-445D-99FA-BE1678A7019A}"/>
    <dgm:cxn modelId="{22422430-6DC8-453C-8A55-E9996239B968}" type="presOf" srcId="{E1C4C1AB-CD68-4BF1-8012-CF39972B1602}" destId="{A899BA8F-6FD0-4069-B771-A97B6DBCE3E5}" srcOrd="0" destOrd="0" presId="urn:microsoft.com/office/officeart/2005/8/layout/process5"/>
    <dgm:cxn modelId="{E5DBD938-07B3-46D8-BA1F-BD455092A156}" type="presOf" srcId="{69D91B3C-4BCB-4959-B10F-D546BCECAEDD}" destId="{89ADD4BE-0EA5-4CAF-B2BE-C12805AA5029}" srcOrd="0" destOrd="0" presId="urn:microsoft.com/office/officeart/2005/8/layout/process5"/>
    <dgm:cxn modelId="{A9DFD55E-24DB-41EA-83ED-692E217F56F3}" srcId="{69D91B3C-4BCB-4959-B10F-D546BCECAEDD}" destId="{E1C4C1AB-CD68-4BF1-8012-CF39972B1602}" srcOrd="1" destOrd="0" parTransId="{7DCAAF89-C469-4A10-9D77-81860DA3B2B1}" sibTransId="{D38027DD-A5ED-4216-A089-0BF2F1CBE199}"/>
    <dgm:cxn modelId="{9217465F-2E87-4151-9E90-B93A283C125F}" type="presOf" srcId="{40D4CD87-0878-48CA-BC40-9358746EFD34}" destId="{276B6732-8C84-43B6-9264-3860C1BF36F1}" srcOrd="0" destOrd="0" presId="urn:microsoft.com/office/officeart/2005/8/layout/process5"/>
    <dgm:cxn modelId="{36059142-2BAC-467E-8EE6-E44843B5256F}" type="presOf" srcId="{D38027DD-A5ED-4216-A089-0BF2F1CBE199}" destId="{795D94DC-9157-4C53-A1F5-F1927A4B869B}" srcOrd="1" destOrd="0" presId="urn:microsoft.com/office/officeart/2005/8/layout/process5"/>
    <dgm:cxn modelId="{7780A243-0117-4512-8F25-469B458E08B1}" type="presOf" srcId="{BF4DCE6D-525D-4843-A71B-F95974034138}" destId="{764B737B-A8DC-4104-BD4A-9CBBFFF67AAA}" srcOrd="0" destOrd="0" presId="urn:microsoft.com/office/officeart/2005/8/layout/process5"/>
    <dgm:cxn modelId="{448F1167-4BD9-4B75-AFEF-397B7B57CAC8}" type="presOf" srcId="{15EBED93-878A-485F-A49E-BC84F8A1DF1D}" destId="{5FA464EE-766A-488F-A05B-609F7E5F4E3A}" srcOrd="0" destOrd="0" presId="urn:microsoft.com/office/officeart/2005/8/layout/process5"/>
    <dgm:cxn modelId="{D114C449-E8CE-4B11-8EB9-138B1606D602}" type="presOf" srcId="{C693A215-76B7-4EF6-8422-B05D6C5E63EB}" destId="{01D8B28F-B334-45FE-9A2F-08FFF9F0337A}" srcOrd="1" destOrd="0" presId="urn:microsoft.com/office/officeart/2005/8/layout/process5"/>
    <dgm:cxn modelId="{013DEF79-21F3-4086-BF55-7D982510231B}" type="presOf" srcId="{84091196-006F-4973-A628-4BB19DF57120}" destId="{74956C2B-7A7B-42BB-9F50-3DC2BBB1A902}" srcOrd="0" destOrd="0" presId="urn:microsoft.com/office/officeart/2005/8/layout/process5"/>
    <dgm:cxn modelId="{30C4F284-7164-4434-8215-FD137964B482}" type="presOf" srcId="{A7472A5C-E155-4635-8B20-C6B122A1ED1B}" destId="{39B1D76F-2960-4508-97A1-315AAF613B6C}" srcOrd="1" destOrd="0" presId="urn:microsoft.com/office/officeart/2005/8/layout/process5"/>
    <dgm:cxn modelId="{D3D02798-7A9A-4418-BC01-77C71E4C509A}" type="presOf" srcId="{02FB604C-76AE-4410-9A63-7D76D27E5566}" destId="{D7B2363C-54D3-454D-B10D-149B59D5678E}" srcOrd="0" destOrd="0" presId="urn:microsoft.com/office/officeart/2005/8/layout/process5"/>
    <dgm:cxn modelId="{A5D2DAB4-9F3D-41B5-B809-C516A13B4418}" type="presOf" srcId="{76A02430-41D5-4C87-9F3E-ADDD96431D0E}" destId="{2D95F67C-5A2B-44C6-B4F0-C3014CD7ACDB}" srcOrd="0" destOrd="0" presId="urn:microsoft.com/office/officeart/2005/8/layout/process5"/>
    <dgm:cxn modelId="{4608D4BE-54F4-4A41-889F-F52A8549B976}" srcId="{69D91B3C-4BCB-4959-B10F-D546BCECAEDD}" destId="{EC37F80A-BB78-4160-A875-B2A21B1E4E98}" srcOrd="2" destOrd="0" parTransId="{D2D98B5F-AC75-4D0C-9B65-025BE80DE4E0}" sibTransId="{40D4CD87-0878-48CA-BC40-9358746EFD34}"/>
    <dgm:cxn modelId="{6E650BBF-4127-4124-A457-B549FB4B4805}" type="presOf" srcId="{C693A215-76B7-4EF6-8422-B05D6C5E63EB}" destId="{18B0015E-9A6E-4C70-9085-BF097B4E8C4C}" srcOrd="0" destOrd="0" presId="urn:microsoft.com/office/officeart/2005/8/layout/process5"/>
    <dgm:cxn modelId="{D03F77C9-E1E7-4920-BE63-FAACBA7E54C0}" type="presOf" srcId="{D38027DD-A5ED-4216-A089-0BF2F1CBE199}" destId="{D52A684E-0F1A-45FA-945A-50CAF4A71318}" srcOrd="0" destOrd="0" presId="urn:microsoft.com/office/officeart/2005/8/layout/process5"/>
    <dgm:cxn modelId="{C5A67CF6-F380-49D2-843D-85DBB1E50D25}" srcId="{69D91B3C-4BCB-4959-B10F-D546BCECAEDD}" destId="{76A02430-41D5-4C87-9F3E-ADDD96431D0E}" srcOrd="3" destOrd="0" parTransId="{369D4A9C-F551-4376-AA1B-DDEDAAB790B1}" sibTransId="{C693A215-76B7-4EF6-8422-B05D6C5E63EB}"/>
    <dgm:cxn modelId="{090644F7-50E5-4790-B0B8-30DF78DC309C}" srcId="{69D91B3C-4BCB-4959-B10F-D546BCECAEDD}" destId="{02FB604C-76AE-4410-9A63-7D76D27E5566}" srcOrd="4" destOrd="0" parTransId="{2AD9D02A-0F22-4F0D-9DAC-D6177B99D042}" sibTransId="{BF4DCE6D-525D-4843-A71B-F95974034138}"/>
    <dgm:cxn modelId="{BF204AF9-9B2F-41EC-8FC8-DC4CADEBA9D6}" type="presOf" srcId="{A7472A5C-E155-4635-8B20-C6B122A1ED1B}" destId="{E2D3F849-7E52-48A9-AEA4-F2366BE4FAFC}" srcOrd="0" destOrd="0" presId="urn:microsoft.com/office/officeart/2005/8/layout/process5"/>
    <dgm:cxn modelId="{C8ED59DA-3097-4DF5-9608-81DAF9372BFD}" type="presParOf" srcId="{89ADD4BE-0EA5-4CAF-B2BE-C12805AA5029}" destId="{74956C2B-7A7B-42BB-9F50-3DC2BBB1A902}" srcOrd="0" destOrd="0" presId="urn:microsoft.com/office/officeart/2005/8/layout/process5"/>
    <dgm:cxn modelId="{ADFBDDB5-B503-48EB-8ECA-D91E479813EA}" type="presParOf" srcId="{89ADD4BE-0EA5-4CAF-B2BE-C12805AA5029}" destId="{E2D3F849-7E52-48A9-AEA4-F2366BE4FAFC}" srcOrd="1" destOrd="0" presId="urn:microsoft.com/office/officeart/2005/8/layout/process5"/>
    <dgm:cxn modelId="{9977B683-D50C-4251-8A4C-8C99992797B1}" type="presParOf" srcId="{E2D3F849-7E52-48A9-AEA4-F2366BE4FAFC}" destId="{39B1D76F-2960-4508-97A1-315AAF613B6C}" srcOrd="0" destOrd="0" presId="urn:microsoft.com/office/officeart/2005/8/layout/process5"/>
    <dgm:cxn modelId="{D9E5A1EF-06B8-4DC4-BE60-457B0F07CB7E}" type="presParOf" srcId="{89ADD4BE-0EA5-4CAF-B2BE-C12805AA5029}" destId="{A899BA8F-6FD0-4069-B771-A97B6DBCE3E5}" srcOrd="2" destOrd="0" presId="urn:microsoft.com/office/officeart/2005/8/layout/process5"/>
    <dgm:cxn modelId="{85586A06-8D77-4F95-8741-CD7FDE341E50}" type="presParOf" srcId="{89ADD4BE-0EA5-4CAF-B2BE-C12805AA5029}" destId="{D52A684E-0F1A-45FA-945A-50CAF4A71318}" srcOrd="3" destOrd="0" presId="urn:microsoft.com/office/officeart/2005/8/layout/process5"/>
    <dgm:cxn modelId="{4A6F2622-C017-4B98-BF77-8CDDA307C3A2}" type="presParOf" srcId="{D52A684E-0F1A-45FA-945A-50CAF4A71318}" destId="{795D94DC-9157-4C53-A1F5-F1927A4B869B}" srcOrd="0" destOrd="0" presId="urn:microsoft.com/office/officeart/2005/8/layout/process5"/>
    <dgm:cxn modelId="{C1135F74-6BA4-4F9B-80A6-6F767AC9CA8F}" type="presParOf" srcId="{89ADD4BE-0EA5-4CAF-B2BE-C12805AA5029}" destId="{6FADDC0F-33AE-4EBB-8571-F6A778282271}" srcOrd="4" destOrd="0" presId="urn:microsoft.com/office/officeart/2005/8/layout/process5"/>
    <dgm:cxn modelId="{E1A34E83-0400-4165-9EBD-249F731BFC05}" type="presParOf" srcId="{89ADD4BE-0EA5-4CAF-B2BE-C12805AA5029}" destId="{276B6732-8C84-43B6-9264-3860C1BF36F1}" srcOrd="5" destOrd="0" presId="urn:microsoft.com/office/officeart/2005/8/layout/process5"/>
    <dgm:cxn modelId="{0745EF4B-2832-437F-A156-3C459C887F75}" type="presParOf" srcId="{276B6732-8C84-43B6-9264-3860C1BF36F1}" destId="{EE42B79D-0BD6-484D-ACD5-8FE64FD2C465}" srcOrd="0" destOrd="0" presId="urn:microsoft.com/office/officeart/2005/8/layout/process5"/>
    <dgm:cxn modelId="{4A590BE0-0177-47EB-9122-37539D9C0BCB}" type="presParOf" srcId="{89ADD4BE-0EA5-4CAF-B2BE-C12805AA5029}" destId="{2D95F67C-5A2B-44C6-B4F0-C3014CD7ACDB}" srcOrd="6" destOrd="0" presId="urn:microsoft.com/office/officeart/2005/8/layout/process5"/>
    <dgm:cxn modelId="{8BAEE8BA-1E29-4A8D-BC08-D9FE238D2539}" type="presParOf" srcId="{89ADD4BE-0EA5-4CAF-B2BE-C12805AA5029}" destId="{18B0015E-9A6E-4C70-9085-BF097B4E8C4C}" srcOrd="7" destOrd="0" presId="urn:microsoft.com/office/officeart/2005/8/layout/process5"/>
    <dgm:cxn modelId="{4881AC13-3ABF-40D5-AD4C-01743D9BD68F}" type="presParOf" srcId="{18B0015E-9A6E-4C70-9085-BF097B4E8C4C}" destId="{01D8B28F-B334-45FE-9A2F-08FFF9F0337A}" srcOrd="0" destOrd="0" presId="urn:microsoft.com/office/officeart/2005/8/layout/process5"/>
    <dgm:cxn modelId="{14AF4D35-0BB7-4646-A490-E4DB3615916E}" type="presParOf" srcId="{89ADD4BE-0EA5-4CAF-B2BE-C12805AA5029}" destId="{D7B2363C-54D3-454D-B10D-149B59D5678E}" srcOrd="8" destOrd="0" presId="urn:microsoft.com/office/officeart/2005/8/layout/process5"/>
    <dgm:cxn modelId="{B145C022-120C-4469-9C3C-FAA5592A0B83}" type="presParOf" srcId="{89ADD4BE-0EA5-4CAF-B2BE-C12805AA5029}" destId="{764B737B-A8DC-4104-BD4A-9CBBFFF67AAA}" srcOrd="9" destOrd="0" presId="urn:microsoft.com/office/officeart/2005/8/layout/process5"/>
    <dgm:cxn modelId="{FCE22FB6-ED50-4E10-9B74-976FF6D9A99A}" type="presParOf" srcId="{764B737B-A8DC-4104-BD4A-9CBBFFF67AAA}" destId="{244CE4D9-DCF0-41AB-A249-4B2A5419C901}" srcOrd="0" destOrd="0" presId="urn:microsoft.com/office/officeart/2005/8/layout/process5"/>
    <dgm:cxn modelId="{6CD2C1CE-9F00-46AE-A2EA-D09397D41F8A}" type="presParOf" srcId="{89ADD4BE-0EA5-4CAF-B2BE-C12805AA5029}" destId="{5FA464EE-766A-488F-A05B-609F7E5F4E3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</dgm:pt>
    <dgm:pt modelId="{84091196-006F-4973-A628-4BB19DF57120}">
      <dgm:prSet phldrT="[Text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3200" b="1" u="none" dirty="0">
              <a:solidFill>
                <a:schemeClr val="tx1"/>
              </a:solidFill>
            </a:rPr>
            <a:t>Reach out to properties in the for sale section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7472A5C-E155-4635-8B20-C6B122A1ED1B}" type="sibTrans" cxnId="{CC683621-F96B-40A2-9154-B799BC8F0F6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1C4C1AB-CD68-4BF1-8012-CF39972B1602}">
      <dgm:prSet custT="1"/>
      <dgm:spPr/>
      <dgm:t>
        <a:bodyPr/>
        <a:lstStyle/>
        <a:p>
          <a:r>
            <a:rPr lang="en-US" sz="3200" b="1" u="none" dirty="0">
              <a:solidFill>
                <a:schemeClr val="tx1"/>
              </a:solidFill>
            </a:rPr>
            <a:t>Post ads saying you buy multifamily properties </a:t>
          </a:r>
        </a:p>
      </dgm:t>
    </dgm:pt>
    <dgm:pt modelId="{7DCAAF89-C469-4A10-9D77-81860DA3B2B1}" type="parTrans" cxnId="{A9DFD55E-24DB-41EA-83ED-692E217F56F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38027DD-A5ED-4216-A089-0BF2F1CBE199}" type="sibTrans" cxnId="{A9DFD55E-24DB-41EA-83ED-692E217F56F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6A02430-41D5-4C87-9F3E-ADDD96431D0E}">
      <dgm:prSet custT="1"/>
      <dgm:spPr/>
      <dgm:t>
        <a:bodyPr/>
        <a:lstStyle/>
        <a:p>
          <a:r>
            <a:rPr lang="en-US" sz="3200" b="1" u="none" dirty="0">
              <a:solidFill>
                <a:schemeClr val="tx1"/>
              </a:solidFill>
            </a:rPr>
            <a:t>Cold call “for rents”</a:t>
          </a:r>
        </a:p>
      </dgm:t>
    </dgm:pt>
    <dgm:pt modelId="{369D4A9C-F551-4376-AA1B-DDEDAAB790B1}" type="parTrans" cxnId="{C5A67CF6-F380-49D2-843D-85DBB1E50D2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693A215-76B7-4EF6-8422-B05D6C5E63EB}" type="sibTrans" cxnId="{C5A67CF6-F380-49D2-843D-85DBB1E50D2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832AC54-DAD0-47C3-9769-DD66F1B7D9D8}" type="pres">
      <dgm:prSet presAssocID="{69D91B3C-4BCB-4959-B10F-D546BCECAEDD}" presName="linear" presStyleCnt="0">
        <dgm:presLayoutVars>
          <dgm:dir/>
          <dgm:animLvl val="lvl"/>
          <dgm:resizeHandles val="exact"/>
        </dgm:presLayoutVars>
      </dgm:prSet>
      <dgm:spPr/>
    </dgm:pt>
    <dgm:pt modelId="{C4B51E71-0FE0-49F8-AC75-AACB65DFCBF6}" type="pres">
      <dgm:prSet presAssocID="{84091196-006F-4973-A628-4BB19DF57120}" presName="parentLin" presStyleCnt="0"/>
      <dgm:spPr/>
    </dgm:pt>
    <dgm:pt modelId="{982E6436-1EC0-49A2-8DAE-020A1B9F0A38}" type="pres">
      <dgm:prSet presAssocID="{84091196-006F-4973-A628-4BB19DF57120}" presName="parentLeftMargin" presStyleLbl="node1" presStyleIdx="0" presStyleCnt="3"/>
      <dgm:spPr/>
    </dgm:pt>
    <dgm:pt modelId="{AB5CE103-5A6E-4865-B4D3-6AFA4CE58799}" type="pres">
      <dgm:prSet presAssocID="{84091196-006F-4973-A628-4BB19DF57120}" presName="parentText" presStyleLbl="node1" presStyleIdx="0" presStyleCnt="3" custScaleX="119847">
        <dgm:presLayoutVars>
          <dgm:chMax val="0"/>
          <dgm:bulletEnabled val="1"/>
        </dgm:presLayoutVars>
      </dgm:prSet>
      <dgm:spPr/>
    </dgm:pt>
    <dgm:pt modelId="{F735A474-9933-46E2-ADAF-25D28F8F8E24}" type="pres">
      <dgm:prSet presAssocID="{84091196-006F-4973-A628-4BB19DF57120}" presName="negativeSpace" presStyleCnt="0"/>
      <dgm:spPr/>
    </dgm:pt>
    <dgm:pt modelId="{F9028515-5786-4B7F-8DD9-C9588A351114}" type="pres">
      <dgm:prSet presAssocID="{84091196-006F-4973-A628-4BB19DF57120}" presName="childText" presStyleLbl="conFgAcc1" presStyleIdx="0" presStyleCnt="3">
        <dgm:presLayoutVars>
          <dgm:bulletEnabled val="1"/>
        </dgm:presLayoutVars>
      </dgm:prSet>
      <dgm:spPr/>
    </dgm:pt>
    <dgm:pt modelId="{2E2B8182-C0D4-47E0-818F-1FF7D564D94A}" type="pres">
      <dgm:prSet presAssocID="{A7472A5C-E155-4635-8B20-C6B122A1ED1B}" presName="spaceBetweenRectangles" presStyleCnt="0"/>
      <dgm:spPr/>
    </dgm:pt>
    <dgm:pt modelId="{5373B44A-C7A2-4134-A4A4-B33075979B48}" type="pres">
      <dgm:prSet presAssocID="{E1C4C1AB-CD68-4BF1-8012-CF39972B1602}" presName="parentLin" presStyleCnt="0"/>
      <dgm:spPr/>
    </dgm:pt>
    <dgm:pt modelId="{735138A2-8A58-4BD0-B849-D8E7B69F8F09}" type="pres">
      <dgm:prSet presAssocID="{E1C4C1AB-CD68-4BF1-8012-CF39972B1602}" presName="parentLeftMargin" presStyleLbl="node1" presStyleIdx="0" presStyleCnt="3"/>
      <dgm:spPr/>
    </dgm:pt>
    <dgm:pt modelId="{43341D7D-62CC-40C3-80FE-F09DBE0BC34B}" type="pres">
      <dgm:prSet presAssocID="{E1C4C1AB-CD68-4BF1-8012-CF39972B1602}" presName="parentText" presStyleLbl="node1" presStyleIdx="1" presStyleCnt="3" custScaleX="119847">
        <dgm:presLayoutVars>
          <dgm:chMax val="0"/>
          <dgm:bulletEnabled val="1"/>
        </dgm:presLayoutVars>
      </dgm:prSet>
      <dgm:spPr/>
    </dgm:pt>
    <dgm:pt modelId="{40A22D74-F6E2-4875-A3C3-08CB6FFC97EC}" type="pres">
      <dgm:prSet presAssocID="{E1C4C1AB-CD68-4BF1-8012-CF39972B1602}" presName="negativeSpace" presStyleCnt="0"/>
      <dgm:spPr/>
    </dgm:pt>
    <dgm:pt modelId="{68CE946A-0D65-469F-9CEA-6B49266452B9}" type="pres">
      <dgm:prSet presAssocID="{E1C4C1AB-CD68-4BF1-8012-CF39972B1602}" presName="childText" presStyleLbl="conFgAcc1" presStyleIdx="1" presStyleCnt="3">
        <dgm:presLayoutVars>
          <dgm:bulletEnabled val="1"/>
        </dgm:presLayoutVars>
      </dgm:prSet>
      <dgm:spPr/>
    </dgm:pt>
    <dgm:pt modelId="{CD3C4A63-F8A2-493D-B450-06D4E8C5A2EB}" type="pres">
      <dgm:prSet presAssocID="{D38027DD-A5ED-4216-A089-0BF2F1CBE199}" presName="spaceBetweenRectangles" presStyleCnt="0"/>
      <dgm:spPr/>
    </dgm:pt>
    <dgm:pt modelId="{538B2A45-0AC6-4452-87DC-77D0950B9646}" type="pres">
      <dgm:prSet presAssocID="{76A02430-41D5-4C87-9F3E-ADDD96431D0E}" presName="parentLin" presStyleCnt="0"/>
      <dgm:spPr/>
    </dgm:pt>
    <dgm:pt modelId="{3E1750B9-70D1-4541-985B-E280916A3C32}" type="pres">
      <dgm:prSet presAssocID="{76A02430-41D5-4C87-9F3E-ADDD96431D0E}" presName="parentLeftMargin" presStyleLbl="node1" presStyleIdx="1" presStyleCnt="3"/>
      <dgm:spPr/>
    </dgm:pt>
    <dgm:pt modelId="{1CEA7E6D-A119-4FB0-BA0E-97AD8CEDA64E}" type="pres">
      <dgm:prSet presAssocID="{76A02430-41D5-4C87-9F3E-ADDD96431D0E}" presName="parentText" presStyleLbl="node1" presStyleIdx="2" presStyleCnt="3" custScaleX="119847">
        <dgm:presLayoutVars>
          <dgm:chMax val="0"/>
          <dgm:bulletEnabled val="1"/>
        </dgm:presLayoutVars>
      </dgm:prSet>
      <dgm:spPr/>
    </dgm:pt>
    <dgm:pt modelId="{C2C8F6DD-039C-48D0-96DF-3F79ACF21775}" type="pres">
      <dgm:prSet presAssocID="{76A02430-41D5-4C87-9F3E-ADDD96431D0E}" presName="negativeSpace" presStyleCnt="0"/>
      <dgm:spPr/>
    </dgm:pt>
    <dgm:pt modelId="{A49A8ADC-B4A0-4AEA-8569-4B2846E312E3}" type="pres">
      <dgm:prSet presAssocID="{76A02430-41D5-4C87-9F3E-ADDD96431D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21BE19-8E34-4443-A633-ABA88BF43A83}" type="presOf" srcId="{76A02430-41D5-4C87-9F3E-ADDD96431D0E}" destId="{3E1750B9-70D1-4541-985B-E280916A3C32}" srcOrd="0" destOrd="0" presId="urn:microsoft.com/office/officeart/2005/8/layout/list1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A9DFD55E-24DB-41EA-83ED-692E217F56F3}" srcId="{69D91B3C-4BCB-4959-B10F-D546BCECAEDD}" destId="{E1C4C1AB-CD68-4BF1-8012-CF39972B1602}" srcOrd="1" destOrd="0" parTransId="{7DCAAF89-C469-4A10-9D77-81860DA3B2B1}" sibTransId="{D38027DD-A5ED-4216-A089-0BF2F1CBE199}"/>
    <dgm:cxn modelId="{3FE7C269-E0AC-40EB-8E62-63AAA2E55B19}" type="presOf" srcId="{E1C4C1AB-CD68-4BF1-8012-CF39972B1602}" destId="{43341D7D-62CC-40C3-80FE-F09DBE0BC34B}" srcOrd="1" destOrd="0" presId="urn:microsoft.com/office/officeart/2005/8/layout/list1"/>
    <dgm:cxn modelId="{C9AC0D84-043E-426E-91EF-70FD448503DB}" type="presOf" srcId="{76A02430-41D5-4C87-9F3E-ADDD96431D0E}" destId="{1CEA7E6D-A119-4FB0-BA0E-97AD8CEDA64E}" srcOrd="1" destOrd="0" presId="urn:microsoft.com/office/officeart/2005/8/layout/list1"/>
    <dgm:cxn modelId="{88327F87-DAE1-43D7-BE8F-37D8C0DB5DEC}" type="presOf" srcId="{84091196-006F-4973-A628-4BB19DF57120}" destId="{982E6436-1EC0-49A2-8DAE-020A1B9F0A38}" srcOrd="0" destOrd="0" presId="urn:microsoft.com/office/officeart/2005/8/layout/list1"/>
    <dgm:cxn modelId="{72C014A3-4EAB-4E2B-BB85-5E59700604E6}" type="presOf" srcId="{E1C4C1AB-CD68-4BF1-8012-CF39972B1602}" destId="{735138A2-8A58-4BD0-B849-D8E7B69F8F09}" srcOrd="0" destOrd="0" presId="urn:microsoft.com/office/officeart/2005/8/layout/list1"/>
    <dgm:cxn modelId="{3AF608A5-F2A1-43FD-B329-40E504C736AE}" type="presOf" srcId="{84091196-006F-4973-A628-4BB19DF57120}" destId="{AB5CE103-5A6E-4865-B4D3-6AFA4CE58799}" srcOrd="1" destOrd="0" presId="urn:microsoft.com/office/officeart/2005/8/layout/list1"/>
    <dgm:cxn modelId="{101DD1BC-0BE0-49B6-9771-BC6A0EA1E01E}" type="presOf" srcId="{69D91B3C-4BCB-4959-B10F-D546BCECAEDD}" destId="{C832AC54-DAD0-47C3-9769-DD66F1B7D9D8}" srcOrd="0" destOrd="0" presId="urn:microsoft.com/office/officeart/2005/8/layout/list1"/>
    <dgm:cxn modelId="{C5A67CF6-F380-49D2-843D-85DBB1E50D25}" srcId="{69D91B3C-4BCB-4959-B10F-D546BCECAEDD}" destId="{76A02430-41D5-4C87-9F3E-ADDD96431D0E}" srcOrd="2" destOrd="0" parTransId="{369D4A9C-F551-4376-AA1B-DDEDAAB790B1}" sibTransId="{C693A215-76B7-4EF6-8422-B05D6C5E63EB}"/>
    <dgm:cxn modelId="{40A4AF98-C7E0-4413-81F4-704CC75797DC}" type="presParOf" srcId="{C832AC54-DAD0-47C3-9769-DD66F1B7D9D8}" destId="{C4B51E71-0FE0-49F8-AC75-AACB65DFCBF6}" srcOrd="0" destOrd="0" presId="urn:microsoft.com/office/officeart/2005/8/layout/list1"/>
    <dgm:cxn modelId="{93A6EE49-F85A-4264-B3A8-2FD68FD251E7}" type="presParOf" srcId="{C4B51E71-0FE0-49F8-AC75-AACB65DFCBF6}" destId="{982E6436-1EC0-49A2-8DAE-020A1B9F0A38}" srcOrd="0" destOrd="0" presId="urn:microsoft.com/office/officeart/2005/8/layout/list1"/>
    <dgm:cxn modelId="{E06D2237-24AC-4B13-82E5-C71EF4125FFF}" type="presParOf" srcId="{C4B51E71-0FE0-49F8-AC75-AACB65DFCBF6}" destId="{AB5CE103-5A6E-4865-B4D3-6AFA4CE58799}" srcOrd="1" destOrd="0" presId="urn:microsoft.com/office/officeart/2005/8/layout/list1"/>
    <dgm:cxn modelId="{D6D100EC-866A-4410-B660-C1B47CCE85BA}" type="presParOf" srcId="{C832AC54-DAD0-47C3-9769-DD66F1B7D9D8}" destId="{F735A474-9933-46E2-ADAF-25D28F8F8E24}" srcOrd="1" destOrd="0" presId="urn:microsoft.com/office/officeart/2005/8/layout/list1"/>
    <dgm:cxn modelId="{20E06201-AA88-42AA-B2B4-556BB200FCDA}" type="presParOf" srcId="{C832AC54-DAD0-47C3-9769-DD66F1B7D9D8}" destId="{F9028515-5786-4B7F-8DD9-C9588A351114}" srcOrd="2" destOrd="0" presId="urn:microsoft.com/office/officeart/2005/8/layout/list1"/>
    <dgm:cxn modelId="{792EFED2-7AB9-4086-A653-312536F613EE}" type="presParOf" srcId="{C832AC54-DAD0-47C3-9769-DD66F1B7D9D8}" destId="{2E2B8182-C0D4-47E0-818F-1FF7D564D94A}" srcOrd="3" destOrd="0" presId="urn:microsoft.com/office/officeart/2005/8/layout/list1"/>
    <dgm:cxn modelId="{19342E1C-70F4-4763-B6A4-CFDC38DA0EC6}" type="presParOf" srcId="{C832AC54-DAD0-47C3-9769-DD66F1B7D9D8}" destId="{5373B44A-C7A2-4134-A4A4-B33075979B48}" srcOrd="4" destOrd="0" presId="urn:microsoft.com/office/officeart/2005/8/layout/list1"/>
    <dgm:cxn modelId="{837B5A20-80DC-4B05-B08E-FD36AAD65F2A}" type="presParOf" srcId="{5373B44A-C7A2-4134-A4A4-B33075979B48}" destId="{735138A2-8A58-4BD0-B849-D8E7B69F8F09}" srcOrd="0" destOrd="0" presId="urn:microsoft.com/office/officeart/2005/8/layout/list1"/>
    <dgm:cxn modelId="{B06BB8D1-C470-4A4E-9053-C9D158538495}" type="presParOf" srcId="{5373B44A-C7A2-4134-A4A4-B33075979B48}" destId="{43341D7D-62CC-40C3-80FE-F09DBE0BC34B}" srcOrd="1" destOrd="0" presId="urn:microsoft.com/office/officeart/2005/8/layout/list1"/>
    <dgm:cxn modelId="{C441D19B-C2C4-4B0D-BBF0-89F1D61611FE}" type="presParOf" srcId="{C832AC54-DAD0-47C3-9769-DD66F1B7D9D8}" destId="{40A22D74-F6E2-4875-A3C3-08CB6FFC97EC}" srcOrd="5" destOrd="0" presId="urn:microsoft.com/office/officeart/2005/8/layout/list1"/>
    <dgm:cxn modelId="{41402EBD-D588-4949-A11C-99C2AD09BD9D}" type="presParOf" srcId="{C832AC54-DAD0-47C3-9769-DD66F1B7D9D8}" destId="{68CE946A-0D65-469F-9CEA-6B49266452B9}" srcOrd="6" destOrd="0" presId="urn:microsoft.com/office/officeart/2005/8/layout/list1"/>
    <dgm:cxn modelId="{7D5FAD72-FF3E-43F4-84D3-3F36CDAA174D}" type="presParOf" srcId="{C832AC54-DAD0-47C3-9769-DD66F1B7D9D8}" destId="{CD3C4A63-F8A2-493D-B450-06D4E8C5A2EB}" srcOrd="7" destOrd="0" presId="urn:microsoft.com/office/officeart/2005/8/layout/list1"/>
    <dgm:cxn modelId="{9A4FF19F-F65F-4D3E-80C8-D8F31EC8CA9A}" type="presParOf" srcId="{C832AC54-DAD0-47C3-9769-DD66F1B7D9D8}" destId="{538B2A45-0AC6-4452-87DC-77D0950B9646}" srcOrd="8" destOrd="0" presId="urn:microsoft.com/office/officeart/2005/8/layout/list1"/>
    <dgm:cxn modelId="{3A13512C-0DB3-4ABE-B9F1-68759B63FD8E}" type="presParOf" srcId="{538B2A45-0AC6-4452-87DC-77D0950B9646}" destId="{3E1750B9-70D1-4541-985B-E280916A3C32}" srcOrd="0" destOrd="0" presId="urn:microsoft.com/office/officeart/2005/8/layout/list1"/>
    <dgm:cxn modelId="{2FC6940D-77E3-44A9-9B1B-7AE46E9E1972}" type="presParOf" srcId="{538B2A45-0AC6-4452-87DC-77D0950B9646}" destId="{1CEA7E6D-A119-4FB0-BA0E-97AD8CEDA64E}" srcOrd="1" destOrd="0" presId="urn:microsoft.com/office/officeart/2005/8/layout/list1"/>
    <dgm:cxn modelId="{16DEAB1F-C214-4C88-B70C-B4AB8B29BFF5}" type="presParOf" srcId="{C832AC54-DAD0-47C3-9769-DD66F1B7D9D8}" destId="{C2C8F6DD-039C-48D0-96DF-3F79ACF21775}" srcOrd="9" destOrd="0" presId="urn:microsoft.com/office/officeart/2005/8/layout/list1"/>
    <dgm:cxn modelId="{B1F718EE-7A1D-4B24-B351-00B3AD66BD9B}" type="presParOf" srcId="{C832AC54-DAD0-47C3-9769-DD66F1B7D9D8}" destId="{A49A8ADC-B4A0-4AEA-8569-4B2846E312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7974A-B2DC-4E02-A9E0-4338E2B1992D}">
      <dsp:nvSpPr>
        <dsp:cNvPr id="0" name=""/>
        <dsp:cNvSpPr/>
      </dsp:nvSpPr>
      <dsp:spPr>
        <a:xfrm>
          <a:off x="3530115" y="1504"/>
          <a:ext cx="2816375" cy="1830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We mail lists every 3 months</a:t>
          </a:r>
        </a:p>
      </dsp:txBody>
      <dsp:txXfrm>
        <a:off x="3619480" y="90869"/>
        <a:ext cx="2637645" cy="1651914"/>
      </dsp:txXfrm>
    </dsp:sp>
    <dsp:sp modelId="{CA79E68A-1897-4034-A155-0BC6164627FD}">
      <dsp:nvSpPr>
        <dsp:cNvPr id="0" name=""/>
        <dsp:cNvSpPr/>
      </dsp:nvSpPr>
      <dsp:spPr>
        <a:xfrm>
          <a:off x="2493870" y="916826"/>
          <a:ext cx="4888865" cy="4888865"/>
        </a:xfrm>
        <a:custGeom>
          <a:avLst/>
          <a:gdLst/>
          <a:ahLst/>
          <a:cxnLst/>
          <a:rect l="0" t="0" r="0" b="0"/>
          <a:pathLst>
            <a:path>
              <a:moveTo>
                <a:pt x="4231754" y="776879"/>
              </a:moveTo>
              <a:arcTo wR="2444432" hR="2444432" stAng="19019127" swAng="230500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401F9-BCA7-45F1-963A-3DED1DEFFCA5}">
      <dsp:nvSpPr>
        <dsp:cNvPr id="0" name=""/>
        <dsp:cNvSpPr/>
      </dsp:nvSpPr>
      <dsp:spPr>
        <a:xfrm>
          <a:off x="5647055" y="3668153"/>
          <a:ext cx="2816375" cy="1830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We mail lists every 3 months</a:t>
          </a:r>
        </a:p>
      </dsp:txBody>
      <dsp:txXfrm>
        <a:off x="5736420" y="3757518"/>
        <a:ext cx="2637645" cy="1651914"/>
      </dsp:txXfrm>
    </dsp:sp>
    <dsp:sp modelId="{3F01FAE2-523D-4D0E-B2AD-CFDAB083703E}">
      <dsp:nvSpPr>
        <dsp:cNvPr id="0" name=""/>
        <dsp:cNvSpPr/>
      </dsp:nvSpPr>
      <dsp:spPr>
        <a:xfrm>
          <a:off x="2493870" y="916826"/>
          <a:ext cx="4888865" cy="4888865"/>
        </a:xfrm>
        <a:custGeom>
          <a:avLst/>
          <a:gdLst/>
          <a:ahLst/>
          <a:cxnLst/>
          <a:rect l="0" t="0" r="0" b="0"/>
          <a:pathLst>
            <a:path>
              <a:moveTo>
                <a:pt x="3195821" y="4770516"/>
              </a:moveTo>
              <a:arcTo wR="2444432" hR="2444432" stAng="4325887" swAng="214822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28071-7742-4DD7-9009-5C5C44D219CA}">
      <dsp:nvSpPr>
        <dsp:cNvPr id="0" name=""/>
        <dsp:cNvSpPr/>
      </dsp:nvSpPr>
      <dsp:spPr>
        <a:xfrm>
          <a:off x="1413174" y="3668153"/>
          <a:ext cx="2816375" cy="18306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We mail lists every 3 months</a:t>
          </a:r>
          <a:endParaRPr lang="en-US" sz="3300" b="1" kern="1200" dirty="0"/>
        </a:p>
      </dsp:txBody>
      <dsp:txXfrm>
        <a:off x="1502539" y="3757518"/>
        <a:ext cx="2637645" cy="1651914"/>
      </dsp:txXfrm>
    </dsp:sp>
    <dsp:sp modelId="{06B57FBB-AFA3-480A-A8EC-163EBF0B9C11}">
      <dsp:nvSpPr>
        <dsp:cNvPr id="0" name=""/>
        <dsp:cNvSpPr/>
      </dsp:nvSpPr>
      <dsp:spPr>
        <a:xfrm>
          <a:off x="2493870" y="916826"/>
          <a:ext cx="4888865" cy="4888865"/>
        </a:xfrm>
        <a:custGeom>
          <a:avLst/>
          <a:gdLst/>
          <a:ahLst/>
          <a:cxnLst/>
          <a:rect l="0" t="0" r="0" b="0"/>
          <a:pathLst>
            <a:path>
              <a:moveTo>
                <a:pt x="7866" y="2248487"/>
              </a:moveTo>
              <a:arcTo wR="2444432" hR="2444432" stAng="11075865" swAng="230500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56C2B-7A7B-42BB-9F50-3DC2BBB1A902}">
      <dsp:nvSpPr>
        <dsp:cNvPr id="0" name=""/>
        <dsp:cNvSpPr/>
      </dsp:nvSpPr>
      <dsp:spPr>
        <a:xfrm>
          <a:off x="1517155" y="1638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The ability to find hundreds of leads in just a few hours</a:t>
          </a:r>
        </a:p>
      </dsp:txBody>
      <dsp:txXfrm>
        <a:off x="1557162" y="41645"/>
        <a:ext cx="2196574" cy="1285939"/>
      </dsp:txXfrm>
    </dsp:sp>
    <dsp:sp modelId="{E2D3F849-7E52-48A9-AEA4-F2366BE4FAFC}">
      <dsp:nvSpPr>
        <dsp:cNvPr id="0" name=""/>
        <dsp:cNvSpPr/>
      </dsp:nvSpPr>
      <dsp:spPr>
        <a:xfrm>
          <a:off x="3994083" y="402318"/>
          <a:ext cx="482636" cy="5645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994083" y="515237"/>
        <a:ext cx="337845" cy="338756"/>
      </dsp:txXfrm>
    </dsp:sp>
    <dsp:sp modelId="{A899BA8F-6FD0-4069-B771-A97B6DBCE3E5}">
      <dsp:nvSpPr>
        <dsp:cNvPr id="0" name=""/>
        <dsp:cNvSpPr/>
      </dsp:nvSpPr>
      <dsp:spPr>
        <a:xfrm>
          <a:off x="4704379" y="1638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Only takes 10-15 minutes a day</a:t>
          </a:r>
        </a:p>
      </dsp:txBody>
      <dsp:txXfrm>
        <a:off x="4744386" y="41645"/>
        <a:ext cx="2196574" cy="1285939"/>
      </dsp:txXfrm>
    </dsp:sp>
    <dsp:sp modelId="{D52A684E-0F1A-45FA-945A-50CAF4A71318}">
      <dsp:nvSpPr>
        <dsp:cNvPr id="0" name=""/>
        <dsp:cNvSpPr/>
      </dsp:nvSpPr>
      <dsp:spPr>
        <a:xfrm>
          <a:off x="7181308" y="402318"/>
          <a:ext cx="482636" cy="5645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181308" y="515237"/>
        <a:ext cx="337845" cy="338756"/>
      </dsp:txXfrm>
    </dsp:sp>
    <dsp:sp modelId="{6FADDC0F-33AE-4EBB-8571-F6A778282271}">
      <dsp:nvSpPr>
        <dsp:cNvPr id="0" name=""/>
        <dsp:cNvSpPr/>
      </dsp:nvSpPr>
      <dsp:spPr>
        <a:xfrm>
          <a:off x="7891603" y="1638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High quantity of mom and pops on the site</a:t>
          </a:r>
        </a:p>
      </dsp:txBody>
      <dsp:txXfrm>
        <a:off x="7931610" y="41645"/>
        <a:ext cx="2196574" cy="1285939"/>
      </dsp:txXfrm>
    </dsp:sp>
    <dsp:sp modelId="{276B6732-8C84-43B6-9264-3860C1BF36F1}">
      <dsp:nvSpPr>
        <dsp:cNvPr id="0" name=""/>
        <dsp:cNvSpPr/>
      </dsp:nvSpPr>
      <dsp:spPr>
        <a:xfrm rot="5400000">
          <a:off x="8788579" y="1526953"/>
          <a:ext cx="482636" cy="5645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-5400000">
        <a:off x="8860520" y="1567932"/>
        <a:ext cx="338756" cy="337845"/>
      </dsp:txXfrm>
    </dsp:sp>
    <dsp:sp modelId="{2D95F67C-5A2B-44C6-B4F0-C3014CD7ACDB}">
      <dsp:nvSpPr>
        <dsp:cNvPr id="0" name=""/>
        <dsp:cNvSpPr/>
      </dsp:nvSpPr>
      <dsp:spPr>
        <a:xfrm>
          <a:off x="7891603" y="2278227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Free!</a:t>
          </a:r>
        </a:p>
      </dsp:txBody>
      <dsp:txXfrm>
        <a:off x="7931610" y="2318234"/>
        <a:ext cx="2196574" cy="1285939"/>
      </dsp:txXfrm>
    </dsp:sp>
    <dsp:sp modelId="{18B0015E-9A6E-4C70-9085-BF097B4E8C4C}">
      <dsp:nvSpPr>
        <dsp:cNvPr id="0" name=""/>
        <dsp:cNvSpPr/>
      </dsp:nvSpPr>
      <dsp:spPr>
        <a:xfrm rot="10800000">
          <a:off x="7208627" y="2678907"/>
          <a:ext cx="482636" cy="5645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7353418" y="2791826"/>
        <a:ext cx="337845" cy="338756"/>
      </dsp:txXfrm>
    </dsp:sp>
    <dsp:sp modelId="{D7B2363C-54D3-454D-B10D-149B59D5678E}">
      <dsp:nvSpPr>
        <dsp:cNvPr id="0" name=""/>
        <dsp:cNvSpPr/>
      </dsp:nvSpPr>
      <dsp:spPr>
        <a:xfrm>
          <a:off x="4704379" y="2278227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Literally works in basically every market</a:t>
          </a:r>
        </a:p>
      </dsp:txBody>
      <dsp:txXfrm>
        <a:off x="4744386" y="2318234"/>
        <a:ext cx="2196574" cy="1285939"/>
      </dsp:txXfrm>
    </dsp:sp>
    <dsp:sp modelId="{764B737B-A8DC-4104-BD4A-9CBBFFF67AAA}">
      <dsp:nvSpPr>
        <dsp:cNvPr id="0" name=""/>
        <dsp:cNvSpPr/>
      </dsp:nvSpPr>
      <dsp:spPr>
        <a:xfrm rot="10800000">
          <a:off x="4021402" y="2678907"/>
          <a:ext cx="482636" cy="5645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4166193" y="2791826"/>
        <a:ext cx="337845" cy="338756"/>
      </dsp:txXfrm>
    </dsp:sp>
    <dsp:sp modelId="{5FA464EE-766A-488F-A05B-609F7E5F4E3A}">
      <dsp:nvSpPr>
        <dsp:cNvPr id="0" name=""/>
        <dsp:cNvSpPr/>
      </dsp:nvSpPr>
      <dsp:spPr>
        <a:xfrm>
          <a:off x="1517155" y="2278227"/>
          <a:ext cx="2276588" cy="1365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Nobody looks for deals there anymore (except you)</a:t>
          </a:r>
        </a:p>
      </dsp:txBody>
      <dsp:txXfrm>
        <a:off x="1557162" y="2318234"/>
        <a:ext cx="2196574" cy="1285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515-5786-4B7F-8DD9-C9588A351114}">
      <dsp:nvSpPr>
        <dsp:cNvPr id="0" name=""/>
        <dsp:cNvSpPr/>
      </dsp:nvSpPr>
      <dsp:spPr>
        <a:xfrm>
          <a:off x="0" y="409917"/>
          <a:ext cx="1173723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E103-5A6E-4865-B4D3-6AFA4CE58799}">
      <dsp:nvSpPr>
        <dsp:cNvPr id="0" name=""/>
        <dsp:cNvSpPr/>
      </dsp:nvSpPr>
      <dsp:spPr>
        <a:xfrm>
          <a:off x="586861" y="55677"/>
          <a:ext cx="9846705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48" tIns="0" rIns="3105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3200" b="1" u="none" kern="1200" dirty="0">
              <a:solidFill>
                <a:schemeClr val="tx1"/>
              </a:solidFill>
            </a:rPr>
            <a:t>Reach out to properties in the for sale section</a:t>
          </a:r>
        </a:p>
      </dsp:txBody>
      <dsp:txXfrm>
        <a:off x="621446" y="90262"/>
        <a:ext cx="9777535" cy="639310"/>
      </dsp:txXfrm>
    </dsp:sp>
    <dsp:sp modelId="{68CE946A-0D65-469F-9CEA-6B49266452B9}">
      <dsp:nvSpPr>
        <dsp:cNvPr id="0" name=""/>
        <dsp:cNvSpPr/>
      </dsp:nvSpPr>
      <dsp:spPr>
        <a:xfrm>
          <a:off x="0" y="1498557"/>
          <a:ext cx="1173723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41D7D-62CC-40C3-80FE-F09DBE0BC34B}">
      <dsp:nvSpPr>
        <dsp:cNvPr id="0" name=""/>
        <dsp:cNvSpPr/>
      </dsp:nvSpPr>
      <dsp:spPr>
        <a:xfrm>
          <a:off x="586861" y="1144317"/>
          <a:ext cx="9846705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48" tIns="0" rIns="3105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solidFill>
                <a:schemeClr val="tx1"/>
              </a:solidFill>
            </a:rPr>
            <a:t>Post ads saying you buy multifamily properties </a:t>
          </a:r>
        </a:p>
      </dsp:txBody>
      <dsp:txXfrm>
        <a:off x="621446" y="1178902"/>
        <a:ext cx="9777535" cy="639310"/>
      </dsp:txXfrm>
    </dsp:sp>
    <dsp:sp modelId="{A49A8ADC-B4A0-4AEA-8569-4B2846E312E3}">
      <dsp:nvSpPr>
        <dsp:cNvPr id="0" name=""/>
        <dsp:cNvSpPr/>
      </dsp:nvSpPr>
      <dsp:spPr>
        <a:xfrm>
          <a:off x="0" y="2587197"/>
          <a:ext cx="1173723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7E6D-A119-4FB0-BA0E-97AD8CEDA64E}">
      <dsp:nvSpPr>
        <dsp:cNvPr id="0" name=""/>
        <dsp:cNvSpPr/>
      </dsp:nvSpPr>
      <dsp:spPr>
        <a:xfrm>
          <a:off x="586861" y="2232957"/>
          <a:ext cx="9846705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48" tIns="0" rIns="3105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solidFill>
                <a:schemeClr val="tx1"/>
              </a:solidFill>
            </a:rPr>
            <a:t>Cold call “for rents”</a:t>
          </a:r>
        </a:p>
      </dsp:txBody>
      <dsp:txXfrm>
        <a:off x="621446" y="2267542"/>
        <a:ext cx="977753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3341-39DF-49F5-BC9B-771E48C8B174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0735-53AE-4ABE-8A90-8D15DDD4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9B8B5-70C0-774B-A6E7-C0AE5E03F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9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9A57-E18E-4EF5-91DF-4E94FD390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2CA62-10ED-4577-A7F9-0220A67BD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A87B-AD82-4706-9844-F65794EB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B699-0360-416D-9293-94F920B3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3AE30-E769-4332-83FF-0F16DB94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CEDF-E856-420E-9191-E39C6FB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329A3-1387-4D75-BDA4-46AB2FA76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D7394-3E06-4590-9E91-D033FBE6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9520-F739-4D47-9119-FEC14505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A5E3-AE46-4F14-8FC0-E2BDBFAB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D8468-0D91-40D3-81D5-EC56325BD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89ED2-30F2-4B8E-B75B-4D9BAAD6F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A683-C291-4AF0-9CA6-ADEC6AD9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F3184-2B97-4E43-8866-77DCA453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D5F9-4201-460D-944A-7278671E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4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04A24-2BCF-4DA8-A132-FCCF4EC26D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4A987-2E7B-4027-B86E-6C5279F3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04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04A24-2BCF-4DA8-A132-FCCF4EC26D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4A987-2E7B-4027-B86E-6C5279F3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6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91AF-25A9-4F50-987B-12355194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0DDE3-CF81-4972-9C1B-3F0A7393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BF8D-688F-42D3-BEEA-739E9F01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47419-E80B-4022-AEEA-5571102B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F8872-B6A6-4C2B-9699-8C17576B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914A-79D1-4FFE-A21D-22C64890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97F20-3876-4FDB-90BB-9BF9CF61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DAD3C-B7BA-4B0C-BDFE-3100DD0A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FDCB-9FC0-4A10-9B42-5D49B231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BDB45-1C6D-4004-9023-672E2A54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81AE-BF9C-4E18-ACBA-210518A3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66100-EF04-4239-96A1-93B79D02F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77016-7C51-4914-B869-0305D111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90552-1DBD-49D1-A61C-36989B60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9EE00-9483-4317-AB9F-3F39640D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FEC60-4226-456A-A736-37EAE6C9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FF75-4F11-4230-9603-63AC34E8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8458-8052-4954-92BF-E578BC6D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D41E2-E336-4909-B102-CC55AF622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C039B-2BC0-4042-BB37-173203317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5ECC2-5DD9-4CE7-B94C-1C4E8C897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53846-2ED1-4A0A-84E8-C2B69B1A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FCFBA-C0DF-4299-9D5A-B57E6FCE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50F77-27FB-46B8-BBCE-20AF303C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A922-8DBB-4E57-A348-0AAC84AE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80E38-F1B3-4665-8242-891A4643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CBDC-7FF8-4950-A847-FF072556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EC60F-2CB0-4526-AA9D-357CA6B6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826A7-9992-4D5C-9F62-416D4F43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A41CA-B033-4A25-831D-1DCCB80F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DB20C-A483-4EF7-B6F0-4977091F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3A34-D628-4F7E-94A3-4675DF36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DAE6-1AF3-4860-BEF6-8182723F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26AF9-62A4-4C11-88C5-2629115C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835F1-E251-4E34-B304-532D80FF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0CB0E-5EF3-45E1-8F6D-B377B059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CB16-B6F2-4B01-ACDB-3E09A49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B8CF-F9BC-45F3-BF59-01C5750E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4D889-A359-4843-B460-C04C86F0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A2154-74EB-4A42-904F-1F00C0E1B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9CAFB-1845-48A7-9C36-D6C387C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7172D-A76E-45C3-954F-96B2C019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FC7B-1712-44FB-8841-B33B251C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BD52-CC11-452F-9F26-713B745E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76DAC-826D-46CE-95C2-A1B2C32A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A1DE-D6EF-4A07-B091-0A45CD3E2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9221-6972-47E8-B6BB-DCA4FEBFEA1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91E1-FCEE-47C4-81E1-1BB11BEA3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5A390-A02B-4785-A7DD-58CC5528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D088-BD8A-478A-965B-D9E146FF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&amp;ehk=Vs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5" Type="http://schemas.openxmlformats.org/officeDocument/2006/relationships/image" Target="../media/image20.jpeg"/><Relationship Id="rId4" Type="http://schemas.openxmlformats.org/officeDocument/2006/relationships/hyperlink" Target="https://www.facebook.com/bralbers?fref=gc&amp;dti=22996235419359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&amp;ehk=EUrvoqRBgkLxANLMcj8TYw&amp;r=0&amp;pid=OfficeInsert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hyperlink" Target="https://www.gottrouble.com/elder-law-probate-estates-end-of-lif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&amp;ehk=wnpQs68E3feJ8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30" y="1143556"/>
            <a:ext cx="10127843" cy="27349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0162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0 at 12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7290" y="1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555"/>
            <a:ext cx="7169727" cy="1325563"/>
          </a:xfrm>
        </p:spPr>
        <p:txBody>
          <a:bodyPr>
            <a:normAutofit/>
          </a:bodyPr>
          <a:lstStyle/>
          <a:p>
            <a:r>
              <a:rPr lang="en-US" dirty="0"/>
              <a:t>Direct Mail – The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02118"/>
            <a:ext cx="7169727" cy="4106346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Might say you’ve seen the property </a:t>
            </a:r>
          </a:p>
          <a:p>
            <a:r>
              <a:rPr lang="en-US" sz="4400" dirty="0"/>
              <a:t>(Google Earth) </a:t>
            </a:r>
          </a:p>
          <a:p>
            <a:r>
              <a:rPr lang="en-US" sz="4400" dirty="0"/>
              <a:t>Give them multiple ways to respond. Phone, email, contact form on a website 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5C4F43-4C4D-4A72-982C-1B9CE58F9F85}"/>
              </a:ext>
            </a:extLst>
          </p:cNvPr>
          <p:cNvSpPr/>
          <p:nvPr/>
        </p:nvSpPr>
        <p:spPr>
          <a:xfrm rot="295257">
            <a:off x="3163636" y="316805"/>
            <a:ext cx="6235700" cy="6542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274320" rIns="182880" bIns="365760" rtlCol="0" anchor="ctr"/>
          <a:lstStyle/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Needs to Purchase the Property Within the Next 30 Days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Dear “Owner Name”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I’d like to speak to you immediately to discuss your apartment building at “__” address.  We are in the process of finding a building to acquire within the next 30 days, and yours is an ideal candidate.  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save hundreds of thousands in taxes and real estate commissions.  We can often pay full market price, and close quickly.  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is limited, as we need to acquire a property within the next 30 days.  If you have any interest please contact me at your earliest convenience.  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look forward to hearing from you!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Sincerely,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Smith</a:t>
            </a: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3152" marR="0" lvl="0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11"/>
            <a:ext cx="5350164" cy="1325563"/>
          </a:xfrm>
        </p:spPr>
        <p:txBody>
          <a:bodyPr/>
          <a:lstStyle/>
          <a:p>
            <a:r>
              <a:rPr lang="en-US" dirty="0"/>
              <a:t>Sample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3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iting-1209700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26" y="1543900"/>
            <a:ext cx="5105445" cy="3403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36525"/>
            <a:ext cx="5350164" cy="1325563"/>
          </a:xfrm>
        </p:spPr>
        <p:txBody>
          <a:bodyPr>
            <a:normAutofit/>
          </a:bodyPr>
          <a:lstStyle/>
          <a:p>
            <a:r>
              <a:rPr lang="en-US" dirty="0"/>
              <a:t>Direct Mail – The Envelope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78" y="1543900"/>
            <a:ext cx="5165436" cy="4859440"/>
          </a:xfrm>
        </p:spPr>
        <p:txBody>
          <a:bodyPr>
            <a:normAutofit/>
          </a:bodyPr>
          <a:lstStyle/>
          <a:p>
            <a:r>
              <a:rPr lang="en-US" dirty="0"/>
              <a:t>Hand write all of our envelopes</a:t>
            </a:r>
          </a:p>
          <a:p>
            <a:r>
              <a:rPr lang="en-US" dirty="0"/>
              <a:t>Hire someone from Craigslist</a:t>
            </a:r>
          </a:p>
          <a:p>
            <a:r>
              <a:rPr lang="en-US" dirty="0"/>
              <a:t>Stay at home moms or people from VA, or can run an add on Craigslist</a:t>
            </a:r>
          </a:p>
          <a:p>
            <a:r>
              <a:rPr lang="en-US" dirty="0"/>
              <a:t>Companies that will do this as well</a:t>
            </a:r>
          </a:p>
          <a:p>
            <a:pPr lvl="1"/>
            <a:r>
              <a:rPr lang="en-US" dirty="0"/>
              <a:t>Click2Mail</a:t>
            </a:r>
          </a:p>
          <a:p>
            <a:pPr lvl="1"/>
            <a:r>
              <a:rPr lang="en-US" dirty="0"/>
              <a:t>ITI Direct Mail</a:t>
            </a:r>
          </a:p>
          <a:p>
            <a:pPr lvl="1"/>
            <a:r>
              <a:rPr lang="en-US" dirty="0"/>
              <a:t>Lob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5" y="236588"/>
            <a:ext cx="5075289" cy="1325563"/>
          </a:xfrm>
        </p:spPr>
        <p:txBody>
          <a:bodyPr/>
          <a:lstStyle/>
          <a:p>
            <a:r>
              <a:rPr lang="en-US" dirty="0"/>
              <a:t>Direct Mail: </a:t>
            </a:r>
            <a:br>
              <a:rPr lang="en-US" dirty="0"/>
            </a:br>
            <a:r>
              <a:rPr lang="en-US" dirty="0"/>
              <a:t>Repetition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00B412-CC52-4701-9B17-DA25591F5ED3}"/>
              </a:ext>
            </a:extLst>
          </p:cNvPr>
          <p:cNvGraphicFramePr/>
          <p:nvPr/>
        </p:nvGraphicFramePr>
        <p:xfrm>
          <a:off x="-275406" y="552450"/>
          <a:ext cx="9876606" cy="61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42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C207-401A-471C-828E-565E0412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8650" y="0"/>
            <a:ext cx="12192000" cy="379095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“A Secret to Success in This or any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Business is Being Willing to do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What Other People Won’t”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2" y="8417"/>
            <a:ext cx="12136116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Driving for Dollars: What to look for</a:t>
            </a:r>
          </a:p>
        </p:txBody>
      </p:sp>
      <p:pic>
        <p:nvPicPr>
          <p:cNvPr id="5" name="Picture 4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7834B9F3-0156-41E3-AD4D-4E53B80F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58203"/>
            <a:ext cx="5715000" cy="247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DB14F-02AB-45A0-8CDD-BBDE9242135E}"/>
              </a:ext>
            </a:extLst>
          </p:cNvPr>
          <p:cNvSpPr/>
          <p:nvPr/>
        </p:nvSpPr>
        <p:spPr>
          <a:xfrm>
            <a:off x="5722633" y="1243105"/>
            <a:ext cx="389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Boarded up windows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E83BF-2D5C-46F6-BE3A-4ECB88A06493}"/>
              </a:ext>
            </a:extLst>
          </p:cNvPr>
          <p:cNvSpPr/>
          <p:nvPr/>
        </p:nvSpPr>
        <p:spPr>
          <a:xfrm>
            <a:off x="27942" y="2773233"/>
            <a:ext cx="328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Poor landscaping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C60B9-AFE4-47F7-84EE-81A2B6126EA8}"/>
              </a:ext>
            </a:extLst>
          </p:cNvPr>
          <p:cNvSpPr/>
          <p:nvPr/>
        </p:nvSpPr>
        <p:spPr>
          <a:xfrm>
            <a:off x="8596323" y="2169921"/>
            <a:ext cx="3695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Dirty and signs  of vacancy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823771-CDF3-4015-A22D-F5671A282967}"/>
              </a:ext>
            </a:extLst>
          </p:cNvPr>
          <p:cNvSpPr/>
          <p:nvPr/>
        </p:nvSpPr>
        <p:spPr>
          <a:xfrm>
            <a:off x="614829" y="1274897"/>
            <a:ext cx="45209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 cars or cars that have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been parked a long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f2b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75" y="189775"/>
            <a:ext cx="2972525" cy="297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44" y="0"/>
            <a:ext cx="10515600" cy="1325563"/>
          </a:xfrm>
        </p:spPr>
        <p:txBody>
          <a:bodyPr/>
          <a:lstStyle/>
          <a:p>
            <a:r>
              <a:rPr lang="en-US" dirty="0"/>
              <a:t>Cold 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4" y="1119026"/>
            <a:ext cx="10515600" cy="5123024"/>
          </a:xfrm>
        </p:spPr>
        <p:txBody>
          <a:bodyPr/>
          <a:lstStyle/>
          <a:p>
            <a:r>
              <a:rPr lang="en-US" dirty="0"/>
              <a:t>Better after sending letters</a:t>
            </a:r>
          </a:p>
          <a:p>
            <a:r>
              <a:rPr lang="en-US" dirty="0"/>
              <a:t>Script in document library</a:t>
            </a:r>
          </a:p>
          <a:p>
            <a:r>
              <a:rPr lang="en-US" dirty="0"/>
              <a:t>Do what other people are not willing          to do</a:t>
            </a:r>
          </a:p>
          <a:p>
            <a:r>
              <a:rPr lang="en-US" dirty="0"/>
              <a:t>Hire stay-at-home to set                 appointments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earing a suit and tie standing next to a brick wall&#10;&#10;Description generated with very high confidence">
            <a:extLst>
              <a:ext uri="{FF2B5EF4-FFF2-40B4-BE49-F238E27FC236}">
                <a16:creationId xmlns:a16="http://schemas.microsoft.com/office/drawing/2014/main" id="{AF6EF1A6-624B-42DD-A13F-24B64A064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80" t="14443" r="12761"/>
          <a:stretch/>
        </p:blipFill>
        <p:spPr>
          <a:xfrm>
            <a:off x="9254932" y="135791"/>
            <a:ext cx="2743201" cy="2997256"/>
          </a:xfrm>
          <a:prstGeom prst="rect">
            <a:avLst/>
          </a:prstGeom>
        </p:spPr>
      </p:pic>
      <p:pic>
        <p:nvPicPr>
          <p:cNvPr id="6" name="Picture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A862BDA3-B450-4BE8-BD01-B6ACC32E19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7" t="11064" r="12015"/>
          <a:stretch/>
        </p:blipFill>
        <p:spPr>
          <a:xfrm>
            <a:off x="6511732" y="-12185"/>
            <a:ext cx="2743200" cy="3145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F1BF5B-83E4-4964-88DC-DF8F5343B46D}"/>
              </a:ext>
            </a:extLst>
          </p:cNvPr>
          <p:cNvSpPr txBox="1"/>
          <p:nvPr/>
        </p:nvSpPr>
        <p:spPr>
          <a:xfrm>
            <a:off x="6511731" y="31330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Jacob Blackett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41591-836D-4F4D-80C9-E3F73CD1EE65}"/>
              </a:ext>
            </a:extLst>
          </p:cNvPr>
          <p:cNvSpPr txBox="1"/>
          <p:nvPr/>
        </p:nvSpPr>
        <p:spPr>
          <a:xfrm>
            <a:off x="9254932" y="309635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Sterling 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36B0B-80A1-4802-8527-B6BBE0F2C167}"/>
              </a:ext>
            </a:extLst>
          </p:cNvPr>
          <p:cNvSpPr txBox="1"/>
          <p:nvPr/>
        </p:nvSpPr>
        <p:spPr>
          <a:xfrm>
            <a:off x="670117" y="1178666"/>
            <a:ext cx="5178233" cy="39087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"Before we met Rod we did not have any multifamily property. We now have over 1221 units!"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Jacob Blackett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3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ifie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818454" y="10"/>
            <a:ext cx="437354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64" y="0"/>
            <a:ext cx="7008592" cy="1325563"/>
          </a:xfrm>
        </p:spPr>
        <p:txBody>
          <a:bodyPr>
            <a:normAutofit/>
          </a:bodyPr>
          <a:lstStyle/>
          <a:p>
            <a:r>
              <a:rPr lang="en-US" dirty="0"/>
              <a:t>Other Ways to Find Deals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64" y="1040168"/>
            <a:ext cx="7008592" cy="4106346"/>
          </a:xfrm>
        </p:spPr>
        <p:txBody>
          <a:bodyPr>
            <a:normAutofit/>
          </a:bodyPr>
          <a:lstStyle/>
          <a:p>
            <a:r>
              <a:rPr lang="en-US" sz="4000" dirty="0"/>
              <a:t>Classified of Newspaper</a:t>
            </a:r>
          </a:p>
          <a:p>
            <a:r>
              <a:rPr lang="en-US" sz="4000" dirty="0"/>
              <a:t>Mom and Pop Owners</a:t>
            </a:r>
          </a:p>
          <a:p>
            <a:r>
              <a:rPr lang="en-US" sz="4000" dirty="0"/>
              <a:t>Smaller Deals</a:t>
            </a:r>
          </a:p>
          <a:p>
            <a:r>
              <a:rPr lang="en-US" sz="4000" dirty="0"/>
              <a:t>We found a 19 unit that only  2 people called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9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5350164" cy="1325563"/>
          </a:xfrm>
        </p:spPr>
        <p:txBody>
          <a:bodyPr/>
          <a:lstStyle/>
          <a:p>
            <a:r>
              <a:rPr lang="en-US" dirty="0"/>
              <a:t>Craigslist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DD7C7A0-8951-4D05-A77E-17C3E37E2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95550" y="293326"/>
            <a:ext cx="7164355" cy="62713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3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tters-1659715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54" y="1331246"/>
            <a:ext cx="3299579" cy="2855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5350164" cy="1325563"/>
          </a:xfrm>
        </p:spPr>
        <p:txBody>
          <a:bodyPr>
            <a:normAutofit/>
          </a:bodyPr>
          <a:lstStyle/>
          <a:p>
            <a:r>
              <a:rPr lang="en-US" dirty="0"/>
              <a:t>Direct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18"/>
            <a:ext cx="5165436" cy="4987260"/>
          </a:xfrm>
        </p:spPr>
        <p:txBody>
          <a:bodyPr>
            <a:normAutofit/>
          </a:bodyPr>
          <a:lstStyle/>
          <a:p>
            <a:r>
              <a:rPr lang="en-US" dirty="0"/>
              <a:t>Most well known marketing method</a:t>
            </a:r>
          </a:p>
          <a:p>
            <a:r>
              <a:rPr lang="en-US" dirty="0"/>
              <a:t>Best way to get mom and pops</a:t>
            </a:r>
          </a:p>
          <a:p>
            <a:r>
              <a:rPr lang="en-US" dirty="0"/>
              <a:t>It’s the most successful method for finding deals yourself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8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52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Craigslist is a Great Deal Source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-1131648" y="945230"/>
          <a:ext cx="11685348" cy="364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91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4962"/>
            <a:ext cx="112014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3 Methods to Maximize Success on Craigslist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264266" y="1019525"/>
          <a:ext cx="11737234" cy="324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32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F006-39C2-4983-A8A8-DE007B21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23529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Reach out to Properties in the </a:t>
            </a:r>
            <a:r>
              <a:rPr lang="en-US" i="1" dirty="0"/>
              <a:t>For Sale </a:t>
            </a:r>
            <a:r>
              <a:rPr lang="en-US" dirty="0"/>
              <a:t>Section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CD5048-0ECB-4789-B0EE-7552725D946F}"/>
              </a:ext>
            </a:extLst>
          </p:cNvPr>
          <p:cNvGrpSpPr/>
          <p:nvPr/>
        </p:nvGrpSpPr>
        <p:grpSpPr>
          <a:xfrm>
            <a:off x="184669" y="1372621"/>
            <a:ext cx="9245336" cy="3633455"/>
            <a:chOff x="507313" y="1600200"/>
            <a:chExt cx="9836728" cy="4750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A803C8-9F63-49BC-9B4E-6C6AE6FE117B}"/>
                </a:ext>
              </a:extLst>
            </p:cNvPr>
            <p:cNvSpPr/>
            <p:nvPr/>
          </p:nvSpPr>
          <p:spPr>
            <a:xfrm>
              <a:off x="507313" y="1600200"/>
              <a:ext cx="9836728" cy="47507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74320" rIns="73152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Craigslist Email Script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Hi, my name is _____. I’m sending this message in regards to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your duplex for sale at ___________________.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I’m a local real estate investor, and buy properties very similar to yours in the area. I’m highly interested and would love to get some more information from you regarding the property. I would love to talk soon.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contact info is: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9" descr="Email">
              <a:extLst>
                <a:ext uri="{FF2B5EF4-FFF2-40B4-BE49-F238E27FC236}">
                  <a16:creationId xmlns:a16="http://schemas.microsoft.com/office/drawing/2014/main" id="{3194408C-E3F5-4C5E-8956-70B9A39E6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7762" y="4925271"/>
              <a:ext cx="1269097" cy="12690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3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 Craigslist Apps - AptGadget.com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9" y="2359035"/>
            <a:ext cx="2439000" cy="182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7683-A014-4895-B767-B4D1B63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91" y="421575"/>
            <a:ext cx="10291618" cy="562654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4"/>
              </a:rPr>
              <a:t>Brian A</a:t>
            </a:r>
            <a:r>
              <a:rPr lang="en-US" altLang="en-US" dirty="0"/>
              <a:t> I got my first deal off Craigslist! A 36 unit for around $1M. It 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strategies that work very well with Craigslist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0D7EBE-90D2-4F5D-8E32-CD006B54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121920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  <a:hlinkClick r:id="rId4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             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Brian Albers">
            <a:hlinkClick r:id="rId4"/>
            <a:extLst>
              <a:ext uri="{FF2B5EF4-FFF2-40B4-BE49-F238E27FC236}">
                <a16:creationId xmlns:a16="http://schemas.microsoft.com/office/drawing/2014/main" id="{5ECF3C05-0B21-4EC4-B6F3-EF05CAE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309" y="1094314"/>
            <a:ext cx="1078302" cy="7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6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3B01B0-1379-48B0-AD3E-42D04357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06" y="-253111"/>
            <a:ext cx="10515600" cy="1325563"/>
          </a:xfrm>
        </p:spPr>
        <p:txBody>
          <a:bodyPr/>
          <a:lstStyle/>
          <a:p>
            <a:r>
              <a:rPr lang="en-US" dirty="0"/>
              <a:t>MLS/Agents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64A2F-FC99-441E-A98D-E774A17C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06" y="830098"/>
            <a:ext cx="9002643" cy="6027902"/>
          </a:xfrm>
        </p:spPr>
        <p:txBody>
          <a:bodyPr>
            <a:normAutofit/>
          </a:bodyPr>
          <a:lstStyle/>
          <a:p>
            <a:r>
              <a:rPr lang="en-US" dirty="0"/>
              <a:t>A solid and reliable residential agent is a great resource </a:t>
            </a:r>
          </a:p>
          <a:p>
            <a:r>
              <a:rPr lang="en-US" dirty="0"/>
              <a:t>Set guidelines</a:t>
            </a:r>
          </a:p>
          <a:p>
            <a:pPr lvl="1"/>
            <a:r>
              <a:rPr lang="en-US" i="0" dirty="0"/>
              <a:t>First, you’ll want to have them set up an alert for each multifamily property that hits the MLS.  </a:t>
            </a:r>
          </a:p>
          <a:p>
            <a:pPr lvl="1"/>
            <a:r>
              <a:rPr lang="en-US" i="0" dirty="0"/>
              <a:t>You’ll next want them sending you anything that fits your criteria.   </a:t>
            </a:r>
          </a:p>
          <a:p>
            <a:pPr lvl="1"/>
            <a:r>
              <a:rPr lang="en-US" i="0" dirty="0"/>
              <a:t>Make an offer:</a:t>
            </a:r>
          </a:p>
          <a:p>
            <a:pPr lvl="2"/>
            <a:r>
              <a:rPr lang="en-US" dirty="0"/>
              <a:t>On all properties that fit your requirements     for size, price range, number of units, etc.  </a:t>
            </a:r>
          </a:p>
          <a:p>
            <a:pPr lvl="2"/>
            <a:r>
              <a:rPr lang="en-US" dirty="0"/>
              <a:t>On any foreclosures, HUD properties,               bank-owned, and short-sales</a:t>
            </a:r>
          </a:p>
          <a:p>
            <a:pPr lvl="2"/>
            <a:r>
              <a:rPr lang="en-US" dirty="0"/>
              <a:t>On any multifamily properties that are         labeled “as-is, vacant, and price            reduction”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1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grass field&#10;&#10;Description generated with very high confidence">
            <a:extLst>
              <a:ext uri="{FF2B5EF4-FFF2-40B4-BE49-F238E27FC236}">
                <a16:creationId xmlns:a16="http://schemas.microsoft.com/office/drawing/2014/main" id="{86DFD2C7-9A75-407C-8B03-A17E3E2AF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9"/>
          <a:stretch/>
        </p:blipFill>
        <p:spPr>
          <a:xfrm>
            <a:off x="8304245" y="10"/>
            <a:ext cx="3887755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591D36-8B9A-4812-97A9-F96738E8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" y="0"/>
            <a:ext cx="716972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</a:t>
            </a:r>
            <a:r>
              <a:rPr lang="en-US" b="1" dirty="0">
                <a:solidFill>
                  <a:srgbClr val="FF0000"/>
                </a:solidFill>
              </a:rPr>
              <a:t>WITH CODE VIOLATIONS </a:t>
            </a:r>
            <a:r>
              <a:rPr lang="en-US" dirty="0"/>
              <a:t>Often Fly Under the Radar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CD02A-27B3-46BE-A354-0A054CA5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96" y="1325563"/>
            <a:ext cx="6514322" cy="4106346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These leads are often some of the most motivated sellers you can find</a:t>
            </a:r>
          </a:p>
          <a:p>
            <a:pPr lvl="0"/>
            <a:r>
              <a:rPr lang="en-US" sz="3200" dirty="0"/>
              <a:t>This strategy goes hand in hand with driving for dollars, as many properties with overgrown grass, are vacant, poorly taken care of etc. will have code violations as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9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433E6-4308-4155-B7D5-F3C89A82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57505"/>
            <a:ext cx="7169727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Target Owners Going Through Evictions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551EE-8928-4C11-A8D2-DF4658BD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383068"/>
            <a:ext cx="7395410" cy="506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You ideally need to go to the courthouse to get a feel for the local eviction climate</a:t>
            </a:r>
          </a:p>
          <a:p>
            <a:r>
              <a:rPr lang="en-US" i="0" dirty="0"/>
              <a:t>Some information will be online, but most effective to have face time with the owners immediately after the case is finished</a:t>
            </a:r>
          </a:p>
          <a:p>
            <a:r>
              <a:rPr lang="en-US" i="0" dirty="0"/>
              <a:t>Typically, evictions take place on the same day each week or month</a:t>
            </a:r>
          </a:p>
          <a:p>
            <a:r>
              <a:rPr lang="en-US" i="0" dirty="0"/>
              <a:t>Attend the cases and start a conversation with the owner. </a:t>
            </a:r>
          </a:p>
        </p:txBody>
      </p:sp>
      <p:pic>
        <p:nvPicPr>
          <p:cNvPr id="3" name="Picture 2" descr="Back to Basics: A Rundown of Tennessee’s Eviction Proces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317500"/>
            <a:ext cx="3810000" cy="311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6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433E6-4308-4155-B7D5-F3C89A82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59" y="41275"/>
            <a:ext cx="5350164" cy="1325563"/>
          </a:xfrm>
        </p:spPr>
        <p:txBody>
          <a:bodyPr/>
          <a:lstStyle/>
          <a:p>
            <a:pPr lvl="0"/>
            <a:r>
              <a:rPr lang="en-US" dirty="0"/>
              <a:t>Networking with Probate Attorneys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551EE-8928-4C11-A8D2-DF4658BD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59" y="1713706"/>
            <a:ext cx="5165436" cy="58118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Great way to get off-market deals</a:t>
            </a:r>
          </a:p>
          <a:p>
            <a:pPr lvl="0"/>
            <a:r>
              <a:rPr lang="en-US" dirty="0"/>
              <a:t>The best way to get the ball rolling with them is to call and ask if you can come in and have 10 minutes of their time</a:t>
            </a:r>
          </a:p>
        </p:txBody>
      </p:sp>
      <p:pic>
        <p:nvPicPr>
          <p:cNvPr id="7" name="Picture 6" descr="A picture containing LEGO, toy&#10;&#10;Description generated with high confidence">
            <a:extLst>
              <a:ext uri="{FF2B5EF4-FFF2-40B4-BE49-F238E27FC236}">
                <a16:creationId xmlns:a16="http://schemas.microsoft.com/office/drawing/2014/main" id="{D953A592-A828-4FF3-B3DF-DA8E19DD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5234" y="704056"/>
            <a:ext cx="4059807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-own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5567" y="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3" y="0"/>
            <a:ext cx="7169727" cy="1325563"/>
          </a:xfrm>
        </p:spPr>
        <p:txBody>
          <a:bodyPr>
            <a:normAutofit/>
          </a:bodyPr>
          <a:lstStyle/>
          <a:p>
            <a:r>
              <a:rPr lang="en-US" dirty="0"/>
              <a:t>Buying from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93" y="1325563"/>
            <a:ext cx="6225073" cy="4819845"/>
          </a:xfrm>
        </p:spPr>
        <p:txBody>
          <a:bodyPr>
            <a:normAutofit/>
          </a:bodyPr>
          <a:lstStyle/>
          <a:p>
            <a:r>
              <a:rPr lang="en-US" dirty="0"/>
              <a:t>Banks don</a:t>
            </a:r>
            <a:r>
              <a:rPr lang="fr-FR" dirty="0"/>
              <a:t>’</a:t>
            </a:r>
            <a:r>
              <a:rPr lang="en-US" dirty="0"/>
              <a:t>t want properties on their books</a:t>
            </a:r>
          </a:p>
          <a:p>
            <a:r>
              <a:rPr lang="en-US" dirty="0"/>
              <a:t>They are not in the real estate management business</a:t>
            </a:r>
          </a:p>
          <a:p>
            <a:r>
              <a:rPr lang="en-US" dirty="0"/>
              <a:t>Set up relationships with local bankers</a:t>
            </a:r>
          </a:p>
          <a:p>
            <a:r>
              <a:rPr lang="en-US" dirty="0"/>
              <a:t>You’re a problem solver!</a:t>
            </a:r>
          </a:p>
          <a:p>
            <a:r>
              <a:rPr lang="en-US" dirty="0"/>
              <a:t>Become their go-to guy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1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C6F53-7542-428E-8BC4-93AE43234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191" y="5038184"/>
            <a:ext cx="2212260" cy="14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55"/>
            <a:ext cx="7169727" cy="1325563"/>
          </a:xfrm>
        </p:spPr>
        <p:txBody>
          <a:bodyPr>
            <a:normAutofit/>
          </a:bodyPr>
          <a:lstStyle/>
          <a:p>
            <a:r>
              <a:rPr lang="en-US" dirty="0"/>
              <a:t>Other Ways to Find Deals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0423"/>
            <a:ext cx="7169727" cy="4106346"/>
          </a:xfrm>
        </p:spPr>
        <p:txBody>
          <a:bodyPr>
            <a:noAutofit/>
          </a:bodyPr>
          <a:lstStyle/>
          <a:p>
            <a:r>
              <a:rPr lang="en-US" sz="3200" dirty="0"/>
              <a:t>Service Companies who work in industry</a:t>
            </a:r>
          </a:p>
          <a:p>
            <a:r>
              <a:rPr lang="en-US" sz="3200" dirty="0"/>
              <a:t>Pool guy, window repair, landscaper</a:t>
            </a:r>
          </a:p>
          <a:p>
            <a:r>
              <a:rPr lang="en-US" sz="3200" dirty="0"/>
              <a:t>Ask these guys if they know anyone who might be selling soon</a:t>
            </a:r>
          </a:p>
          <a:p>
            <a:r>
              <a:rPr lang="en-US" sz="3200" dirty="0"/>
              <a:t>Sellers will say “I’m going to sell soon, we’ve got to make the place look better”</a:t>
            </a:r>
          </a:p>
          <a:p>
            <a:r>
              <a:rPr lang="en-US" sz="3200" dirty="0"/>
              <a:t>Offer a finders fee</a:t>
            </a:r>
          </a:p>
        </p:txBody>
      </p:sp>
      <p:pic>
        <p:nvPicPr>
          <p:cNvPr id="8" name="Picture 7" descr="A person standing in front of a door&#10;&#10;Description generated with high confidence">
            <a:extLst>
              <a:ext uri="{FF2B5EF4-FFF2-40B4-BE49-F238E27FC236}">
                <a16:creationId xmlns:a16="http://schemas.microsoft.com/office/drawing/2014/main" id="{82281D08-C456-4235-8E72-8B0041F18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194" y="3213596"/>
            <a:ext cx="2212259" cy="14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that is standing in the water&#10;&#10;Description generated with very high confidence">
            <a:extLst>
              <a:ext uri="{FF2B5EF4-FFF2-40B4-BE49-F238E27FC236}">
                <a16:creationId xmlns:a16="http://schemas.microsoft.com/office/drawing/2014/main" id="{79342C11-9351-444F-B159-29E7AC53A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192" y="1464319"/>
            <a:ext cx="2212259" cy="140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0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l-1707817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52" y="843304"/>
            <a:ext cx="4782534" cy="3542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14" y="-118722"/>
            <a:ext cx="5350164" cy="1325563"/>
          </a:xfrm>
        </p:spPr>
        <p:txBody>
          <a:bodyPr>
            <a:normAutofit/>
          </a:bodyPr>
          <a:lstStyle/>
          <a:p>
            <a:r>
              <a:rPr lang="en-US" dirty="0"/>
              <a:t>Direct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14" y="1046162"/>
            <a:ext cx="5165436" cy="5811838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Inherited property</a:t>
            </a:r>
          </a:p>
          <a:p>
            <a:pPr lvl="1"/>
            <a:r>
              <a:rPr lang="en-US" dirty="0"/>
              <a:t>Management problems</a:t>
            </a:r>
          </a:p>
          <a:p>
            <a:pPr lvl="1"/>
            <a:r>
              <a:rPr lang="en-US" dirty="0"/>
              <a:t>Divorce</a:t>
            </a:r>
          </a:p>
          <a:p>
            <a:pPr lvl="1"/>
            <a:r>
              <a:rPr lang="en-US" dirty="0"/>
              <a:t>Retirement </a:t>
            </a:r>
          </a:p>
          <a:p>
            <a:pPr lvl="1"/>
            <a:r>
              <a:rPr lang="en-US" dirty="0"/>
              <a:t>Out of state owner</a:t>
            </a:r>
          </a:p>
          <a:p>
            <a:pPr lvl="1"/>
            <a:r>
              <a:rPr lang="en-US" dirty="0"/>
              <a:t>Pre foreclosure</a:t>
            </a:r>
          </a:p>
          <a:p>
            <a:pPr lvl="1"/>
            <a:r>
              <a:rPr lang="en-US" dirty="0"/>
              <a:t>Poor health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9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44" y="24418"/>
            <a:ext cx="10515600" cy="1325563"/>
          </a:xfrm>
        </p:spPr>
        <p:txBody>
          <a:bodyPr/>
          <a:lstStyle/>
          <a:p>
            <a:r>
              <a:rPr lang="en-US" dirty="0"/>
              <a:t>Direct Mail – Your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4" y="1195226"/>
            <a:ext cx="8237606" cy="5123024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You can buy your list</a:t>
            </a:r>
          </a:p>
          <a:p>
            <a:pPr lvl="1"/>
            <a:r>
              <a:rPr lang="en-US" sz="4100" dirty="0"/>
              <a:t>First American </a:t>
            </a:r>
            <a:br>
              <a:rPr lang="en-US" sz="4100" dirty="0"/>
            </a:br>
            <a:r>
              <a:rPr lang="en-US" sz="4100" dirty="0"/>
              <a:t>(firstam.com)</a:t>
            </a:r>
          </a:p>
          <a:p>
            <a:pPr lvl="1"/>
            <a:r>
              <a:rPr lang="en-US" sz="4100" dirty="0"/>
              <a:t>Dunhill International List </a:t>
            </a:r>
            <a:br>
              <a:rPr lang="en-US" sz="4100" dirty="0"/>
            </a:br>
            <a:r>
              <a:rPr lang="en-US" sz="4100" dirty="0"/>
              <a:t>Co. (dunhills.com)</a:t>
            </a:r>
          </a:p>
          <a:p>
            <a:pPr lvl="1"/>
            <a:r>
              <a:rPr lang="en-US" sz="4100" dirty="0"/>
              <a:t>Experian (experian.com)</a:t>
            </a:r>
          </a:p>
          <a:p>
            <a:pPr lvl="1"/>
            <a:r>
              <a:rPr lang="en-US" sz="4100" dirty="0"/>
              <a:t>List Source (listsource.com)</a:t>
            </a:r>
          </a:p>
          <a:p>
            <a:pPr lvl="1"/>
            <a:r>
              <a:rPr lang="en-US" sz="4100" dirty="0"/>
              <a:t>DM Database (dmdatabases.com)</a:t>
            </a:r>
          </a:p>
          <a:p>
            <a:pPr lvl="1"/>
            <a:r>
              <a:rPr lang="en-US" sz="4100" dirty="0"/>
              <a:t>US Lead List (usleadlist.com)</a:t>
            </a:r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7" y="268100"/>
            <a:ext cx="4021666" cy="2692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1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56" y="-187488"/>
            <a:ext cx="10515600" cy="1325563"/>
          </a:xfrm>
        </p:spPr>
        <p:txBody>
          <a:bodyPr/>
          <a:lstStyle/>
          <a:p>
            <a:r>
              <a:rPr lang="en-US" dirty="0"/>
              <a:t>Direct Mail – Your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536"/>
            <a:ext cx="10515600" cy="4962201"/>
          </a:xfrm>
        </p:spPr>
        <p:txBody>
          <a:bodyPr>
            <a:normAutofit/>
          </a:bodyPr>
          <a:lstStyle/>
          <a:p>
            <a:r>
              <a:rPr lang="en-US" dirty="0"/>
              <a:t>Build your own list</a:t>
            </a:r>
          </a:p>
          <a:p>
            <a:r>
              <a:rPr lang="en-US" dirty="0"/>
              <a:t>County assessors websites</a:t>
            </a:r>
          </a:p>
          <a:p>
            <a:r>
              <a:rPr lang="en-US" dirty="0"/>
              <a:t>Go to netronline.com</a:t>
            </a:r>
          </a:p>
          <a:p>
            <a:pPr lvl="1"/>
            <a:r>
              <a:rPr lang="en-US" dirty="0"/>
              <a:t>Click on public records online</a:t>
            </a:r>
          </a:p>
          <a:p>
            <a:pPr lvl="1"/>
            <a:r>
              <a:rPr lang="en-US" dirty="0"/>
              <a:t>This will give you a list of every </a:t>
            </a:r>
            <a:br>
              <a:rPr lang="en-US" dirty="0"/>
            </a:br>
            <a:r>
              <a:rPr lang="en-US" dirty="0"/>
              <a:t>county’s assessor site</a:t>
            </a:r>
          </a:p>
          <a:p>
            <a:r>
              <a:rPr lang="en-US" dirty="0"/>
              <a:t>Can also use Parlay 2.0</a:t>
            </a:r>
          </a:p>
          <a:p>
            <a:r>
              <a:rPr lang="en-US" dirty="0"/>
              <a:t>Paid software but worth its                             weight in gold</a:t>
            </a:r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31FEAFB4-B471-4AFC-BABA-7691EEBF8F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084">
            <a:off x="9574805" y="108516"/>
            <a:ext cx="2142005" cy="3123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19" y="-170553"/>
            <a:ext cx="10515600" cy="1325563"/>
          </a:xfrm>
        </p:spPr>
        <p:txBody>
          <a:bodyPr/>
          <a:lstStyle/>
          <a:p>
            <a:r>
              <a:rPr lang="en-US" dirty="0"/>
              <a:t>Direct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585"/>
            <a:ext cx="10515600" cy="5092829"/>
          </a:xfrm>
        </p:spPr>
        <p:txBody>
          <a:bodyPr>
            <a:normAutofit/>
          </a:bodyPr>
          <a:lstStyle/>
          <a:p>
            <a:r>
              <a:rPr lang="en-US" dirty="0"/>
              <a:t>Property size to search for at assessors</a:t>
            </a:r>
          </a:p>
          <a:p>
            <a:r>
              <a:rPr lang="en-US" dirty="0"/>
              <a:t>Duplexes</a:t>
            </a:r>
          </a:p>
          <a:p>
            <a:r>
              <a:rPr lang="en-US" dirty="0"/>
              <a:t>Triplexes</a:t>
            </a:r>
          </a:p>
          <a:p>
            <a:r>
              <a:rPr lang="en-US" dirty="0"/>
              <a:t>Quads</a:t>
            </a:r>
          </a:p>
          <a:p>
            <a:r>
              <a:rPr lang="en-US" dirty="0"/>
              <a:t>5-10 unit</a:t>
            </a:r>
          </a:p>
          <a:p>
            <a:r>
              <a:rPr lang="en-US" dirty="0"/>
              <a:t>10-15</a:t>
            </a:r>
          </a:p>
          <a:p>
            <a:r>
              <a:rPr lang="en-US" dirty="0"/>
              <a:t>15-20</a:t>
            </a:r>
          </a:p>
          <a:p>
            <a:r>
              <a:rPr lang="en-US" dirty="0"/>
              <a:t>20 and up</a:t>
            </a:r>
          </a:p>
        </p:txBody>
      </p:sp>
      <p:pic>
        <p:nvPicPr>
          <p:cNvPr id="6" name="Picture 5" descr="Screen Shot 2016-10-20 at 12.3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49" y="1531762"/>
            <a:ext cx="6189045" cy="2106909"/>
          </a:xfrm>
          <a:prstGeom prst="rect">
            <a:avLst/>
          </a:prstGeom>
        </p:spPr>
      </p:pic>
      <p:pic>
        <p:nvPicPr>
          <p:cNvPr id="7" name="Picture 6" descr="Screen Shot 2016-10-20 at 12.37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74" y="3588987"/>
            <a:ext cx="6540193" cy="812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2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44" y="-91882"/>
            <a:ext cx="11136245" cy="1325563"/>
          </a:xfrm>
        </p:spPr>
        <p:txBody>
          <a:bodyPr/>
          <a:lstStyle/>
          <a:p>
            <a:r>
              <a:rPr lang="en-US" dirty="0"/>
              <a:t>Direct Mail – Getting Around LLC’s and Corps.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4" y="890425"/>
            <a:ext cx="8409056" cy="5471919"/>
          </a:xfrm>
        </p:spPr>
        <p:txBody>
          <a:bodyPr>
            <a:normAutofit fontScale="92500" lnSpcReduction="10000"/>
          </a:bodyPr>
          <a:lstStyle/>
          <a:p>
            <a:r>
              <a:rPr lang="en-US" sz="4200" dirty="0"/>
              <a:t>Go to Secretary of State’s website</a:t>
            </a:r>
          </a:p>
          <a:p>
            <a:r>
              <a:rPr lang="en-US" sz="4200" dirty="0"/>
              <a:t>Locate online business search</a:t>
            </a:r>
          </a:p>
          <a:p>
            <a:r>
              <a:rPr lang="en-US" sz="4200" dirty="0"/>
              <a:t>Will bring up copies of filed Articles of Organization and annual reports </a:t>
            </a:r>
          </a:p>
          <a:p>
            <a:r>
              <a:rPr lang="en-US" sz="4200" dirty="0"/>
              <a:t>Find name(s) of managing members</a:t>
            </a:r>
          </a:p>
          <a:p>
            <a:r>
              <a:rPr lang="en-US" sz="4200" dirty="0"/>
              <a:t>Some LLC’s are managed by attorney</a:t>
            </a:r>
          </a:p>
          <a:p>
            <a:r>
              <a:rPr lang="en-US" sz="4200" dirty="0"/>
              <a:t>Search managing members names                    on free online searches such as                       White Pages or use paid skip tracing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7" y="66613"/>
            <a:ext cx="4609082" cy="3954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44" y="-220839"/>
            <a:ext cx="10515600" cy="1325563"/>
          </a:xfrm>
        </p:spPr>
        <p:txBody>
          <a:bodyPr/>
          <a:lstStyle/>
          <a:p>
            <a:r>
              <a:rPr lang="en-US" dirty="0"/>
              <a:t>Direct Mail – The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44" y="817271"/>
            <a:ext cx="8466206" cy="5223458"/>
          </a:xfrm>
        </p:spPr>
        <p:txBody>
          <a:bodyPr>
            <a:normAutofit/>
          </a:bodyPr>
          <a:lstStyle/>
          <a:p>
            <a:r>
              <a:rPr lang="en-US" dirty="0"/>
              <a:t>Typed</a:t>
            </a:r>
            <a:endParaRPr lang="en-US" b="1" dirty="0"/>
          </a:p>
          <a:p>
            <a:r>
              <a:rPr lang="en-US" dirty="0"/>
              <a:t>Can use mail merge</a:t>
            </a:r>
          </a:p>
          <a:p>
            <a:r>
              <a:rPr lang="en-US" dirty="0"/>
              <a:t>One page</a:t>
            </a:r>
          </a:p>
          <a:p>
            <a:r>
              <a:rPr lang="en-US" dirty="0"/>
              <a:t>Personalize by using owner          name and address</a:t>
            </a:r>
          </a:p>
          <a:p>
            <a:r>
              <a:rPr lang="en-US" dirty="0"/>
              <a:t>Put property address in first paragraph</a:t>
            </a:r>
          </a:p>
          <a:p>
            <a:r>
              <a:rPr lang="en-US" dirty="0"/>
              <a:t>Put a picture of you and your          spouse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7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6" y="-158928"/>
            <a:ext cx="10515600" cy="1325563"/>
          </a:xfrm>
        </p:spPr>
        <p:txBody>
          <a:bodyPr/>
          <a:lstStyle/>
          <a:p>
            <a:r>
              <a:rPr lang="en-US" dirty="0"/>
              <a:t>Direct Mail – Points to put in your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06" y="868589"/>
            <a:ext cx="8697844" cy="5120821"/>
          </a:xfrm>
        </p:spPr>
        <p:txBody>
          <a:bodyPr>
            <a:normAutofit/>
          </a:bodyPr>
          <a:lstStyle/>
          <a:p>
            <a:r>
              <a:rPr lang="en-US" dirty="0"/>
              <a:t>You could say you need to purchase a property in 30 days</a:t>
            </a:r>
          </a:p>
          <a:p>
            <a:r>
              <a:rPr lang="en-US" dirty="0"/>
              <a:t>You could say you really love (town name) and want to buy there. </a:t>
            </a:r>
          </a:p>
          <a:p>
            <a:r>
              <a:rPr lang="en-US" dirty="0"/>
              <a:t>You can save them the real estate commission</a:t>
            </a:r>
          </a:p>
          <a:p>
            <a:r>
              <a:rPr lang="en-US" dirty="0"/>
              <a:t>You can save them thousands of dollars in taxes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8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Widescreen</PresentationFormat>
  <Paragraphs>166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Courier New</vt:lpstr>
      <vt:lpstr>inherit</vt:lpstr>
      <vt:lpstr>Office Theme</vt:lpstr>
      <vt:lpstr>PowerPoint Presentation</vt:lpstr>
      <vt:lpstr>Direct Mail</vt:lpstr>
      <vt:lpstr>Direct Mail</vt:lpstr>
      <vt:lpstr>Direct Mail – Your Lists</vt:lpstr>
      <vt:lpstr>Direct Mail – Your Lists</vt:lpstr>
      <vt:lpstr>Direct Mail</vt:lpstr>
      <vt:lpstr>Direct Mail – Getting Around LLC’s and Corps.</vt:lpstr>
      <vt:lpstr>Direct Mail – The Letter</vt:lpstr>
      <vt:lpstr>Direct Mail – Points to put in your letters</vt:lpstr>
      <vt:lpstr>Direct Mail – The Letter</vt:lpstr>
      <vt:lpstr>Sample Letter</vt:lpstr>
      <vt:lpstr>Direct Mail – The Envelope</vt:lpstr>
      <vt:lpstr>Direct Mail:  Repetition</vt:lpstr>
      <vt:lpstr>“A Secret to Success in This or any   Business is Being Willing to do   What Other People Won’t”  </vt:lpstr>
      <vt:lpstr>Driving for Dollars: What to look for</vt:lpstr>
      <vt:lpstr>Cold Calling</vt:lpstr>
      <vt:lpstr>PowerPoint Presentation</vt:lpstr>
      <vt:lpstr>Other Ways to Find Deals</vt:lpstr>
      <vt:lpstr>Craigslist</vt:lpstr>
      <vt:lpstr>Craigslist is a Great Deal Source  </vt:lpstr>
      <vt:lpstr>3 Methods to Maximize Success on Craigslist </vt:lpstr>
      <vt:lpstr>Reach out to Properties in the For Sale Section</vt:lpstr>
      <vt:lpstr>PowerPoint Presentation</vt:lpstr>
      <vt:lpstr>MLS/Agents</vt:lpstr>
      <vt:lpstr>Properties WITH CODE VIOLATIONS Often Fly Under the Radar </vt:lpstr>
      <vt:lpstr>Target Owners Going Through Evictions</vt:lpstr>
      <vt:lpstr>Networking with Probate Attorneys</vt:lpstr>
      <vt:lpstr>Buying from Banks</vt:lpstr>
      <vt:lpstr>Other Ways to Find Deals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Khleif</dc:creator>
  <cp:lastModifiedBy>Tiffany Khleif</cp:lastModifiedBy>
  <cp:revision>1</cp:revision>
  <dcterms:created xsi:type="dcterms:W3CDTF">2021-06-03T15:49:01Z</dcterms:created>
  <dcterms:modified xsi:type="dcterms:W3CDTF">2021-06-03T15:50:03Z</dcterms:modified>
</cp:coreProperties>
</file>