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1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13"/>
    <p:restoredTop sz="97840"/>
  </p:normalViewPr>
  <p:slideViewPr>
    <p:cSldViewPr snapToGrid="0" snapToObjects="1">
      <p:cViewPr varScale="1">
        <p:scale>
          <a:sx n="161" d="100"/>
          <a:sy n="161" d="100"/>
        </p:scale>
        <p:origin x="224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9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27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108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786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2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6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1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3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3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8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8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3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002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3/30/21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70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Category:Building_icons" TargetMode="External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FFEF4502-003D-46EC-A285-70782011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20" b="145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AD7675-45F8-544D-9E31-176195C8A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527934"/>
            <a:ext cx="10572000" cy="1201586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Debt: Impact on Deals</a:t>
            </a:r>
          </a:p>
        </p:txBody>
      </p:sp>
    </p:spTree>
    <p:extLst>
      <p:ext uri="{BB962C8B-B14F-4D97-AF65-F5344CB8AC3E}">
        <p14:creationId xmlns:p14="http://schemas.microsoft.com/office/powerpoint/2010/main" val="29850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BD95A-AD7C-3F4D-8FCB-4D10C205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n-US" sz="4800" dirty="0"/>
              <a:t>Single Family vs. Multifamily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E503CB-3EF0-0D4B-AC82-31164D56BCB2}"/>
              </a:ext>
            </a:extLst>
          </p:cNvPr>
          <p:cNvCxnSpPr>
            <a:cxnSpLocks/>
          </p:cNvCxnSpPr>
          <p:nvPr/>
        </p:nvCxnSpPr>
        <p:spPr>
          <a:xfrm>
            <a:off x="4932401" y="3009608"/>
            <a:ext cx="0" cy="2734243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DB8203-4F1F-C148-87C2-E54E267EE712}"/>
              </a:ext>
            </a:extLst>
          </p:cNvPr>
          <p:cNvCxnSpPr>
            <a:cxnSpLocks/>
          </p:cNvCxnSpPr>
          <p:nvPr/>
        </p:nvCxnSpPr>
        <p:spPr>
          <a:xfrm>
            <a:off x="10426492" y="3009608"/>
            <a:ext cx="0" cy="2739400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EE37FB-1B12-F847-A113-18A6836C5EB3}"/>
              </a:ext>
            </a:extLst>
          </p:cNvPr>
          <p:cNvCxnSpPr>
            <a:cxnSpLocks/>
          </p:cNvCxnSpPr>
          <p:nvPr/>
        </p:nvCxnSpPr>
        <p:spPr>
          <a:xfrm>
            <a:off x="3103558" y="5743851"/>
            <a:ext cx="7322934" cy="0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883CC3-F854-8045-AE9A-C88AA345B9DB}"/>
              </a:ext>
            </a:extLst>
          </p:cNvPr>
          <p:cNvCxnSpPr>
            <a:cxnSpLocks/>
          </p:cNvCxnSpPr>
          <p:nvPr/>
        </p:nvCxnSpPr>
        <p:spPr>
          <a:xfrm>
            <a:off x="8590061" y="3009608"/>
            <a:ext cx="0" cy="2734243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5BA746-D238-6244-8C48-B6925321A38E}"/>
              </a:ext>
            </a:extLst>
          </p:cNvPr>
          <p:cNvCxnSpPr>
            <a:cxnSpLocks/>
          </p:cNvCxnSpPr>
          <p:nvPr/>
        </p:nvCxnSpPr>
        <p:spPr>
          <a:xfrm flipH="1">
            <a:off x="6751153" y="3009608"/>
            <a:ext cx="17680" cy="2734243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88791B-55E1-7240-9C23-5E9EBC3737E4}"/>
              </a:ext>
            </a:extLst>
          </p:cNvPr>
          <p:cNvCxnSpPr>
            <a:cxnSpLocks/>
          </p:cNvCxnSpPr>
          <p:nvPr/>
        </p:nvCxnSpPr>
        <p:spPr>
          <a:xfrm>
            <a:off x="3103558" y="3009608"/>
            <a:ext cx="0" cy="2734243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Pentagon 14">
            <a:extLst>
              <a:ext uri="{FF2B5EF4-FFF2-40B4-BE49-F238E27FC236}">
                <a16:creationId xmlns:a16="http://schemas.microsoft.com/office/drawing/2014/main" id="{2942D22C-433A-1E47-BB70-7C3C99C725D2}"/>
              </a:ext>
            </a:extLst>
          </p:cNvPr>
          <p:cNvSpPr/>
          <p:nvPr/>
        </p:nvSpPr>
        <p:spPr>
          <a:xfrm>
            <a:off x="3103558" y="3813346"/>
            <a:ext cx="5486502" cy="484632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Available terms 5 – 30 years</a:t>
            </a:r>
          </a:p>
        </p:txBody>
      </p:sp>
      <p:sp>
        <p:nvSpPr>
          <p:cNvPr id="17" name="Arrow: Pentagon 15">
            <a:extLst>
              <a:ext uri="{FF2B5EF4-FFF2-40B4-BE49-F238E27FC236}">
                <a16:creationId xmlns:a16="http://schemas.microsoft.com/office/drawing/2014/main" id="{4F6B927F-5D16-0C49-BD68-5205D5E5AAC5}"/>
              </a:ext>
            </a:extLst>
          </p:cNvPr>
          <p:cNvSpPr/>
          <p:nvPr/>
        </p:nvSpPr>
        <p:spPr>
          <a:xfrm>
            <a:off x="4932401" y="3323558"/>
            <a:ext cx="3665261" cy="48463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Typical terms: 15 – 30 years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1C639F-E255-8A48-9039-31E63B0B324A}"/>
              </a:ext>
            </a:extLst>
          </p:cNvPr>
          <p:cNvSpPr txBox="1"/>
          <p:nvPr/>
        </p:nvSpPr>
        <p:spPr>
          <a:xfrm>
            <a:off x="4450538" y="5856171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10 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79852A-61A6-354B-ABDA-EB41848A4E31}"/>
              </a:ext>
            </a:extLst>
          </p:cNvPr>
          <p:cNvSpPr txBox="1"/>
          <p:nvPr/>
        </p:nvSpPr>
        <p:spPr>
          <a:xfrm>
            <a:off x="6269290" y="5859040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20 years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642DB-7AA8-FC48-8BE8-4B146C8C88CF}"/>
              </a:ext>
            </a:extLst>
          </p:cNvPr>
          <p:cNvSpPr txBox="1"/>
          <p:nvPr/>
        </p:nvSpPr>
        <p:spPr>
          <a:xfrm>
            <a:off x="8108198" y="5856171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30 years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E70A2A-B39B-2D4F-9A1F-5198D1BCB2DD}"/>
              </a:ext>
            </a:extLst>
          </p:cNvPr>
          <p:cNvSpPr txBox="1"/>
          <p:nvPr/>
        </p:nvSpPr>
        <p:spPr>
          <a:xfrm>
            <a:off x="9944629" y="5861328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40 years</a:t>
            </a:r>
          </a:p>
        </p:txBody>
      </p:sp>
      <p:pic>
        <p:nvPicPr>
          <p:cNvPr id="22" name="Content Placeholder 9" descr="House">
            <a:extLst>
              <a:ext uri="{FF2B5EF4-FFF2-40B4-BE49-F238E27FC236}">
                <a16:creationId xmlns:a16="http://schemas.microsoft.com/office/drawing/2014/main" id="{4C1B691C-B2A1-954F-9F50-ADACDBA68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3214" y="3356146"/>
            <a:ext cx="914400" cy="914400"/>
          </a:xfrm>
          <a:prstGeom prst="rect">
            <a:avLst/>
          </a:prstGeom>
        </p:spPr>
      </p:pic>
      <p:pic>
        <p:nvPicPr>
          <p:cNvPr id="23" name="Graphic 22" descr="City">
            <a:extLst>
              <a:ext uri="{FF2B5EF4-FFF2-40B4-BE49-F238E27FC236}">
                <a16:creationId xmlns:a16="http://schemas.microsoft.com/office/drawing/2014/main" id="{DE468E34-4114-9749-8B88-99FC4D05D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3214" y="4750828"/>
            <a:ext cx="914400" cy="914400"/>
          </a:xfrm>
          <a:prstGeom prst="rect">
            <a:avLst/>
          </a:prstGeom>
        </p:spPr>
      </p:pic>
      <p:sp>
        <p:nvSpPr>
          <p:cNvPr id="24" name="Arrow: Pentagon 100">
            <a:extLst>
              <a:ext uri="{FF2B5EF4-FFF2-40B4-BE49-F238E27FC236}">
                <a16:creationId xmlns:a16="http://schemas.microsoft.com/office/drawing/2014/main" id="{0F9D4514-321F-4545-8B65-3BD9A8838057}"/>
              </a:ext>
            </a:extLst>
          </p:cNvPr>
          <p:cNvSpPr/>
          <p:nvPr/>
        </p:nvSpPr>
        <p:spPr>
          <a:xfrm>
            <a:off x="3111146" y="5060647"/>
            <a:ext cx="7322934" cy="484632"/>
          </a:xfrm>
          <a:prstGeom prst="homePlate">
            <a:avLst/>
          </a:prstGeom>
          <a:solidFill>
            <a:srgbClr val="9A2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Available terms 3 – 40 years</a:t>
            </a:r>
          </a:p>
        </p:txBody>
      </p:sp>
      <p:sp>
        <p:nvSpPr>
          <p:cNvPr id="25" name="Arrow: Pentagon 101">
            <a:extLst>
              <a:ext uri="{FF2B5EF4-FFF2-40B4-BE49-F238E27FC236}">
                <a16:creationId xmlns:a16="http://schemas.microsoft.com/office/drawing/2014/main" id="{82842179-8051-4D4B-8819-179C654ECA5D}"/>
              </a:ext>
            </a:extLst>
          </p:cNvPr>
          <p:cNvSpPr/>
          <p:nvPr/>
        </p:nvSpPr>
        <p:spPr>
          <a:xfrm>
            <a:off x="4024981" y="4570859"/>
            <a:ext cx="1684932" cy="484632"/>
          </a:xfrm>
          <a:prstGeom prst="homePlate">
            <a:avLst/>
          </a:prstGeom>
          <a:solidFill>
            <a:srgbClr val="F0BA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Typical terms: 5 – 12 years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363E3F-BA2E-8740-B2B8-40B7C10680A4}"/>
              </a:ext>
            </a:extLst>
          </p:cNvPr>
          <p:cNvSpPr txBox="1"/>
          <p:nvPr/>
        </p:nvSpPr>
        <p:spPr>
          <a:xfrm>
            <a:off x="1173214" y="2185988"/>
            <a:ext cx="9845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Loan Terms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A8DD43-CE78-9E4B-8354-83E517868858}"/>
              </a:ext>
            </a:extLst>
          </p:cNvPr>
          <p:cNvSpPr/>
          <p:nvPr/>
        </p:nvSpPr>
        <p:spPr>
          <a:xfrm>
            <a:off x="3111146" y="3323558"/>
            <a:ext cx="1803572" cy="484632"/>
          </a:xfrm>
          <a:prstGeom prst="rect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5D452A-F8C5-6A40-B973-8F545B717B71}"/>
              </a:ext>
            </a:extLst>
          </p:cNvPr>
          <p:cNvSpPr/>
          <p:nvPr/>
        </p:nvSpPr>
        <p:spPr>
          <a:xfrm>
            <a:off x="3111146" y="4570859"/>
            <a:ext cx="899819" cy="484632"/>
          </a:xfrm>
          <a:prstGeom prst="rect">
            <a:avLst/>
          </a:prstGeom>
          <a:pattFill prst="wdUpDiag">
            <a:fgClr>
              <a:srgbClr val="9A2123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150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BD95A-AD7C-3F4D-8FCB-4D10C205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n-US" sz="4800" dirty="0"/>
              <a:t>Single Family vs. Multifamily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8A98AF-00B6-DE48-A232-FB55A6223766}"/>
              </a:ext>
            </a:extLst>
          </p:cNvPr>
          <p:cNvSpPr/>
          <p:nvPr/>
        </p:nvSpPr>
        <p:spPr>
          <a:xfrm>
            <a:off x="5638543" y="6353653"/>
            <a:ext cx="4270585" cy="420086"/>
          </a:xfrm>
          <a:prstGeom prst="rect">
            <a:avLst/>
          </a:prstGeom>
          <a:solidFill>
            <a:srgbClr val="FFFF00"/>
          </a:solidFill>
          <a:ln w="25400">
            <a:solidFill>
              <a:srgbClr val="9A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4624A1-99CE-114F-89AF-2899F4C5F488}"/>
              </a:ext>
            </a:extLst>
          </p:cNvPr>
          <p:cNvCxnSpPr>
            <a:cxnSpLocks/>
          </p:cNvCxnSpPr>
          <p:nvPr/>
        </p:nvCxnSpPr>
        <p:spPr>
          <a:xfrm flipH="1">
            <a:off x="5261655" y="4655120"/>
            <a:ext cx="2088" cy="1908576"/>
          </a:xfrm>
          <a:prstGeom prst="line">
            <a:avLst/>
          </a:prstGeom>
          <a:ln w="25400">
            <a:solidFill>
              <a:srgbClr val="9A2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D251B2-1AE3-064E-AA87-643C26C818A4}"/>
              </a:ext>
            </a:extLst>
          </p:cNvPr>
          <p:cNvCxnSpPr>
            <a:cxnSpLocks/>
          </p:cNvCxnSpPr>
          <p:nvPr/>
        </p:nvCxnSpPr>
        <p:spPr>
          <a:xfrm>
            <a:off x="4569187" y="3093869"/>
            <a:ext cx="0" cy="2734243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B7FAE9-0561-5647-8658-7273B5736B2C}"/>
              </a:ext>
            </a:extLst>
          </p:cNvPr>
          <p:cNvCxnSpPr>
            <a:cxnSpLocks/>
          </p:cNvCxnSpPr>
          <p:nvPr/>
        </p:nvCxnSpPr>
        <p:spPr>
          <a:xfrm>
            <a:off x="10063278" y="3093869"/>
            <a:ext cx="0" cy="2739400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6E0AC2-4551-9642-9804-2242FE695956}"/>
              </a:ext>
            </a:extLst>
          </p:cNvPr>
          <p:cNvCxnSpPr>
            <a:cxnSpLocks/>
          </p:cNvCxnSpPr>
          <p:nvPr/>
        </p:nvCxnSpPr>
        <p:spPr>
          <a:xfrm>
            <a:off x="2740344" y="5828112"/>
            <a:ext cx="7322934" cy="0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4BFC13-BF41-0544-98F6-91FE360D9223}"/>
              </a:ext>
            </a:extLst>
          </p:cNvPr>
          <p:cNvCxnSpPr>
            <a:cxnSpLocks/>
          </p:cNvCxnSpPr>
          <p:nvPr/>
        </p:nvCxnSpPr>
        <p:spPr>
          <a:xfrm>
            <a:off x="8226847" y="3093869"/>
            <a:ext cx="0" cy="2734243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15BD22-3359-EF4D-A970-7D469A8AAAFC}"/>
              </a:ext>
            </a:extLst>
          </p:cNvPr>
          <p:cNvCxnSpPr>
            <a:cxnSpLocks/>
          </p:cNvCxnSpPr>
          <p:nvPr/>
        </p:nvCxnSpPr>
        <p:spPr>
          <a:xfrm flipH="1">
            <a:off x="6387939" y="3093869"/>
            <a:ext cx="17680" cy="2734243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FDE8D2-9725-F540-ADE9-01CB7A84A05C}"/>
              </a:ext>
            </a:extLst>
          </p:cNvPr>
          <p:cNvCxnSpPr>
            <a:cxnSpLocks/>
          </p:cNvCxnSpPr>
          <p:nvPr/>
        </p:nvCxnSpPr>
        <p:spPr>
          <a:xfrm>
            <a:off x="2740344" y="3093869"/>
            <a:ext cx="0" cy="2734243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Pentagon 14">
            <a:extLst>
              <a:ext uri="{FF2B5EF4-FFF2-40B4-BE49-F238E27FC236}">
                <a16:creationId xmlns:a16="http://schemas.microsoft.com/office/drawing/2014/main" id="{AADE9529-BBD4-5B45-B8E1-ADC81DA606F6}"/>
              </a:ext>
            </a:extLst>
          </p:cNvPr>
          <p:cNvSpPr/>
          <p:nvPr/>
        </p:nvSpPr>
        <p:spPr>
          <a:xfrm>
            <a:off x="2740344" y="3897607"/>
            <a:ext cx="5486502" cy="484632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Amortization typically matches loan term</a:t>
            </a:r>
          </a:p>
        </p:txBody>
      </p:sp>
      <p:sp>
        <p:nvSpPr>
          <p:cNvPr id="38" name="Arrow: Pentagon 15">
            <a:extLst>
              <a:ext uri="{FF2B5EF4-FFF2-40B4-BE49-F238E27FC236}">
                <a16:creationId xmlns:a16="http://schemas.microsoft.com/office/drawing/2014/main" id="{3569B936-FED2-7046-9162-17C717D29699}"/>
              </a:ext>
            </a:extLst>
          </p:cNvPr>
          <p:cNvSpPr/>
          <p:nvPr/>
        </p:nvSpPr>
        <p:spPr>
          <a:xfrm>
            <a:off x="4569187" y="3407819"/>
            <a:ext cx="3665261" cy="48463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Typical terms: 15 – 30 years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388470-0EE4-F34F-953C-7879935A5C88}"/>
              </a:ext>
            </a:extLst>
          </p:cNvPr>
          <p:cNvSpPr txBox="1"/>
          <p:nvPr/>
        </p:nvSpPr>
        <p:spPr>
          <a:xfrm>
            <a:off x="4087324" y="5940432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10 years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66FE1D-F85C-5442-B331-FB84CE32060D}"/>
              </a:ext>
            </a:extLst>
          </p:cNvPr>
          <p:cNvSpPr txBox="1"/>
          <p:nvPr/>
        </p:nvSpPr>
        <p:spPr>
          <a:xfrm>
            <a:off x="5906076" y="5943301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20 years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FC1705-5AF0-5544-B9D4-02B1D28D2B99}"/>
              </a:ext>
            </a:extLst>
          </p:cNvPr>
          <p:cNvSpPr txBox="1"/>
          <p:nvPr/>
        </p:nvSpPr>
        <p:spPr>
          <a:xfrm>
            <a:off x="7744984" y="5940432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30 years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B81482-85E0-604B-AE17-07D25B20A1BF}"/>
              </a:ext>
            </a:extLst>
          </p:cNvPr>
          <p:cNvSpPr txBox="1"/>
          <p:nvPr/>
        </p:nvSpPr>
        <p:spPr>
          <a:xfrm>
            <a:off x="9581415" y="5945589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40 years</a:t>
            </a:r>
          </a:p>
        </p:txBody>
      </p:sp>
      <p:pic>
        <p:nvPicPr>
          <p:cNvPr id="43" name="Content Placeholder 9" descr="House">
            <a:extLst>
              <a:ext uri="{FF2B5EF4-FFF2-40B4-BE49-F238E27FC236}">
                <a16:creationId xmlns:a16="http://schemas.microsoft.com/office/drawing/2014/main" id="{14DD7C24-4795-7647-9928-36B03C509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00" y="3440407"/>
            <a:ext cx="914400" cy="914400"/>
          </a:xfrm>
          <a:prstGeom prst="rect">
            <a:avLst/>
          </a:prstGeom>
        </p:spPr>
      </p:pic>
      <p:pic>
        <p:nvPicPr>
          <p:cNvPr id="44" name="Graphic 43" descr="City">
            <a:extLst>
              <a:ext uri="{FF2B5EF4-FFF2-40B4-BE49-F238E27FC236}">
                <a16:creationId xmlns:a16="http://schemas.microsoft.com/office/drawing/2014/main" id="{B4A6FDC8-9FB7-0443-AB14-96D0BEEFB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000" y="4835089"/>
            <a:ext cx="914400" cy="914400"/>
          </a:xfrm>
          <a:prstGeom prst="rect">
            <a:avLst/>
          </a:prstGeom>
        </p:spPr>
      </p:pic>
      <p:sp>
        <p:nvSpPr>
          <p:cNvPr id="45" name="Arrow: Pentagon 100">
            <a:extLst>
              <a:ext uri="{FF2B5EF4-FFF2-40B4-BE49-F238E27FC236}">
                <a16:creationId xmlns:a16="http://schemas.microsoft.com/office/drawing/2014/main" id="{4DCC347E-A15A-984A-B358-86126EC82832}"/>
              </a:ext>
            </a:extLst>
          </p:cNvPr>
          <p:cNvSpPr/>
          <p:nvPr/>
        </p:nvSpPr>
        <p:spPr>
          <a:xfrm>
            <a:off x="2747932" y="5144908"/>
            <a:ext cx="5486499" cy="484632"/>
          </a:xfrm>
          <a:prstGeom prst="homePlate">
            <a:avLst/>
          </a:prstGeom>
          <a:solidFill>
            <a:srgbClr val="9A2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Typical amortization: 20-30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yrs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NOT matching loan term</a:t>
            </a:r>
          </a:p>
        </p:txBody>
      </p:sp>
      <p:sp>
        <p:nvSpPr>
          <p:cNvPr id="46" name="Arrow: Pentagon 101">
            <a:extLst>
              <a:ext uri="{FF2B5EF4-FFF2-40B4-BE49-F238E27FC236}">
                <a16:creationId xmlns:a16="http://schemas.microsoft.com/office/drawing/2014/main" id="{89043A58-EFD0-264D-BD89-9817640BCAF8}"/>
              </a:ext>
            </a:extLst>
          </p:cNvPr>
          <p:cNvSpPr/>
          <p:nvPr/>
        </p:nvSpPr>
        <p:spPr>
          <a:xfrm>
            <a:off x="3661767" y="4655120"/>
            <a:ext cx="1636993" cy="484632"/>
          </a:xfrm>
          <a:prstGeom prst="homePlate">
            <a:avLst/>
          </a:prstGeom>
          <a:solidFill>
            <a:srgbClr val="F0BA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Typical terms: 5 – 12 years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3AA76D-C8CF-5E4E-888E-008D5D886287}"/>
              </a:ext>
            </a:extLst>
          </p:cNvPr>
          <p:cNvSpPr txBox="1"/>
          <p:nvPr/>
        </p:nvSpPr>
        <p:spPr>
          <a:xfrm>
            <a:off x="810000" y="2270249"/>
            <a:ext cx="9845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Amortization vs. Loan Terms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EA6AFA4-3EC6-804C-9C65-9BEBBAF54791}"/>
              </a:ext>
            </a:extLst>
          </p:cNvPr>
          <p:cNvSpPr/>
          <p:nvPr/>
        </p:nvSpPr>
        <p:spPr>
          <a:xfrm>
            <a:off x="2747932" y="3407819"/>
            <a:ext cx="1803572" cy="484632"/>
          </a:xfrm>
          <a:prstGeom prst="rect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4222E2-8D20-3E46-946E-B508C9576314}"/>
              </a:ext>
            </a:extLst>
          </p:cNvPr>
          <p:cNvSpPr/>
          <p:nvPr/>
        </p:nvSpPr>
        <p:spPr>
          <a:xfrm>
            <a:off x="2747932" y="4655120"/>
            <a:ext cx="899819" cy="484632"/>
          </a:xfrm>
          <a:prstGeom prst="rect">
            <a:avLst/>
          </a:prstGeom>
          <a:pattFill prst="wdUpDiag">
            <a:fgClr>
              <a:srgbClr val="9A2123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A89342-43AE-514E-8545-9B759A22942D}"/>
              </a:ext>
            </a:extLst>
          </p:cNvPr>
          <p:cNvSpPr txBox="1"/>
          <p:nvPr/>
        </p:nvSpPr>
        <p:spPr>
          <a:xfrm>
            <a:off x="5576942" y="6370279"/>
            <a:ext cx="43937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Balloon payment requires sale or refinance!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9C5EF0E-0E52-1747-A3F5-FC76FD90A12B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5262699" y="6563696"/>
            <a:ext cx="375844" cy="0"/>
          </a:xfrm>
          <a:prstGeom prst="line">
            <a:avLst/>
          </a:prstGeom>
          <a:ln w="25400">
            <a:solidFill>
              <a:srgbClr val="9A21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phic 51" descr="Warning">
            <a:extLst>
              <a:ext uri="{FF2B5EF4-FFF2-40B4-BE49-F238E27FC236}">
                <a16:creationId xmlns:a16="http://schemas.microsoft.com/office/drawing/2014/main" id="{D27F838D-8F9F-D547-8F3E-499A4D5454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6360" y="4657038"/>
            <a:ext cx="460784" cy="4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3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BD95A-AD7C-3F4D-8FCB-4D10C205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n-US" sz="4800" dirty="0"/>
              <a:t>Single Family vs. Multifamily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4EE0853-CA8E-484D-9D6F-A721731EC7AF}"/>
              </a:ext>
            </a:extLst>
          </p:cNvPr>
          <p:cNvCxnSpPr>
            <a:cxnSpLocks/>
          </p:cNvCxnSpPr>
          <p:nvPr/>
        </p:nvCxnSpPr>
        <p:spPr>
          <a:xfrm>
            <a:off x="10964148" y="2933983"/>
            <a:ext cx="0" cy="2802990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3E70F4-677E-7F4C-8D09-34DCF8CA8966}"/>
              </a:ext>
            </a:extLst>
          </p:cNvPr>
          <p:cNvCxnSpPr>
            <a:cxnSpLocks/>
          </p:cNvCxnSpPr>
          <p:nvPr/>
        </p:nvCxnSpPr>
        <p:spPr>
          <a:xfrm>
            <a:off x="1724736" y="5736973"/>
            <a:ext cx="9239412" cy="0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05D7E2-F774-1243-B212-CB2658890A68}"/>
              </a:ext>
            </a:extLst>
          </p:cNvPr>
          <p:cNvCxnSpPr>
            <a:cxnSpLocks/>
          </p:cNvCxnSpPr>
          <p:nvPr/>
        </p:nvCxnSpPr>
        <p:spPr>
          <a:xfrm>
            <a:off x="1724736" y="3002730"/>
            <a:ext cx="0" cy="2734243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B0750A0-C7EF-B846-8E4A-5AF15AB99509}"/>
              </a:ext>
            </a:extLst>
          </p:cNvPr>
          <p:cNvSpPr txBox="1"/>
          <p:nvPr/>
        </p:nvSpPr>
        <p:spPr>
          <a:xfrm>
            <a:off x="956633" y="5026456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20%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895561-AEF1-A646-A20E-4F49286CAFB9}"/>
              </a:ext>
            </a:extLst>
          </p:cNvPr>
          <p:cNvSpPr txBox="1"/>
          <p:nvPr/>
        </p:nvSpPr>
        <p:spPr>
          <a:xfrm>
            <a:off x="956634" y="4461765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40%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11B324-E4E4-8C49-8265-E8A45EAC4150}"/>
              </a:ext>
            </a:extLst>
          </p:cNvPr>
          <p:cNvSpPr txBox="1"/>
          <p:nvPr/>
        </p:nvSpPr>
        <p:spPr>
          <a:xfrm>
            <a:off x="966092" y="3907831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60%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0CC9A2B-3C67-C349-B1F4-7C149CBB0CED}"/>
              </a:ext>
            </a:extLst>
          </p:cNvPr>
          <p:cNvSpPr txBox="1"/>
          <p:nvPr/>
        </p:nvSpPr>
        <p:spPr>
          <a:xfrm>
            <a:off x="810000" y="2848841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100%</a:t>
            </a:r>
          </a:p>
        </p:txBody>
      </p:sp>
      <p:pic>
        <p:nvPicPr>
          <p:cNvPr id="60" name="Content Placeholder 9" descr="House">
            <a:extLst>
              <a:ext uri="{FF2B5EF4-FFF2-40B4-BE49-F238E27FC236}">
                <a16:creationId xmlns:a16="http://schemas.microsoft.com/office/drawing/2014/main" id="{F2C52790-498A-DA42-B390-5E8F7EBAE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9489" y="5842391"/>
            <a:ext cx="914400" cy="914400"/>
          </a:xfrm>
          <a:prstGeom prst="rect">
            <a:avLst/>
          </a:prstGeom>
        </p:spPr>
      </p:pic>
      <p:pic>
        <p:nvPicPr>
          <p:cNvPr id="61" name="Graphic 60" descr="City">
            <a:extLst>
              <a:ext uri="{FF2B5EF4-FFF2-40B4-BE49-F238E27FC236}">
                <a16:creationId xmlns:a16="http://schemas.microsoft.com/office/drawing/2014/main" id="{A2B2615E-721B-CD41-BA05-5BEE3051F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4438" y="5826348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9803C43-1127-7F4D-841C-D92ABB797276}"/>
              </a:ext>
            </a:extLst>
          </p:cNvPr>
          <p:cNvSpPr txBox="1"/>
          <p:nvPr/>
        </p:nvSpPr>
        <p:spPr>
          <a:xfrm>
            <a:off x="1121297" y="2185988"/>
            <a:ext cx="9845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Leverage / LTV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2635D3-D142-0F49-9618-6BD68905B269}"/>
              </a:ext>
            </a:extLst>
          </p:cNvPr>
          <p:cNvCxnSpPr>
            <a:cxnSpLocks/>
          </p:cNvCxnSpPr>
          <p:nvPr/>
        </p:nvCxnSpPr>
        <p:spPr>
          <a:xfrm>
            <a:off x="1724736" y="5174354"/>
            <a:ext cx="9239412" cy="0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F66D3B1-BC5C-1E4E-A6BE-7F9F6BA21184}"/>
              </a:ext>
            </a:extLst>
          </p:cNvPr>
          <p:cNvCxnSpPr>
            <a:cxnSpLocks/>
          </p:cNvCxnSpPr>
          <p:nvPr/>
        </p:nvCxnSpPr>
        <p:spPr>
          <a:xfrm flipV="1">
            <a:off x="1710863" y="2933983"/>
            <a:ext cx="9253285" cy="68747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AB78770-DC48-F244-A567-67662ACC0854}"/>
              </a:ext>
            </a:extLst>
          </p:cNvPr>
          <p:cNvCxnSpPr>
            <a:cxnSpLocks/>
          </p:cNvCxnSpPr>
          <p:nvPr/>
        </p:nvCxnSpPr>
        <p:spPr>
          <a:xfrm>
            <a:off x="1724736" y="4610588"/>
            <a:ext cx="9239412" cy="0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0B86C6B-8CCC-FA42-9D7D-0499A15784D3}"/>
              </a:ext>
            </a:extLst>
          </p:cNvPr>
          <p:cNvSpPr txBox="1"/>
          <p:nvPr/>
        </p:nvSpPr>
        <p:spPr>
          <a:xfrm>
            <a:off x="919774" y="3370729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80%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2C0A2FB-897E-C946-97F0-8CBE0399A0A1}"/>
              </a:ext>
            </a:extLst>
          </p:cNvPr>
          <p:cNvCxnSpPr>
            <a:cxnSpLocks/>
          </p:cNvCxnSpPr>
          <p:nvPr/>
        </p:nvCxnSpPr>
        <p:spPr>
          <a:xfrm flipV="1">
            <a:off x="1724736" y="4061719"/>
            <a:ext cx="9239412" cy="1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4F27F54-4C8F-3B4B-9815-D6B7EE49C078}"/>
              </a:ext>
            </a:extLst>
          </p:cNvPr>
          <p:cNvCxnSpPr>
            <a:cxnSpLocks/>
          </p:cNvCxnSpPr>
          <p:nvPr/>
        </p:nvCxnSpPr>
        <p:spPr>
          <a:xfrm>
            <a:off x="1710863" y="3522336"/>
            <a:ext cx="9253285" cy="0"/>
          </a:xfrm>
          <a:prstGeom prst="line">
            <a:avLst/>
          </a:prstGeom>
          <a:ln w="25400">
            <a:solidFill>
              <a:srgbClr val="5485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row: Pentagon 14">
            <a:extLst>
              <a:ext uri="{FF2B5EF4-FFF2-40B4-BE49-F238E27FC236}">
                <a16:creationId xmlns:a16="http://schemas.microsoft.com/office/drawing/2014/main" id="{7966EFF5-D1AE-334D-9EBB-ED85D736641A}"/>
              </a:ext>
            </a:extLst>
          </p:cNvPr>
          <p:cNvSpPr/>
          <p:nvPr/>
        </p:nvSpPr>
        <p:spPr>
          <a:xfrm rot="16200000">
            <a:off x="3159013" y="4153749"/>
            <a:ext cx="2681816" cy="484632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0" name="Arrow: Pentagon 15">
            <a:extLst>
              <a:ext uri="{FF2B5EF4-FFF2-40B4-BE49-F238E27FC236}">
                <a16:creationId xmlns:a16="http://schemas.microsoft.com/office/drawing/2014/main" id="{3BD16DF7-6ECA-1447-8111-0B4FE6CFBC66}"/>
              </a:ext>
            </a:extLst>
          </p:cNvPr>
          <p:cNvSpPr/>
          <p:nvPr/>
        </p:nvSpPr>
        <p:spPr>
          <a:xfrm rot="16200000">
            <a:off x="5043163" y="3472767"/>
            <a:ext cx="385494" cy="48463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1" name="Arrow: Pentagon 101">
            <a:extLst>
              <a:ext uri="{FF2B5EF4-FFF2-40B4-BE49-F238E27FC236}">
                <a16:creationId xmlns:a16="http://schemas.microsoft.com/office/drawing/2014/main" id="{5074718E-CD89-AD40-9628-AC3FB45E75A8}"/>
              </a:ext>
            </a:extLst>
          </p:cNvPr>
          <p:cNvSpPr/>
          <p:nvPr/>
        </p:nvSpPr>
        <p:spPr>
          <a:xfrm rot="16200000">
            <a:off x="7737382" y="3549711"/>
            <a:ext cx="539383" cy="484632"/>
          </a:xfrm>
          <a:prstGeom prst="homePlate">
            <a:avLst/>
          </a:prstGeom>
          <a:solidFill>
            <a:srgbClr val="F0BA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3F11EEA-2626-6A43-9CB3-45525BEB9F64}"/>
              </a:ext>
            </a:extLst>
          </p:cNvPr>
          <p:cNvSpPr/>
          <p:nvPr/>
        </p:nvSpPr>
        <p:spPr>
          <a:xfrm rot="16200000">
            <a:off x="4335902" y="4569815"/>
            <a:ext cx="1808602" cy="484632"/>
          </a:xfrm>
          <a:prstGeom prst="rect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AADE3BC-C757-4D49-84CC-024CDE26E05E}"/>
              </a:ext>
            </a:extLst>
          </p:cNvPr>
          <p:cNvSpPr/>
          <p:nvPr/>
        </p:nvSpPr>
        <p:spPr>
          <a:xfrm rot="16200000">
            <a:off x="7095315" y="4580086"/>
            <a:ext cx="1829143" cy="484632"/>
          </a:xfrm>
          <a:prstGeom prst="rect">
            <a:avLst/>
          </a:prstGeom>
          <a:pattFill prst="wdUpDiag">
            <a:fgClr>
              <a:srgbClr val="9A2123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4" name="Arrow: Pentagon 100">
            <a:extLst>
              <a:ext uri="{FF2B5EF4-FFF2-40B4-BE49-F238E27FC236}">
                <a16:creationId xmlns:a16="http://schemas.microsoft.com/office/drawing/2014/main" id="{467662DD-48DC-0841-9E34-4279DB3CE425}"/>
              </a:ext>
            </a:extLst>
          </p:cNvPr>
          <p:cNvSpPr/>
          <p:nvPr/>
        </p:nvSpPr>
        <p:spPr>
          <a:xfrm rot="16200000">
            <a:off x="6021681" y="4190822"/>
            <a:ext cx="2553042" cy="484632"/>
          </a:xfrm>
          <a:prstGeom prst="homePlate">
            <a:avLst/>
          </a:prstGeom>
          <a:solidFill>
            <a:srgbClr val="9A2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8F8490F-5497-DD4E-901E-91C74661CEBA}"/>
              </a:ext>
            </a:extLst>
          </p:cNvPr>
          <p:cNvSpPr txBox="1"/>
          <p:nvPr/>
        </p:nvSpPr>
        <p:spPr>
          <a:xfrm>
            <a:off x="1972554" y="3738552"/>
            <a:ext cx="2057041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Up to 97% available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70-80% typical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091AD2-4F56-8248-AEB9-859FD55EF23F}"/>
              </a:ext>
            </a:extLst>
          </p:cNvPr>
          <p:cNvSpPr txBox="1"/>
          <p:nvPr/>
        </p:nvSpPr>
        <p:spPr>
          <a:xfrm>
            <a:off x="8665270" y="3738553"/>
            <a:ext cx="2057041" cy="923330"/>
          </a:xfrm>
          <a:prstGeom prst="rect">
            <a:avLst/>
          </a:prstGeom>
          <a:solidFill>
            <a:srgbClr val="9A2123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Up to 93% available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70-80% typical</a:t>
            </a:r>
          </a:p>
        </p:txBody>
      </p:sp>
    </p:spTree>
    <p:extLst>
      <p:ext uri="{BB962C8B-B14F-4D97-AF65-F5344CB8AC3E}">
        <p14:creationId xmlns:p14="http://schemas.microsoft.com/office/powerpoint/2010/main" val="2556183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BD95A-AD7C-3F4D-8FCB-4D10C205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n-US" sz="4800" dirty="0"/>
              <a:t>Single Family vs. Multifamily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B0E9424B-87E2-A344-B0E4-F6D9B5632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43763"/>
              </p:ext>
            </p:extLst>
          </p:nvPr>
        </p:nvGraphicFramePr>
        <p:xfrm>
          <a:off x="810000" y="2485587"/>
          <a:ext cx="10519037" cy="4302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9718">
                  <a:extLst>
                    <a:ext uri="{9D8B030D-6E8A-4147-A177-3AD203B41FA5}">
                      <a16:colId xmlns:a16="http://schemas.microsoft.com/office/drawing/2014/main" val="2859425794"/>
                    </a:ext>
                  </a:extLst>
                </a:gridCol>
                <a:gridCol w="2521314">
                  <a:extLst>
                    <a:ext uri="{9D8B030D-6E8A-4147-A177-3AD203B41FA5}">
                      <a16:colId xmlns:a16="http://schemas.microsoft.com/office/drawing/2014/main" val="441962390"/>
                    </a:ext>
                  </a:extLst>
                </a:gridCol>
                <a:gridCol w="2438005">
                  <a:extLst>
                    <a:ext uri="{9D8B030D-6E8A-4147-A177-3AD203B41FA5}">
                      <a16:colId xmlns:a16="http://schemas.microsoft.com/office/drawing/2014/main" val="2778892778"/>
                    </a:ext>
                  </a:extLst>
                </a:gridCol>
              </a:tblGrid>
              <a:tr h="89377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725557"/>
                  </a:ext>
                </a:extLst>
              </a:tr>
              <a:tr h="529687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Floating or Fixed Interest Rate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687303"/>
                  </a:ext>
                </a:extLst>
              </a:tr>
              <a:tr h="467513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Interest Only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63006"/>
                  </a:ext>
                </a:extLst>
              </a:tr>
              <a:tr h="467513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Prepayment Penalty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36707"/>
                  </a:ext>
                </a:extLst>
              </a:tr>
              <a:tr h="481263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Non-Recourse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527228"/>
                  </a:ext>
                </a:extLst>
              </a:tr>
              <a:tr h="501672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Borrower/Sponsor Qualification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Sponsor’s “global” DTI</a:t>
                      </a:r>
                    </a:p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Sponsor’s Credit Score</a:t>
                      </a:r>
                    </a:p>
                    <a:p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Property’s NOI</a:t>
                      </a:r>
                    </a:p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Sponsor’s Net Worth</a:t>
                      </a:r>
                    </a:p>
                    <a:p>
                      <a:r>
                        <a:rPr lang="en-US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Sponsor’s Liquidity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074257"/>
                  </a:ext>
                </a:extLst>
              </a:tr>
            </a:tbl>
          </a:graphicData>
        </a:graphic>
      </p:graphicFrame>
      <p:pic>
        <p:nvPicPr>
          <p:cNvPr id="54" name="Content Placeholder 7" descr="Checkmark">
            <a:extLst>
              <a:ext uri="{FF2B5EF4-FFF2-40B4-BE49-F238E27FC236}">
                <a16:creationId xmlns:a16="http://schemas.microsoft.com/office/drawing/2014/main" id="{A2BDA386-FC52-FE4A-8C91-D95350C73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3629" y="3355397"/>
            <a:ext cx="502818" cy="502818"/>
          </a:xfrm>
          <a:prstGeom prst="rect">
            <a:avLst/>
          </a:prstGeom>
        </p:spPr>
      </p:pic>
      <p:pic>
        <p:nvPicPr>
          <p:cNvPr id="55" name="Content Placeholder 9" descr="House">
            <a:extLst>
              <a:ext uri="{FF2B5EF4-FFF2-40B4-BE49-F238E27FC236}">
                <a16:creationId xmlns:a16="http://schemas.microsoft.com/office/drawing/2014/main" id="{D1640BC1-9BF8-2645-A91A-362A3D20B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4470" y="2529815"/>
            <a:ext cx="914400" cy="914400"/>
          </a:xfrm>
          <a:prstGeom prst="rect">
            <a:avLst/>
          </a:prstGeom>
        </p:spPr>
      </p:pic>
      <p:pic>
        <p:nvPicPr>
          <p:cNvPr id="56" name="Graphic 55" descr="City">
            <a:extLst>
              <a:ext uri="{FF2B5EF4-FFF2-40B4-BE49-F238E27FC236}">
                <a16:creationId xmlns:a16="http://schemas.microsoft.com/office/drawing/2014/main" id="{1D867AE3-04AF-8A49-844A-1F3B50E0E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3029" y="2558845"/>
            <a:ext cx="914400" cy="914400"/>
          </a:xfrm>
          <a:prstGeom prst="rect">
            <a:avLst/>
          </a:prstGeom>
        </p:spPr>
      </p:pic>
      <p:pic>
        <p:nvPicPr>
          <p:cNvPr id="57" name="Graphic 56" descr="Close">
            <a:extLst>
              <a:ext uri="{FF2B5EF4-FFF2-40B4-BE49-F238E27FC236}">
                <a16:creationId xmlns:a16="http://schemas.microsoft.com/office/drawing/2014/main" id="{33C2C578-47E9-884B-B44E-A8A9FC896C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3257" y="3917077"/>
            <a:ext cx="502818" cy="50281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AB0EF81-E8DA-7441-BDB1-A825FF17CEC4}"/>
              </a:ext>
            </a:extLst>
          </p:cNvPr>
          <p:cNvSpPr txBox="1"/>
          <p:nvPr/>
        </p:nvSpPr>
        <p:spPr>
          <a:xfrm>
            <a:off x="1088073" y="1864826"/>
            <a:ext cx="9845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Typical Loan Conditions</a:t>
            </a:r>
          </a:p>
        </p:txBody>
      </p:sp>
      <p:pic>
        <p:nvPicPr>
          <p:cNvPr id="59" name="Content Placeholder 7" descr="Checkmark">
            <a:extLst>
              <a:ext uri="{FF2B5EF4-FFF2-40B4-BE49-F238E27FC236}">
                <a16:creationId xmlns:a16="http://schemas.microsoft.com/office/drawing/2014/main" id="{4A9A9F46-30CC-154F-B98F-38123A8F2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3593" y="3380932"/>
            <a:ext cx="502818" cy="502818"/>
          </a:xfrm>
          <a:prstGeom prst="rect">
            <a:avLst/>
          </a:prstGeom>
        </p:spPr>
      </p:pic>
      <p:pic>
        <p:nvPicPr>
          <p:cNvPr id="60" name="Content Placeholder 7" descr="Checkmark">
            <a:extLst>
              <a:ext uri="{FF2B5EF4-FFF2-40B4-BE49-F238E27FC236}">
                <a16:creationId xmlns:a16="http://schemas.microsoft.com/office/drawing/2014/main" id="{09A731C9-0B08-F444-B9DB-4D0F6A9AE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3593" y="3904889"/>
            <a:ext cx="502818" cy="502818"/>
          </a:xfrm>
          <a:prstGeom prst="rect">
            <a:avLst/>
          </a:prstGeom>
        </p:spPr>
      </p:pic>
      <p:pic>
        <p:nvPicPr>
          <p:cNvPr id="61" name="Content Placeholder 7" descr="Checkmark">
            <a:extLst>
              <a:ext uri="{FF2B5EF4-FFF2-40B4-BE49-F238E27FC236}">
                <a16:creationId xmlns:a16="http://schemas.microsoft.com/office/drawing/2014/main" id="{066E547D-605F-394C-834B-EFC4D1BD7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3185" y="4356612"/>
            <a:ext cx="502818" cy="502818"/>
          </a:xfrm>
          <a:prstGeom prst="rect">
            <a:avLst/>
          </a:prstGeom>
        </p:spPr>
      </p:pic>
      <p:pic>
        <p:nvPicPr>
          <p:cNvPr id="62" name="Graphic 61" descr="Close">
            <a:extLst>
              <a:ext uri="{FF2B5EF4-FFF2-40B4-BE49-F238E27FC236}">
                <a16:creationId xmlns:a16="http://schemas.microsoft.com/office/drawing/2014/main" id="{F2E31E06-C1C5-184E-8389-D0451D82F0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8091" y="4396270"/>
            <a:ext cx="502818" cy="502818"/>
          </a:xfrm>
          <a:prstGeom prst="rect">
            <a:avLst/>
          </a:prstGeom>
        </p:spPr>
      </p:pic>
      <p:pic>
        <p:nvPicPr>
          <p:cNvPr id="63" name="Graphic 62" descr="Close">
            <a:extLst>
              <a:ext uri="{FF2B5EF4-FFF2-40B4-BE49-F238E27FC236}">
                <a16:creationId xmlns:a16="http://schemas.microsoft.com/office/drawing/2014/main" id="{5EC6E14C-974A-0449-A3DD-743B30DC8E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2942" y="4840401"/>
            <a:ext cx="502818" cy="502818"/>
          </a:xfrm>
          <a:prstGeom prst="rect">
            <a:avLst/>
          </a:prstGeom>
        </p:spPr>
      </p:pic>
      <p:pic>
        <p:nvPicPr>
          <p:cNvPr id="64" name="Content Placeholder 7" descr="Checkmark">
            <a:extLst>
              <a:ext uri="{FF2B5EF4-FFF2-40B4-BE49-F238E27FC236}">
                <a16:creationId xmlns:a16="http://schemas.microsoft.com/office/drawing/2014/main" id="{E7BB7CAE-F0DF-F440-B7B6-8A75A5C6E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2184" y="4840401"/>
            <a:ext cx="502818" cy="502818"/>
          </a:xfrm>
          <a:prstGeom prst="rect">
            <a:avLst/>
          </a:prstGeom>
        </p:spPr>
      </p:pic>
      <p:pic>
        <p:nvPicPr>
          <p:cNvPr id="65" name="Graphic 64" descr="Close">
            <a:extLst>
              <a:ext uri="{FF2B5EF4-FFF2-40B4-BE49-F238E27FC236}">
                <a16:creationId xmlns:a16="http://schemas.microsoft.com/office/drawing/2014/main" id="{36688007-37D5-6A4A-9899-101CA87C3C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36939" y="4855390"/>
            <a:ext cx="502818" cy="50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2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BD95A-AD7C-3F4D-8FCB-4D10C205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n-US" sz="4800" dirty="0"/>
              <a:t>Typical Lender Conditions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D476FB3-D835-7046-930B-B04B8A28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929" y="2226914"/>
            <a:ext cx="11598139" cy="4386588"/>
          </a:xfrm>
          <a:prstGeom prst="rect">
            <a:avLst/>
          </a:prstGeom>
        </p:spPr>
      </p:pic>
      <p:pic>
        <p:nvPicPr>
          <p:cNvPr id="20" name="Picture 19" descr="A close up of a sign&#10;&#10;Description generated with high confidence">
            <a:extLst>
              <a:ext uri="{FF2B5EF4-FFF2-40B4-BE49-F238E27FC236}">
                <a16:creationId xmlns:a16="http://schemas.microsoft.com/office/drawing/2014/main" id="{323EED42-B01D-554D-A39E-697CF0794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74440" y="2125756"/>
            <a:ext cx="331972" cy="331972"/>
          </a:xfrm>
          <a:prstGeom prst="rect">
            <a:avLst/>
          </a:prstGeom>
          <a:noFill/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99ACDF3-9DE1-C742-B00C-7E11B3660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16425" y="2046379"/>
            <a:ext cx="1185393" cy="4113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2E5F43-87B8-0E46-A5A4-CB8A6620E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934" y="2075231"/>
            <a:ext cx="2013145" cy="3824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2023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07A7-C194-45C1-9EA4-D513E02DC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BFF659F-D040-4A67-B951-3D6D61BB1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BD95A-AD7C-3F4D-8FCB-4D10C205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>
            <a:normAutofit/>
          </a:bodyPr>
          <a:lstStyle/>
          <a:p>
            <a:r>
              <a:rPr lang="en-US" sz="4800" dirty="0"/>
              <a:t>Loan Terms – Impact on Deals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7EC8B-B2F6-2749-BE44-438C2D468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82" y="2409582"/>
            <a:ext cx="10518116" cy="4001230"/>
          </a:xfrm>
          <a:effectLst/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/>
              <a:t>LTV / Leverage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Interest Rate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Amortization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DSCR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IRR &amp; COC</a:t>
            </a:r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29CDD58A-B7B7-9C47-B069-FCE5D2CC6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284" y="2565739"/>
            <a:ext cx="6111715" cy="36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{A6819C8A-76BB-FB4C-93B2-A5FDA051B0C3}tf10001121</Template>
  <TotalTime>623</TotalTime>
  <Words>189</Words>
  <Application>Microsoft Macintosh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Century Gothic</vt:lpstr>
      <vt:lpstr>Franklin Gothic Book</vt:lpstr>
      <vt:lpstr>Montserrat</vt:lpstr>
      <vt:lpstr>Verdana</vt:lpstr>
      <vt:lpstr>Wingdings</vt:lpstr>
      <vt:lpstr>Wingdings 2</vt:lpstr>
      <vt:lpstr>Quotable</vt:lpstr>
      <vt:lpstr>Debt: Impact on Deals</vt:lpstr>
      <vt:lpstr>Single Family vs. Multifamily</vt:lpstr>
      <vt:lpstr>Single Family vs. Multifamily</vt:lpstr>
      <vt:lpstr>Single Family vs. Multifamily</vt:lpstr>
      <vt:lpstr>Single Family vs. Multifamily</vt:lpstr>
      <vt:lpstr>Typical Lender Conditions</vt:lpstr>
      <vt:lpstr>Loan Terms – Impact on Deals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Underwriting: Stress Testing</dc:title>
  <dc:creator>Scott Holmes</dc:creator>
  <cp:lastModifiedBy>Scott Holmes</cp:lastModifiedBy>
  <cp:revision>17</cp:revision>
  <dcterms:created xsi:type="dcterms:W3CDTF">2021-03-18T16:01:26Z</dcterms:created>
  <dcterms:modified xsi:type="dcterms:W3CDTF">2021-03-30T21:00:52Z</dcterms:modified>
</cp:coreProperties>
</file>