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y="5143500" cx="9144000"/>
  <p:notesSz cx="6858000" cy="9144000"/>
  <p:embeddedFontLst>
    <p:embeddedFont>
      <p:font typeface="Poppins"/>
      <p:regular r:id="rId55"/>
      <p:bold r:id="rId56"/>
      <p:italic r:id="rId57"/>
      <p:boldItalic r:id="rId58"/>
    </p:embeddedFont>
    <p:embeddedFont>
      <p:font typeface="Poppins Light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PoppinsLight-boldItalic.fntdata"/><Relationship Id="rId61" Type="http://schemas.openxmlformats.org/officeDocument/2006/relationships/font" Target="fonts/PoppinsLight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oppinsLight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Poppins-regular.fntdata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Poppins-italic.fntdata"/><Relationship Id="rId12" Type="http://schemas.openxmlformats.org/officeDocument/2006/relationships/slide" Target="slides/slide8.xml"/><Relationship Id="rId56" Type="http://schemas.openxmlformats.org/officeDocument/2006/relationships/font" Target="fonts/Poppins-bold.fntdata"/><Relationship Id="rId15" Type="http://schemas.openxmlformats.org/officeDocument/2006/relationships/slide" Target="slides/slide11.xml"/><Relationship Id="rId59" Type="http://schemas.openxmlformats.org/officeDocument/2006/relationships/font" Target="fonts/PoppinsLight-regular.fntdata"/><Relationship Id="rId14" Type="http://schemas.openxmlformats.org/officeDocument/2006/relationships/slide" Target="slides/slide10.xml"/><Relationship Id="rId58" Type="http://schemas.openxmlformats.org/officeDocument/2006/relationships/font" Target="fonts/Poppi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dfed356a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dfed356a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dfed356a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dfed356a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dfed356a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dfed356a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dfed356a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dfed356a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dfed356a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dfed356a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dfed356a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dfed356a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dfed356a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dfed356a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dfed356a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dfed356a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dfed356a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dfed356a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dfed356a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dfed356a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b17d62e0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b17d62e0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dfed356a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dfed356a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dfed356a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dfed356a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dfed356a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dfed356a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dfed356a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dfed356a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dfed356a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dfed356a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dfed356a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dfed356a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dfed356a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dfed356a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dfed356a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dfed356a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dfed356a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dfed356a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dfed356a6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dfed356a6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b17d62e0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b17d62e0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dfed356a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edfed356a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dfed356a6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dfed356a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dfed356a6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dfed356a6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dfed356a6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dfed356a6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dfed356a6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dfed356a6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dfed356a6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dfed356a6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dfed356a6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dfed356a6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dfed356a6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dfed356a6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dfed356a6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edfed356a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dfed356a6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dfed356a6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dfed356a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dfed356a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dfed356a6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dfed356a6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dfed356a6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dfed356a6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dfed356a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dfed356a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dfed356a6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dfed356a6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edfed356a6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edfed356a6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dfed356a6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edfed356a6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edfed356a6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edfed356a6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dfed356a6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edfed356a6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dfed356a6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dfed356a6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dfed356a6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edfed356a6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dfed356a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dfed356a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dfed356a6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dfed356a6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dfed356a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dfed356a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dfed356a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dfed356a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dfed356a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dfed356a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dfed356a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dfed356a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5200"/>
              <a:buNone/>
              <a:defRPr sz="5200">
                <a:solidFill>
                  <a:srgbClr val="1C4A9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2800"/>
              <a:buNone/>
              <a:defRPr>
                <a:solidFill>
                  <a:srgbClr val="1C4A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0" y="0"/>
            <a:ext cx="98100" cy="5143500"/>
          </a:xfrm>
          <a:prstGeom prst="rect">
            <a:avLst/>
          </a:prstGeom>
          <a:solidFill>
            <a:srgbClr val="1C4A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3600"/>
              <a:buNone/>
              <a:defRPr sz="3600">
                <a:solidFill>
                  <a:srgbClr val="1C4A9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2800"/>
              <a:buNone/>
              <a:defRPr>
                <a:solidFill>
                  <a:srgbClr val="1C4A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2800"/>
              <a:buNone/>
              <a:defRPr>
                <a:solidFill>
                  <a:srgbClr val="1C4A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2400"/>
              <a:buNone/>
              <a:defRPr sz="2400">
                <a:solidFill>
                  <a:srgbClr val="1C4A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4800"/>
              <a:buNone/>
              <a:defRPr sz="4800">
                <a:solidFill>
                  <a:srgbClr val="1C4A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4200"/>
              <a:buNone/>
              <a:defRPr sz="4200">
                <a:solidFill>
                  <a:srgbClr val="1C4A9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A9D"/>
              </a:buClr>
              <a:buSzPts val="2800"/>
              <a:buFont typeface="Poppins"/>
              <a:buNone/>
              <a:defRPr b="1" i="0" sz="2800" u="none" cap="none" strike="noStrike">
                <a:solidFill>
                  <a:srgbClr val="1C4A9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800"/>
              <a:buFont typeface="Poppins Light"/>
              <a:buChar char="●"/>
              <a:defRPr b="0" i="0" sz="18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○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■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●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○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■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●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○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91CF"/>
              </a:buClr>
              <a:buSzPts val="1400"/>
              <a:buFont typeface="Poppins Light"/>
              <a:buChar char="■"/>
              <a:defRPr b="0" i="0" sz="1400" u="none" cap="none" strike="noStrike">
                <a:solidFill>
                  <a:srgbClr val="4091C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mailto:van@vansturgeon.com" TargetMode="External"/><Relationship Id="rId4" Type="http://schemas.openxmlformats.org/officeDocument/2006/relationships/hyperlink" Target="mailto:van@vansturgeon.com" TargetMode="External"/><Relationship Id="rId5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40008" y="22312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00">
                <a:solidFill>
                  <a:schemeClr val="lt1"/>
                </a:solidFill>
              </a:rPr>
              <a:t>Today’s Lesson :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-GB" sz="2800">
                <a:solidFill>
                  <a:schemeClr val="lt1"/>
                </a:solidFill>
              </a:rPr>
              <a:t>“6 Step Multi-Family Scope of Work Made Easy Framework”</a:t>
            </a:r>
            <a:endParaRPr i="1" sz="2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chemeClr val="lt1"/>
                </a:solidFill>
              </a:rPr>
              <a:t>How to successfully plan and </a:t>
            </a:r>
            <a:r>
              <a:rPr lang="en-GB" sz="2400">
                <a:solidFill>
                  <a:schemeClr val="lt1"/>
                </a:solidFill>
              </a:rPr>
              <a:t>manage</a:t>
            </a:r>
            <a:r>
              <a:rPr lang="en-GB" sz="2400">
                <a:solidFill>
                  <a:schemeClr val="lt1"/>
                </a:solidFill>
              </a:rPr>
              <a:t> your next renovation project!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9716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>
              <a:solidFill>
                <a:srgbClr val="7EA4E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000">
                <a:solidFill>
                  <a:srgbClr val="7EA4E8"/>
                </a:solidFill>
              </a:rPr>
              <a:t>With Van Sturgeon</a:t>
            </a:r>
            <a:endParaRPr sz="2000">
              <a:solidFill>
                <a:srgbClr val="7EA4E8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0000" y="173650"/>
            <a:ext cx="3584000" cy="6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3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more renovation projects where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Go over budget!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11700" y="445025"/>
            <a:ext cx="8520600" cy="3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more renovation projects where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Go over budget!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Renovation takes too long!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311700" y="445025"/>
            <a:ext cx="8520600" cy="3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more renovation projects where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Go over budget!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Renovation takes too long!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Held “hostage and not in CONTROL!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311700" y="445025"/>
            <a:ext cx="85206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Congrats! You are not a “fence sitter”!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700" y="1143725"/>
            <a:ext cx="4208594" cy="315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445025"/>
            <a:ext cx="85206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would you learn how to play the guitar?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75" y="1311475"/>
            <a:ext cx="4926633" cy="36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 estate investing isn’t easy!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100" y="221375"/>
            <a:ext cx="2463316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4738" y="1462375"/>
            <a:ext cx="2958326" cy="2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639550"/>
            <a:ext cx="3039601" cy="22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863" y="175425"/>
            <a:ext cx="4166277" cy="4166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00" y="1234825"/>
            <a:ext cx="8839200" cy="2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445025"/>
            <a:ext cx="85206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have been BLESSED</a:t>
            </a:r>
            <a:r>
              <a:rPr lang="en-GB"/>
              <a:t>! Real estate has helped me!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236825" y="521800"/>
            <a:ext cx="8839200" cy="36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Who are the cast of characters in the reno process?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Laborer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Handyman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Tradesperson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General Contractor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>
            <a:off x="236825" y="521800"/>
            <a:ext cx="8839200" cy="36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Who would you need to help plan a renovation?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Architect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Engineer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Interior Designer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920"/>
              <a:t>I am confident in saying that I will help you learn today, how to save you 20% on the total cost of the renovation project, and decrease the renovation time with my “6 Step Multi-Family Scope of Work Made Easy Framework”. </a:t>
            </a:r>
            <a:endParaRPr sz="2920"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152400" y="1650300"/>
            <a:ext cx="8839200" cy="23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33"/>
              <a:t>Do you really need to hire a general contractor?</a:t>
            </a:r>
            <a:endParaRPr sz="35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152400" y="1650300"/>
            <a:ext cx="8839200" cy="23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33"/>
              <a:t>Every successful real estate investor needs to learn this very important skill set. You need to know how to </a:t>
            </a:r>
            <a:r>
              <a:rPr lang="en-GB" sz="3533"/>
              <a:t>evaluate</a:t>
            </a:r>
            <a:r>
              <a:rPr lang="en-GB" sz="3533"/>
              <a:t> renovation costs.</a:t>
            </a:r>
            <a:endParaRPr sz="35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236825" y="521800"/>
            <a:ext cx="8839200" cy="36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In this lesson, you will learn how to :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Establish GOALS and VALIDATE them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Identifying a BUDGET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Create a “NEEDS &amp; WANTS” list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Detailed SCOPE OF WORK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Finding and Identifying the RIGHT GC or TRADES</a:t>
            </a:r>
            <a:endParaRPr sz="2833"/>
          </a:p>
          <a:p>
            <a:pPr indent="-390524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TENDER and CONTRACTS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920"/>
              <a:t>I am confident in saying that I will help you learn today, how to save you 20% on the total cost of the renovation project, and decrease the renovation time with my “6 Step Multi-Family Scope of Work Made Easy Framework”. </a:t>
            </a:r>
            <a:endParaRPr sz="2920"/>
          </a:p>
        </p:txBody>
      </p:sp>
      <p:sp>
        <p:nvSpPr>
          <p:cNvPr id="196" name="Google Shape;19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title"/>
          </p:nvPr>
        </p:nvSpPr>
        <p:spPr>
          <a:xfrm>
            <a:off x="236825" y="521800"/>
            <a:ext cx="8839200" cy="6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You will be EMPOWERED!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7175"/>
            <a:ext cx="5098575" cy="38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236825" y="52180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GOALS!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075" y="282950"/>
            <a:ext cx="4987866" cy="37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>
            <p:ph type="title"/>
          </p:nvPr>
        </p:nvSpPr>
        <p:spPr>
          <a:xfrm>
            <a:off x="153525" y="237975"/>
            <a:ext cx="89532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50"/>
              <a:t>What goes down...will go up! (with some more money invested!)</a:t>
            </a:r>
            <a:endParaRPr sz="20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216" name="Google Shape;2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200" y="1085837"/>
            <a:ext cx="3962424" cy="297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152400" y="228925"/>
            <a:ext cx="88392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33"/>
              <a:t>WRITE down your GOALS!</a:t>
            </a:r>
            <a:endParaRPr sz="35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950" y="958463"/>
            <a:ext cx="4302100" cy="32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236825" y="237750"/>
            <a:ext cx="88392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You need to VALIDATE!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413" y="928950"/>
            <a:ext cx="4684024" cy="32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>
            <p:ph type="title"/>
          </p:nvPr>
        </p:nvSpPr>
        <p:spPr>
          <a:xfrm>
            <a:off x="236825" y="237750"/>
            <a:ext cx="88392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BUDGET! </a:t>
            </a:r>
            <a:r>
              <a:rPr lang="en-GB" sz="2833"/>
              <a:t>How much money do you have?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950" y="973875"/>
            <a:ext cx="5075551" cy="38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Today, y</a:t>
            </a:r>
            <a:r>
              <a:rPr lang="en-GB"/>
              <a:t>ou will learn: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title"/>
          </p:nvPr>
        </p:nvSpPr>
        <p:spPr>
          <a:xfrm>
            <a:off x="206125" y="1763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“Needs and Wants List”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888" y="752350"/>
            <a:ext cx="4691676" cy="35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>
            <p:ph type="title"/>
          </p:nvPr>
        </p:nvSpPr>
        <p:spPr>
          <a:xfrm>
            <a:off x="206125" y="176350"/>
            <a:ext cx="8839200" cy="40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44"/>
              <a:t>Hmmm…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44"/>
              <a:t>Where do you think that you get the highest ROI in renovation spend?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44"/>
          </a:p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944"/>
              <a:t>Common area improvements and amenities</a:t>
            </a:r>
            <a:endParaRPr sz="2944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44"/>
              <a:t>OR</a:t>
            </a:r>
            <a:endParaRPr sz="2944"/>
          </a:p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944"/>
              <a:t>Renovation to the individual suites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>
            <p:ph type="title"/>
          </p:nvPr>
        </p:nvSpPr>
        <p:spPr>
          <a:xfrm>
            <a:off x="206125" y="1763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“You can’t sell the steak without that sizzle!”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186" y="851000"/>
            <a:ext cx="4503076" cy="33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206125" y="1763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DETAILED Scope of Work (SOW)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475" y="920100"/>
            <a:ext cx="4292500" cy="32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/>
          <p:nvPr>
            <p:ph type="title"/>
          </p:nvPr>
        </p:nvSpPr>
        <p:spPr>
          <a:xfrm>
            <a:off x="206125" y="36539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Be as detailed as possible...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125" y="98675"/>
            <a:ext cx="4537201" cy="34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/>
          <p:nvPr>
            <p:ph type="title"/>
          </p:nvPr>
        </p:nvSpPr>
        <p:spPr>
          <a:xfrm>
            <a:off x="206125" y="1763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“The Devil is in the DETAILS…”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148" y="812625"/>
            <a:ext cx="4531725" cy="33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8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Let me be a general contractor for 1 second...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638" y="869950"/>
            <a:ext cx="4538176" cy="340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/>
          <p:nvPr>
            <p:ph type="title"/>
          </p:nvPr>
        </p:nvSpPr>
        <p:spPr>
          <a:xfrm>
            <a:off x="206125" y="214750"/>
            <a:ext cx="3271500" cy="3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Hint :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Get all quotes to include “supply and installation”.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8975" y="152400"/>
            <a:ext cx="5037100" cy="37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Where do you find good people?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788" y="892700"/>
            <a:ext cx="4307876" cy="32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1"/>
          <p:cNvSpPr txBox="1"/>
          <p:nvPr>
            <p:ph type="title"/>
          </p:nvPr>
        </p:nvSpPr>
        <p:spPr>
          <a:xfrm>
            <a:off x="206125" y="214750"/>
            <a:ext cx="5221500" cy="42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Hint :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55"/>
              <a:t>You are not going to find good people on :</a:t>
            </a:r>
            <a:endParaRPr sz="30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5"/>
          </a:p>
          <a:p>
            <a:pPr indent="-4032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3055"/>
              <a:t>Craigslist/Kijiji</a:t>
            </a:r>
            <a:endParaRPr sz="3055"/>
          </a:p>
          <a:p>
            <a:pPr indent="-4032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3055"/>
              <a:t>Looking for garbage bins </a:t>
            </a:r>
            <a:endParaRPr sz="3055"/>
          </a:p>
          <a:p>
            <a:pPr indent="-40322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3055"/>
              <a:t>6 am at Home Depot!</a:t>
            </a:r>
            <a:endParaRPr sz="30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350" y="83300"/>
            <a:ext cx="2708125" cy="40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Today, you will learn: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to renovate and repair.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Start calling those General contractors and Trades!</a:t>
            </a:r>
            <a:endParaRPr sz="2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850" y="943150"/>
            <a:ext cx="4464300" cy="33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/>
          <p:nvPr>
            <p:ph type="title"/>
          </p:nvPr>
        </p:nvSpPr>
        <p:spPr>
          <a:xfrm>
            <a:off x="206125" y="214750"/>
            <a:ext cx="4377000" cy="40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Time to Quote!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Step #6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277"/>
              <a:t>Tender &amp; Contract</a:t>
            </a:r>
            <a:endParaRPr i="1"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875" y="137075"/>
            <a:ext cx="2698633" cy="40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 txBox="1"/>
          <p:nvPr>
            <p:ph type="title"/>
          </p:nvPr>
        </p:nvSpPr>
        <p:spPr>
          <a:xfrm>
            <a:off x="206125" y="214750"/>
            <a:ext cx="3271500" cy="3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Hint :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Always put a deadline on receiving quotes.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025" y="152400"/>
            <a:ext cx="5361574" cy="402118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Check the references of GC and Trades!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685" y="922263"/>
            <a:ext cx="4398625" cy="32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77"/>
              <a:t>Contracts</a:t>
            </a:r>
            <a:endParaRPr sz="3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13" y="897100"/>
            <a:ext cx="4372175" cy="32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 txBox="1"/>
          <p:nvPr>
            <p:ph type="title"/>
          </p:nvPr>
        </p:nvSpPr>
        <p:spPr>
          <a:xfrm>
            <a:off x="206125" y="829100"/>
            <a:ext cx="3870300" cy="37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Hints :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Progress schedule</a:t>
            </a:r>
            <a:endParaRPr sz="2833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2833"/>
              <a:t>Payment schedule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499" y="428775"/>
            <a:ext cx="4771400" cy="35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8"/>
          <p:cNvSpPr txBox="1"/>
          <p:nvPr>
            <p:ph type="title"/>
          </p:nvPr>
        </p:nvSpPr>
        <p:spPr>
          <a:xfrm>
            <a:off x="3385500" y="844450"/>
            <a:ext cx="5519700" cy="31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66"/>
              <a:t>Hey Folks!</a:t>
            </a:r>
            <a:endParaRPr sz="31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66"/>
              <a:t>You want to stay in control of your project?</a:t>
            </a:r>
            <a:endParaRPr sz="31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66"/>
              <a:t>Money keeps you in control!</a:t>
            </a:r>
            <a:endParaRPr sz="31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375" y="98675"/>
            <a:ext cx="236894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9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55"/>
              <a:t>Don’t treat your GC and Trades like McDonald’s</a:t>
            </a:r>
            <a:endParaRPr sz="30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663" y="993600"/>
            <a:ext cx="4702124" cy="315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0"/>
          <p:cNvSpPr txBox="1"/>
          <p:nvPr>
            <p:ph type="title"/>
          </p:nvPr>
        </p:nvSpPr>
        <p:spPr>
          <a:xfrm>
            <a:off x="206125" y="214750"/>
            <a:ext cx="88392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55"/>
              <a:t>GC and Trades are always juggling...</a:t>
            </a:r>
            <a:endParaRPr sz="30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5225" y="951375"/>
            <a:ext cx="4321001" cy="32407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1"/>
          <p:cNvSpPr txBox="1"/>
          <p:nvPr>
            <p:ph type="title"/>
          </p:nvPr>
        </p:nvSpPr>
        <p:spPr>
          <a:xfrm>
            <a:off x="198450" y="729100"/>
            <a:ext cx="3271500" cy="3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44"/>
              <a:t>That’s it!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44"/>
              <a:t>That’s my “6 Step Multi-family Scope Of Work Made Easy Framework.</a:t>
            </a:r>
            <a:endParaRPr sz="29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075" y="324800"/>
            <a:ext cx="5361572" cy="35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Today, you will learn: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to renovate and repair.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Creating a detailed SOW.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2"/>
          <p:cNvSpPr txBox="1"/>
          <p:nvPr>
            <p:ph type="title"/>
          </p:nvPr>
        </p:nvSpPr>
        <p:spPr>
          <a:xfrm>
            <a:off x="337775" y="345250"/>
            <a:ext cx="8621100" cy="3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Online Scheduler: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https://go.oncehub.com/VanSturgeon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Email Address: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 u="sng">
                <a:solidFill>
                  <a:schemeClr val="hlink"/>
                </a:solidFill>
                <a:hlinkClick r:id="rId3"/>
              </a:rPr>
              <a:t>v</a:t>
            </a:r>
            <a:r>
              <a:rPr lang="en-GB" sz="2833" u="sng">
                <a:solidFill>
                  <a:schemeClr val="hlink"/>
                </a:solidFill>
                <a:hlinkClick r:id="rId4"/>
              </a:rPr>
              <a:t>an@vansturgeon.com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Web site: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33"/>
              <a:t>www.vansturgeon.com</a:t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1525" y="1589125"/>
            <a:ext cx="3531902" cy="22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Today, you will learn: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to renovate and repair.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Creating a detailed SOW.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Where to find good GC and tradespeople.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Today, you will learn: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to renovate and repair?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Creating a detailed SOW.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Where to find good GC and tradespeople?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How to become a “MAGNET” for quotes!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33"/>
              <a:t>Today, you will learn:</a:t>
            </a:r>
            <a:endParaRPr sz="3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What to renovate and repair.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Creating a detailed SOW. 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Where to find good GC and tradespeople.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How to become a “MAGNET” for quotes!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Create contracts that protect you!</a:t>
            </a:r>
            <a:endParaRPr sz="3133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7159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33"/>
              <a:t>Today, you will learn:</a:t>
            </a:r>
            <a:endParaRPr sz="3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What to renovate and repair?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Creating a detailed SOW. 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Where to find good GC and tradespeople?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How to become a “MAGNET” for quotes!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Create contracts that protect you!</a:t>
            </a:r>
            <a:endParaRPr sz="3133"/>
          </a:p>
          <a:p>
            <a:pPr indent="-407669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3133"/>
              <a:t>YOU WILL BE LOOK AT RENOVATIONS DIFFERENTLY!</a:t>
            </a:r>
            <a:endParaRPr sz="3133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