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75" r:id="rId3"/>
    <p:sldId id="2676" r:id="rId4"/>
    <p:sldId id="2677" r:id="rId5"/>
    <p:sldId id="2678" r:id="rId6"/>
    <p:sldId id="2679" r:id="rId7"/>
    <p:sldId id="2680" r:id="rId8"/>
    <p:sldId id="2681" r:id="rId9"/>
    <p:sldId id="2682" r:id="rId10"/>
    <p:sldId id="2683" r:id="rId11"/>
    <p:sldId id="2684" r:id="rId12"/>
    <p:sldId id="26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4A39F-C603-45EC-A16F-6192FC3EC87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CFFCD-B3D3-4926-AB02-40F460DC7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6F0EB-17A5-4B37-B57E-FF7C977C7B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8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6FE4-B70D-4434-AA64-E25E2AFF2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593B1-ECE6-4AE7-97F0-FD2AD0B1C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A1C5-D017-4E5E-9A94-3D671D1D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E98A-171B-4DC8-BF09-E16C3D3E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90CE3-F3E8-4241-8FEB-E0C8716C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29B1-49C4-457A-97E2-00CFDDBE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3B9FF-07DE-4F9E-A636-B89D6B31A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F4AF-1242-4C83-B7E2-7D215347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331DB-34B3-4E07-AC11-DE554EFA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3383-C5BD-415E-971E-8E9D5AF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FDF77-421E-4563-8CB7-20BD97499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87D75-ACF4-46AA-9D0B-76359FDEF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F096-6FC5-4302-B085-6085A0D3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992CC-6FAF-457A-B4D6-B0E5CDC2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A8A0-0D53-4D41-8933-EDF7E3E7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30D3-5D64-49C1-B824-60F14497E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1F249-675C-486E-B9ED-2EF207F47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3A97-AF73-4D91-8BBB-581385C2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018F-BD11-4153-BBB7-126AE32B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40" y="467866"/>
            <a:ext cx="109728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C354-EE98-4CE3-B53C-2AAFD533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38" y="1394110"/>
            <a:ext cx="10972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F42A-3052-4003-A059-6475342B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0F56-3E49-4DA0-8EAB-71401EB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BEE5D-6235-4229-B04F-8DE027BE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95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C030-DDD6-4588-8648-5FDCC56E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B090-1E77-4627-AFE7-6FBE5453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4F45-17D1-4171-9E6A-47C01869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144" y="1358151"/>
            <a:ext cx="556345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1023-2043-483E-B672-50DA4C363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58151"/>
            <a:ext cx="57346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664E2-41AD-40C4-9F3A-54A15C4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9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8DC7-4328-4628-BFD4-B4A65FEB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51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B8348-CB64-4C62-A53E-45CE6B7B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43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E0DB-236C-4E9B-A5B9-1D4CE2D36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6924"/>
            <a:ext cx="5157787" cy="342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05777-3458-4B23-8B36-11FB0F01B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43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9CF0B-F9E3-4BB8-9A6F-299C1236B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6924"/>
            <a:ext cx="5183188" cy="342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59FBB-EBB7-4667-9534-C48142D2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65F1-EA9D-4460-A425-2DC8BDEC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8B615-162D-49A0-B124-887F5824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4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EE53-59D0-445A-B353-5727D62C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457200"/>
            <a:ext cx="47004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C404-433E-4D75-8FA3-B925010D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05" y="457200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4064F-98C8-4AA9-A492-F781B483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144" y="2057400"/>
            <a:ext cx="47004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C5721-C197-463F-9DDC-FEA73128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5C00-4E95-4D27-8668-8251C025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B416-CBE9-499F-9EDF-B63EB7E7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5F76-40D1-4FF9-A706-E59E91BA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D54C-FDC3-416E-AD39-A81BFD8B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CAB6-3675-46E4-87B9-020D36D9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866B-D520-4C73-8713-8B152293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4C312-E2BD-4119-BFDB-13B755A43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11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37EAA-B3E7-417A-9948-7250D357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289DF-E980-41F4-A1B3-1A798EE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01EF-5320-4A5A-BCFF-822C0AEA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2FED-B12E-4BC0-A68E-7FDA7B39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A492-42F4-475F-92C8-3BEBD91C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A30D9-45DE-442C-8BB2-A44BD8F3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E842-E316-413D-9CE1-61223FE8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F3E7-96D7-4192-908B-B5E896CD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F876-5200-48C9-BEC5-5EE386D8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B236B-64CA-4B84-AC28-890A6790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AA911-D276-44ED-915F-158A1531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03C4F-04E1-4EF9-905D-C6DEEE5B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10C2A-B962-4917-90ED-1D34444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AC31-31B9-48C4-BB0D-F04E6003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24271-6931-4DDF-BEBC-AC89D0E7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3BDC1-2AEB-45CE-9994-154EECFE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048B8-AAFA-49A2-8F55-455499546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60AD0-B0DE-4BA7-8FFD-A90FA0DB6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25407-4247-4753-B2CE-1220959F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DF431-1721-48CC-8029-77D8BF2A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0D692-FD3D-4926-ABEF-48CA39D9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8562-6D84-42BE-B4C9-B95F822A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D984-32D3-4A42-9663-259B9708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9E744-B9E7-4AF5-BA74-4E6C070B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F38B1-B8DF-4D46-BCF3-088C4B12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6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F51D3-D947-4ED8-A2FE-EC994CA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76D90-8847-4CE1-A224-E15D7C45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373A1-F96E-468E-A14C-85965865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7A18-EBA1-400F-B179-C7641BDF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9328-DFF5-4D7A-9B83-AAEBE83E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4E83D-0182-4DAC-B41E-3D31E385C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B9DB3-2E09-4BE6-ABE5-5565FCC6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736F0-0D7B-426B-87DD-8A879282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DDB7B-008F-45C9-945E-497B281D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96F-609A-4D20-96DE-E01B0685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82C0C-D251-4FA5-87CE-35EF86C21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E1921-2B29-4964-8278-B60CFE98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337A-4549-4859-B81F-2734B7B9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ADBED-6A8F-40FD-BB49-6C8EA92E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6D003-58B9-417E-B05B-47294D05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837AB-BC03-4C2B-8E06-FAACCE86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1276E-AE32-40CF-B969-AD90627E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69AC-5A8D-4B70-9674-E62DC9788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C4B0-E70C-46BF-96AA-C180E51506E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2AE5E-787B-4610-8B68-3ACE61D14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A8E8-0B11-4967-971B-D73A3BC8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8575-F206-4147-AE09-3DFF4E01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CE084-C680-40D4-9CE3-33F2EE70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462729"/>
            <a:ext cx="11450548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071A8-EF26-4288-8661-F4EF3B9E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144" y="1394110"/>
            <a:ext cx="114505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8B0AB-E092-4054-8132-D171B52E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6F87E-7293-4C40-9E0A-4B9FB8B65BEF}"/>
              </a:ext>
            </a:extLst>
          </p:cNvPr>
          <p:cNvSpPr/>
          <p:nvPr userDrawn="1"/>
        </p:nvSpPr>
        <p:spPr>
          <a:xfrm>
            <a:off x="0" y="0"/>
            <a:ext cx="2645596" cy="2979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35968-B90E-43D4-8227-C649D7727A51}"/>
              </a:ext>
            </a:extLst>
          </p:cNvPr>
          <p:cNvSpPr/>
          <p:nvPr userDrawn="1"/>
        </p:nvSpPr>
        <p:spPr>
          <a:xfrm>
            <a:off x="2645596" y="0"/>
            <a:ext cx="9546404" cy="29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4A8A5-0D94-4F9A-B8E5-C3107D19257C}"/>
              </a:ext>
            </a:extLst>
          </p:cNvPr>
          <p:cNvCxnSpPr/>
          <p:nvPr userDrawn="1"/>
        </p:nvCxnSpPr>
        <p:spPr>
          <a:xfrm>
            <a:off x="0" y="5979560"/>
            <a:ext cx="12192000" cy="0"/>
          </a:xfrm>
          <a:prstGeom prst="line">
            <a:avLst/>
          </a:prstGeom>
          <a:ln w="22225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177EB-D853-44B9-A8E1-214C42757A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80144" y="6159701"/>
            <a:ext cx="2646886" cy="5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25.svg"/><Relationship Id="rId5" Type="http://schemas.openxmlformats.org/officeDocument/2006/relationships/image" Target="../media/image47.svg"/><Relationship Id="rId10" Type="http://schemas.openxmlformats.org/officeDocument/2006/relationships/image" Target="../media/image24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oung_Apartments,_1621_S._Grand_Ave.,_Los_Angele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93C9-0518-40BE-BA25-A945FF8BC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8" y="5317236"/>
            <a:ext cx="11210928" cy="744833"/>
          </a:xfrm>
        </p:spPr>
        <p:txBody>
          <a:bodyPr anchorCtr="1"/>
          <a:lstStyle/>
          <a:p>
            <a:pPr lvl="0" algn="ctr"/>
            <a:r>
              <a:rPr lang="en-US" sz="3600">
                <a:solidFill>
                  <a:srgbClr val="FFFFFF"/>
                </a:solidFill>
              </a:rPr>
              <a:t>Case Studies </a:t>
            </a:r>
          </a:p>
        </p:txBody>
      </p:sp>
      <p:pic>
        <p:nvPicPr>
          <p:cNvPr id="4" name="Picture 3" descr="A picture containing building, outdoor, apartment building&#10;&#10;Description automatically generated">
            <a:extLst>
              <a:ext uri="{FF2B5EF4-FFF2-40B4-BE49-F238E27FC236}">
                <a16:creationId xmlns:a16="http://schemas.microsoft.com/office/drawing/2014/main" id="{C2E11BA7-8D45-4667-A57F-8DF2A8C6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116BE-2B4D-4368-936C-5BA4151CC580}"/>
              </a:ext>
            </a:extLst>
          </p:cNvPr>
          <p:cNvSpPr/>
          <p:nvPr/>
        </p:nvSpPr>
        <p:spPr>
          <a:xfrm>
            <a:off x="10805652" y="0"/>
            <a:ext cx="1386348" cy="109114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96</a:t>
            </a:r>
          </a:p>
        </p:txBody>
      </p:sp>
    </p:spTree>
    <p:extLst>
      <p:ext uri="{BB962C8B-B14F-4D97-AF65-F5344CB8AC3E}">
        <p14:creationId xmlns:p14="http://schemas.microsoft.com/office/powerpoint/2010/main" val="26976184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664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Step Five</a:t>
            </a:r>
            <a:r>
              <a:rPr lang="en-US" dirty="0"/>
              <a:t>:  Adjust property assumptions based on the economic forecast for local market conditions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4854905" y="1289651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Economic Considerations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835558" y="3298955"/>
            <a:ext cx="34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Adjustments = Value #5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DBAD6-CB19-4094-810B-915128863CF7}"/>
              </a:ext>
            </a:extLst>
          </p:cNvPr>
          <p:cNvSpPr txBox="1"/>
          <p:nvPr/>
        </p:nvSpPr>
        <p:spPr>
          <a:xfrm>
            <a:off x="5552738" y="1926042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What is the population of the sub-market?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ABD8-0D37-4932-A2F3-C2BE74235EC0}"/>
              </a:ext>
            </a:extLst>
          </p:cNvPr>
          <p:cNvSpPr txBox="1"/>
          <p:nvPr/>
        </p:nvSpPr>
        <p:spPr>
          <a:xfrm>
            <a:off x="5552738" y="2570504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Does job/population growth support rent bumps?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78D91-B90D-4DB3-B83C-2BF7B2B18985}"/>
              </a:ext>
            </a:extLst>
          </p:cNvPr>
          <p:cNvSpPr txBox="1"/>
          <p:nvPr/>
        </p:nvSpPr>
        <p:spPr>
          <a:xfrm>
            <a:off x="5552738" y="3205648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Does surrounding retail indicate growth?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AEDC3-178E-4CA4-B4EB-5A450FBCE26F}"/>
              </a:ext>
            </a:extLst>
          </p:cNvPr>
          <p:cNvSpPr txBox="1"/>
          <p:nvPr/>
        </p:nvSpPr>
        <p:spPr>
          <a:xfrm>
            <a:off x="5549237" y="4497936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Are the rent/buy economics in favor                       of renting?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1E3EA-5B0F-41FE-9E0D-FAAEF6218546}"/>
              </a:ext>
            </a:extLst>
          </p:cNvPr>
          <p:cNvSpPr txBox="1"/>
          <p:nvPr/>
        </p:nvSpPr>
        <p:spPr>
          <a:xfrm>
            <a:off x="5552738" y="3851792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Does median income support rent growth?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ACE1C73-3452-4670-A07D-B5557BD6AE3F}"/>
              </a:ext>
            </a:extLst>
          </p:cNvPr>
          <p:cNvSpPr/>
          <p:nvPr/>
        </p:nvSpPr>
        <p:spPr>
          <a:xfrm rot="5400000">
            <a:off x="2843025" y="3192843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ar graph with upward trend">
            <a:extLst>
              <a:ext uri="{FF2B5EF4-FFF2-40B4-BE49-F238E27FC236}">
                <a16:creationId xmlns:a16="http://schemas.microsoft.com/office/drawing/2014/main" id="{1E623B1C-2BFB-491A-87A3-2610A18C7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647" y="3820591"/>
            <a:ext cx="548640" cy="548640"/>
          </a:xfrm>
          <a:prstGeom prst="rect">
            <a:avLst/>
          </a:prstGeom>
        </p:spPr>
      </p:pic>
      <p:pic>
        <p:nvPicPr>
          <p:cNvPr id="16" name="Graphic 15" descr="Store">
            <a:extLst>
              <a:ext uri="{FF2B5EF4-FFF2-40B4-BE49-F238E27FC236}">
                <a16:creationId xmlns:a16="http://schemas.microsoft.com/office/drawing/2014/main" id="{42DCA8D5-2B88-47BF-90DF-48BB34DB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647" y="3154680"/>
            <a:ext cx="548640" cy="548640"/>
          </a:xfrm>
          <a:prstGeom prst="rect">
            <a:avLst/>
          </a:prstGeom>
        </p:spPr>
      </p:pic>
      <p:pic>
        <p:nvPicPr>
          <p:cNvPr id="20" name="Graphic 19" descr="Group of people">
            <a:extLst>
              <a:ext uri="{FF2B5EF4-FFF2-40B4-BE49-F238E27FC236}">
                <a16:creationId xmlns:a16="http://schemas.microsoft.com/office/drawing/2014/main" id="{22B0410F-7209-4F2A-8428-B5D860E3C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8374" y="1815171"/>
            <a:ext cx="548640" cy="548640"/>
          </a:xfrm>
          <a:prstGeom prst="rect">
            <a:avLst/>
          </a:prstGeom>
        </p:spPr>
      </p:pic>
      <p:pic>
        <p:nvPicPr>
          <p:cNvPr id="29" name="Graphic 28" descr="Employee badge">
            <a:extLst>
              <a:ext uri="{FF2B5EF4-FFF2-40B4-BE49-F238E27FC236}">
                <a16:creationId xmlns:a16="http://schemas.microsoft.com/office/drawing/2014/main" id="{7C9F0257-A090-4AD2-8A0E-12C769B36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0647" y="2480744"/>
            <a:ext cx="548640" cy="548640"/>
          </a:xfrm>
          <a:prstGeom prst="rect">
            <a:avLst/>
          </a:prstGeom>
        </p:spPr>
      </p:pic>
      <p:pic>
        <p:nvPicPr>
          <p:cNvPr id="31" name="Graphic 30" descr="Handshake">
            <a:extLst>
              <a:ext uri="{FF2B5EF4-FFF2-40B4-BE49-F238E27FC236}">
                <a16:creationId xmlns:a16="http://schemas.microsoft.com/office/drawing/2014/main" id="{02F43795-BBC8-4913-9FBF-0195F40C3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8374" y="4436649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45FFF15-2969-405C-A913-96598DCDC8C3}"/>
              </a:ext>
            </a:extLst>
          </p:cNvPr>
          <p:cNvSpPr/>
          <p:nvPr/>
        </p:nvSpPr>
        <p:spPr>
          <a:xfrm>
            <a:off x="713552" y="1289651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Calculation</a:t>
            </a:r>
          </a:p>
        </p:txBody>
      </p:sp>
      <p:graphicFrame>
        <p:nvGraphicFramePr>
          <p:cNvPr id="34" name="Table 40">
            <a:extLst>
              <a:ext uri="{FF2B5EF4-FFF2-40B4-BE49-F238E27FC236}">
                <a16:creationId xmlns:a16="http://schemas.microsoft.com/office/drawing/2014/main" id="{B51884A6-EC50-4BF8-89A6-48048CE486D8}"/>
              </a:ext>
            </a:extLst>
          </p:cNvPr>
          <p:cNvGraphicFramePr>
            <a:graphicFrameLocks noGrp="1"/>
          </p:cNvGraphicFramePr>
          <p:nvPr/>
        </p:nvGraphicFramePr>
        <p:xfrm>
          <a:off x="55944" y="1588601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Economic Cond.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C78DEC07-E9B2-4CB7-8797-65985A508B10}"/>
              </a:ext>
            </a:extLst>
          </p:cNvPr>
          <p:cNvSpPr/>
          <p:nvPr/>
        </p:nvSpPr>
        <p:spPr>
          <a:xfrm>
            <a:off x="2066922" y="4631877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#5</a:t>
            </a:r>
          </a:p>
        </p:txBody>
      </p:sp>
    </p:spTree>
    <p:extLst>
      <p:ext uri="{BB962C8B-B14F-4D97-AF65-F5344CB8AC3E}">
        <p14:creationId xmlns:p14="http://schemas.microsoft.com/office/powerpoint/2010/main" val="105019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6CB466-1C18-48C9-9710-D2868C191BCE}"/>
              </a:ext>
            </a:extLst>
          </p:cNvPr>
          <p:cNvSpPr/>
          <p:nvPr/>
        </p:nvSpPr>
        <p:spPr>
          <a:xfrm>
            <a:off x="4905910" y="4463543"/>
            <a:ext cx="4111841" cy="5845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521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By putting together a scatter plot, patterns start to emerge.  Consider them within context of your broker relationship  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276D8D-E929-45BE-8DDA-1AA52B53AB23}"/>
              </a:ext>
            </a:extLst>
          </p:cNvPr>
          <p:cNvCxnSpPr>
            <a:cxnSpLocks/>
          </p:cNvCxnSpPr>
          <p:nvPr/>
        </p:nvCxnSpPr>
        <p:spPr>
          <a:xfrm rot="5400000">
            <a:off x="2644850" y="3241715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77A913-928F-4A5C-90DF-7A196F1FA93B}"/>
              </a:ext>
            </a:extLst>
          </p:cNvPr>
          <p:cNvCxnSpPr>
            <a:cxnSpLocks/>
          </p:cNvCxnSpPr>
          <p:nvPr/>
        </p:nvCxnSpPr>
        <p:spPr>
          <a:xfrm rot="5400000">
            <a:off x="2644850" y="2367170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C0FCDD-BBDD-427E-A4B9-0D4BCEACFEED}"/>
              </a:ext>
            </a:extLst>
          </p:cNvPr>
          <p:cNvCxnSpPr>
            <a:cxnSpLocks/>
          </p:cNvCxnSpPr>
          <p:nvPr/>
        </p:nvCxnSpPr>
        <p:spPr>
          <a:xfrm rot="5400000">
            <a:off x="2644850" y="14926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C81192-B941-4F68-B731-01A51FF32426}"/>
              </a:ext>
            </a:extLst>
          </p:cNvPr>
          <p:cNvCxnSpPr>
            <a:cxnSpLocks/>
          </p:cNvCxnSpPr>
          <p:nvPr/>
        </p:nvCxnSpPr>
        <p:spPr>
          <a:xfrm rot="5400000">
            <a:off x="2644850" y="618082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8D8616-5C59-444F-BBCA-2D611FF5FEC2}"/>
              </a:ext>
            </a:extLst>
          </p:cNvPr>
          <p:cNvCxnSpPr>
            <a:cxnSpLocks/>
          </p:cNvCxnSpPr>
          <p:nvPr/>
        </p:nvCxnSpPr>
        <p:spPr>
          <a:xfrm rot="5400000">
            <a:off x="2644850" y="-256462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F1A896-3E91-45AB-A145-63FA2D553583}"/>
              </a:ext>
            </a:extLst>
          </p:cNvPr>
          <p:cNvCxnSpPr/>
          <p:nvPr/>
        </p:nvCxnSpPr>
        <p:spPr>
          <a:xfrm>
            <a:off x="1203075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CAFBDD-4B06-471A-9B90-F6506680B993}"/>
              </a:ext>
            </a:extLst>
          </p:cNvPr>
          <p:cNvCxnSpPr/>
          <p:nvPr/>
        </p:nvCxnSpPr>
        <p:spPr>
          <a:xfrm>
            <a:off x="2074546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560677-5BBA-4D74-91BC-C944C42B951D}"/>
              </a:ext>
            </a:extLst>
          </p:cNvPr>
          <p:cNvCxnSpPr/>
          <p:nvPr/>
        </p:nvCxnSpPr>
        <p:spPr>
          <a:xfrm>
            <a:off x="2946017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902EC6-9EF0-42BD-B0A5-BA0C7C57BFA4}"/>
              </a:ext>
            </a:extLst>
          </p:cNvPr>
          <p:cNvCxnSpPr/>
          <p:nvPr/>
        </p:nvCxnSpPr>
        <p:spPr>
          <a:xfrm>
            <a:off x="3817488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442D85-BD01-4B16-B32A-1B903A8CF76E}"/>
              </a:ext>
            </a:extLst>
          </p:cNvPr>
          <p:cNvCxnSpPr/>
          <p:nvPr/>
        </p:nvCxnSpPr>
        <p:spPr>
          <a:xfrm>
            <a:off x="4688960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880CFA-857F-4C7C-905C-9545E7C7F762}"/>
              </a:ext>
            </a:extLst>
          </p:cNvPr>
          <p:cNvCxnSpPr/>
          <p:nvPr/>
        </p:nvCxnSpPr>
        <p:spPr>
          <a:xfrm>
            <a:off x="638896" y="1762526"/>
            <a:ext cx="0" cy="408821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8B2B66-E4E1-4FDC-819D-623476601629}"/>
              </a:ext>
            </a:extLst>
          </p:cNvPr>
          <p:cNvCxnSpPr>
            <a:cxnSpLocks/>
          </p:cNvCxnSpPr>
          <p:nvPr/>
        </p:nvCxnSpPr>
        <p:spPr>
          <a:xfrm rot="5400000">
            <a:off x="2676199" y="3806636"/>
            <a:ext cx="0" cy="408821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F3FA2CE-4371-4F36-9A6F-AF79516C9356}"/>
              </a:ext>
            </a:extLst>
          </p:cNvPr>
          <p:cNvSpPr/>
          <p:nvPr/>
        </p:nvSpPr>
        <p:spPr>
          <a:xfrm>
            <a:off x="2016286" y="2570828"/>
            <a:ext cx="548640" cy="54864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A2F5EA-A2E3-4A5A-91C6-1315E6A617D8}"/>
              </a:ext>
            </a:extLst>
          </p:cNvPr>
          <p:cNvSpPr/>
          <p:nvPr/>
        </p:nvSpPr>
        <p:spPr>
          <a:xfrm>
            <a:off x="1561980" y="380663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3B6FF0B-14F3-441B-90CF-E14322A2C064}"/>
              </a:ext>
            </a:extLst>
          </p:cNvPr>
          <p:cNvSpPr/>
          <p:nvPr/>
        </p:nvSpPr>
        <p:spPr>
          <a:xfrm>
            <a:off x="1959968" y="3166556"/>
            <a:ext cx="731520" cy="73152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BF3DB8-1721-42AF-A550-858E8F81E5AA}"/>
              </a:ext>
            </a:extLst>
          </p:cNvPr>
          <p:cNvSpPr/>
          <p:nvPr/>
        </p:nvSpPr>
        <p:spPr>
          <a:xfrm>
            <a:off x="2315553" y="3844989"/>
            <a:ext cx="822960" cy="8229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8D2A6CE-AB88-42A6-AE3F-0FFF81415172}"/>
              </a:ext>
            </a:extLst>
          </p:cNvPr>
          <p:cNvSpPr/>
          <p:nvPr/>
        </p:nvSpPr>
        <p:spPr>
          <a:xfrm>
            <a:off x="2735466" y="2839148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0AEF22-25B5-43FF-971A-D4B5509E9745}"/>
              </a:ext>
            </a:extLst>
          </p:cNvPr>
          <p:cNvSpPr txBox="1"/>
          <p:nvPr/>
        </p:nvSpPr>
        <p:spPr>
          <a:xfrm>
            <a:off x="975825" y="1385254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Scatterplot Valuation Graph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B52E96-E57E-43B7-A867-57B48D4E88D9}"/>
              </a:ext>
            </a:extLst>
          </p:cNvPr>
          <p:cNvSpPr txBox="1"/>
          <p:nvPr/>
        </p:nvSpPr>
        <p:spPr>
          <a:xfrm>
            <a:off x="9696819" y="6573576"/>
            <a:ext cx="260723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1 - For illustrative purposes only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A8534D-6BE3-4B66-BD38-C381E69B3479}"/>
              </a:ext>
            </a:extLst>
          </p:cNvPr>
          <p:cNvSpPr txBox="1"/>
          <p:nvPr/>
        </p:nvSpPr>
        <p:spPr>
          <a:xfrm>
            <a:off x="6303676" y="1393166"/>
            <a:ext cx="42383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Broker Relationship Considerations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D72DB0-8B92-44A3-BB0E-041ED2546C62}"/>
              </a:ext>
            </a:extLst>
          </p:cNvPr>
          <p:cNvSpPr txBox="1"/>
          <p:nvPr/>
        </p:nvSpPr>
        <p:spPr>
          <a:xfrm>
            <a:off x="6506211" y="1936526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Is the broker experienced with multifamily deals?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FA0EE3-06C0-4E09-8738-0042695A339C}"/>
              </a:ext>
            </a:extLst>
          </p:cNvPr>
          <p:cNvSpPr txBox="1"/>
          <p:nvPr/>
        </p:nvSpPr>
        <p:spPr>
          <a:xfrm>
            <a:off x="6520650" y="2431671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Have you worked with the broker before?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32A24A-B471-4E6C-9A48-81D4B08C97B1}"/>
              </a:ext>
            </a:extLst>
          </p:cNvPr>
          <p:cNvSpPr txBox="1"/>
          <p:nvPr/>
        </p:nvSpPr>
        <p:spPr>
          <a:xfrm>
            <a:off x="6520649" y="2987136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Is the deal on market or off?</a:t>
            </a:r>
          </a:p>
        </p:txBody>
      </p:sp>
      <p:pic>
        <p:nvPicPr>
          <p:cNvPr id="14" name="Graphic 13" descr="Mathematics">
            <a:extLst>
              <a:ext uri="{FF2B5EF4-FFF2-40B4-BE49-F238E27FC236}">
                <a16:creationId xmlns:a16="http://schemas.microsoft.com/office/drawing/2014/main" id="{6904BF1A-BA9D-4013-9C9D-EE4A27AB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5379" y="1846872"/>
            <a:ext cx="548640" cy="548640"/>
          </a:xfrm>
          <a:prstGeom prst="rect">
            <a:avLst/>
          </a:prstGeom>
        </p:spPr>
      </p:pic>
      <p:pic>
        <p:nvPicPr>
          <p:cNvPr id="65" name="Graphic 64" descr="Office worker">
            <a:extLst>
              <a:ext uri="{FF2B5EF4-FFF2-40B4-BE49-F238E27FC236}">
                <a16:creationId xmlns:a16="http://schemas.microsoft.com/office/drawing/2014/main" id="{3D51AEB0-660A-4E0A-8813-2E928793A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857" y="2317892"/>
            <a:ext cx="548640" cy="548640"/>
          </a:xfrm>
          <a:prstGeom prst="rect">
            <a:avLst/>
          </a:prstGeom>
        </p:spPr>
      </p:pic>
      <p:pic>
        <p:nvPicPr>
          <p:cNvPr id="67" name="Graphic 66" descr="Checklist">
            <a:extLst>
              <a:ext uri="{FF2B5EF4-FFF2-40B4-BE49-F238E27FC236}">
                <a16:creationId xmlns:a16="http://schemas.microsoft.com/office/drawing/2014/main" id="{C4850B53-7DC2-4901-9B6A-F9E0A9095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857" y="2866532"/>
            <a:ext cx="548640" cy="548640"/>
          </a:xfrm>
          <a:prstGeom prst="rect">
            <a:avLst/>
          </a:prstGeom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id="{113EA858-07A3-48F1-AC6B-6A1D12DD6DE6}"/>
              </a:ext>
            </a:extLst>
          </p:cNvPr>
          <p:cNvSpPr/>
          <p:nvPr/>
        </p:nvSpPr>
        <p:spPr>
          <a:xfrm>
            <a:off x="4905910" y="2167159"/>
            <a:ext cx="775690" cy="3448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4B9BEA75-561F-4767-B378-5B9CD9D38AD1}"/>
              </a:ext>
            </a:extLst>
          </p:cNvPr>
          <p:cNvSpPr/>
          <p:nvPr/>
        </p:nvSpPr>
        <p:spPr>
          <a:xfrm rot="5400000">
            <a:off x="5807487" y="3782774"/>
            <a:ext cx="775690" cy="3448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66102B-982B-4D31-A7A8-AF003D4BC66C}"/>
              </a:ext>
            </a:extLst>
          </p:cNvPr>
          <p:cNvSpPr txBox="1"/>
          <p:nvPr/>
        </p:nvSpPr>
        <p:spPr>
          <a:xfrm>
            <a:off x="5012787" y="4588204"/>
            <a:ext cx="389808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Avg. of Values vs. Asking price?</a:t>
            </a:r>
          </a:p>
        </p:txBody>
      </p:sp>
      <p:sp>
        <p:nvSpPr>
          <p:cNvPr id="72" name="Thought Bubble: Cloud 71">
            <a:extLst>
              <a:ext uri="{FF2B5EF4-FFF2-40B4-BE49-F238E27FC236}">
                <a16:creationId xmlns:a16="http://schemas.microsoft.com/office/drawing/2014/main" id="{867E7048-B284-4E79-B112-16F82BA0D181}"/>
              </a:ext>
            </a:extLst>
          </p:cNvPr>
          <p:cNvSpPr/>
          <p:nvPr/>
        </p:nvSpPr>
        <p:spPr>
          <a:xfrm>
            <a:off x="10247813" y="2811896"/>
            <a:ext cx="1505246" cy="803750"/>
          </a:xfrm>
          <a:prstGeom prst="cloudCallout">
            <a:avLst>
              <a:gd name="adj1" fmla="val -135810"/>
              <a:gd name="adj2" fmla="val 12671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- 15%?</a:t>
            </a:r>
          </a:p>
        </p:txBody>
      </p:sp>
    </p:spTree>
    <p:extLst>
      <p:ext uri="{BB962C8B-B14F-4D97-AF65-F5344CB8AC3E}">
        <p14:creationId xmlns:p14="http://schemas.microsoft.com/office/powerpoint/2010/main" val="162371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middle of a city street&#10;&#10;Description automatically generated">
            <a:extLst>
              <a:ext uri="{FF2B5EF4-FFF2-40B4-BE49-F238E27FC236}">
                <a16:creationId xmlns:a16="http://schemas.microsoft.com/office/drawing/2014/main" id="{E604879E-764C-46B4-B80A-7E87D0B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73994" y="648587"/>
            <a:ext cx="6525610" cy="4880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95B4AD-235F-4FF1-94CF-3058B61853BC}"/>
              </a:ext>
            </a:extLst>
          </p:cNvPr>
          <p:cNvSpPr txBox="1"/>
          <p:nvPr/>
        </p:nvSpPr>
        <p:spPr>
          <a:xfrm>
            <a:off x="100956" y="1272706"/>
            <a:ext cx="503983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Multifamily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Deal Analysis: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5 Steps to a Quick Assessment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307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There are four assumptions required prior to starting the quick assessment of a deal</a:t>
            </a:r>
          </a:p>
        </p:txBody>
      </p:sp>
      <p:pic>
        <p:nvPicPr>
          <p:cNvPr id="5" name="Graphic 4" descr="Target">
            <a:extLst>
              <a:ext uri="{FF2B5EF4-FFF2-40B4-BE49-F238E27FC236}">
                <a16:creationId xmlns:a16="http://schemas.microsoft.com/office/drawing/2014/main" id="{ABF6B289-6F39-47A9-845A-23A27888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825" y="1026818"/>
            <a:ext cx="914400" cy="914400"/>
          </a:xfrm>
          <a:prstGeom prst="rect">
            <a:avLst/>
          </a:prstGeom>
        </p:spPr>
      </p:pic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DFCF3CDA-2F12-448E-90DD-83CA139DB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0811" y="1174757"/>
            <a:ext cx="852851" cy="852851"/>
          </a:xfrm>
          <a:prstGeom prst="rect">
            <a:avLst/>
          </a:prstGeom>
        </p:spPr>
      </p:pic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E1AE63CC-18DB-41FF-8D87-D06F9F227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6023" y="1010873"/>
            <a:ext cx="914400" cy="914400"/>
          </a:xfrm>
          <a:prstGeom prst="rect">
            <a:avLst/>
          </a:prstGeom>
        </p:spPr>
      </p:pic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88137F38-47C2-4E80-87E0-D192CB6A5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77208" y="101087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E108B0-C8B4-4E34-86CB-609779F4492D}"/>
              </a:ext>
            </a:extLst>
          </p:cNvPr>
          <p:cNvSpPr txBox="1"/>
          <p:nvPr/>
        </p:nvSpPr>
        <p:spPr>
          <a:xfrm>
            <a:off x="442386" y="2286795"/>
            <a:ext cx="266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Analyzing deal specifics require that target criteria are known: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CA9E8-49A1-4D8C-A0D9-9C103EA92431}"/>
              </a:ext>
            </a:extLst>
          </p:cNvPr>
          <p:cNvSpPr/>
          <p:nvPr/>
        </p:nvSpPr>
        <p:spPr>
          <a:xfrm>
            <a:off x="634497" y="1919340"/>
            <a:ext cx="217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Know Your Targets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966C23-BFA3-4647-8568-743C233BE370}"/>
              </a:ext>
            </a:extLst>
          </p:cNvPr>
          <p:cNvCxnSpPr/>
          <p:nvPr/>
        </p:nvCxnSpPr>
        <p:spPr>
          <a:xfrm>
            <a:off x="3179139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219A5-E291-4ECB-8A29-7813D681B284}"/>
              </a:ext>
            </a:extLst>
          </p:cNvPr>
          <p:cNvSpPr/>
          <p:nvPr/>
        </p:nvSpPr>
        <p:spPr>
          <a:xfrm>
            <a:off x="3340902" y="1913587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Know Basic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9246B-A4D3-43A9-9B53-0EDC8DE1EEE8}"/>
              </a:ext>
            </a:extLst>
          </p:cNvPr>
          <p:cNvSpPr txBox="1"/>
          <p:nvPr/>
        </p:nvSpPr>
        <p:spPr>
          <a:xfrm>
            <a:off x="3165952" y="2286795"/>
            <a:ext cx="28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 quick assessment requires basic analysis skills including: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DFF51-5AC1-4289-9A12-8F468DDA4F36}"/>
              </a:ext>
            </a:extLst>
          </p:cNvPr>
          <p:cNvSpPr/>
          <p:nvPr/>
        </p:nvSpPr>
        <p:spPr>
          <a:xfrm>
            <a:off x="6087596" y="1904039"/>
            <a:ext cx="247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Have a Team in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35352-58A8-4695-9593-1DC3419FA706}"/>
              </a:ext>
            </a:extLst>
          </p:cNvPr>
          <p:cNvSpPr txBox="1"/>
          <p:nvPr/>
        </p:nvSpPr>
        <p:spPr>
          <a:xfrm>
            <a:off x="6091340" y="2273371"/>
            <a:ext cx="264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Deal limitations are partially based on the team in place: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282B30-85F9-4860-B119-422EEF0AF8B7}"/>
              </a:ext>
            </a:extLst>
          </p:cNvPr>
          <p:cNvCxnSpPr/>
          <p:nvPr/>
        </p:nvCxnSpPr>
        <p:spPr>
          <a:xfrm>
            <a:off x="6016263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36D13-B268-42B2-AD84-3C2DB10E219F}"/>
              </a:ext>
            </a:extLst>
          </p:cNvPr>
          <p:cNvSpPr/>
          <p:nvPr/>
        </p:nvSpPr>
        <p:spPr>
          <a:xfrm>
            <a:off x="9266033" y="1911539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Build Credibility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1DC18-0B24-449B-B36B-E18F039F0F7E}"/>
              </a:ext>
            </a:extLst>
          </p:cNvPr>
          <p:cNvSpPr txBox="1"/>
          <p:nvPr/>
        </p:nvSpPr>
        <p:spPr>
          <a:xfrm>
            <a:off x="8923863" y="2288672"/>
            <a:ext cx="299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Assessing a deal requires the ability to build creditability in the market: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C899B2-5DDA-4340-9CBA-B742C4EE25D4}"/>
              </a:ext>
            </a:extLst>
          </p:cNvPr>
          <p:cNvCxnSpPr/>
          <p:nvPr/>
        </p:nvCxnSpPr>
        <p:spPr>
          <a:xfrm>
            <a:off x="8752376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FA0747-6EC7-4C0A-AC40-92B50C7AFBF0}"/>
              </a:ext>
            </a:extLst>
          </p:cNvPr>
          <p:cNvSpPr/>
          <p:nvPr/>
        </p:nvSpPr>
        <p:spPr>
          <a:xfrm>
            <a:off x="442386" y="2855295"/>
            <a:ext cx="259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Return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Location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Property Type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Required Renovations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Number  of Doors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53320-6B34-4203-8EB1-58E9A46AA049}"/>
              </a:ext>
            </a:extLst>
          </p:cNvPr>
          <p:cNvSpPr/>
          <p:nvPr/>
        </p:nvSpPr>
        <p:spPr>
          <a:xfrm>
            <a:off x="3189314" y="2855295"/>
            <a:ext cx="2715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How to research a market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How to calculate NOI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How to read a rent roll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Spotting expense anomalies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How to identify the cap rate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CEADA7-6923-485E-BFE6-4146B5870DA9}"/>
              </a:ext>
            </a:extLst>
          </p:cNvPr>
          <p:cNvSpPr/>
          <p:nvPr/>
        </p:nvSpPr>
        <p:spPr>
          <a:xfrm>
            <a:off x="6146992" y="2810015"/>
            <a:ext cx="246921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Experience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Liquidity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Balance sheet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Equity contribution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995BC-62B7-4755-909C-906EBC835013}"/>
              </a:ext>
            </a:extLst>
          </p:cNvPr>
          <p:cNvSpPr/>
          <p:nvPr/>
        </p:nvSpPr>
        <p:spPr>
          <a:xfrm>
            <a:off x="8943093" y="2851806"/>
            <a:ext cx="277465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Knowing the right lingo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Deal team experience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Liquidity / Proof of Funds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Managing broker roadblocks</a:t>
            </a:r>
          </a:p>
        </p:txBody>
      </p:sp>
    </p:spTree>
    <p:extLst>
      <p:ext uri="{BB962C8B-B14F-4D97-AF65-F5344CB8AC3E}">
        <p14:creationId xmlns:p14="http://schemas.microsoft.com/office/powerpoint/2010/main" val="428207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577"/>
            <a:ext cx="109728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goal of the quick assessment is to identify weak links in the deal and to adjust the assessment accordingly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E6A60B2-0022-4CAF-A455-7E1438F1196A}"/>
              </a:ext>
            </a:extLst>
          </p:cNvPr>
          <p:cNvSpPr txBox="1">
            <a:spLocks/>
          </p:cNvSpPr>
          <p:nvPr/>
        </p:nvSpPr>
        <p:spPr>
          <a:xfrm>
            <a:off x="147057" y="1226698"/>
            <a:ext cx="11944350" cy="48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j-ea"/>
                <a:cs typeface="+mj-cs"/>
              </a:rPr>
              <a:t>Identifying the weak link allows for deal assumptions to be adjusted based on the expectation that more work or attention will be required for the property.  Possibilities include:</a:t>
            </a:r>
          </a:p>
        </p:txBody>
      </p: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05E8399A-2CD1-4384-B5FA-5BAEA8A9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530" y="2368755"/>
            <a:ext cx="685800" cy="685800"/>
          </a:xfrm>
          <a:prstGeom prst="rect">
            <a:avLst/>
          </a:prstGeom>
        </p:spPr>
      </p:pic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AD1AB557-AEF5-4881-822B-62094A08F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620" y="3062799"/>
            <a:ext cx="685800" cy="685800"/>
          </a:xfrm>
          <a:prstGeom prst="rect">
            <a:avLst/>
          </a:prstGeom>
        </p:spPr>
      </p:pic>
      <p:pic>
        <p:nvPicPr>
          <p:cNvPr id="14" name="Graphic 13" descr="Bank check">
            <a:extLst>
              <a:ext uri="{FF2B5EF4-FFF2-40B4-BE49-F238E27FC236}">
                <a16:creationId xmlns:a16="http://schemas.microsoft.com/office/drawing/2014/main" id="{47171144-3D95-4333-8C8E-0C386FC21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1530" y="3797846"/>
            <a:ext cx="685800" cy="685800"/>
          </a:xfrm>
          <a:prstGeom prst="rect">
            <a:avLst/>
          </a:prstGeom>
        </p:spPr>
      </p:pic>
      <p:pic>
        <p:nvPicPr>
          <p:cNvPr id="30" name="Graphic 29" descr="City">
            <a:extLst>
              <a:ext uri="{FF2B5EF4-FFF2-40B4-BE49-F238E27FC236}">
                <a16:creationId xmlns:a16="http://schemas.microsoft.com/office/drawing/2014/main" id="{FAD4C9F3-EF94-47B9-937C-740B733B9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332" y="2217117"/>
            <a:ext cx="685800" cy="685800"/>
          </a:xfrm>
          <a:prstGeom prst="rect">
            <a:avLst/>
          </a:prstGeom>
        </p:spPr>
      </p:pic>
      <p:pic>
        <p:nvPicPr>
          <p:cNvPr id="32" name="Graphic 31" descr="Schoolhouse">
            <a:extLst>
              <a:ext uri="{FF2B5EF4-FFF2-40B4-BE49-F238E27FC236}">
                <a16:creationId xmlns:a16="http://schemas.microsoft.com/office/drawing/2014/main" id="{7DA5DEEE-0975-460A-A42E-B27319117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6332" y="2868758"/>
            <a:ext cx="685800" cy="685800"/>
          </a:xfrm>
          <a:prstGeom prst="rect">
            <a:avLst/>
          </a:prstGeom>
        </p:spPr>
      </p:pic>
      <p:pic>
        <p:nvPicPr>
          <p:cNvPr id="36" name="Graphic 35" descr="Bar graph with downward trend">
            <a:extLst>
              <a:ext uri="{FF2B5EF4-FFF2-40B4-BE49-F238E27FC236}">
                <a16:creationId xmlns:a16="http://schemas.microsoft.com/office/drawing/2014/main" id="{83B5348A-EF10-4F2D-9025-CAE107CA5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3100" y="3636878"/>
            <a:ext cx="685800" cy="685800"/>
          </a:xfrm>
          <a:prstGeom prst="rect">
            <a:avLst/>
          </a:prstGeom>
        </p:spPr>
      </p:pic>
      <p:pic>
        <p:nvPicPr>
          <p:cNvPr id="38" name="Graphic 37" descr="Handshake">
            <a:extLst>
              <a:ext uri="{FF2B5EF4-FFF2-40B4-BE49-F238E27FC236}">
                <a16:creationId xmlns:a16="http://schemas.microsoft.com/office/drawing/2014/main" id="{BB51AF88-EF2D-4DC7-8CF1-DD377A59AC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6332" y="4435720"/>
            <a:ext cx="685800" cy="6858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93353A-95B0-4700-9197-492209C98340}"/>
              </a:ext>
            </a:extLst>
          </p:cNvPr>
          <p:cNvSpPr txBox="1"/>
          <p:nvPr/>
        </p:nvSpPr>
        <p:spPr>
          <a:xfrm>
            <a:off x="2065764" y="2560017"/>
            <a:ext cx="256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Revenue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99921-218C-49E4-B6DF-7F2AF2D515D0}"/>
              </a:ext>
            </a:extLst>
          </p:cNvPr>
          <p:cNvSpPr txBox="1"/>
          <p:nvPr/>
        </p:nvSpPr>
        <p:spPr>
          <a:xfrm>
            <a:off x="2065764" y="3210392"/>
            <a:ext cx="256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Expenses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E08C26-F6C6-4607-9B0E-074EBD5F7890}"/>
              </a:ext>
            </a:extLst>
          </p:cNvPr>
          <p:cNvSpPr txBox="1"/>
          <p:nvPr/>
        </p:nvSpPr>
        <p:spPr>
          <a:xfrm>
            <a:off x="2065764" y="3924250"/>
            <a:ext cx="284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Net Operating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A8527B-13E4-4FEF-B6E0-24A6E7B90FA6}"/>
              </a:ext>
            </a:extLst>
          </p:cNvPr>
          <p:cNvSpPr txBox="1"/>
          <p:nvPr/>
        </p:nvSpPr>
        <p:spPr>
          <a:xfrm>
            <a:off x="6600635" y="2368755"/>
            <a:ext cx="2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Number of Doors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5AA7AE-2A75-4359-85F8-5F7B653884B3}"/>
              </a:ext>
            </a:extLst>
          </p:cNvPr>
          <p:cNvSpPr txBox="1"/>
          <p:nvPr/>
        </p:nvSpPr>
        <p:spPr>
          <a:xfrm>
            <a:off x="6619915" y="3108304"/>
            <a:ext cx="2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Property Condition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69D9A3-75DD-4663-9046-85288D078012}"/>
              </a:ext>
            </a:extLst>
          </p:cNvPr>
          <p:cNvSpPr txBox="1"/>
          <p:nvPr/>
        </p:nvSpPr>
        <p:spPr>
          <a:xfrm>
            <a:off x="6619915" y="3748599"/>
            <a:ext cx="323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Macroeconomic Conditions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E33552-7B01-4D11-B318-561A7A3EF8B0}"/>
              </a:ext>
            </a:extLst>
          </p:cNvPr>
          <p:cNvSpPr txBox="1"/>
          <p:nvPr/>
        </p:nvSpPr>
        <p:spPr>
          <a:xfrm>
            <a:off x="6600635" y="4372196"/>
            <a:ext cx="392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Broker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Seller Relationships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DC6CF-0281-4AD2-AD3D-3115BC357D6C}"/>
              </a:ext>
            </a:extLst>
          </p:cNvPr>
          <p:cNvSpPr txBox="1"/>
          <p:nvPr/>
        </p:nvSpPr>
        <p:spPr>
          <a:xfrm>
            <a:off x="1055395" y="1731752"/>
            <a:ext cx="284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Financial Weak Links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37A70-63E2-430D-8042-2CDD80AF1420}"/>
              </a:ext>
            </a:extLst>
          </p:cNvPr>
          <p:cNvSpPr txBox="1"/>
          <p:nvPr/>
        </p:nvSpPr>
        <p:spPr>
          <a:xfrm>
            <a:off x="5776332" y="1731752"/>
            <a:ext cx="284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Property Weak Links</a:t>
            </a:r>
          </a:p>
        </p:txBody>
      </p:sp>
    </p:spTree>
    <p:extLst>
      <p:ext uri="{BB962C8B-B14F-4D97-AF65-F5344CB8AC3E}">
        <p14:creationId xmlns:p14="http://schemas.microsoft.com/office/powerpoint/2010/main" val="139964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552"/>
            <a:ext cx="109728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Completing a quick assessment is like creating a scatterplot graph of different possible valuations.  There are 5 steps: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CE1FBF-5ACB-40FD-8A26-0CFDB314821B}"/>
              </a:ext>
            </a:extLst>
          </p:cNvPr>
          <p:cNvGrpSpPr/>
          <p:nvPr/>
        </p:nvGrpSpPr>
        <p:grpSpPr>
          <a:xfrm>
            <a:off x="6096000" y="1831910"/>
            <a:ext cx="3147502" cy="2646917"/>
            <a:chOff x="6538081" y="1552353"/>
            <a:chExt cx="4119568" cy="40882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DE0A2D-1276-408A-B98F-B6587AE55D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3031542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042E23-7C54-46CC-9C45-7640ACBB5D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2156997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9839B4-0C34-4E1F-8A9B-C7D0D10814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12824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BCA393-C502-4E6F-99DA-4025CE6CA7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407909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4C43234-2E8E-4C07-8CF0-EFF190EE90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-466635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8F47E1-5C64-4D9B-BD58-C2623D566AE8}"/>
                </a:ext>
              </a:extLst>
            </p:cNvPr>
            <p:cNvCxnSpPr/>
            <p:nvPr/>
          </p:nvCxnSpPr>
          <p:spPr>
            <a:xfrm>
              <a:off x="7140416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387D8D-23A1-4722-939C-DBB57B0CE552}"/>
                </a:ext>
              </a:extLst>
            </p:cNvPr>
            <p:cNvCxnSpPr/>
            <p:nvPr/>
          </p:nvCxnSpPr>
          <p:spPr>
            <a:xfrm>
              <a:off x="8011887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A95466-6D1E-46C1-A745-2B8E92903806}"/>
                </a:ext>
              </a:extLst>
            </p:cNvPr>
            <p:cNvCxnSpPr/>
            <p:nvPr/>
          </p:nvCxnSpPr>
          <p:spPr>
            <a:xfrm>
              <a:off x="8883358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0BA386-9AF6-4244-9B3B-B66C39746928}"/>
                </a:ext>
              </a:extLst>
            </p:cNvPr>
            <p:cNvCxnSpPr/>
            <p:nvPr/>
          </p:nvCxnSpPr>
          <p:spPr>
            <a:xfrm>
              <a:off x="9754829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9177F-CC11-4501-ADB5-913ACFD0EE84}"/>
                </a:ext>
              </a:extLst>
            </p:cNvPr>
            <p:cNvCxnSpPr/>
            <p:nvPr/>
          </p:nvCxnSpPr>
          <p:spPr>
            <a:xfrm>
              <a:off x="10626301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31D4A3-A93B-4097-BFB6-7A88F403F992}"/>
                </a:ext>
              </a:extLst>
            </p:cNvPr>
            <p:cNvCxnSpPr/>
            <p:nvPr/>
          </p:nvCxnSpPr>
          <p:spPr>
            <a:xfrm>
              <a:off x="6576237" y="1552353"/>
              <a:ext cx="0" cy="408821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3CA993-0416-41EF-9B3C-DBC7D421774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13540" y="3596463"/>
              <a:ext cx="0" cy="408821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1C7694-99F6-4AB2-A760-94ADF4047C3F}"/>
                </a:ext>
              </a:extLst>
            </p:cNvPr>
            <p:cNvSpPr/>
            <p:nvPr/>
          </p:nvSpPr>
          <p:spPr>
            <a:xfrm>
              <a:off x="6855012" y="2026024"/>
              <a:ext cx="548640" cy="548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3AF35D-C216-4759-8B45-0E1B7421E25E}"/>
                </a:ext>
              </a:extLst>
            </p:cNvPr>
            <p:cNvSpPr/>
            <p:nvPr/>
          </p:nvSpPr>
          <p:spPr>
            <a:xfrm>
              <a:off x="7129332" y="3909498"/>
              <a:ext cx="640080" cy="6400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218577-6C85-4CE6-B8B9-C70B85D1D36E}"/>
                </a:ext>
              </a:extLst>
            </p:cNvPr>
            <p:cNvSpPr/>
            <p:nvPr/>
          </p:nvSpPr>
          <p:spPr>
            <a:xfrm>
              <a:off x="7897309" y="2956383"/>
              <a:ext cx="731520" cy="73152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6156D8-0CD8-4560-B193-AE1BB998213E}"/>
                </a:ext>
              </a:extLst>
            </p:cNvPr>
            <p:cNvSpPr/>
            <p:nvPr/>
          </p:nvSpPr>
          <p:spPr>
            <a:xfrm>
              <a:off x="9143403" y="4537435"/>
              <a:ext cx="822960" cy="82296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1AE4BC-BF18-4672-9488-ADBD555A1DB7}"/>
                </a:ext>
              </a:extLst>
            </p:cNvPr>
            <p:cNvSpPr/>
            <p:nvPr/>
          </p:nvSpPr>
          <p:spPr>
            <a:xfrm>
              <a:off x="9262036" y="2052341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CD10C0-CB5A-47AD-81A3-4E003CCC8CB8}"/>
              </a:ext>
            </a:extLst>
          </p:cNvPr>
          <p:cNvSpPr txBox="1"/>
          <p:nvPr/>
        </p:nvSpPr>
        <p:spPr>
          <a:xfrm>
            <a:off x="5932672" y="1314966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Scatterplot Valuation Graph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41A16-9827-42DD-A311-C3E7F5C723CB}"/>
              </a:ext>
            </a:extLst>
          </p:cNvPr>
          <p:cNvSpPr txBox="1"/>
          <p:nvPr/>
        </p:nvSpPr>
        <p:spPr>
          <a:xfrm>
            <a:off x="9696819" y="6573576"/>
            <a:ext cx="260723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1 - For illustrative purposes only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C5DF68E-480C-4227-822B-555422328D4E}"/>
              </a:ext>
            </a:extLst>
          </p:cNvPr>
          <p:cNvSpPr/>
          <p:nvPr/>
        </p:nvSpPr>
        <p:spPr>
          <a:xfrm>
            <a:off x="935311" y="1869646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4D2537-4FF7-42B4-B308-C9841950FF95}"/>
              </a:ext>
            </a:extLst>
          </p:cNvPr>
          <p:cNvSpPr/>
          <p:nvPr/>
        </p:nvSpPr>
        <p:spPr>
          <a:xfrm>
            <a:off x="935311" y="5100871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1870A7-6921-4E37-ACB9-3D5F8F272F3A}"/>
              </a:ext>
            </a:extLst>
          </p:cNvPr>
          <p:cNvSpPr/>
          <p:nvPr/>
        </p:nvSpPr>
        <p:spPr>
          <a:xfrm>
            <a:off x="935311" y="267745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4EB3892-64DF-4622-84BC-982DED4D9E8D}"/>
              </a:ext>
            </a:extLst>
          </p:cNvPr>
          <p:cNvSpPr/>
          <p:nvPr/>
        </p:nvSpPr>
        <p:spPr>
          <a:xfrm>
            <a:off x="935311" y="348525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A865E0-DD06-44A4-B1A9-70908CBDD02A}"/>
              </a:ext>
            </a:extLst>
          </p:cNvPr>
          <p:cNvSpPr/>
          <p:nvPr/>
        </p:nvSpPr>
        <p:spPr>
          <a:xfrm>
            <a:off x="935311" y="4293064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39EAD-8D5C-4C80-8D43-0D66869D15A4}"/>
              </a:ext>
            </a:extLst>
          </p:cNvPr>
          <p:cNvSpPr txBox="1"/>
          <p:nvPr/>
        </p:nvSpPr>
        <p:spPr>
          <a:xfrm>
            <a:off x="1559855" y="1869646"/>
            <a:ext cx="35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Super Quick Assessment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86C3D0-C470-44A8-862B-2349737FD262}"/>
              </a:ext>
            </a:extLst>
          </p:cNvPr>
          <p:cNvSpPr txBox="1"/>
          <p:nvPr/>
        </p:nvSpPr>
        <p:spPr>
          <a:xfrm>
            <a:off x="1528104" y="2723637"/>
            <a:ext cx="373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Calculate Net Operating Income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40279F-506F-47A4-B43C-E68C6EFA14CB}"/>
              </a:ext>
            </a:extLst>
          </p:cNvPr>
          <p:cNvSpPr txBox="1"/>
          <p:nvPr/>
        </p:nvSpPr>
        <p:spPr>
          <a:xfrm>
            <a:off x="1558473" y="3529192"/>
            <a:ext cx="35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Consider the number of doors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210599-6DA9-4689-9672-66E2FA3BE6A6}"/>
              </a:ext>
            </a:extLst>
          </p:cNvPr>
          <p:cNvSpPr txBox="1"/>
          <p:nvPr/>
        </p:nvSpPr>
        <p:spPr>
          <a:xfrm>
            <a:off x="1549085" y="4329406"/>
            <a:ext cx="42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Evaluate the condition of the property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927543-5609-499E-9630-7B6DF7FB8062}"/>
              </a:ext>
            </a:extLst>
          </p:cNvPr>
          <p:cNvSpPr txBox="1"/>
          <p:nvPr/>
        </p:nvSpPr>
        <p:spPr>
          <a:xfrm>
            <a:off x="1555162" y="5167226"/>
            <a:ext cx="42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Apply macroeconomic Considerations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A2499C-B117-4DA8-8CEF-AD2D06F0BA14}"/>
              </a:ext>
            </a:extLst>
          </p:cNvPr>
          <p:cNvSpPr txBox="1"/>
          <p:nvPr/>
        </p:nvSpPr>
        <p:spPr>
          <a:xfrm>
            <a:off x="1380642" y="1321442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Step Name</a:t>
            </a:r>
            <a:endParaRPr kumimoji="0" lang="en-US" sz="1800" b="1" i="0" u="sng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2E7450-AC80-45B9-85E2-543199309596}"/>
              </a:ext>
            </a:extLst>
          </p:cNvPr>
          <p:cNvSpPr/>
          <p:nvPr/>
        </p:nvSpPr>
        <p:spPr>
          <a:xfrm>
            <a:off x="396752" y="1159974"/>
            <a:ext cx="3725050" cy="47534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682"/>
            <a:ext cx="10972800" cy="8229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Step 1</a:t>
            </a:r>
            <a:r>
              <a:rPr lang="en-US" dirty="0"/>
              <a:t>:  The “super quick assessment” provides the first value in the scatterplot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344A-851D-4A79-B9C8-1A9F1396F56C}"/>
              </a:ext>
            </a:extLst>
          </p:cNvPr>
          <p:cNvSpPr txBox="1"/>
          <p:nvPr/>
        </p:nvSpPr>
        <p:spPr>
          <a:xfrm>
            <a:off x="1088442" y="1577555"/>
            <a:ext cx="21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Target Market?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71B067-7C9B-4568-BABE-A60238AA3DC7}"/>
              </a:ext>
            </a:extLst>
          </p:cNvPr>
          <p:cNvSpPr txBox="1"/>
          <p:nvPr/>
        </p:nvSpPr>
        <p:spPr>
          <a:xfrm>
            <a:off x="962962" y="2215730"/>
            <a:ext cx="243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50% Expense Rule?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21017C-49D3-4B0D-A118-6F31B8D4081F}"/>
              </a:ext>
            </a:extLst>
          </p:cNvPr>
          <p:cNvSpPr txBox="1"/>
          <p:nvPr/>
        </p:nvSpPr>
        <p:spPr>
          <a:xfrm>
            <a:off x="353664" y="2826177"/>
            <a:ext cx="366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Income Statement Adjustments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388079-7F7F-49CD-8BCF-D195DD31D062}"/>
              </a:ext>
            </a:extLst>
          </p:cNvPr>
          <p:cNvSpPr txBox="1"/>
          <p:nvPr/>
        </p:nvSpPr>
        <p:spPr>
          <a:xfrm>
            <a:off x="1499349" y="3769657"/>
            <a:ext cx="135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Cap Rate?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CAA31D-098B-4903-9337-91B44F2A8881}"/>
              </a:ext>
            </a:extLst>
          </p:cNvPr>
          <p:cNvSpPr txBox="1"/>
          <p:nvPr/>
        </p:nvSpPr>
        <p:spPr>
          <a:xfrm>
            <a:off x="346833" y="4437260"/>
            <a:ext cx="366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= Income*50% / Cap 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9DAB1C-4D89-4431-B808-969006D9802D}"/>
              </a:ext>
            </a:extLst>
          </p:cNvPr>
          <p:cNvSpPr txBox="1"/>
          <p:nvPr/>
        </p:nvSpPr>
        <p:spPr>
          <a:xfrm>
            <a:off x="962962" y="5448178"/>
            <a:ext cx="240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Proceed to Step #2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A5996E-FC61-4AEB-A3F2-9991194133F9}"/>
              </a:ext>
            </a:extLst>
          </p:cNvPr>
          <p:cNvCxnSpPr>
            <a:stCxn id="3" idx="2"/>
            <a:endCxn id="36" idx="0"/>
          </p:cNvCxnSpPr>
          <p:nvPr/>
        </p:nvCxnSpPr>
        <p:spPr>
          <a:xfrm flipH="1">
            <a:off x="2182135" y="1977665"/>
            <a:ext cx="1" cy="2380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239A17-055D-49D0-891A-C6DCD6265A39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2182135" y="2615840"/>
            <a:ext cx="4038" cy="2103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754F1B-F1EF-4FBB-9944-9F2A961CC0AB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179342" y="3474422"/>
            <a:ext cx="0" cy="2952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BA3B2E-62E2-4638-9FAA-BDCDACC3C44A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2179342" y="4169767"/>
            <a:ext cx="0" cy="2674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FFC83-9BCD-4307-88A5-F4A86EA20E57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2167398" y="5145146"/>
            <a:ext cx="11944" cy="303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77C715-A73C-4EED-9837-7A9EA41C3F50}"/>
              </a:ext>
            </a:extLst>
          </p:cNvPr>
          <p:cNvSpPr txBox="1"/>
          <p:nvPr/>
        </p:nvSpPr>
        <p:spPr>
          <a:xfrm>
            <a:off x="4568251" y="1808831"/>
            <a:ext cx="66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Is the property located in the desired market and sub-market?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35266A-E208-4A21-93DA-54B030FBA41C}"/>
              </a:ext>
            </a:extLst>
          </p:cNvPr>
          <p:cNvSpPr txBox="1"/>
          <p:nvPr/>
        </p:nvSpPr>
        <p:spPr>
          <a:xfrm>
            <a:off x="4530569" y="2166598"/>
            <a:ext cx="62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Are total expenses ~50% of income?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18ED1E-A0E1-4A88-A936-5FE778229AF6}"/>
              </a:ext>
            </a:extLst>
          </p:cNvPr>
          <p:cNvSpPr txBox="1"/>
          <p:nvPr/>
        </p:nvSpPr>
        <p:spPr>
          <a:xfrm>
            <a:off x="4530568" y="2524365"/>
            <a:ext cx="71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 adjustments need to be made to the income statement?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3A9BAF-657B-4D43-85CA-09FA07747F47}"/>
              </a:ext>
            </a:extLst>
          </p:cNvPr>
          <p:cNvSpPr txBox="1"/>
          <p:nvPr/>
        </p:nvSpPr>
        <p:spPr>
          <a:xfrm>
            <a:off x="4530568" y="2896233"/>
            <a:ext cx="71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What is the cap rate’s relationship to the market?  Is it realistic?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AB60D8-39FE-4BCA-A678-10AD68FA6FAB}"/>
              </a:ext>
            </a:extLst>
          </p:cNvPr>
          <p:cNvSpPr txBox="1"/>
          <p:nvPr/>
        </p:nvSpPr>
        <p:spPr>
          <a:xfrm>
            <a:off x="4530568" y="3260724"/>
            <a:ext cx="7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If the property passes muster, proceed to step #2.  Otherwise decline.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CD13E5-9EA7-4397-92FE-26BA645FED3F}"/>
              </a:ext>
            </a:extLst>
          </p:cNvPr>
          <p:cNvSpPr txBox="1"/>
          <p:nvPr/>
        </p:nvSpPr>
        <p:spPr>
          <a:xfrm>
            <a:off x="665975" y="1152701"/>
            <a:ext cx="303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Assessment Criteria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7A60E0-B8B3-4F1B-A04C-2AA205773493}"/>
              </a:ext>
            </a:extLst>
          </p:cNvPr>
          <p:cNvSpPr txBox="1"/>
          <p:nvPr/>
        </p:nvSpPr>
        <p:spPr>
          <a:xfrm>
            <a:off x="5946566" y="1341467"/>
            <a:ext cx="392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Assessment Consideration(s)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3678E3-99CA-4239-A817-B6FE39923C79}"/>
              </a:ext>
            </a:extLst>
          </p:cNvPr>
          <p:cNvCxnSpPr/>
          <p:nvPr/>
        </p:nvCxnSpPr>
        <p:spPr>
          <a:xfrm>
            <a:off x="4530569" y="1341467"/>
            <a:ext cx="0" cy="457200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2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676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Step Two</a:t>
            </a:r>
            <a:r>
              <a:rPr lang="en-US" dirty="0"/>
              <a:t>:  Calculating Net Operating Income provides a second frame of reference for value 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231755-324F-425F-8E49-0637E99A6716}"/>
              </a:ext>
            </a:extLst>
          </p:cNvPr>
          <p:cNvGraphicFramePr>
            <a:graphicFrameLocks noGrp="1"/>
          </p:cNvGraphicFramePr>
          <p:nvPr/>
        </p:nvGraphicFramePr>
        <p:xfrm>
          <a:off x="234980" y="1226820"/>
          <a:ext cx="771105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522">
                  <a:extLst>
                    <a:ext uri="{9D8B030D-6E8A-4147-A177-3AD203B41FA5}">
                      <a16:colId xmlns:a16="http://schemas.microsoft.com/office/drawing/2014/main" val="3023493279"/>
                    </a:ext>
                  </a:extLst>
                </a:gridCol>
                <a:gridCol w="5116531">
                  <a:extLst>
                    <a:ext uri="{9D8B030D-6E8A-4147-A177-3AD203B41FA5}">
                      <a16:colId xmlns:a16="http://schemas.microsoft.com/office/drawing/2014/main" val="333604644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</a:rPr>
                        <a:t>Calculation Input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</a:rPr>
                        <a:t>Calculation Considerations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476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Gross Income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Use the broker number for the trailing 3 months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374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Other Income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If there is a major source of “other income”, include it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551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Gross Potential Revenue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Equal to Gross Income plus Other Income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1907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2262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Total Operating Expenses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~$4,500 per door.  Make minor adjustments as needed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558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Net Operating Income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Equal to Gross potential revenue minus expenses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46029"/>
                  </a:ext>
                </a:extLst>
              </a:tr>
            </a:tbl>
          </a:graphicData>
        </a:graphic>
      </p:graphicFrame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789E3B1-1D72-41A3-BBC3-7F60A6DBBC2C}"/>
              </a:ext>
            </a:extLst>
          </p:cNvPr>
          <p:cNvSpPr/>
          <p:nvPr/>
        </p:nvSpPr>
        <p:spPr>
          <a:xfrm>
            <a:off x="8822689" y="2209800"/>
            <a:ext cx="2350801" cy="1219200"/>
          </a:xfrm>
          <a:prstGeom prst="cloudCallout">
            <a:avLst>
              <a:gd name="adj1" fmla="val -100281"/>
              <a:gd name="adj2" fmla="val 137723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NOI / Cap Rate = Value #2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EB3E28DF-8A73-4E6F-B296-88F1BBA7F5BE}"/>
              </a:ext>
            </a:extLst>
          </p:cNvPr>
          <p:cNvSpPr/>
          <p:nvPr/>
        </p:nvSpPr>
        <p:spPr>
          <a:xfrm>
            <a:off x="766708" y="2217676"/>
            <a:ext cx="210620" cy="2517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4ED250B9-BB81-4851-9198-FD7BEEEB661C}"/>
              </a:ext>
            </a:extLst>
          </p:cNvPr>
          <p:cNvSpPr/>
          <p:nvPr/>
        </p:nvSpPr>
        <p:spPr>
          <a:xfrm>
            <a:off x="630575" y="3580029"/>
            <a:ext cx="482885" cy="25171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714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Step Three</a:t>
            </a:r>
            <a:r>
              <a:rPr lang="en-US" dirty="0"/>
              <a:t>:  Consider the number of doors within the context of your investment objectives.  Adjust accordingly.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4934452" y="1340837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Number of Door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DBAD6-CB19-4094-810B-915128863CF7}"/>
              </a:ext>
            </a:extLst>
          </p:cNvPr>
          <p:cNvSpPr txBox="1"/>
          <p:nvPr/>
        </p:nvSpPr>
        <p:spPr>
          <a:xfrm>
            <a:off x="5841841" y="1890345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 the number of doors contribute to the ability to scale?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ABD8-0D37-4932-A2F3-C2BE74235EC0}"/>
              </a:ext>
            </a:extLst>
          </p:cNvPr>
          <p:cNvSpPr txBox="1"/>
          <p:nvPr/>
        </p:nvSpPr>
        <p:spPr>
          <a:xfrm>
            <a:off x="5897069" y="2530139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Are the number of doors in a new market or existing one?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78D91-B90D-4DB3-B83C-2BF7B2B18985}"/>
              </a:ext>
            </a:extLst>
          </p:cNvPr>
          <p:cNvSpPr txBox="1"/>
          <p:nvPr/>
        </p:nvSpPr>
        <p:spPr>
          <a:xfrm>
            <a:off x="5808196" y="3286810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Do you have a relationship with a property manager?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1E3EA-5B0F-41FE-9E0D-FAAEF6218546}"/>
              </a:ext>
            </a:extLst>
          </p:cNvPr>
          <p:cNvSpPr txBox="1"/>
          <p:nvPr/>
        </p:nvSpPr>
        <p:spPr>
          <a:xfrm>
            <a:off x="5824231" y="3968124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Are there cost savings or efficiencies to be gained?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C3D0486-26C8-4E40-A38F-79EBF4F777F2}"/>
              </a:ext>
            </a:extLst>
          </p:cNvPr>
          <p:cNvSpPr/>
          <p:nvPr/>
        </p:nvSpPr>
        <p:spPr>
          <a:xfrm rot="5400000">
            <a:off x="2911964" y="3292132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963986" y="3598792"/>
            <a:ext cx="330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Door Adjustments = Value #3</a:t>
            </a:r>
          </a:p>
        </p:txBody>
      </p:sp>
      <p:pic>
        <p:nvPicPr>
          <p:cNvPr id="15" name="Graphic 14" descr="Statistics">
            <a:extLst>
              <a:ext uri="{FF2B5EF4-FFF2-40B4-BE49-F238E27FC236}">
                <a16:creationId xmlns:a16="http://schemas.microsoft.com/office/drawing/2014/main" id="{4DA83DBB-62C9-4F2A-9EF3-37B0CE15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9942" y="1819921"/>
            <a:ext cx="548640" cy="548640"/>
          </a:xfrm>
          <a:prstGeom prst="rect">
            <a:avLst/>
          </a:prstGeom>
        </p:spPr>
      </p:pic>
      <p:pic>
        <p:nvPicPr>
          <p:cNvPr id="17" name="Graphic 16" descr="Compass">
            <a:extLst>
              <a:ext uri="{FF2B5EF4-FFF2-40B4-BE49-F238E27FC236}">
                <a16:creationId xmlns:a16="http://schemas.microsoft.com/office/drawing/2014/main" id="{DA5B4B4B-A2E1-4F75-AE77-C5C669FD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942" y="2578185"/>
            <a:ext cx="548640" cy="548640"/>
          </a:xfrm>
          <a:prstGeom prst="rect">
            <a:avLst/>
          </a:prstGeom>
        </p:spPr>
      </p:pic>
      <p:pic>
        <p:nvPicPr>
          <p:cNvPr id="19" name="Graphic 18" descr="Office worker">
            <a:extLst>
              <a:ext uri="{FF2B5EF4-FFF2-40B4-BE49-F238E27FC236}">
                <a16:creationId xmlns:a16="http://schemas.microsoft.com/office/drawing/2014/main" id="{907E26CC-B610-447E-875F-8CA1DA8C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5398" y="3197123"/>
            <a:ext cx="548640" cy="548640"/>
          </a:xfrm>
          <a:prstGeom prst="rect">
            <a:avLst/>
          </a:prstGeom>
        </p:spPr>
      </p:pic>
      <p:pic>
        <p:nvPicPr>
          <p:cNvPr id="22" name="Graphic 21" descr="Register">
            <a:extLst>
              <a:ext uri="{FF2B5EF4-FFF2-40B4-BE49-F238E27FC236}">
                <a16:creationId xmlns:a16="http://schemas.microsoft.com/office/drawing/2014/main" id="{330B0F04-334C-4BDC-91A7-B70DDC350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5398" y="3865743"/>
            <a:ext cx="548640" cy="5486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9EFC53-3676-42F8-8F93-B7B799F94042}"/>
              </a:ext>
            </a:extLst>
          </p:cNvPr>
          <p:cNvSpPr/>
          <p:nvPr/>
        </p:nvSpPr>
        <p:spPr>
          <a:xfrm>
            <a:off x="682064" y="1345046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Calculation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4C86A347-5E50-4628-BD69-139BDCB15CCE}"/>
              </a:ext>
            </a:extLst>
          </p:cNvPr>
          <p:cNvGraphicFramePr>
            <a:graphicFrameLocks noGrp="1"/>
          </p:cNvGraphicFramePr>
          <p:nvPr/>
        </p:nvGraphicFramePr>
        <p:xfrm>
          <a:off x="62862" y="1623386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# of doors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7E5D5E95-288B-4835-9A9E-C9A84D179BF3}"/>
              </a:ext>
            </a:extLst>
          </p:cNvPr>
          <p:cNvSpPr/>
          <p:nvPr/>
        </p:nvSpPr>
        <p:spPr>
          <a:xfrm>
            <a:off x="1907806" y="4715108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#3</a:t>
            </a:r>
          </a:p>
        </p:txBody>
      </p:sp>
    </p:spTree>
    <p:extLst>
      <p:ext uri="{BB962C8B-B14F-4D97-AF65-F5344CB8AC3E}">
        <p14:creationId xmlns:p14="http://schemas.microsoft.com/office/powerpoint/2010/main" val="77356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412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Step Four</a:t>
            </a:r>
            <a:r>
              <a:rPr lang="en-US" dirty="0"/>
              <a:t>:  Consider the property’s condition and required CapEx assumptions.  Adjust value accordingly.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5009833" y="1441620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Property Condition Considerations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835558" y="3298955"/>
            <a:ext cx="34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 Adjustments = Value #4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9B17D1-0566-46B0-BCCD-A66A9FD695BA}"/>
              </a:ext>
            </a:extLst>
          </p:cNvPr>
          <p:cNvGrpSpPr/>
          <p:nvPr/>
        </p:nvGrpSpPr>
        <p:grpSpPr>
          <a:xfrm>
            <a:off x="5009833" y="1818440"/>
            <a:ext cx="5850267" cy="548640"/>
            <a:chOff x="573968" y="1973905"/>
            <a:chExt cx="5850267" cy="548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4DBAD6-CB19-4094-810B-915128863CF7}"/>
                </a:ext>
              </a:extLst>
            </p:cNvPr>
            <p:cNvSpPr txBox="1"/>
            <p:nvPr/>
          </p:nvSpPr>
          <p:spPr>
            <a:xfrm>
              <a:off x="1186357" y="2069054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rPr>
                <a:t>What is the age of the property?  </a:t>
              </a:r>
            </a:p>
          </p:txBody>
        </p:sp>
        <p:pic>
          <p:nvPicPr>
            <p:cNvPr id="13" name="Graphic 12" descr="Flip calendar">
              <a:extLst>
                <a:ext uri="{FF2B5EF4-FFF2-40B4-BE49-F238E27FC236}">
                  <a16:creationId xmlns:a16="http://schemas.microsoft.com/office/drawing/2014/main" id="{52C8AE61-D19D-4B88-8124-13E60759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3968" y="1973905"/>
              <a:ext cx="548640" cy="54864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1760A-3620-43B5-91C5-111092290EA1}"/>
              </a:ext>
            </a:extLst>
          </p:cNvPr>
          <p:cNvGrpSpPr/>
          <p:nvPr/>
        </p:nvGrpSpPr>
        <p:grpSpPr>
          <a:xfrm>
            <a:off x="4998880" y="2389035"/>
            <a:ext cx="5850267" cy="548640"/>
            <a:chOff x="573968" y="2667477"/>
            <a:chExt cx="5850267" cy="5486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66ABD8-0D37-4932-A2F3-C2BE74235EC0}"/>
                </a:ext>
              </a:extLst>
            </p:cNvPr>
            <p:cNvSpPr txBox="1"/>
            <p:nvPr/>
          </p:nvSpPr>
          <p:spPr>
            <a:xfrm>
              <a:off x="1186357" y="2757131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rPr>
                <a:t>Is a site visit possible?</a:t>
              </a:r>
            </a:p>
          </p:txBody>
        </p:sp>
        <p:pic>
          <p:nvPicPr>
            <p:cNvPr id="15" name="Graphic 14" descr="Building">
              <a:extLst>
                <a:ext uri="{FF2B5EF4-FFF2-40B4-BE49-F238E27FC236}">
                  <a16:creationId xmlns:a16="http://schemas.microsoft.com/office/drawing/2014/main" id="{11A9FB66-68F3-4315-8F21-389DC54A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3968" y="2667477"/>
              <a:ext cx="548640" cy="5486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E051F9-4906-4560-8CCE-09D343C51EDD}"/>
              </a:ext>
            </a:extLst>
          </p:cNvPr>
          <p:cNvGrpSpPr/>
          <p:nvPr/>
        </p:nvGrpSpPr>
        <p:grpSpPr>
          <a:xfrm>
            <a:off x="4996001" y="2982788"/>
            <a:ext cx="5850267" cy="548640"/>
            <a:chOff x="573968" y="3361049"/>
            <a:chExt cx="5850267" cy="5486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A78D91-B90D-4DB3-B83C-2BF7B2B18985}"/>
                </a:ext>
              </a:extLst>
            </p:cNvPr>
            <p:cNvSpPr txBox="1"/>
            <p:nvPr/>
          </p:nvSpPr>
          <p:spPr>
            <a:xfrm>
              <a:off x="1186357" y="3445208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rPr>
                <a:t>Have there been recent renovations?</a:t>
              </a:r>
            </a:p>
          </p:txBody>
        </p:sp>
        <p:pic>
          <p:nvPicPr>
            <p:cNvPr id="17" name="Graphic 16" descr="Hammer">
              <a:extLst>
                <a:ext uri="{FF2B5EF4-FFF2-40B4-BE49-F238E27FC236}">
                  <a16:creationId xmlns:a16="http://schemas.microsoft.com/office/drawing/2014/main" id="{CE13DA5E-8FEF-40D0-B08C-789105DF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3968" y="3361049"/>
              <a:ext cx="548640" cy="5486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8102CC-A4FD-43F2-8139-D255B9626C5F}"/>
              </a:ext>
            </a:extLst>
          </p:cNvPr>
          <p:cNvGrpSpPr/>
          <p:nvPr/>
        </p:nvGrpSpPr>
        <p:grpSpPr>
          <a:xfrm>
            <a:off x="5009833" y="4321129"/>
            <a:ext cx="5850267" cy="548640"/>
            <a:chOff x="573968" y="4993337"/>
            <a:chExt cx="6153584" cy="5486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AEDC3-178E-4CA4-B4EB-5A450FBCE26F}"/>
                </a:ext>
              </a:extLst>
            </p:cNvPr>
            <p:cNvSpPr txBox="1"/>
            <p:nvPr/>
          </p:nvSpPr>
          <p:spPr>
            <a:xfrm>
              <a:off x="1186357" y="5088486"/>
              <a:ext cx="554119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rPr>
                <a:t>Can renovation costs be repaid within              36-months?</a:t>
              </a:r>
            </a:p>
          </p:txBody>
        </p:sp>
        <p:pic>
          <p:nvPicPr>
            <p:cNvPr id="19" name="Graphic 18" descr="Tag">
              <a:extLst>
                <a:ext uri="{FF2B5EF4-FFF2-40B4-BE49-F238E27FC236}">
                  <a16:creationId xmlns:a16="http://schemas.microsoft.com/office/drawing/2014/main" id="{E4F9507D-7DFC-420A-A0D2-72BD3B5E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3968" y="4993337"/>
              <a:ext cx="548640" cy="5486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08E741-714B-42DC-B289-9515ECCEC880}"/>
              </a:ext>
            </a:extLst>
          </p:cNvPr>
          <p:cNvGrpSpPr/>
          <p:nvPr/>
        </p:nvGrpSpPr>
        <p:grpSpPr>
          <a:xfrm>
            <a:off x="5009932" y="3629402"/>
            <a:ext cx="5850267" cy="548640"/>
            <a:chOff x="573968" y="4043631"/>
            <a:chExt cx="5850267" cy="5486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21E3EA-5B0F-41FE-9E0D-FAAEF6218546}"/>
                </a:ext>
              </a:extLst>
            </p:cNvPr>
            <p:cNvSpPr txBox="1"/>
            <p:nvPr/>
          </p:nvSpPr>
          <p:spPr>
            <a:xfrm>
              <a:off x="1186357" y="4133285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rPr>
                <a:t>Are major systems in working order?</a:t>
              </a:r>
            </a:p>
          </p:txBody>
        </p:sp>
        <p:pic>
          <p:nvPicPr>
            <p:cNvPr id="21" name="Graphic 20" descr="Shower">
              <a:extLst>
                <a:ext uri="{FF2B5EF4-FFF2-40B4-BE49-F238E27FC236}">
                  <a16:creationId xmlns:a16="http://schemas.microsoft.com/office/drawing/2014/main" id="{D57B7E36-B70A-481B-963D-BDD07D71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968" y="4043631"/>
              <a:ext cx="548640" cy="54864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B8AB5AD-079D-4581-B4EA-27F0599CC751}"/>
              </a:ext>
            </a:extLst>
          </p:cNvPr>
          <p:cNvSpPr/>
          <p:nvPr/>
        </p:nvSpPr>
        <p:spPr>
          <a:xfrm>
            <a:off x="804220" y="1417087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Calculation</a:t>
            </a:r>
          </a:p>
        </p:txBody>
      </p:sp>
      <p:graphicFrame>
        <p:nvGraphicFramePr>
          <p:cNvPr id="32" name="Table 40">
            <a:extLst>
              <a:ext uri="{FF2B5EF4-FFF2-40B4-BE49-F238E27FC236}">
                <a16:creationId xmlns:a16="http://schemas.microsoft.com/office/drawing/2014/main" id="{7F70EB18-5926-4B8F-B70C-C0AEC869B4F5}"/>
              </a:ext>
            </a:extLst>
          </p:cNvPr>
          <p:cNvGraphicFramePr>
            <a:graphicFrameLocks noGrp="1"/>
          </p:cNvGraphicFramePr>
          <p:nvPr/>
        </p:nvGraphicFramePr>
        <p:xfrm>
          <a:off x="161464" y="1720474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Property Cond.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ED229F75-7A0F-48BB-9354-CEE887C47ABB}"/>
              </a:ext>
            </a:extLst>
          </p:cNvPr>
          <p:cNvSpPr/>
          <p:nvPr/>
        </p:nvSpPr>
        <p:spPr>
          <a:xfrm>
            <a:off x="2157590" y="4832228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Value #4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892BA28-84EF-458B-A22D-8A6583F6604A}"/>
              </a:ext>
            </a:extLst>
          </p:cNvPr>
          <p:cNvSpPr/>
          <p:nvPr/>
        </p:nvSpPr>
        <p:spPr>
          <a:xfrm rot="5400000">
            <a:off x="2941038" y="3222968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0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Widescreen</PresentationFormat>
  <Paragraphs>164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Proxima Nova Rg</vt:lpstr>
      <vt:lpstr>Office Theme</vt:lpstr>
      <vt:lpstr>4_Office Theme</vt:lpstr>
      <vt:lpstr>Case Studies </vt:lpstr>
      <vt:lpstr>PowerPoint Presentation</vt:lpstr>
      <vt:lpstr>There are four assumptions required prior to starting the quick assessment of a deal</vt:lpstr>
      <vt:lpstr>The goal of the quick assessment is to identify weak links in the deal and to adjust the assessment accordingly </vt:lpstr>
      <vt:lpstr>Completing a quick assessment is like creating a scatterplot graph of different possible valuations.  There are 5 steps:  </vt:lpstr>
      <vt:lpstr>Step 1:  The “super quick assessment” provides the first value in the scatterplot    </vt:lpstr>
      <vt:lpstr>Step Two:  Calculating Net Operating Income provides a second frame of reference for value   </vt:lpstr>
      <vt:lpstr>Step Three:  Consider the number of doors within the context of your investment objectives.  Adjust accordingly.    </vt:lpstr>
      <vt:lpstr>Step Four:  Consider the property’s condition and required CapEx assumptions.  Adjust value accordingly.    </vt:lpstr>
      <vt:lpstr>Step Five:  Adjust property assumptions based on the economic forecast for local market conditions    </vt:lpstr>
      <vt:lpstr>By putting together a scatter plot, patterns start to emerge.  Consider them within context of your broker relationship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 </dc:title>
  <dc:creator>Tiffany Khleif</dc:creator>
  <cp:lastModifiedBy>Tiffany Khleif</cp:lastModifiedBy>
  <cp:revision>1</cp:revision>
  <dcterms:created xsi:type="dcterms:W3CDTF">2021-07-20T22:17:29Z</dcterms:created>
  <dcterms:modified xsi:type="dcterms:W3CDTF">2021-07-20T22:18:11Z</dcterms:modified>
</cp:coreProperties>
</file>