
<file path=[Content_Types].xml><?xml version="1.0" encoding="utf-8"?>
<Types xmlns="http://schemas.openxmlformats.org/package/2006/content-types">
  <Default Extension="jpeg" ContentType="image/jpeg"/>
  <Default Extension="jpg" ContentType="image/jpeg"/>
  <Default Extension="jpg&amp;ehk=jIeui1X8QGBNioX9RoqT7g&amp;r=0&amp;pid=OfficeInsert" ContentType="image/jpeg"/>
  <Default Extension="png" ContentType="image/png"/>
  <Default Extension="png&amp;ehk=1K1oBi3xfyr8qfDYr4UgCw&amp;r=0&amp;pid=OfficeInsert" ContentType="image/png"/>
  <Default Extension="png&amp;ehk=c" ContentType="image/png"/>
  <Default Extension="png&amp;ehk=MYOBm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8.xml" ContentType="application/vnd.openxmlformats-officedocument.presentationml.tags+xml"/>
  <Override PartName="/ppt/notesSlides/notesSlide1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6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39"/>
  </p:notesMasterIdLst>
  <p:sldIdLst>
    <p:sldId id="1276" r:id="rId3"/>
    <p:sldId id="594" r:id="rId4"/>
    <p:sldId id="595" r:id="rId5"/>
    <p:sldId id="596" r:id="rId6"/>
    <p:sldId id="598" r:id="rId7"/>
    <p:sldId id="597" r:id="rId8"/>
    <p:sldId id="600" r:id="rId9"/>
    <p:sldId id="601" r:id="rId10"/>
    <p:sldId id="602" r:id="rId11"/>
    <p:sldId id="1277" r:id="rId12"/>
    <p:sldId id="604" r:id="rId13"/>
    <p:sldId id="605" r:id="rId14"/>
    <p:sldId id="606" r:id="rId15"/>
    <p:sldId id="607" r:id="rId16"/>
    <p:sldId id="1362" r:id="rId17"/>
    <p:sldId id="616" r:id="rId18"/>
    <p:sldId id="617" r:id="rId19"/>
    <p:sldId id="618" r:id="rId20"/>
    <p:sldId id="1279" r:id="rId21"/>
    <p:sldId id="691" r:id="rId22"/>
    <p:sldId id="692" r:id="rId23"/>
    <p:sldId id="693" r:id="rId24"/>
    <p:sldId id="694" r:id="rId25"/>
    <p:sldId id="376" r:id="rId26"/>
    <p:sldId id="377" r:id="rId27"/>
    <p:sldId id="695" r:id="rId28"/>
    <p:sldId id="379" r:id="rId29"/>
    <p:sldId id="380" r:id="rId30"/>
    <p:sldId id="381" r:id="rId31"/>
    <p:sldId id="382" r:id="rId32"/>
    <p:sldId id="383" r:id="rId33"/>
    <p:sldId id="696" r:id="rId34"/>
    <p:sldId id="726" r:id="rId35"/>
    <p:sldId id="385" r:id="rId36"/>
    <p:sldId id="386" r:id="rId37"/>
    <p:sldId id="38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49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4D0183-9955-48F5-8B84-8E94F3091007}" type="doc">
      <dgm:prSet loTypeId="urn:microsoft.com/office/officeart/2005/8/layout/chart3" loCatId="Inbox" qsTypeId="urn:microsoft.com/office/officeart/2005/8/quickstyle/3d1" qsCatId="3D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289E63AE-FF83-4FF6-87B7-33F2E3267A51}">
      <dgm:prSet custT="1"/>
      <dgm:spPr/>
      <dgm:t>
        <a:bodyPr/>
        <a:lstStyle/>
        <a:p>
          <a:r>
            <a:rPr lang="en-US" sz="2800" b="1" baseline="0">
              <a:solidFill>
                <a:schemeClr val="tx1"/>
              </a:solidFill>
            </a:rPr>
            <a:t>Median home price (</a:t>
          </a:r>
          <a:r>
            <a:rPr lang="en-US" sz="2800" b="1" i="1" baseline="0">
              <a:solidFill>
                <a:schemeClr val="tx1"/>
              </a:solidFill>
            </a:rPr>
            <a:t>$80,000+)</a:t>
          </a:r>
          <a:endParaRPr lang="en-US" sz="2800" b="1" dirty="0">
            <a:solidFill>
              <a:schemeClr val="tx1"/>
            </a:solidFill>
          </a:endParaRPr>
        </a:p>
      </dgm:t>
    </dgm:pt>
    <dgm:pt modelId="{893E2DE8-C020-4C2A-831F-FDFFC98805D2}" type="parTrans" cxnId="{486DCCEB-BABC-4B42-A68E-D198BB5EF8AA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53CA5C96-A598-4535-AD9A-1519EEBA9E44}" type="sibTrans" cxnId="{486DCCEB-BABC-4B42-A68E-D198BB5EF8AA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50D8C0A4-31B8-4980-86D4-A93BDDFA624B}">
      <dgm:prSet custT="1"/>
      <dgm:spPr/>
      <dgm:t>
        <a:bodyPr/>
        <a:lstStyle/>
        <a:p>
          <a:r>
            <a:rPr lang="en-US" sz="2800" b="1" baseline="0">
              <a:solidFill>
                <a:schemeClr val="tx1"/>
              </a:solidFill>
            </a:rPr>
            <a:t>Vacant housing </a:t>
          </a:r>
          <a:br>
            <a:rPr lang="en-US" sz="2800" b="1" baseline="0">
              <a:solidFill>
                <a:schemeClr val="tx1"/>
              </a:solidFill>
            </a:rPr>
          </a:br>
          <a:r>
            <a:rPr lang="en-US" sz="2800" b="1" baseline="0">
              <a:solidFill>
                <a:schemeClr val="tx1"/>
              </a:solidFill>
            </a:rPr>
            <a:t>(L</a:t>
          </a:r>
          <a:r>
            <a:rPr lang="en-US" sz="2800" b="1" i="1" baseline="0">
              <a:solidFill>
                <a:schemeClr val="tx1"/>
              </a:solidFill>
            </a:rPr>
            <a:t>ess than 20%)</a:t>
          </a:r>
          <a:endParaRPr lang="en-US" sz="2800" b="1" dirty="0">
            <a:solidFill>
              <a:schemeClr val="tx1"/>
            </a:solidFill>
          </a:endParaRPr>
        </a:p>
      </dgm:t>
    </dgm:pt>
    <dgm:pt modelId="{1D1AF670-ABA0-4933-89CC-F80025454F9B}" type="parTrans" cxnId="{64D40A10-F75B-4043-A9E8-8F739130828B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A58E77FA-D7EA-4975-8F99-03D512F3D47B}" type="sibTrans" cxnId="{64D40A10-F75B-4043-A9E8-8F739130828B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6BF0F728-899C-48BC-AE7B-F423FE04C7B9}">
      <dgm:prSet custT="1"/>
      <dgm:spPr/>
      <dgm:t>
        <a:bodyPr/>
        <a:lstStyle/>
        <a:p>
          <a:r>
            <a:rPr lang="en-US" sz="2800" b="1" baseline="0">
              <a:solidFill>
                <a:schemeClr val="tx1"/>
              </a:solidFill>
            </a:rPr>
            <a:t>Multiple large employers</a:t>
          </a:r>
          <a:endParaRPr lang="en-US" sz="2800" b="1" dirty="0">
            <a:solidFill>
              <a:schemeClr val="tx1"/>
            </a:solidFill>
          </a:endParaRPr>
        </a:p>
      </dgm:t>
    </dgm:pt>
    <dgm:pt modelId="{13D33C88-A26E-41DF-85DF-DF4A4D8F7C60}" type="parTrans" cxnId="{9DB84E2D-46B2-4404-8880-4147D7BFC486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B562FBA0-56BB-4CBF-9934-BC33EFBC7D0D}" type="sibTrans" cxnId="{9DB84E2D-46B2-4404-8880-4147D7BFC486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AD398E27-C8C4-40E1-957C-6C8AA10B023B}">
      <dgm:prSet custT="1"/>
      <dgm:spPr/>
      <dgm:t>
        <a:bodyPr/>
        <a:lstStyle/>
        <a:p>
          <a:r>
            <a:rPr lang="en-US" sz="2800" b="1" baseline="0" dirty="0">
              <a:solidFill>
                <a:schemeClr val="tx1"/>
              </a:solidFill>
            </a:rPr>
            <a:t>No one-horse towns</a:t>
          </a:r>
          <a:endParaRPr lang="en-US" sz="2800" b="1" dirty="0">
            <a:solidFill>
              <a:schemeClr val="tx1"/>
            </a:solidFill>
          </a:endParaRPr>
        </a:p>
      </dgm:t>
    </dgm:pt>
    <dgm:pt modelId="{67544005-73E3-4402-B6FA-34197D8CF5E1}" type="parTrans" cxnId="{25E8904D-AF43-4CB9-AFAC-25C30B97674E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5F18BD2B-89E3-4765-A2BC-B861D299950E}" type="sibTrans" cxnId="{25E8904D-AF43-4CB9-AFAC-25C30B97674E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7558F31C-10E1-4886-8601-E27053819C06}" type="pres">
      <dgm:prSet presAssocID="{DF4D0183-9955-48F5-8B84-8E94F3091007}" presName="compositeShape" presStyleCnt="0">
        <dgm:presLayoutVars>
          <dgm:chMax val="7"/>
          <dgm:dir/>
          <dgm:resizeHandles val="exact"/>
        </dgm:presLayoutVars>
      </dgm:prSet>
      <dgm:spPr/>
    </dgm:pt>
    <dgm:pt modelId="{EFD5189D-295F-463C-B64F-39EDC2D36F64}" type="pres">
      <dgm:prSet presAssocID="{DF4D0183-9955-48F5-8B84-8E94F3091007}" presName="wedge1" presStyleLbl="node1" presStyleIdx="0" presStyleCnt="4"/>
      <dgm:spPr/>
    </dgm:pt>
    <dgm:pt modelId="{30C7097C-19F3-41C2-BCFB-89F322284BA7}" type="pres">
      <dgm:prSet presAssocID="{DF4D0183-9955-48F5-8B84-8E94F3091007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C822E9C-591F-4833-B270-8D9A7D358D52}" type="pres">
      <dgm:prSet presAssocID="{DF4D0183-9955-48F5-8B84-8E94F3091007}" presName="wedge2" presStyleLbl="node1" presStyleIdx="1" presStyleCnt="4"/>
      <dgm:spPr/>
    </dgm:pt>
    <dgm:pt modelId="{9FC7EF92-8EAB-4573-9288-2C2BA21B2DF3}" type="pres">
      <dgm:prSet presAssocID="{DF4D0183-9955-48F5-8B84-8E94F3091007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037C0D1-B986-4727-8638-50B4A773B720}" type="pres">
      <dgm:prSet presAssocID="{DF4D0183-9955-48F5-8B84-8E94F3091007}" presName="wedge3" presStyleLbl="node1" presStyleIdx="2" presStyleCnt="4"/>
      <dgm:spPr/>
    </dgm:pt>
    <dgm:pt modelId="{3594D099-F799-4CAF-BF91-32A93CD5FF16}" type="pres">
      <dgm:prSet presAssocID="{DF4D0183-9955-48F5-8B84-8E94F3091007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8B9D7A5-3AA5-4CCB-BB8C-AE8B0B8B8CE6}" type="pres">
      <dgm:prSet presAssocID="{DF4D0183-9955-48F5-8B84-8E94F3091007}" presName="wedge4" presStyleLbl="node1" presStyleIdx="3" presStyleCnt="4"/>
      <dgm:spPr/>
    </dgm:pt>
    <dgm:pt modelId="{4AAA0BA7-FDBD-496E-BE5B-B111FBBD68EF}" type="pres">
      <dgm:prSet presAssocID="{DF4D0183-9955-48F5-8B84-8E94F3091007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E660500-B92E-4781-AEA6-019D1CFF9C1E}" type="presOf" srcId="{50D8C0A4-31B8-4980-86D4-A93BDDFA624B}" destId="{9FC7EF92-8EAB-4573-9288-2C2BA21B2DF3}" srcOrd="1" destOrd="0" presId="urn:microsoft.com/office/officeart/2005/8/layout/chart3"/>
    <dgm:cxn modelId="{64D40A10-F75B-4043-A9E8-8F739130828B}" srcId="{DF4D0183-9955-48F5-8B84-8E94F3091007}" destId="{50D8C0A4-31B8-4980-86D4-A93BDDFA624B}" srcOrd="1" destOrd="0" parTransId="{1D1AF670-ABA0-4933-89CC-F80025454F9B}" sibTransId="{A58E77FA-D7EA-4975-8F99-03D512F3D47B}"/>
    <dgm:cxn modelId="{FB0E5B2B-0B65-415E-971A-8A1FC2E88BCC}" type="presOf" srcId="{DF4D0183-9955-48F5-8B84-8E94F3091007}" destId="{7558F31C-10E1-4886-8601-E27053819C06}" srcOrd="0" destOrd="0" presId="urn:microsoft.com/office/officeart/2005/8/layout/chart3"/>
    <dgm:cxn modelId="{9DB84E2D-46B2-4404-8880-4147D7BFC486}" srcId="{DF4D0183-9955-48F5-8B84-8E94F3091007}" destId="{6BF0F728-899C-48BC-AE7B-F423FE04C7B9}" srcOrd="2" destOrd="0" parTransId="{13D33C88-A26E-41DF-85DF-DF4A4D8F7C60}" sibTransId="{B562FBA0-56BB-4CBF-9934-BC33EFBC7D0D}"/>
    <dgm:cxn modelId="{E0628041-AA1D-42D7-AB4A-A751A5A8B8A2}" type="presOf" srcId="{AD398E27-C8C4-40E1-957C-6C8AA10B023B}" destId="{28B9D7A5-3AA5-4CCB-BB8C-AE8B0B8B8CE6}" srcOrd="0" destOrd="0" presId="urn:microsoft.com/office/officeart/2005/8/layout/chart3"/>
    <dgm:cxn modelId="{25E8904D-AF43-4CB9-AFAC-25C30B97674E}" srcId="{DF4D0183-9955-48F5-8B84-8E94F3091007}" destId="{AD398E27-C8C4-40E1-957C-6C8AA10B023B}" srcOrd="3" destOrd="0" parTransId="{67544005-73E3-4402-B6FA-34197D8CF5E1}" sibTransId="{5F18BD2B-89E3-4765-A2BC-B861D299950E}"/>
    <dgm:cxn modelId="{5386F2A1-84A2-4578-861E-A51E665C59C5}" type="presOf" srcId="{AD398E27-C8C4-40E1-957C-6C8AA10B023B}" destId="{4AAA0BA7-FDBD-496E-BE5B-B111FBBD68EF}" srcOrd="1" destOrd="0" presId="urn:microsoft.com/office/officeart/2005/8/layout/chart3"/>
    <dgm:cxn modelId="{5C7189C5-BE63-4493-97C7-DF04721FE3A8}" type="presOf" srcId="{6BF0F728-899C-48BC-AE7B-F423FE04C7B9}" destId="{3594D099-F799-4CAF-BF91-32A93CD5FF16}" srcOrd="1" destOrd="0" presId="urn:microsoft.com/office/officeart/2005/8/layout/chart3"/>
    <dgm:cxn modelId="{B205A7D2-34D8-4A47-A027-B667DE7EDFE4}" type="presOf" srcId="{289E63AE-FF83-4FF6-87B7-33F2E3267A51}" destId="{30C7097C-19F3-41C2-BCFB-89F322284BA7}" srcOrd="1" destOrd="0" presId="urn:microsoft.com/office/officeart/2005/8/layout/chart3"/>
    <dgm:cxn modelId="{39380ED8-EB96-4B10-9474-824A35AA691A}" type="presOf" srcId="{50D8C0A4-31B8-4980-86D4-A93BDDFA624B}" destId="{DC822E9C-591F-4833-B270-8D9A7D358D52}" srcOrd="0" destOrd="0" presId="urn:microsoft.com/office/officeart/2005/8/layout/chart3"/>
    <dgm:cxn modelId="{F4783ED9-C4A1-4DA2-9E64-F62CB3094884}" type="presOf" srcId="{289E63AE-FF83-4FF6-87B7-33F2E3267A51}" destId="{EFD5189D-295F-463C-B64F-39EDC2D36F64}" srcOrd="0" destOrd="0" presId="urn:microsoft.com/office/officeart/2005/8/layout/chart3"/>
    <dgm:cxn modelId="{486DCCEB-BABC-4B42-A68E-D198BB5EF8AA}" srcId="{DF4D0183-9955-48F5-8B84-8E94F3091007}" destId="{289E63AE-FF83-4FF6-87B7-33F2E3267A51}" srcOrd="0" destOrd="0" parTransId="{893E2DE8-C020-4C2A-831F-FDFFC98805D2}" sibTransId="{53CA5C96-A598-4535-AD9A-1519EEBA9E44}"/>
    <dgm:cxn modelId="{36D2EEFA-F672-4F2C-81D6-AC1CBBC818D2}" type="presOf" srcId="{6BF0F728-899C-48BC-AE7B-F423FE04C7B9}" destId="{8037C0D1-B986-4727-8638-50B4A773B720}" srcOrd="0" destOrd="0" presId="urn:microsoft.com/office/officeart/2005/8/layout/chart3"/>
    <dgm:cxn modelId="{2C7782DA-42E2-40D6-AF04-39E51784D8B9}" type="presParOf" srcId="{7558F31C-10E1-4886-8601-E27053819C06}" destId="{EFD5189D-295F-463C-B64F-39EDC2D36F64}" srcOrd="0" destOrd="0" presId="urn:microsoft.com/office/officeart/2005/8/layout/chart3"/>
    <dgm:cxn modelId="{8CB1DB3D-2DBA-47BF-B2BB-13DFDC91D2CF}" type="presParOf" srcId="{7558F31C-10E1-4886-8601-E27053819C06}" destId="{30C7097C-19F3-41C2-BCFB-89F322284BA7}" srcOrd="1" destOrd="0" presId="urn:microsoft.com/office/officeart/2005/8/layout/chart3"/>
    <dgm:cxn modelId="{748E7582-ABB0-4F17-AC61-9F9395D3E0E0}" type="presParOf" srcId="{7558F31C-10E1-4886-8601-E27053819C06}" destId="{DC822E9C-591F-4833-B270-8D9A7D358D52}" srcOrd="2" destOrd="0" presId="urn:microsoft.com/office/officeart/2005/8/layout/chart3"/>
    <dgm:cxn modelId="{7768C79F-433F-497E-BEC9-87AE7C1BBBC7}" type="presParOf" srcId="{7558F31C-10E1-4886-8601-E27053819C06}" destId="{9FC7EF92-8EAB-4573-9288-2C2BA21B2DF3}" srcOrd="3" destOrd="0" presId="urn:microsoft.com/office/officeart/2005/8/layout/chart3"/>
    <dgm:cxn modelId="{5CB3FE5E-40F7-4AA8-9A5A-10ACA12D0B71}" type="presParOf" srcId="{7558F31C-10E1-4886-8601-E27053819C06}" destId="{8037C0D1-B986-4727-8638-50B4A773B720}" srcOrd="4" destOrd="0" presId="urn:microsoft.com/office/officeart/2005/8/layout/chart3"/>
    <dgm:cxn modelId="{C5A1CA5F-9A04-488B-8C01-F2A1C87EBE27}" type="presParOf" srcId="{7558F31C-10E1-4886-8601-E27053819C06}" destId="{3594D099-F799-4CAF-BF91-32A93CD5FF16}" srcOrd="5" destOrd="0" presId="urn:microsoft.com/office/officeart/2005/8/layout/chart3"/>
    <dgm:cxn modelId="{26812C50-B433-4227-88A9-C675D7A4635C}" type="presParOf" srcId="{7558F31C-10E1-4886-8601-E27053819C06}" destId="{28B9D7A5-3AA5-4CCB-BB8C-AE8B0B8B8CE6}" srcOrd="6" destOrd="0" presId="urn:microsoft.com/office/officeart/2005/8/layout/chart3"/>
    <dgm:cxn modelId="{615BDE39-F368-4A68-A7C1-A43695E6E8B6}" type="presParOf" srcId="{7558F31C-10E1-4886-8601-E27053819C06}" destId="{4AAA0BA7-FDBD-496E-BE5B-B111FBBD68EF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D91B3C-4BCB-4959-B10F-D546BCECAEDD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accent5_1" csCatId="accent5" phldr="1"/>
      <dgm:spPr/>
    </dgm:pt>
    <dgm:pt modelId="{84091196-006F-4973-A628-4BB19DF57120}">
      <dgm:prSet phldrT="[Text]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b="1">
              <a:latin typeface="Cambria Math" panose="02040503050406030204" pitchFamily="18" charset="0"/>
              <a:ea typeface="Cambria Math" panose="02040503050406030204" pitchFamily="18" charset="0"/>
            </a:rPr>
            <a:t>Sellers</a:t>
          </a:r>
        </a:p>
      </dgm:t>
    </dgm:pt>
    <dgm:pt modelId="{4C6D786C-61D4-4C72-8B29-9D79D230A916}" type="parTrans" cxnId="{CC683621-F96B-40A2-9154-B799BC8F0F61}">
      <dgm:prSet/>
      <dgm:spPr/>
      <dgm:t>
        <a:bodyPr/>
        <a:lstStyle/>
        <a:p>
          <a:endParaRPr lang="en-US" b="1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A7472A5C-E155-4635-8B20-C6B122A1ED1B}" type="sibTrans" cxnId="{CC683621-F96B-40A2-9154-B799BC8F0F61}">
      <dgm:prSet/>
      <dgm:spPr/>
      <dgm:t>
        <a:bodyPr/>
        <a:lstStyle/>
        <a:p>
          <a:endParaRPr lang="en-US" b="1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30A18068-9AF9-44FE-8288-1A6C0875A3FB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b="1" dirty="0">
              <a:latin typeface="Cambria Math" panose="02040503050406030204" pitchFamily="18" charset="0"/>
              <a:ea typeface="Cambria Math" panose="02040503050406030204" pitchFamily="18" charset="0"/>
            </a:rPr>
            <a:t>Investors</a:t>
          </a:r>
        </a:p>
      </dgm:t>
    </dgm:pt>
    <dgm:pt modelId="{6510A773-ABB4-43AF-B9C4-961F8E900A8F}" type="parTrans" cxnId="{214DB6C0-12A8-4069-B40A-6F7191D325B7}">
      <dgm:prSet/>
      <dgm:spPr/>
      <dgm:t>
        <a:bodyPr/>
        <a:lstStyle/>
        <a:p>
          <a:endParaRPr lang="en-US" b="1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E441550D-94E2-4D7B-B69E-5EB65E277D09}" type="sibTrans" cxnId="{214DB6C0-12A8-4069-B40A-6F7191D325B7}">
      <dgm:prSet/>
      <dgm:spPr/>
      <dgm:t>
        <a:bodyPr/>
        <a:lstStyle/>
        <a:p>
          <a:endParaRPr lang="en-US" b="1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C3F57CA2-8EEA-451D-BEF0-B4D852B95735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b="1" dirty="0">
              <a:latin typeface="Cambria Math" panose="02040503050406030204" pitchFamily="18" charset="0"/>
              <a:ea typeface="Cambria Math" panose="02040503050406030204" pitchFamily="18" charset="0"/>
            </a:rPr>
            <a:t>Bankers &amp; Lenders</a:t>
          </a:r>
        </a:p>
      </dgm:t>
    </dgm:pt>
    <dgm:pt modelId="{E6E7B95F-C1A0-4957-89B5-EBB163182776}" type="parTrans" cxnId="{6347B60C-9939-431F-B116-EC4FF7ECE0C3}">
      <dgm:prSet/>
      <dgm:spPr/>
      <dgm:t>
        <a:bodyPr/>
        <a:lstStyle/>
        <a:p>
          <a:endParaRPr lang="en-US" b="1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D620B3A6-60D9-407E-A907-A706067E30B3}" type="sibTrans" cxnId="{6347B60C-9939-431F-B116-EC4FF7ECE0C3}">
      <dgm:prSet/>
      <dgm:spPr/>
      <dgm:t>
        <a:bodyPr/>
        <a:lstStyle/>
        <a:p>
          <a:endParaRPr lang="en-US" b="1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F9B4D81B-23ED-4B9B-8D5F-BB61716AC99E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b="1">
              <a:latin typeface="Cambria Math" panose="02040503050406030204" pitchFamily="18" charset="0"/>
              <a:ea typeface="Cambria Math" panose="02040503050406030204" pitchFamily="18" charset="0"/>
            </a:rPr>
            <a:t>Brokers</a:t>
          </a:r>
        </a:p>
      </dgm:t>
    </dgm:pt>
    <dgm:pt modelId="{A7956A3F-245C-4E6E-ACB5-391A73DC6DBE}" type="parTrans" cxnId="{CC52338A-1C1F-4D8D-BC5D-C01932FCD17E}">
      <dgm:prSet/>
      <dgm:spPr/>
      <dgm:t>
        <a:bodyPr/>
        <a:lstStyle/>
        <a:p>
          <a:endParaRPr lang="en-US" b="1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22D8F68F-AA34-4638-8B8F-51295B4F8F20}" type="sibTrans" cxnId="{CC52338A-1C1F-4D8D-BC5D-C01932FCD17E}">
      <dgm:prSet/>
      <dgm:spPr/>
      <dgm:t>
        <a:bodyPr/>
        <a:lstStyle/>
        <a:p>
          <a:endParaRPr lang="en-US" b="1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BD3BEB2F-11B1-425A-BE64-AC17AC0B98C7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b="1" dirty="0">
              <a:latin typeface="Cambria Math" panose="02040503050406030204" pitchFamily="18" charset="0"/>
              <a:ea typeface="Cambria Math" panose="02040503050406030204" pitchFamily="18" charset="0"/>
            </a:rPr>
            <a:t>Service Providers</a:t>
          </a:r>
        </a:p>
      </dgm:t>
    </dgm:pt>
    <dgm:pt modelId="{B7A5E58B-18BB-4794-86F2-F05B3240199C}" type="parTrans" cxnId="{5F3CDF35-9D83-424E-9A9C-936E03647CD9}">
      <dgm:prSet/>
      <dgm:spPr/>
      <dgm:t>
        <a:bodyPr/>
        <a:lstStyle/>
        <a:p>
          <a:endParaRPr lang="en-US" b="1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C800112B-2C22-40A1-AA15-B08037476668}" type="sibTrans" cxnId="{5F3CDF35-9D83-424E-9A9C-936E03647CD9}">
      <dgm:prSet/>
      <dgm:spPr/>
      <dgm:t>
        <a:bodyPr/>
        <a:lstStyle/>
        <a:p>
          <a:endParaRPr lang="en-US" b="1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02C76158-EF16-47BD-9CD1-B34DF1612252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b="1" dirty="0">
              <a:latin typeface="Cambria Math" panose="02040503050406030204" pitchFamily="18" charset="0"/>
              <a:ea typeface="Cambria Math" panose="02040503050406030204" pitchFamily="18" charset="0"/>
            </a:rPr>
            <a:t>Insurance Agents</a:t>
          </a:r>
        </a:p>
      </dgm:t>
    </dgm:pt>
    <dgm:pt modelId="{688FE5B3-CC61-4D8C-84BE-2422ECD578DF}" type="parTrans" cxnId="{030123F7-C544-44B6-BDEE-5F5EC66C902E}">
      <dgm:prSet/>
      <dgm:spPr/>
      <dgm:t>
        <a:bodyPr/>
        <a:lstStyle/>
        <a:p>
          <a:endParaRPr lang="en-US" b="1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A23AA732-55E9-4FED-AB2A-6DFB6ACDAC58}" type="sibTrans" cxnId="{030123F7-C544-44B6-BDEE-5F5EC66C902E}">
      <dgm:prSet/>
      <dgm:spPr/>
      <dgm:t>
        <a:bodyPr/>
        <a:lstStyle/>
        <a:p>
          <a:endParaRPr lang="en-US" b="1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EE6A4245-5692-4BF3-A893-02D061E994A2}">
      <dgm:prSet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b="1" dirty="0">
              <a:latin typeface="Cambria Math" panose="02040503050406030204" pitchFamily="18" charset="0"/>
              <a:ea typeface="Cambria Math" panose="02040503050406030204" pitchFamily="18" charset="0"/>
            </a:rPr>
            <a:t>Property Management Companies or your Onsite Staff</a:t>
          </a:r>
        </a:p>
      </dgm:t>
    </dgm:pt>
    <dgm:pt modelId="{D971FE8C-7D6D-492E-ACA7-51DE3AB14509}" type="parTrans" cxnId="{AFDC87B3-4512-49F1-8602-DF5B6A48FE49}">
      <dgm:prSet/>
      <dgm:spPr/>
      <dgm:t>
        <a:bodyPr/>
        <a:lstStyle/>
        <a:p>
          <a:endParaRPr lang="en-US" b="1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2A2B5CF5-4090-4DA6-B3AA-F1B1EA6D4A0C}" type="sibTrans" cxnId="{AFDC87B3-4512-49F1-8602-DF5B6A48FE49}">
      <dgm:prSet/>
      <dgm:spPr/>
      <dgm:t>
        <a:bodyPr/>
        <a:lstStyle/>
        <a:p>
          <a:endParaRPr lang="en-US" b="1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B37BB01D-4D38-4F0A-821B-B58748C94E62}" type="pres">
      <dgm:prSet presAssocID="{69D91B3C-4BCB-4959-B10F-D546BCECAEDD}" presName="Name0" presStyleCnt="0">
        <dgm:presLayoutVars>
          <dgm:dir/>
          <dgm:resizeHandles val="exact"/>
        </dgm:presLayoutVars>
      </dgm:prSet>
      <dgm:spPr/>
    </dgm:pt>
    <dgm:pt modelId="{B99B187D-6081-4F6A-87A6-0DF7FB846844}" type="pres">
      <dgm:prSet presAssocID="{84091196-006F-4973-A628-4BB19DF57120}" presName="node" presStyleLbl="node1" presStyleIdx="0" presStyleCnt="7">
        <dgm:presLayoutVars>
          <dgm:bulletEnabled val="1"/>
        </dgm:presLayoutVars>
      </dgm:prSet>
      <dgm:spPr/>
    </dgm:pt>
    <dgm:pt modelId="{4D352327-B57F-4279-BD65-BFC5843AA101}" type="pres">
      <dgm:prSet presAssocID="{A7472A5C-E155-4635-8B20-C6B122A1ED1B}" presName="sibTrans" presStyleLbl="sibTrans1D1" presStyleIdx="0" presStyleCnt="6"/>
      <dgm:spPr/>
    </dgm:pt>
    <dgm:pt modelId="{D9E4351A-7F58-4159-AB2D-7D4C4D0E28DA}" type="pres">
      <dgm:prSet presAssocID="{A7472A5C-E155-4635-8B20-C6B122A1ED1B}" presName="connectorText" presStyleLbl="sibTrans1D1" presStyleIdx="0" presStyleCnt="6"/>
      <dgm:spPr/>
    </dgm:pt>
    <dgm:pt modelId="{1223F206-A065-45E4-8835-C821DB44E36F}" type="pres">
      <dgm:prSet presAssocID="{30A18068-9AF9-44FE-8288-1A6C0875A3FB}" presName="node" presStyleLbl="node1" presStyleIdx="1" presStyleCnt="7">
        <dgm:presLayoutVars>
          <dgm:bulletEnabled val="1"/>
        </dgm:presLayoutVars>
      </dgm:prSet>
      <dgm:spPr/>
    </dgm:pt>
    <dgm:pt modelId="{DE4C146C-820D-4DA9-A1E1-920387CBDB0B}" type="pres">
      <dgm:prSet presAssocID="{E441550D-94E2-4D7B-B69E-5EB65E277D09}" presName="sibTrans" presStyleLbl="sibTrans1D1" presStyleIdx="1" presStyleCnt="6"/>
      <dgm:spPr/>
    </dgm:pt>
    <dgm:pt modelId="{F9E5E4E1-22C5-4841-8AA1-591619CDF648}" type="pres">
      <dgm:prSet presAssocID="{E441550D-94E2-4D7B-B69E-5EB65E277D09}" presName="connectorText" presStyleLbl="sibTrans1D1" presStyleIdx="1" presStyleCnt="6"/>
      <dgm:spPr/>
    </dgm:pt>
    <dgm:pt modelId="{95AE493D-9ED8-45ED-9187-BCF2FD08C6CE}" type="pres">
      <dgm:prSet presAssocID="{C3F57CA2-8EEA-451D-BEF0-B4D852B95735}" presName="node" presStyleLbl="node1" presStyleIdx="2" presStyleCnt="7">
        <dgm:presLayoutVars>
          <dgm:bulletEnabled val="1"/>
        </dgm:presLayoutVars>
      </dgm:prSet>
      <dgm:spPr/>
    </dgm:pt>
    <dgm:pt modelId="{F2245FA0-0BED-4962-8637-4E8D3E813C69}" type="pres">
      <dgm:prSet presAssocID="{D620B3A6-60D9-407E-A907-A706067E30B3}" presName="sibTrans" presStyleLbl="sibTrans1D1" presStyleIdx="2" presStyleCnt="6"/>
      <dgm:spPr/>
    </dgm:pt>
    <dgm:pt modelId="{84599ED3-8898-4A85-AD6F-D87E9AFAE9FC}" type="pres">
      <dgm:prSet presAssocID="{D620B3A6-60D9-407E-A907-A706067E30B3}" presName="connectorText" presStyleLbl="sibTrans1D1" presStyleIdx="2" presStyleCnt="6"/>
      <dgm:spPr/>
    </dgm:pt>
    <dgm:pt modelId="{28EC75FD-69BE-4018-BBCF-DB4CD6BD8E1B}" type="pres">
      <dgm:prSet presAssocID="{F9B4D81B-23ED-4B9B-8D5F-BB61716AC99E}" presName="node" presStyleLbl="node1" presStyleIdx="3" presStyleCnt="7">
        <dgm:presLayoutVars>
          <dgm:bulletEnabled val="1"/>
        </dgm:presLayoutVars>
      </dgm:prSet>
      <dgm:spPr/>
    </dgm:pt>
    <dgm:pt modelId="{CD9E57CB-D211-4F74-A7DB-D283C77BABC6}" type="pres">
      <dgm:prSet presAssocID="{22D8F68F-AA34-4638-8B8F-51295B4F8F20}" presName="sibTrans" presStyleLbl="sibTrans1D1" presStyleIdx="3" presStyleCnt="6"/>
      <dgm:spPr/>
    </dgm:pt>
    <dgm:pt modelId="{AE6DA46B-F860-48F9-B387-BF039CC936E3}" type="pres">
      <dgm:prSet presAssocID="{22D8F68F-AA34-4638-8B8F-51295B4F8F20}" presName="connectorText" presStyleLbl="sibTrans1D1" presStyleIdx="3" presStyleCnt="6"/>
      <dgm:spPr/>
    </dgm:pt>
    <dgm:pt modelId="{76D207D3-247E-4C02-B335-77CB79AD6370}" type="pres">
      <dgm:prSet presAssocID="{BD3BEB2F-11B1-425A-BE64-AC17AC0B98C7}" presName="node" presStyleLbl="node1" presStyleIdx="4" presStyleCnt="7">
        <dgm:presLayoutVars>
          <dgm:bulletEnabled val="1"/>
        </dgm:presLayoutVars>
      </dgm:prSet>
      <dgm:spPr/>
    </dgm:pt>
    <dgm:pt modelId="{F3480C96-5D36-46E3-9AC8-A99A79D43D42}" type="pres">
      <dgm:prSet presAssocID="{C800112B-2C22-40A1-AA15-B08037476668}" presName="sibTrans" presStyleLbl="sibTrans1D1" presStyleIdx="4" presStyleCnt="6"/>
      <dgm:spPr/>
    </dgm:pt>
    <dgm:pt modelId="{27A92CED-DCFD-4B31-8E7F-AE85EE4566DD}" type="pres">
      <dgm:prSet presAssocID="{C800112B-2C22-40A1-AA15-B08037476668}" presName="connectorText" presStyleLbl="sibTrans1D1" presStyleIdx="4" presStyleCnt="6"/>
      <dgm:spPr/>
    </dgm:pt>
    <dgm:pt modelId="{293F2390-4035-464D-9AB9-9AED880F1C7D}" type="pres">
      <dgm:prSet presAssocID="{02C76158-EF16-47BD-9CD1-B34DF1612252}" presName="node" presStyleLbl="node1" presStyleIdx="5" presStyleCnt="7">
        <dgm:presLayoutVars>
          <dgm:bulletEnabled val="1"/>
        </dgm:presLayoutVars>
      </dgm:prSet>
      <dgm:spPr/>
    </dgm:pt>
    <dgm:pt modelId="{EC284F53-CF8E-4110-8133-B5AA9A4FA922}" type="pres">
      <dgm:prSet presAssocID="{A23AA732-55E9-4FED-AB2A-6DFB6ACDAC58}" presName="sibTrans" presStyleLbl="sibTrans1D1" presStyleIdx="5" presStyleCnt="6"/>
      <dgm:spPr/>
    </dgm:pt>
    <dgm:pt modelId="{9F961D58-3D9F-4E9C-B1B2-0F6BCBB5E856}" type="pres">
      <dgm:prSet presAssocID="{A23AA732-55E9-4FED-AB2A-6DFB6ACDAC58}" presName="connectorText" presStyleLbl="sibTrans1D1" presStyleIdx="5" presStyleCnt="6"/>
      <dgm:spPr/>
    </dgm:pt>
    <dgm:pt modelId="{D9B3285A-233A-410F-BD98-B6525974D2CD}" type="pres">
      <dgm:prSet presAssocID="{EE6A4245-5692-4BF3-A893-02D061E994A2}" presName="node" presStyleLbl="node1" presStyleIdx="6" presStyleCnt="7">
        <dgm:presLayoutVars>
          <dgm:bulletEnabled val="1"/>
        </dgm:presLayoutVars>
      </dgm:prSet>
      <dgm:spPr/>
    </dgm:pt>
  </dgm:ptLst>
  <dgm:cxnLst>
    <dgm:cxn modelId="{3229D503-A374-479A-A4A0-1C8A35C9B9B7}" type="presOf" srcId="{02C76158-EF16-47BD-9CD1-B34DF1612252}" destId="{293F2390-4035-464D-9AB9-9AED880F1C7D}" srcOrd="0" destOrd="0" presId="urn:microsoft.com/office/officeart/2016/7/layout/RepeatingBendingProcessNew"/>
    <dgm:cxn modelId="{DC8E9805-C82D-4B6B-98A5-2F3BA26F916D}" type="presOf" srcId="{C800112B-2C22-40A1-AA15-B08037476668}" destId="{27A92CED-DCFD-4B31-8E7F-AE85EE4566DD}" srcOrd="1" destOrd="0" presId="urn:microsoft.com/office/officeart/2016/7/layout/RepeatingBendingProcessNew"/>
    <dgm:cxn modelId="{6347B60C-9939-431F-B116-EC4FF7ECE0C3}" srcId="{69D91B3C-4BCB-4959-B10F-D546BCECAEDD}" destId="{C3F57CA2-8EEA-451D-BEF0-B4D852B95735}" srcOrd="2" destOrd="0" parTransId="{E6E7B95F-C1A0-4957-89B5-EBB163182776}" sibTransId="{D620B3A6-60D9-407E-A907-A706067E30B3}"/>
    <dgm:cxn modelId="{64791F11-E564-4BC8-A711-CC4CD13AA41C}" type="presOf" srcId="{E441550D-94E2-4D7B-B69E-5EB65E277D09}" destId="{DE4C146C-820D-4DA9-A1E1-920387CBDB0B}" srcOrd="0" destOrd="0" presId="urn:microsoft.com/office/officeart/2016/7/layout/RepeatingBendingProcessNew"/>
    <dgm:cxn modelId="{85EA4E1F-0EA4-464C-AB9F-0BDA0A60E297}" type="presOf" srcId="{84091196-006F-4973-A628-4BB19DF57120}" destId="{B99B187D-6081-4F6A-87A6-0DF7FB846844}" srcOrd="0" destOrd="0" presId="urn:microsoft.com/office/officeart/2016/7/layout/RepeatingBendingProcessNew"/>
    <dgm:cxn modelId="{8D046420-7B63-422F-9684-209DA833451C}" type="presOf" srcId="{30A18068-9AF9-44FE-8288-1A6C0875A3FB}" destId="{1223F206-A065-45E4-8835-C821DB44E36F}" srcOrd="0" destOrd="0" presId="urn:microsoft.com/office/officeart/2016/7/layout/RepeatingBendingProcessNew"/>
    <dgm:cxn modelId="{CC683621-F96B-40A2-9154-B799BC8F0F61}" srcId="{69D91B3C-4BCB-4959-B10F-D546BCECAEDD}" destId="{84091196-006F-4973-A628-4BB19DF57120}" srcOrd="0" destOrd="0" parTransId="{4C6D786C-61D4-4C72-8B29-9D79D230A916}" sibTransId="{A7472A5C-E155-4635-8B20-C6B122A1ED1B}"/>
    <dgm:cxn modelId="{89353C31-3F8A-4A62-BAD4-920D83C38668}" type="presOf" srcId="{EE6A4245-5692-4BF3-A893-02D061E994A2}" destId="{D9B3285A-233A-410F-BD98-B6525974D2CD}" srcOrd="0" destOrd="0" presId="urn:microsoft.com/office/officeart/2016/7/layout/RepeatingBendingProcessNew"/>
    <dgm:cxn modelId="{5F3CDF35-9D83-424E-9A9C-936E03647CD9}" srcId="{69D91B3C-4BCB-4959-B10F-D546BCECAEDD}" destId="{BD3BEB2F-11B1-425A-BE64-AC17AC0B98C7}" srcOrd="4" destOrd="0" parTransId="{B7A5E58B-18BB-4794-86F2-F05B3240199C}" sibTransId="{C800112B-2C22-40A1-AA15-B08037476668}"/>
    <dgm:cxn modelId="{C5805E5C-7815-4545-8E48-63B833DA075A}" type="presOf" srcId="{A23AA732-55E9-4FED-AB2A-6DFB6ACDAC58}" destId="{9F961D58-3D9F-4E9C-B1B2-0F6BCBB5E856}" srcOrd="1" destOrd="0" presId="urn:microsoft.com/office/officeart/2016/7/layout/RepeatingBendingProcessNew"/>
    <dgm:cxn modelId="{C64ECF68-8FA9-415A-AD64-0F78AFF7E46E}" type="presOf" srcId="{C3F57CA2-8EEA-451D-BEF0-B4D852B95735}" destId="{95AE493D-9ED8-45ED-9187-BCF2FD08C6CE}" srcOrd="0" destOrd="0" presId="urn:microsoft.com/office/officeart/2016/7/layout/RepeatingBendingProcessNew"/>
    <dgm:cxn modelId="{B74DC570-BB70-49E6-83A7-854450069FAE}" type="presOf" srcId="{F9B4D81B-23ED-4B9B-8D5F-BB61716AC99E}" destId="{28EC75FD-69BE-4018-BBCF-DB4CD6BD8E1B}" srcOrd="0" destOrd="0" presId="urn:microsoft.com/office/officeart/2016/7/layout/RepeatingBendingProcessNew"/>
    <dgm:cxn modelId="{55392C51-CD88-4F98-AB6A-ACBD184581F2}" type="presOf" srcId="{A7472A5C-E155-4635-8B20-C6B122A1ED1B}" destId="{4D352327-B57F-4279-BD65-BFC5843AA101}" srcOrd="0" destOrd="0" presId="urn:microsoft.com/office/officeart/2016/7/layout/RepeatingBendingProcessNew"/>
    <dgm:cxn modelId="{196D3971-3BFE-464A-BF7C-3E2EB9056A14}" type="presOf" srcId="{22D8F68F-AA34-4638-8B8F-51295B4F8F20}" destId="{CD9E57CB-D211-4F74-A7DB-D283C77BABC6}" srcOrd="0" destOrd="0" presId="urn:microsoft.com/office/officeart/2016/7/layout/RepeatingBendingProcessNew"/>
    <dgm:cxn modelId="{CB168977-B41C-4582-90D7-2A2AFC09B2F9}" type="presOf" srcId="{22D8F68F-AA34-4638-8B8F-51295B4F8F20}" destId="{AE6DA46B-F860-48F9-B387-BF039CC936E3}" srcOrd="1" destOrd="0" presId="urn:microsoft.com/office/officeart/2016/7/layout/RepeatingBendingProcessNew"/>
    <dgm:cxn modelId="{D0C4F959-4A45-40C5-8562-5C88089C9EC4}" type="presOf" srcId="{D620B3A6-60D9-407E-A907-A706067E30B3}" destId="{F2245FA0-0BED-4962-8637-4E8D3E813C69}" srcOrd="0" destOrd="0" presId="urn:microsoft.com/office/officeart/2016/7/layout/RepeatingBendingProcessNew"/>
    <dgm:cxn modelId="{6621AA7C-A7DD-4113-B54B-AE2FA3598F8A}" type="presOf" srcId="{A7472A5C-E155-4635-8B20-C6B122A1ED1B}" destId="{D9E4351A-7F58-4159-AB2D-7D4C4D0E28DA}" srcOrd="1" destOrd="0" presId="urn:microsoft.com/office/officeart/2016/7/layout/RepeatingBendingProcessNew"/>
    <dgm:cxn modelId="{CC52338A-1C1F-4D8D-BC5D-C01932FCD17E}" srcId="{69D91B3C-4BCB-4959-B10F-D546BCECAEDD}" destId="{F9B4D81B-23ED-4B9B-8D5F-BB61716AC99E}" srcOrd="3" destOrd="0" parTransId="{A7956A3F-245C-4E6E-ACB5-391A73DC6DBE}" sibTransId="{22D8F68F-AA34-4638-8B8F-51295B4F8F20}"/>
    <dgm:cxn modelId="{DD448F8A-5B5C-4455-B898-7D845193D365}" type="presOf" srcId="{E441550D-94E2-4D7B-B69E-5EB65E277D09}" destId="{F9E5E4E1-22C5-4841-8AA1-591619CDF648}" srcOrd="1" destOrd="0" presId="urn:microsoft.com/office/officeart/2016/7/layout/RepeatingBendingProcessNew"/>
    <dgm:cxn modelId="{693B2F97-CE2A-400E-AC92-854F89EBF658}" type="presOf" srcId="{C800112B-2C22-40A1-AA15-B08037476668}" destId="{F3480C96-5D36-46E3-9AC8-A99A79D43D42}" srcOrd="0" destOrd="0" presId="urn:microsoft.com/office/officeart/2016/7/layout/RepeatingBendingProcessNew"/>
    <dgm:cxn modelId="{CF73C89A-14F8-4AAF-85D4-E1526FE7A157}" type="presOf" srcId="{D620B3A6-60D9-407E-A907-A706067E30B3}" destId="{84599ED3-8898-4A85-AD6F-D87E9AFAE9FC}" srcOrd="1" destOrd="0" presId="urn:microsoft.com/office/officeart/2016/7/layout/RepeatingBendingProcessNew"/>
    <dgm:cxn modelId="{AFDC87B3-4512-49F1-8602-DF5B6A48FE49}" srcId="{69D91B3C-4BCB-4959-B10F-D546BCECAEDD}" destId="{EE6A4245-5692-4BF3-A893-02D061E994A2}" srcOrd="6" destOrd="0" parTransId="{D971FE8C-7D6D-492E-ACA7-51DE3AB14509}" sibTransId="{2A2B5CF5-4090-4DA6-B3AA-F1B1EA6D4A0C}"/>
    <dgm:cxn modelId="{214DB6C0-12A8-4069-B40A-6F7191D325B7}" srcId="{69D91B3C-4BCB-4959-B10F-D546BCECAEDD}" destId="{30A18068-9AF9-44FE-8288-1A6C0875A3FB}" srcOrd="1" destOrd="0" parTransId="{6510A773-ABB4-43AF-B9C4-961F8E900A8F}" sibTransId="{E441550D-94E2-4D7B-B69E-5EB65E277D09}"/>
    <dgm:cxn modelId="{1F6F67C9-14BD-43F1-ACC0-13F5AF4C1C55}" type="presOf" srcId="{BD3BEB2F-11B1-425A-BE64-AC17AC0B98C7}" destId="{76D207D3-247E-4C02-B335-77CB79AD6370}" srcOrd="0" destOrd="0" presId="urn:microsoft.com/office/officeart/2016/7/layout/RepeatingBendingProcessNew"/>
    <dgm:cxn modelId="{3075A0E4-41A7-4316-82C2-0703EC19D9AC}" type="presOf" srcId="{A23AA732-55E9-4FED-AB2A-6DFB6ACDAC58}" destId="{EC284F53-CF8E-4110-8133-B5AA9A4FA922}" srcOrd="0" destOrd="0" presId="urn:microsoft.com/office/officeart/2016/7/layout/RepeatingBendingProcessNew"/>
    <dgm:cxn modelId="{CCA581E8-1675-458C-979A-18FC30F87184}" type="presOf" srcId="{69D91B3C-4BCB-4959-B10F-D546BCECAEDD}" destId="{B37BB01D-4D38-4F0A-821B-B58748C94E62}" srcOrd="0" destOrd="0" presId="urn:microsoft.com/office/officeart/2016/7/layout/RepeatingBendingProcessNew"/>
    <dgm:cxn modelId="{030123F7-C544-44B6-BDEE-5F5EC66C902E}" srcId="{69D91B3C-4BCB-4959-B10F-D546BCECAEDD}" destId="{02C76158-EF16-47BD-9CD1-B34DF1612252}" srcOrd="5" destOrd="0" parTransId="{688FE5B3-CC61-4D8C-84BE-2422ECD578DF}" sibTransId="{A23AA732-55E9-4FED-AB2A-6DFB6ACDAC58}"/>
    <dgm:cxn modelId="{3A1A7B7B-5734-410C-B44A-72472A99F6C3}" type="presParOf" srcId="{B37BB01D-4D38-4F0A-821B-B58748C94E62}" destId="{B99B187D-6081-4F6A-87A6-0DF7FB846844}" srcOrd="0" destOrd="0" presId="urn:microsoft.com/office/officeart/2016/7/layout/RepeatingBendingProcessNew"/>
    <dgm:cxn modelId="{B2A21CD8-76A7-4C14-9980-6B5DB69C4384}" type="presParOf" srcId="{B37BB01D-4D38-4F0A-821B-B58748C94E62}" destId="{4D352327-B57F-4279-BD65-BFC5843AA101}" srcOrd="1" destOrd="0" presId="urn:microsoft.com/office/officeart/2016/7/layout/RepeatingBendingProcessNew"/>
    <dgm:cxn modelId="{EE4AE50C-E084-47DF-B2B3-503EF52C5F0C}" type="presParOf" srcId="{4D352327-B57F-4279-BD65-BFC5843AA101}" destId="{D9E4351A-7F58-4159-AB2D-7D4C4D0E28DA}" srcOrd="0" destOrd="0" presId="urn:microsoft.com/office/officeart/2016/7/layout/RepeatingBendingProcessNew"/>
    <dgm:cxn modelId="{1A728E69-0719-4072-B62C-2E2884CCE2F7}" type="presParOf" srcId="{B37BB01D-4D38-4F0A-821B-B58748C94E62}" destId="{1223F206-A065-45E4-8835-C821DB44E36F}" srcOrd="2" destOrd="0" presId="urn:microsoft.com/office/officeart/2016/7/layout/RepeatingBendingProcessNew"/>
    <dgm:cxn modelId="{F8C4FB39-F4CF-43CE-880A-AE149C9602F6}" type="presParOf" srcId="{B37BB01D-4D38-4F0A-821B-B58748C94E62}" destId="{DE4C146C-820D-4DA9-A1E1-920387CBDB0B}" srcOrd="3" destOrd="0" presId="urn:microsoft.com/office/officeart/2016/7/layout/RepeatingBendingProcessNew"/>
    <dgm:cxn modelId="{244A09A6-9929-4B5B-B329-837FA6905217}" type="presParOf" srcId="{DE4C146C-820D-4DA9-A1E1-920387CBDB0B}" destId="{F9E5E4E1-22C5-4841-8AA1-591619CDF648}" srcOrd="0" destOrd="0" presId="urn:microsoft.com/office/officeart/2016/7/layout/RepeatingBendingProcessNew"/>
    <dgm:cxn modelId="{6A7437DA-2F9A-4EB6-900A-51AF5309B29C}" type="presParOf" srcId="{B37BB01D-4D38-4F0A-821B-B58748C94E62}" destId="{95AE493D-9ED8-45ED-9187-BCF2FD08C6CE}" srcOrd="4" destOrd="0" presId="urn:microsoft.com/office/officeart/2016/7/layout/RepeatingBendingProcessNew"/>
    <dgm:cxn modelId="{AFD0851C-B4ED-47EF-BF7D-FFDF0BC63701}" type="presParOf" srcId="{B37BB01D-4D38-4F0A-821B-B58748C94E62}" destId="{F2245FA0-0BED-4962-8637-4E8D3E813C69}" srcOrd="5" destOrd="0" presId="urn:microsoft.com/office/officeart/2016/7/layout/RepeatingBendingProcessNew"/>
    <dgm:cxn modelId="{8EA159C2-8D74-4010-A820-16D168D15472}" type="presParOf" srcId="{F2245FA0-0BED-4962-8637-4E8D3E813C69}" destId="{84599ED3-8898-4A85-AD6F-D87E9AFAE9FC}" srcOrd="0" destOrd="0" presId="urn:microsoft.com/office/officeart/2016/7/layout/RepeatingBendingProcessNew"/>
    <dgm:cxn modelId="{8190613C-5F91-4D1C-9C99-F04143EFFC0E}" type="presParOf" srcId="{B37BB01D-4D38-4F0A-821B-B58748C94E62}" destId="{28EC75FD-69BE-4018-BBCF-DB4CD6BD8E1B}" srcOrd="6" destOrd="0" presId="urn:microsoft.com/office/officeart/2016/7/layout/RepeatingBendingProcessNew"/>
    <dgm:cxn modelId="{111C3BDB-C234-48E5-BF5A-7DE04F1810F6}" type="presParOf" srcId="{B37BB01D-4D38-4F0A-821B-B58748C94E62}" destId="{CD9E57CB-D211-4F74-A7DB-D283C77BABC6}" srcOrd="7" destOrd="0" presId="urn:microsoft.com/office/officeart/2016/7/layout/RepeatingBendingProcessNew"/>
    <dgm:cxn modelId="{F948E479-2A13-49A2-BFC4-A9202935897B}" type="presParOf" srcId="{CD9E57CB-D211-4F74-A7DB-D283C77BABC6}" destId="{AE6DA46B-F860-48F9-B387-BF039CC936E3}" srcOrd="0" destOrd="0" presId="urn:microsoft.com/office/officeart/2016/7/layout/RepeatingBendingProcessNew"/>
    <dgm:cxn modelId="{C21A0BE2-31F6-43B5-B399-E971682FB170}" type="presParOf" srcId="{B37BB01D-4D38-4F0A-821B-B58748C94E62}" destId="{76D207D3-247E-4C02-B335-77CB79AD6370}" srcOrd="8" destOrd="0" presId="urn:microsoft.com/office/officeart/2016/7/layout/RepeatingBendingProcessNew"/>
    <dgm:cxn modelId="{E4E7F6DC-2359-4ECE-9CD2-F1C149008E6B}" type="presParOf" srcId="{B37BB01D-4D38-4F0A-821B-B58748C94E62}" destId="{F3480C96-5D36-46E3-9AC8-A99A79D43D42}" srcOrd="9" destOrd="0" presId="urn:microsoft.com/office/officeart/2016/7/layout/RepeatingBendingProcessNew"/>
    <dgm:cxn modelId="{F9D50D7C-7525-4F4E-B28E-6CF9EB870A41}" type="presParOf" srcId="{F3480C96-5D36-46E3-9AC8-A99A79D43D42}" destId="{27A92CED-DCFD-4B31-8E7F-AE85EE4566DD}" srcOrd="0" destOrd="0" presId="urn:microsoft.com/office/officeart/2016/7/layout/RepeatingBendingProcessNew"/>
    <dgm:cxn modelId="{3DB54BE5-878C-4E50-9D90-7A8F803AD237}" type="presParOf" srcId="{B37BB01D-4D38-4F0A-821B-B58748C94E62}" destId="{293F2390-4035-464D-9AB9-9AED880F1C7D}" srcOrd="10" destOrd="0" presId="urn:microsoft.com/office/officeart/2016/7/layout/RepeatingBendingProcessNew"/>
    <dgm:cxn modelId="{3ABC9FDD-4371-4239-9DA8-C11CCC027472}" type="presParOf" srcId="{B37BB01D-4D38-4F0A-821B-B58748C94E62}" destId="{EC284F53-CF8E-4110-8133-B5AA9A4FA922}" srcOrd="11" destOrd="0" presId="urn:microsoft.com/office/officeart/2016/7/layout/RepeatingBendingProcessNew"/>
    <dgm:cxn modelId="{86E50736-775B-4636-A011-B31411B7B768}" type="presParOf" srcId="{EC284F53-CF8E-4110-8133-B5AA9A4FA922}" destId="{9F961D58-3D9F-4E9C-B1B2-0F6BCBB5E856}" srcOrd="0" destOrd="0" presId="urn:microsoft.com/office/officeart/2016/7/layout/RepeatingBendingProcessNew"/>
    <dgm:cxn modelId="{5B4F5139-660B-4D97-9BC9-361E91530CEE}" type="presParOf" srcId="{B37BB01D-4D38-4F0A-821B-B58748C94E62}" destId="{D9B3285A-233A-410F-BD98-B6525974D2CD}" srcOrd="1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D91B3C-4BCB-4959-B10F-D546BCECAEDD}" type="doc">
      <dgm:prSet loTypeId="urn:microsoft.com/office/officeart/2005/8/layout/pyramid2" loCatId="list" qsTypeId="urn:microsoft.com/office/officeart/2005/8/quickstyle/3d3" qsCatId="3D" csTypeId="urn:microsoft.com/office/officeart/2005/8/colors/colorful5" csCatId="colorful" phldr="1"/>
      <dgm:spPr/>
    </dgm:pt>
    <dgm:pt modelId="{84091196-006F-4973-A628-4BB19DF57120}">
      <dgm:prSet phldrT="[Text]" custT="1"/>
      <dgm:spPr/>
      <dgm:t>
        <a:bodyPr/>
        <a:lstStyle/>
        <a:p>
          <a:pPr>
            <a:buFont typeface="Courier New" panose="02070309020205020404" pitchFamily="49" charset="0"/>
            <a:buNone/>
          </a:pPr>
          <a:r>
            <a:rPr lang="en-US" sz="2800" b="1" dirty="0"/>
            <a:t>Rapport</a:t>
          </a:r>
        </a:p>
      </dgm:t>
    </dgm:pt>
    <dgm:pt modelId="{4C6D786C-61D4-4C72-8B29-9D79D230A916}" type="parTrans" cxnId="{CC683621-F96B-40A2-9154-B799BC8F0F61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A7472A5C-E155-4635-8B20-C6B122A1ED1B}" type="sibTrans" cxnId="{CC683621-F96B-40A2-9154-B799BC8F0F61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611D75BF-83E0-47BD-B013-D4E338157998}">
      <dgm:prSet custT="1"/>
      <dgm:spPr/>
      <dgm:t>
        <a:bodyPr/>
        <a:lstStyle/>
        <a:p>
          <a:pPr>
            <a:buFont typeface="Courier New" panose="02070309020205020404" pitchFamily="49" charset="0"/>
            <a:buNone/>
          </a:pPr>
          <a:r>
            <a:rPr lang="en-US" sz="2800" b="1" dirty="0"/>
            <a:t>Commonality</a:t>
          </a:r>
        </a:p>
      </dgm:t>
    </dgm:pt>
    <dgm:pt modelId="{A5C12916-152F-4F21-A0D2-2C71140240AF}" type="parTrans" cxnId="{92029806-972C-4B87-A32D-F95DF6A5DB76}">
      <dgm:prSet/>
      <dgm:spPr/>
      <dgm:t>
        <a:bodyPr/>
        <a:lstStyle/>
        <a:p>
          <a:endParaRPr lang="en-US" sz="1400"/>
        </a:p>
      </dgm:t>
    </dgm:pt>
    <dgm:pt modelId="{421F34ED-2EB0-4E78-A0E6-DCB6ED4FAFFF}" type="sibTrans" cxnId="{92029806-972C-4B87-A32D-F95DF6A5DB76}">
      <dgm:prSet/>
      <dgm:spPr/>
      <dgm:t>
        <a:bodyPr/>
        <a:lstStyle/>
        <a:p>
          <a:endParaRPr lang="en-US" sz="1400"/>
        </a:p>
      </dgm:t>
    </dgm:pt>
    <dgm:pt modelId="{84742AAD-D9F3-4B0B-98CF-E4B14A0C554E}">
      <dgm:prSet custT="1"/>
      <dgm:spPr/>
      <dgm:t>
        <a:bodyPr/>
        <a:lstStyle/>
        <a:p>
          <a:pPr>
            <a:buFont typeface="Courier New" panose="02070309020205020404" pitchFamily="49" charset="0"/>
            <a:buNone/>
          </a:pPr>
          <a:r>
            <a:rPr lang="en-US" sz="2800" b="1" dirty="0"/>
            <a:t>Trust</a:t>
          </a:r>
        </a:p>
      </dgm:t>
    </dgm:pt>
    <dgm:pt modelId="{96941F22-63B9-49E2-AA6F-27E6FFEEF6AD}" type="parTrans" cxnId="{F861869D-D9C7-4E02-A45D-9B3BCC8F8999}">
      <dgm:prSet/>
      <dgm:spPr/>
      <dgm:t>
        <a:bodyPr/>
        <a:lstStyle/>
        <a:p>
          <a:endParaRPr lang="en-US" sz="1400"/>
        </a:p>
      </dgm:t>
    </dgm:pt>
    <dgm:pt modelId="{DAD738B4-C975-4115-9B0E-783CC310A019}" type="sibTrans" cxnId="{F861869D-D9C7-4E02-A45D-9B3BCC8F8999}">
      <dgm:prSet/>
      <dgm:spPr/>
      <dgm:t>
        <a:bodyPr/>
        <a:lstStyle/>
        <a:p>
          <a:endParaRPr lang="en-US" sz="1400"/>
        </a:p>
      </dgm:t>
    </dgm:pt>
    <dgm:pt modelId="{F6D76897-B569-4E7F-8EF5-817A72000C14}">
      <dgm:prSet custT="1"/>
      <dgm:spPr/>
      <dgm:t>
        <a:bodyPr/>
        <a:lstStyle/>
        <a:p>
          <a:pPr>
            <a:buFont typeface="Courier New" panose="02070309020205020404" pitchFamily="49" charset="0"/>
            <a:buNone/>
          </a:pPr>
          <a:r>
            <a:rPr lang="en-US" sz="2800" b="1" dirty="0"/>
            <a:t>Respect</a:t>
          </a:r>
        </a:p>
      </dgm:t>
    </dgm:pt>
    <dgm:pt modelId="{48D40DF7-79AB-4B96-B467-341422111476}" type="parTrans" cxnId="{25FBE31F-68FF-4C6C-A08F-2B6C6171B6D5}">
      <dgm:prSet/>
      <dgm:spPr/>
      <dgm:t>
        <a:bodyPr/>
        <a:lstStyle/>
        <a:p>
          <a:endParaRPr lang="en-US" sz="1400"/>
        </a:p>
      </dgm:t>
    </dgm:pt>
    <dgm:pt modelId="{D1F0957D-887F-4931-A1C2-3AEE19D32340}" type="sibTrans" cxnId="{25FBE31F-68FF-4C6C-A08F-2B6C6171B6D5}">
      <dgm:prSet/>
      <dgm:spPr/>
      <dgm:t>
        <a:bodyPr/>
        <a:lstStyle/>
        <a:p>
          <a:endParaRPr lang="en-US" sz="1400"/>
        </a:p>
      </dgm:t>
    </dgm:pt>
    <dgm:pt modelId="{AFDCD949-9DEC-4F19-A772-B867D73511C8}">
      <dgm:prSet custT="1"/>
      <dgm:spPr/>
      <dgm:t>
        <a:bodyPr/>
        <a:lstStyle/>
        <a:p>
          <a:pPr>
            <a:buFont typeface="Courier New" panose="02070309020205020404" pitchFamily="49" charset="0"/>
            <a:buNone/>
          </a:pPr>
          <a:r>
            <a:rPr lang="en-US" sz="2800" b="1" dirty="0"/>
            <a:t>Overall “I like this person”</a:t>
          </a:r>
        </a:p>
      </dgm:t>
    </dgm:pt>
    <dgm:pt modelId="{4201158C-01BE-4143-A195-E87C2335FDD4}" type="parTrans" cxnId="{6829CA5C-E428-4F61-9E40-AD3FE256F2C2}">
      <dgm:prSet/>
      <dgm:spPr/>
      <dgm:t>
        <a:bodyPr/>
        <a:lstStyle/>
        <a:p>
          <a:endParaRPr lang="en-US" sz="1400"/>
        </a:p>
      </dgm:t>
    </dgm:pt>
    <dgm:pt modelId="{D9DEE953-842D-4AA4-9787-62A64697F040}" type="sibTrans" cxnId="{6829CA5C-E428-4F61-9E40-AD3FE256F2C2}">
      <dgm:prSet/>
      <dgm:spPr/>
      <dgm:t>
        <a:bodyPr/>
        <a:lstStyle/>
        <a:p>
          <a:endParaRPr lang="en-US" sz="1400"/>
        </a:p>
      </dgm:t>
    </dgm:pt>
    <dgm:pt modelId="{FA2A7288-B92F-49EB-B45A-A8666F7BB29B}">
      <dgm:prSet custT="1"/>
      <dgm:spPr/>
      <dgm:t>
        <a:bodyPr/>
        <a:lstStyle/>
        <a:p>
          <a:pPr>
            <a:buFont typeface="Courier New" panose="02070309020205020404" pitchFamily="49" charset="0"/>
            <a:buNone/>
          </a:pPr>
          <a:r>
            <a:rPr lang="en-US" sz="2800" b="1" dirty="0"/>
            <a:t>People only do business with those they like</a:t>
          </a:r>
        </a:p>
      </dgm:t>
    </dgm:pt>
    <dgm:pt modelId="{DB23F56B-2DEB-4257-9C8F-6C86C5D4DC77}" type="parTrans" cxnId="{DB8D0783-AD58-450E-9B6A-43BE622D4968}">
      <dgm:prSet/>
      <dgm:spPr/>
      <dgm:t>
        <a:bodyPr/>
        <a:lstStyle/>
        <a:p>
          <a:endParaRPr lang="en-US" sz="1400"/>
        </a:p>
      </dgm:t>
    </dgm:pt>
    <dgm:pt modelId="{A045C793-280E-4608-A752-0DCDAAFAFA4D}" type="sibTrans" cxnId="{DB8D0783-AD58-450E-9B6A-43BE622D4968}">
      <dgm:prSet/>
      <dgm:spPr/>
      <dgm:t>
        <a:bodyPr/>
        <a:lstStyle/>
        <a:p>
          <a:endParaRPr lang="en-US" sz="1400"/>
        </a:p>
      </dgm:t>
    </dgm:pt>
    <dgm:pt modelId="{26741E96-327D-4D4A-B398-D1EBD42C24A5}" type="pres">
      <dgm:prSet presAssocID="{69D91B3C-4BCB-4959-B10F-D546BCECAEDD}" presName="compositeShape" presStyleCnt="0">
        <dgm:presLayoutVars>
          <dgm:dir/>
          <dgm:resizeHandles/>
        </dgm:presLayoutVars>
      </dgm:prSet>
      <dgm:spPr/>
    </dgm:pt>
    <dgm:pt modelId="{E784FE22-FE42-4A41-8974-175985603105}" type="pres">
      <dgm:prSet presAssocID="{69D91B3C-4BCB-4959-B10F-D546BCECAEDD}" presName="pyramid" presStyleLbl="node1" presStyleIdx="0" presStyleCnt="1" custLinFactNeighborX="-14350" custLinFactNeighborY="3717"/>
      <dgm:spPr/>
    </dgm:pt>
    <dgm:pt modelId="{4B9E10CC-8C78-461A-8300-FE82C73C9EBE}" type="pres">
      <dgm:prSet presAssocID="{69D91B3C-4BCB-4959-B10F-D546BCECAEDD}" presName="theList" presStyleCnt="0"/>
      <dgm:spPr/>
    </dgm:pt>
    <dgm:pt modelId="{DC7B6745-8795-4AEC-86E2-FA5FB7EE4CF1}" type="pres">
      <dgm:prSet presAssocID="{84091196-006F-4973-A628-4BB19DF57120}" presName="aNode" presStyleLbl="fgAcc1" presStyleIdx="0" presStyleCnt="6" custScaleX="204423" custLinFactY="29434" custLinFactNeighborX="20024" custLinFactNeighborY="100000">
        <dgm:presLayoutVars>
          <dgm:bulletEnabled val="1"/>
        </dgm:presLayoutVars>
      </dgm:prSet>
      <dgm:spPr/>
    </dgm:pt>
    <dgm:pt modelId="{BA549448-A766-4418-B6A5-EECD7B83B02C}" type="pres">
      <dgm:prSet presAssocID="{84091196-006F-4973-A628-4BB19DF57120}" presName="aSpace" presStyleCnt="0"/>
      <dgm:spPr/>
    </dgm:pt>
    <dgm:pt modelId="{D0F63676-A44B-4CD9-82DA-2F94124002B3}" type="pres">
      <dgm:prSet presAssocID="{611D75BF-83E0-47BD-B013-D4E338157998}" presName="aNode" presStyleLbl="fgAcc1" presStyleIdx="1" presStyleCnt="6" custScaleX="204423" custLinFactY="29434" custLinFactNeighborX="20024" custLinFactNeighborY="100000">
        <dgm:presLayoutVars>
          <dgm:bulletEnabled val="1"/>
        </dgm:presLayoutVars>
      </dgm:prSet>
      <dgm:spPr/>
    </dgm:pt>
    <dgm:pt modelId="{4239C51F-8795-440D-A187-B1AC7B046491}" type="pres">
      <dgm:prSet presAssocID="{611D75BF-83E0-47BD-B013-D4E338157998}" presName="aSpace" presStyleCnt="0"/>
      <dgm:spPr/>
    </dgm:pt>
    <dgm:pt modelId="{C662F6CE-A1EF-4711-B007-1D82962F9E8A}" type="pres">
      <dgm:prSet presAssocID="{84742AAD-D9F3-4B0B-98CF-E4B14A0C554E}" presName="aNode" presStyleLbl="fgAcc1" presStyleIdx="2" presStyleCnt="6" custScaleX="204423" custLinFactY="29434" custLinFactNeighborX="20024" custLinFactNeighborY="100000">
        <dgm:presLayoutVars>
          <dgm:bulletEnabled val="1"/>
        </dgm:presLayoutVars>
      </dgm:prSet>
      <dgm:spPr/>
    </dgm:pt>
    <dgm:pt modelId="{B6A563C8-5CA7-4396-BE2F-2304448FF9C5}" type="pres">
      <dgm:prSet presAssocID="{84742AAD-D9F3-4B0B-98CF-E4B14A0C554E}" presName="aSpace" presStyleCnt="0"/>
      <dgm:spPr/>
    </dgm:pt>
    <dgm:pt modelId="{1518490E-8D5A-4FCB-B974-E81E9C2FF1CD}" type="pres">
      <dgm:prSet presAssocID="{F6D76897-B569-4E7F-8EF5-817A72000C14}" presName="aNode" presStyleLbl="fgAcc1" presStyleIdx="3" presStyleCnt="6" custScaleX="204423" custLinFactY="29434" custLinFactNeighborX="20024" custLinFactNeighborY="100000">
        <dgm:presLayoutVars>
          <dgm:bulletEnabled val="1"/>
        </dgm:presLayoutVars>
      </dgm:prSet>
      <dgm:spPr/>
    </dgm:pt>
    <dgm:pt modelId="{E307FBDF-B736-4AF7-8E43-E506307D8888}" type="pres">
      <dgm:prSet presAssocID="{F6D76897-B569-4E7F-8EF5-817A72000C14}" presName="aSpace" presStyleCnt="0"/>
      <dgm:spPr/>
    </dgm:pt>
    <dgm:pt modelId="{DE4BC705-73E9-443F-BA75-B21E1DB2814C}" type="pres">
      <dgm:prSet presAssocID="{AFDCD949-9DEC-4F19-A772-B867D73511C8}" presName="aNode" presStyleLbl="fgAcc1" presStyleIdx="4" presStyleCnt="6" custScaleX="204423" custLinFactY="29434" custLinFactNeighborX="20024" custLinFactNeighborY="100000">
        <dgm:presLayoutVars>
          <dgm:bulletEnabled val="1"/>
        </dgm:presLayoutVars>
      </dgm:prSet>
      <dgm:spPr/>
    </dgm:pt>
    <dgm:pt modelId="{3A6CB7D7-A65D-4ECD-9190-BE591FF71F79}" type="pres">
      <dgm:prSet presAssocID="{AFDCD949-9DEC-4F19-A772-B867D73511C8}" presName="aSpace" presStyleCnt="0"/>
      <dgm:spPr/>
    </dgm:pt>
    <dgm:pt modelId="{AA193D7C-261D-4AFD-9B97-BCE4EE514F90}" type="pres">
      <dgm:prSet presAssocID="{FA2A7288-B92F-49EB-B45A-A8666F7BB29B}" presName="aNode" presStyleLbl="fgAcc1" presStyleIdx="5" presStyleCnt="6" custScaleX="204423" custScaleY="165836" custLinFactY="29434" custLinFactNeighborX="20024" custLinFactNeighborY="100000">
        <dgm:presLayoutVars>
          <dgm:bulletEnabled val="1"/>
        </dgm:presLayoutVars>
      </dgm:prSet>
      <dgm:spPr/>
    </dgm:pt>
    <dgm:pt modelId="{98D97EAB-8224-4060-ACB4-ADD2417A5774}" type="pres">
      <dgm:prSet presAssocID="{FA2A7288-B92F-49EB-B45A-A8666F7BB29B}" presName="aSpace" presStyleCnt="0"/>
      <dgm:spPr/>
    </dgm:pt>
  </dgm:ptLst>
  <dgm:cxnLst>
    <dgm:cxn modelId="{92029806-972C-4B87-A32D-F95DF6A5DB76}" srcId="{69D91B3C-4BCB-4959-B10F-D546BCECAEDD}" destId="{611D75BF-83E0-47BD-B013-D4E338157998}" srcOrd="1" destOrd="0" parTransId="{A5C12916-152F-4F21-A0D2-2C71140240AF}" sibTransId="{421F34ED-2EB0-4E78-A0E6-DCB6ED4FAFFF}"/>
    <dgm:cxn modelId="{65972C08-3F73-4D95-A06F-3C3483D7B0F4}" type="presOf" srcId="{84091196-006F-4973-A628-4BB19DF57120}" destId="{DC7B6745-8795-4AEC-86E2-FA5FB7EE4CF1}" srcOrd="0" destOrd="0" presId="urn:microsoft.com/office/officeart/2005/8/layout/pyramid2"/>
    <dgm:cxn modelId="{25FBE31F-68FF-4C6C-A08F-2B6C6171B6D5}" srcId="{69D91B3C-4BCB-4959-B10F-D546BCECAEDD}" destId="{F6D76897-B569-4E7F-8EF5-817A72000C14}" srcOrd="3" destOrd="0" parTransId="{48D40DF7-79AB-4B96-B467-341422111476}" sibTransId="{D1F0957D-887F-4931-A1C2-3AEE19D32340}"/>
    <dgm:cxn modelId="{CC683621-F96B-40A2-9154-B799BC8F0F61}" srcId="{69D91B3C-4BCB-4959-B10F-D546BCECAEDD}" destId="{84091196-006F-4973-A628-4BB19DF57120}" srcOrd="0" destOrd="0" parTransId="{4C6D786C-61D4-4C72-8B29-9D79D230A916}" sibTransId="{A7472A5C-E155-4635-8B20-C6B122A1ED1B}"/>
    <dgm:cxn modelId="{6829CA5C-E428-4F61-9E40-AD3FE256F2C2}" srcId="{69D91B3C-4BCB-4959-B10F-D546BCECAEDD}" destId="{AFDCD949-9DEC-4F19-A772-B867D73511C8}" srcOrd="4" destOrd="0" parTransId="{4201158C-01BE-4143-A195-E87C2335FDD4}" sibTransId="{D9DEE953-842D-4AA4-9787-62A64697F040}"/>
    <dgm:cxn modelId="{E3AF3B44-DA58-4A78-8A2D-4255155ECE40}" type="presOf" srcId="{FA2A7288-B92F-49EB-B45A-A8666F7BB29B}" destId="{AA193D7C-261D-4AFD-9B97-BCE4EE514F90}" srcOrd="0" destOrd="0" presId="urn:microsoft.com/office/officeart/2005/8/layout/pyramid2"/>
    <dgm:cxn modelId="{2DA58265-6C1F-4905-8FBD-55D198A8F5C1}" type="presOf" srcId="{AFDCD949-9DEC-4F19-A772-B867D73511C8}" destId="{DE4BC705-73E9-443F-BA75-B21E1DB2814C}" srcOrd="0" destOrd="0" presId="urn:microsoft.com/office/officeart/2005/8/layout/pyramid2"/>
    <dgm:cxn modelId="{DD433B6C-1B32-48DE-A659-95D517666E94}" type="presOf" srcId="{69D91B3C-4BCB-4959-B10F-D546BCECAEDD}" destId="{26741E96-327D-4D4A-B398-D1EBD42C24A5}" srcOrd="0" destOrd="0" presId="urn:microsoft.com/office/officeart/2005/8/layout/pyramid2"/>
    <dgm:cxn modelId="{DB8D0783-AD58-450E-9B6A-43BE622D4968}" srcId="{69D91B3C-4BCB-4959-B10F-D546BCECAEDD}" destId="{FA2A7288-B92F-49EB-B45A-A8666F7BB29B}" srcOrd="5" destOrd="0" parTransId="{DB23F56B-2DEB-4257-9C8F-6C86C5D4DC77}" sibTransId="{A045C793-280E-4608-A752-0DCDAAFAFA4D}"/>
    <dgm:cxn modelId="{19F4C58D-594D-40A2-9623-04ED9C553FD1}" type="presOf" srcId="{611D75BF-83E0-47BD-B013-D4E338157998}" destId="{D0F63676-A44B-4CD9-82DA-2F94124002B3}" srcOrd="0" destOrd="0" presId="urn:microsoft.com/office/officeart/2005/8/layout/pyramid2"/>
    <dgm:cxn modelId="{F861869D-D9C7-4E02-A45D-9B3BCC8F8999}" srcId="{69D91B3C-4BCB-4959-B10F-D546BCECAEDD}" destId="{84742AAD-D9F3-4B0B-98CF-E4B14A0C554E}" srcOrd="2" destOrd="0" parTransId="{96941F22-63B9-49E2-AA6F-27E6FFEEF6AD}" sibTransId="{DAD738B4-C975-4115-9B0E-783CC310A019}"/>
    <dgm:cxn modelId="{BB5A04AF-2800-4C92-8753-B8F0CAE09C3F}" type="presOf" srcId="{84742AAD-D9F3-4B0B-98CF-E4B14A0C554E}" destId="{C662F6CE-A1EF-4711-B007-1D82962F9E8A}" srcOrd="0" destOrd="0" presId="urn:microsoft.com/office/officeart/2005/8/layout/pyramid2"/>
    <dgm:cxn modelId="{C2C18BCB-E3C6-4BB0-A953-ABF007557ED7}" type="presOf" srcId="{F6D76897-B569-4E7F-8EF5-817A72000C14}" destId="{1518490E-8D5A-4FCB-B974-E81E9C2FF1CD}" srcOrd="0" destOrd="0" presId="urn:microsoft.com/office/officeart/2005/8/layout/pyramid2"/>
    <dgm:cxn modelId="{E1729E3E-F2D6-4B18-811F-5E1F77C918BF}" type="presParOf" srcId="{26741E96-327D-4D4A-B398-D1EBD42C24A5}" destId="{E784FE22-FE42-4A41-8974-175985603105}" srcOrd="0" destOrd="0" presId="urn:microsoft.com/office/officeart/2005/8/layout/pyramid2"/>
    <dgm:cxn modelId="{3F5D4E51-C06B-4FB1-B8CA-4AF1512C6E92}" type="presParOf" srcId="{26741E96-327D-4D4A-B398-D1EBD42C24A5}" destId="{4B9E10CC-8C78-461A-8300-FE82C73C9EBE}" srcOrd="1" destOrd="0" presId="urn:microsoft.com/office/officeart/2005/8/layout/pyramid2"/>
    <dgm:cxn modelId="{74BF50E0-04FB-43B2-A617-5FD0E09EBE1C}" type="presParOf" srcId="{4B9E10CC-8C78-461A-8300-FE82C73C9EBE}" destId="{DC7B6745-8795-4AEC-86E2-FA5FB7EE4CF1}" srcOrd="0" destOrd="0" presId="urn:microsoft.com/office/officeart/2005/8/layout/pyramid2"/>
    <dgm:cxn modelId="{B0590D3C-8550-47C0-B1E9-AA12FE615B44}" type="presParOf" srcId="{4B9E10CC-8C78-461A-8300-FE82C73C9EBE}" destId="{BA549448-A766-4418-B6A5-EECD7B83B02C}" srcOrd="1" destOrd="0" presId="urn:microsoft.com/office/officeart/2005/8/layout/pyramid2"/>
    <dgm:cxn modelId="{1B67C77A-C7DE-4950-81BF-01F0EC81FD99}" type="presParOf" srcId="{4B9E10CC-8C78-461A-8300-FE82C73C9EBE}" destId="{D0F63676-A44B-4CD9-82DA-2F94124002B3}" srcOrd="2" destOrd="0" presId="urn:microsoft.com/office/officeart/2005/8/layout/pyramid2"/>
    <dgm:cxn modelId="{5D0272B4-313B-420C-967E-B76871E807D3}" type="presParOf" srcId="{4B9E10CC-8C78-461A-8300-FE82C73C9EBE}" destId="{4239C51F-8795-440D-A187-B1AC7B046491}" srcOrd="3" destOrd="0" presId="urn:microsoft.com/office/officeart/2005/8/layout/pyramid2"/>
    <dgm:cxn modelId="{11BF7DCE-2EF5-4D44-A791-1B3DD85F162D}" type="presParOf" srcId="{4B9E10CC-8C78-461A-8300-FE82C73C9EBE}" destId="{C662F6CE-A1EF-4711-B007-1D82962F9E8A}" srcOrd="4" destOrd="0" presId="urn:microsoft.com/office/officeart/2005/8/layout/pyramid2"/>
    <dgm:cxn modelId="{8810DFC7-D09F-40D8-ADFF-22C32F871464}" type="presParOf" srcId="{4B9E10CC-8C78-461A-8300-FE82C73C9EBE}" destId="{B6A563C8-5CA7-4396-BE2F-2304448FF9C5}" srcOrd="5" destOrd="0" presId="urn:microsoft.com/office/officeart/2005/8/layout/pyramid2"/>
    <dgm:cxn modelId="{8AA79D9A-1A1D-4C19-9AE0-D7922EA37A03}" type="presParOf" srcId="{4B9E10CC-8C78-461A-8300-FE82C73C9EBE}" destId="{1518490E-8D5A-4FCB-B974-E81E9C2FF1CD}" srcOrd="6" destOrd="0" presId="urn:microsoft.com/office/officeart/2005/8/layout/pyramid2"/>
    <dgm:cxn modelId="{57DE145C-8C1E-4FCD-B5D4-2DD36689ACC6}" type="presParOf" srcId="{4B9E10CC-8C78-461A-8300-FE82C73C9EBE}" destId="{E307FBDF-B736-4AF7-8E43-E506307D8888}" srcOrd="7" destOrd="0" presId="urn:microsoft.com/office/officeart/2005/8/layout/pyramid2"/>
    <dgm:cxn modelId="{615CA402-4784-4BB9-86CE-183179645E44}" type="presParOf" srcId="{4B9E10CC-8C78-461A-8300-FE82C73C9EBE}" destId="{DE4BC705-73E9-443F-BA75-B21E1DB2814C}" srcOrd="8" destOrd="0" presId="urn:microsoft.com/office/officeart/2005/8/layout/pyramid2"/>
    <dgm:cxn modelId="{9AC7064B-533E-4301-8B02-5E73B0F617C1}" type="presParOf" srcId="{4B9E10CC-8C78-461A-8300-FE82C73C9EBE}" destId="{3A6CB7D7-A65D-4ECD-9190-BE591FF71F79}" srcOrd="9" destOrd="0" presId="urn:microsoft.com/office/officeart/2005/8/layout/pyramid2"/>
    <dgm:cxn modelId="{0F5062A5-8B39-42F4-BE39-66C9BC289E21}" type="presParOf" srcId="{4B9E10CC-8C78-461A-8300-FE82C73C9EBE}" destId="{AA193D7C-261D-4AFD-9B97-BCE4EE514F90}" srcOrd="10" destOrd="0" presId="urn:microsoft.com/office/officeart/2005/8/layout/pyramid2"/>
    <dgm:cxn modelId="{CF29B5B3-49D2-445A-B23D-4B9A0E9C87F3}" type="presParOf" srcId="{4B9E10CC-8C78-461A-8300-FE82C73C9EBE}" destId="{98D97EAB-8224-4060-ACB4-ADD2417A5774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D5189D-295F-463C-B64F-39EDC2D36F64}">
      <dsp:nvSpPr>
        <dsp:cNvPr id="0" name=""/>
        <dsp:cNvSpPr/>
      </dsp:nvSpPr>
      <dsp:spPr>
        <a:xfrm>
          <a:off x="634437" y="404506"/>
          <a:ext cx="5454015" cy="5454015"/>
        </a:xfrm>
        <a:prstGeom prst="pie">
          <a:avLst>
            <a:gd name="adj1" fmla="val 16200000"/>
            <a:gd name="adj2" fmla="val 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baseline="0">
              <a:solidFill>
                <a:schemeClr val="tx1"/>
              </a:solidFill>
            </a:rPr>
            <a:t>Median home price (</a:t>
          </a:r>
          <a:r>
            <a:rPr lang="en-US" sz="2800" b="1" i="1" kern="1200" baseline="0">
              <a:solidFill>
                <a:schemeClr val="tx1"/>
              </a:solidFill>
            </a:rPr>
            <a:t>$80,000+)</a:t>
          </a:r>
          <a:endParaRPr lang="en-US" sz="2800" b="1" kern="1200" dirty="0">
            <a:solidFill>
              <a:schemeClr val="tx1"/>
            </a:solidFill>
          </a:endParaRPr>
        </a:p>
      </dsp:txBody>
      <dsp:txXfrm>
        <a:off x="3423776" y="1413498"/>
        <a:ext cx="2012791" cy="1623218"/>
      </dsp:txXfrm>
    </dsp:sp>
    <dsp:sp modelId="{DC822E9C-591F-4833-B270-8D9A7D358D52}">
      <dsp:nvSpPr>
        <dsp:cNvPr id="0" name=""/>
        <dsp:cNvSpPr/>
      </dsp:nvSpPr>
      <dsp:spPr>
        <a:xfrm>
          <a:off x="404589" y="634353"/>
          <a:ext cx="5454015" cy="5454015"/>
        </a:xfrm>
        <a:prstGeom prst="pie">
          <a:avLst>
            <a:gd name="adj1" fmla="val 0"/>
            <a:gd name="adj2" fmla="val 540000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baseline="0">
              <a:solidFill>
                <a:schemeClr val="tx1"/>
              </a:solidFill>
            </a:rPr>
            <a:t>Vacant housing </a:t>
          </a:r>
          <a:br>
            <a:rPr lang="en-US" sz="2800" b="1" kern="1200" baseline="0">
              <a:solidFill>
                <a:schemeClr val="tx1"/>
              </a:solidFill>
            </a:rPr>
          </a:br>
          <a:r>
            <a:rPr lang="en-US" sz="2800" b="1" kern="1200" baseline="0">
              <a:solidFill>
                <a:schemeClr val="tx1"/>
              </a:solidFill>
            </a:rPr>
            <a:t>(L</a:t>
          </a:r>
          <a:r>
            <a:rPr lang="en-US" sz="2800" b="1" i="1" kern="1200" baseline="0">
              <a:solidFill>
                <a:schemeClr val="tx1"/>
              </a:solidFill>
            </a:rPr>
            <a:t>ess than 20%)</a:t>
          </a:r>
          <a:endParaRPr lang="en-US" sz="2800" b="1" kern="1200" dirty="0">
            <a:solidFill>
              <a:schemeClr val="tx1"/>
            </a:solidFill>
          </a:endParaRPr>
        </a:p>
      </dsp:txBody>
      <dsp:txXfrm>
        <a:off x="3228990" y="3458754"/>
        <a:ext cx="2012791" cy="1623218"/>
      </dsp:txXfrm>
    </dsp:sp>
    <dsp:sp modelId="{8037C0D1-B986-4727-8638-50B4A773B720}">
      <dsp:nvSpPr>
        <dsp:cNvPr id="0" name=""/>
        <dsp:cNvSpPr/>
      </dsp:nvSpPr>
      <dsp:spPr>
        <a:xfrm>
          <a:off x="404589" y="634353"/>
          <a:ext cx="5454015" cy="5454015"/>
        </a:xfrm>
        <a:prstGeom prst="pie">
          <a:avLst>
            <a:gd name="adj1" fmla="val 5400000"/>
            <a:gd name="adj2" fmla="val 1080000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baseline="0">
              <a:solidFill>
                <a:schemeClr val="tx1"/>
              </a:solidFill>
            </a:rPr>
            <a:t>Multiple large employers</a:t>
          </a:r>
          <a:endParaRPr lang="en-US" sz="2800" b="1" kern="1200" dirty="0">
            <a:solidFill>
              <a:schemeClr val="tx1"/>
            </a:solidFill>
          </a:endParaRPr>
        </a:p>
      </dsp:txBody>
      <dsp:txXfrm>
        <a:off x="1021412" y="3458754"/>
        <a:ext cx="2012791" cy="1623218"/>
      </dsp:txXfrm>
    </dsp:sp>
    <dsp:sp modelId="{28B9D7A5-3AA5-4CCB-BB8C-AE8B0B8B8CE6}">
      <dsp:nvSpPr>
        <dsp:cNvPr id="0" name=""/>
        <dsp:cNvSpPr/>
      </dsp:nvSpPr>
      <dsp:spPr>
        <a:xfrm>
          <a:off x="404589" y="634353"/>
          <a:ext cx="5454015" cy="5454015"/>
        </a:xfrm>
        <a:prstGeom prst="pie">
          <a:avLst>
            <a:gd name="adj1" fmla="val 10800000"/>
            <a:gd name="adj2" fmla="val 1620000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6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baseline="0" dirty="0">
              <a:solidFill>
                <a:schemeClr val="tx1"/>
              </a:solidFill>
            </a:rPr>
            <a:t>No one-horse towns</a:t>
          </a:r>
          <a:endParaRPr lang="en-US" sz="2800" b="1" kern="1200" dirty="0">
            <a:solidFill>
              <a:schemeClr val="tx1"/>
            </a:solidFill>
          </a:endParaRPr>
        </a:p>
      </dsp:txBody>
      <dsp:txXfrm>
        <a:off x="1021412" y="1640749"/>
        <a:ext cx="2012791" cy="16232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352327-B57F-4279-BD65-BFC5843AA101}">
      <dsp:nvSpPr>
        <dsp:cNvPr id="0" name=""/>
        <dsp:cNvSpPr/>
      </dsp:nvSpPr>
      <dsp:spPr>
        <a:xfrm>
          <a:off x="2315423" y="1344183"/>
          <a:ext cx="5018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1864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2553043" y="1387241"/>
        <a:ext cx="26623" cy="5324"/>
      </dsp:txXfrm>
    </dsp:sp>
    <dsp:sp modelId="{B99B187D-6081-4F6A-87A6-0DF7FB846844}">
      <dsp:nvSpPr>
        <dsp:cNvPr id="0" name=""/>
        <dsp:cNvSpPr/>
      </dsp:nvSpPr>
      <dsp:spPr>
        <a:xfrm>
          <a:off x="2161" y="695385"/>
          <a:ext cx="2315061" cy="13890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440" tIns="119075" rIns="113440" bIns="11907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2100" b="1" kern="1200">
              <a:latin typeface="Cambria Math" panose="02040503050406030204" pitchFamily="18" charset="0"/>
              <a:ea typeface="Cambria Math" panose="02040503050406030204" pitchFamily="18" charset="0"/>
            </a:rPr>
            <a:t>Sellers</a:t>
          </a:r>
        </a:p>
      </dsp:txBody>
      <dsp:txXfrm>
        <a:off x="2161" y="695385"/>
        <a:ext cx="2315061" cy="1389037"/>
      </dsp:txXfrm>
    </dsp:sp>
    <dsp:sp modelId="{DE4C146C-820D-4DA9-A1E1-920387CBDB0B}">
      <dsp:nvSpPr>
        <dsp:cNvPr id="0" name=""/>
        <dsp:cNvSpPr/>
      </dsp:nvSpPr>
      <dsp:spPr>
        <a:xfrm>
          <a:off x="5162949" y="1344183"/>
          <a:ext cx="5018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1864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5400569" y="1387241"/>
        <a:ext cx="26623" cy="5324"/>
      </dsp:txXfrm>
    </dsp:sp>
    <dsp:sp modelId="{1223F206-A065-45E4-8835-C821DB44E36F}">
      <dsp:nvSpPr>
        <dsp:cNvPr id="0" name=""/>
        <dsp:cNvSpPr/>
      </dsp:nvSpPr>
      <dsp:spPr>
        <a:xfrm>
          <a:off x="2849687" y="695385"/>
          <a:ext cx="2315061" cy="13890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440" tIns="119075" rIns="113440" bIns="11907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2100" b="1" kern="1200" dirty="0">
              <a:latin typeface="Cambria Math" panose="02040503050406030204" pitchFamily="18" charset="0"/>
              <a:ea typeface="Cambria Math" panose="02040503050406030204" pitchFamily="18" charset="0"/>
            </a:rPr>
            <a:t>Investors</a:t>
          </a:r>
        </a:p>
      </dsp:txBody>
      <dsp:txXfrm>
        <a:off x="2849687" y="695385"/>
        <a:ext cx="2315061" cy="1389037"/>
      </dsp:txXfrm>
    </dsp:sp>
    <dsp:sp modelId="{F2245FA0-0BED-4962-8637-4E8D3E813C69}">
      <dsp:nvSpPr>
        <dsp:cNvPr id="0" name=""/>
        <dsp:cNvSpPr/>
      </dsp:nvSpPr>
      <dsp:spPr>
        <a:xfrm>
          <a:off x="8010475" y="1344183"/>
          <a:ext cx="5018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1864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8248096" y="1387241"/>
        <a:ext cx="26623" cy="5324"/>
      </dsp:txXfrm>
    </dsp:sp>
    <dsp:sp modelId="{95AE493D-9ED8-45ED-9187-BCF2FD08C6CE}">
      <dsp:nvSpPr>
        <dsp:cNvPr id="0" name=""/>
        <dsp:cNvSpPr/>
      </dsp:nvSpPr>
      <dsp:spPr>
        <a:xfrm>
          <a:off x="5697213" y="695385"/>
          <a:ext cx="2315061" cy="13890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440" tIns="119075" rIns="113440" bIns="11907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2100" b="1" kern="1200" dirty="0">
              <a:latin typeface="Cambria Math" panose="02040503050406030204" pitchFamily="18" charset="0"/>
              <a:ea typeface="Cambria Math" panose="02040503050406030204" pitchFamily="18" charset="0"/>
            </a:rPr>
            <a:t>Bankers &amp; Lenders</a:t>
          </a:r>
        </a:p>
      </dsp:txBody>
      <dsp:txXfrm>
        <a:off x="5697213" y="695385"/>
        <a:ext cx="2315061" cy="1389037"/>
      </dsp:txXfrm>
    </dsp:sp>
    <dsp:sp modelId="{CD9E57CB-D211-4F74-A7DB-D283C77BABC6}">
      <dsp:nvSpPr>
        <dsp:cNvPr id="0" name=""/>
        <dsp:cNvSpPr/>
      </dsp:nvSpPr>
      <dsp:spPr>
        <a:xfrm>
          <a:off x="1159692" y="2082622"/>
          <a:ext cx="8542578" cy="501864"/>
        </a:xfrm>
        <a:custGeom>
          <a:avLst/>
          <a:gdLst/>
          <a:ahLst/>
          <a:cxnLst/>
          <a:rect l="0" t="0" r="0" b="0"/>
          <a:pathLst>
            <a:path>
              <a:moveTo>
                <a:pt x="8542578" y="0"/>
              </a:moveTo>
              <a:lnTo>
                <a:pt x="8542578" y="268032"/>
              </a:lnTo>
              <a:lnTo>
                <a:pt x="0" y="268032"/>
              </a:lnTo>
              <a:lnTo>
                <a:pt x="0" y="501864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5217002" y="2330892"/>
        <a:ext cx="427957" cy="5324"/>
      </dsp:txXfrm>
    </dsp:sp>
    <dsp:sp modelId="{28EC75FD-69BE-4018-BBCF-DB4CD6BD8E1B}">
      <dsp:nvSpPr>
        <dsp:cNvPr id="0" name=""/>
        <dsp:cNvSpPr/>
      </dsp:nvSpPr>
      <dsp:spPr>
        <a:xfrm>
          <a:off x="8544739" y="695385"/>
          <a:ext cx="2315061" cy="13890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440" tIns="119075" rIns="113440" bIns="11907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2100" b="1" kern="1200">
              <a:latin typeface="Cambria Math" panose="02040503050406030204" pitchFamily="18" charset="0"/>
              <a:ea typeface="Cambria Math" panose="02040503050406030204" pitchFamily="18" charset="0"/>
            </a:rPr>
            <a:t>Brokers</a:t>
          </a:r>
        </a:p>
      </dsp:txBody>
      <dsp:txXfrm>
        <a:off x="8544739" y="695385"/>
        <a:ext cx="2315061" cy="1389037"/>
      </dsp:txXfrm>
    </dsp:sp>
    <dsp:sp modelId="{F3480C96-5D36-46E3-9AC8-A99A79D43D42}">
      <dsp:nvSpPr>
        <dsp:cNvPr id="0" name=""/>
        <dsp:cNvSpPr/>
      </dsp:nvSpPr>
      <dsp:spPr>
        <a:xfrm>
          <a:off x="2315423" y="3265685"/>
          <a:ext cx="5018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1864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2553043" y="3308742"/>
        <a:ext cx="26623" cy="5324"/>
      </dsp:txXfrm>
    </dsp:sp>
    <dsp:sp modelId="{76D207D3-247E-4C02-B335-77CB79AD6370}">
      <dsp:nvSpPr>
        <dsp:cNvPr id="0" name=""/>
        <dsp:cNvSpPr/>
      </dsp:nvSpPr>
      <dsp:spPr>
        <a:xfrm>
          <a:off x="2161" y="2616886"/>
          <a:ext cx="2315061" cy="13890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440" tIns="119075" rIns="113440" bIns="11907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2100" b="1" kern="1200" dirty="0">
              <a:latin typeface="Cambria Math" panose="02040503050406030204" pitchFamily="18" charset="0"/>
              <a:ea typeface="Cambria Math" panose="02040503050406030204" pitchFamily="18" charset="0"/>
            </a:rPr>
            <a:t>Service Providers</a:t>
          </a:r>
        </a:p>
      </dsp:txBody>
      <dsp:txXfrm>
        <a:off x="2161" y="2616886"/>
        <a:ext cx="2315061" cy="1389037"/>
      </dsp:txXfrm>
    </dsp:sp>
    <dsp:sp modelId="{EC284F53-CF8E-4110-8133-B5AA9A4FA922}">
      <dsp:nvSpPr>
        <dsp:cNvPr id="0" name=""/>
        <dsp:cNvSpPr/>
      </dsp:nvSpPr>
      <dsp:spPr>
        <a:xfrm>
          <a:off x="5162949" y="3265685"/>
          <a:ext cx="5018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1864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5400569" y="3308742"/>
        <a:ext cx="26623" cy="5324"/>
      </dsp:txXfrm>
    </dsp:sp>
    <dsp:sp modelId="{293F2390-4035-464D-9AB9-9AED880F1C7D}">
      <dsp:nvSpPr>
        <dsp:cNvPr id="0" name=""/>
        <dsp:cNvSpPr/>
      </dsp:nvSpPr>
      <dsp:spPr>
        <a:xfrm>
          <a:off x="2849687" y="2616886"/>
          <a:ext cx="2315061" cy="13890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440" tIns="119075" rIns="113440" bIns="11907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2100" b="1" kern="1200" dirty="0">
              <a:latin typeface="Cambria Math" panose="02040503050406030204" pitchFamily="18" charset="0"/>
              <a:ea typeface="Cambria Math" panose="02040503050406030204" pitchFamily="18" charset="0"/>
            </a:rPr>
            <a:t>Insurance Agents</a:t>
          </a:r>
        </a:p>
      </dsp:txBody>
      <dsp:txXfrm>
        <a:off x="2849687" y="2616886"/>
        <a:ext cx="2315061" cy="1389037"/>
      </dsp:txXfrm>
    </dsp:sp>
    <dsp:sp modelId="{D9B3285A-233A-410F-BD98-B6525974D2CD}">
      <dsp:nvSpPr>
        <dsp:cNvPr id="0" name=""/>
        <dsp:cNvSpPr/>
      </dsp:nvSpPr>
      <dsp:spPr>
        <a:xfrm>
          <a:off x="5697213" y="2616886"/>
          <a:ext cx="2315061" cy="13890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440" tIns="119075" rIns="113440" bIns="11907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2100" b="1" kern="1200" dirty="0">
              <a:latin typeface="Cambria Math" panose="02040503050406030204" pitchFamily="18" charset="0"/>
              <a:ea typeface="Cambria Math" panose="02040503050406030204" pitchFamily="18" charset="0"/>
            </a:rPr>
            <a:t>Property Management Companies or your Onsite Staff</a:t>
          </a:r>
        </a:p>
      </dsp:txBody>
      <dsp:txXfrm>
        <a:off x="5697213" y="2616886"/>
        <a:ext cx="2315061" cy="13890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84FE22-FE42-4A41-8974-175985603105}">
      <dsp:nvSpPr>
        <dsp:cNvPr id="0" name=""/>
        <dsp:cNvSpPr/>
      </dsp:nvSpPr>
      <dsp:spPr>
        <a:xfrm>
          <a:off x="298595" y="0"/>
          <a:ext cx="4518399" cy="4518399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7B6745-8795-4AEC-86E2-FA5FB7EE4CF1}">
      <dsp:nvSpPr>
        <dsp:cNvPr id="0" name=""/>
        <dsp:cNvSpPr/>
      </dsp:nvSpPr>
      <dsp:spPr>
        <a:xfrm>
          <a:off x="2260851" y="659022"/>
          <a:ext cx="6003820" cy="48713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2800" b="1" kern="1200" dirty="0"/>
            <a:t>Rapport</a:t>
          </a:r>
        </a:p>
      </dsp:txBody>
      <dsp:txXfrm>
        <a:off x="2284631" y="682802"/>
        <a:ext cx="5956260" cy="439579"/>
      </dsp:txXfrm>
    </dsp:sp>
    <dsp:sp modelId="{D0F63676-A44B-4CD9-82DA-2F94124002B3}">
      <dsp:nvSpPr>
        <dsp:cNvPr id="0" name=""/>
        <dsp:cNvSpPr/>
      </dsp:nvSpPr>
      <dsp:spPr>
        <a:xfrm>
          <a:off x="2260851" y="1207055"/>
          <a:ext cx="6003820" cy="48713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2800" b="1" kern="1200" dirty="0"/>
            <a:t>Commonality</a:t>
          </a:r>
        </a:p>
      </dsp:txBody>
      <dsp:txXfrm>
        <a:off x="2284631" y="1230835"/>
        <a:ext cx="5956260" cy="439579"/>
      </dsp:txXfrm>
    </dsp:sp>
    <dsp:sp modelId="{C662F6CE-A1EF-4711-B007-1D82962F9E8A}">
      <dsp:nvSpPr>
        <dsp:cNvPr id="0" name=""/>
        <dsp:cNvSpPr/>
      </dsp:nvSpPr>
      <dsp:spPr>
        <a:xfrm>
          <a:off x="2260851" y="1755087"/>
          <a:ext cx="6003820" cy="48713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2800" b="1" kern="1200" dirty="0"/>
            <a:t>Trust</a:t>
          </a:r>
        </a:p>
      </dsp:txBody>
      <dsp:txXfrm>
        <a:off x="2284631" y="1778867"/>
        <a:ext cx="5956260" cy="439579"/>
      </dsp:txXfrm>
    </dsp:sp>
    <dsp:sp modelId="{1518490E-8D5A-4FCB-B974-E81E9C2FF1CD}">
      <dsp:nvSpPr>
        <dsp:cNvPr id="0" name=""/>
        <dsp:cNvSpPr/>
      </dsp:nvSpPr>
      <dsp:spPr>
        <a:xfrm>
          <a:off x="2260851" y="2303120"/>
          <a:ext cx="6003820" cy="48713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2800" b="1" kern="1200" dirty="0"/>
            <a:t>Respect</a:t>
          </a:r>
        </a:p>
      </dsp:txBody>
      <dsp:txXfrm>
        <a:off x="2284631" y="2326900"/>
        <a:ext cx="5956260" cy="439579"/>
      </dsp:txXfrm>
    </dsp:sp>
    <dsp:sp modelId="{DE4BC705-73E9-443F-BA75-B21E1DB2814C}">
      <dsp:nvSpPr>
        <dsp:cNvPr id="0" name=""/>
        <dsp:cNvSpPr/>
      </dsp:nvSpPr>
      <dsp:spPr>
        <a:xfrm>
          <a:off x="2260851" y="2851152"/>
          <a:ext cx="6003820" cy="48713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2800" b="1" kern="1200" dirty="0"/>
            <a:t>Overall “I like this person”</a:t>
          </a:r>
        </a:p>
      </dsp:txBody>
      <dsp:txXfrm>
        <a:off x="2284631" y="2874932"/>
        <a:ext cx="5956260" cy="439579"/>
      </dsp:txXfrm>
    </dsp:sp>
    <dsp:sp modelId="{AA193D7C-261D-4AFD-9B97-BCE4EE514F90}">
      <dsp:nvSpPr>
        <dsp:cNvPr id="0" name=""/>
        <dsp:cNvSpPr/>
      </dsp:nvSpPr>
      <dsp:spPr>
        <a:xfrm>
          <a:off x="2260851" y="3399184"/>
          <a:ext cx="6003820" cy="80785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n-US" sz="2800" b="1" kern="1200" dirty="0"/>
            <a:t>People only do business with those they like</a:t>
          </a:r>
        </a:p>
      </dsp:txBody>
      <dsp:txXfrm>
        <a:off x="2300287" y="3438620"/>
        <a:ext cx="5924948" cy="7289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B115D-5109-47D1-BF1C-3D6FC05A5654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0E7DF-EA2A-43DF-8624-712E7F4977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92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1916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64E5C-A0FC-4DD8-B816-D9022BF9E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DDCCF2-C621-42C8-A0B9-9F54AEA30D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CD9B8-17E8-4853-9B58-DDD5172E8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6CB5F-3483-4A59-86C1-DAE021DEA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F5AFC-66C3-486A-AF58-E9AE9CB05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11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1B710-4144-43F7-9200-233D71AE8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F0C04-4E6C-459E-B772-6D22D14A2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ABF49-2D8B-4184-B29A-D97FFCE43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3C7B0-4AF8-4096-9B91-0D28A3F1D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9E22C-C5EC-4475-A2F2-05527132E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06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C59D5-3874-4A4B-820B-E8D4065DF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B0494-A5C7-4694-AB18-EEA339D9DC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7D2A7-4AD9-4E80-AB02-9D11C67A8F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D08D4C-9E25-4731-A6C4-3DC8805C8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8016D3-7795-4D25-BCD0-8A9AFEE1A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149C8A-2AFA-4E3E-BA5B-404A816CF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37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AE6C6-F0DA-46A2-A51C-8E422E0E5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E9DD79-E738-4B8B-A5A2-7D1B60966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CCE161-3024-4798-8CF9-2CFFFD8AE5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AC8789-6AE2-45EC-9067-ABC0487AE4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C73341-E0DF-4841-AF15-D3AFE35C74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CAC721-966F-47A9-9C17-2C180A5E3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5D64BB-F1BD-410E-ADF1-A7D599034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0DC678-8C0F-4FCB-A4F2-6304F2BBD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81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DCE1D-F0EF-42D4-9639-F6617B091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89A725-F29C-49CB-8A1A-67543054C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A90385-7209-4B91-8F2F-39887833C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090FA9-4D18-42E8-8AEE-2140C0638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03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4AB3BA-40CA-43D3-91CD-BE9DAB88A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81DB32-D94D-4F70-90A9-8B45D2A36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71D81-7F18-4085-8509-720FFB60E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234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rgbClr val="5298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EB3A011-712E-4A31-807C-28787BD66ED4}"/>
              </a:ext>
            </a:extLst>
          </p:cNvPr>
          <p:cNvSpPr/>
          <p:nvPr userDrawn="1"/>
        </p:nvSpPr>
        <p:spPr>
          <a:xfrm>
            <a:off x="0" y="1455576"/>
            <a:ext cx="12192000" cy="3946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4AB3BA-40CA-43D3-91CD-BE9DAB88A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81DB32-D94D-4F70-90A9-8B45D2A36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71D81-7F18-4085-8509-720FFB60E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7CBB933-DD5C-40C7-A785-49C55444A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55575"/>
            <a:ext cx="12191999" cy="3946849"/>
          </a:xfrm>
        </p:spPr>
        <p:txBody>
          <a:bodyPr anchor="ctr">
            <a:noAutofit/>
          </a:bodyPr>
          <a:lstStyle>
            <a:lvl1pPr algn="ctr">
              <a:defRPr sz="138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9065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44675-0B07-4BA4-96F4-3B2051C16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D0488-2705-4371-936D-3CF17EED2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226ECC-8D4F-4999-BC9B-DFD763D18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4B438-ECFE-49C1-A8D1-03177E80F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0A9804-8A58-4972-B250-2B3E30F13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1A06C-0B78-4187-851E-092A2F509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10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B6E9F-143F-4EE8-868C-DBA7F7A1C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699D50-9551-4C45-B44E-AB4C087018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B227B7-7E5E-43CF-8574-E7E33A824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4A94B8-49F3-47E3-BD84-64A505C40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62D73-0205-43DA-A005-58BABE4EF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85FCA-D0D6-4063-87D3-63065421B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1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2AC84-2E1E-465B-B34A-FE7EC5FC2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47A57F-54E4-4A40-9761-20A2AA519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166DE-0F11-4502-A379-5B96F1352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918D8-3522-4B7F-A364-030D842C3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9E950-7274-4DA4-B09B-AA5A2DC10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77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0D78CC-4806-4EA8-B854-D7F344B9A7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0EE7B-0F4F-4930-9FA6-C3EC23122A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DB57C-C35F-4F74-80F3-5A1D11EBA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1E4D0-B2D8-43D0-8EF9-49F0E053B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263DC-5B14-4B1F-8B7C-C4C7BE594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14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F50F947-CBE1-44A9-8AD0-3EABCE31E928}"/>
              </a:ext>
            </a:extLst>
          </p:cNvPr>
          <p:cNvSpPr/>
          <p:nvPr userDrawn="1"/>
        </p:nvSpPr>
        <p:spPr>
          <a:xfrm>
            <a:off x="0" y="5763491"/>
            <a:ext cx="12192000" cy="109450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629E4C-232E-4486-A0A8-84D42F4C1D18}"/>
              </a:ext>
            </a:extLst>
          </p:cNvPr>
          <p:cNvSpPr/>
          <p:nvPr userDrawn="1"/>
        </p:nvSpPr>
        <p:spPr>
          <a:xfrm>
            <a:off x="-39080" y="3503817"/>
            <a:ext cx="12182864" cy="236139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  <a:cs typeface="Angsana New" panose="020B0502040204020203" pitchFamily="18" charset="-34"/>
            </a:endParaRPr>
          </a:p>
        </p:txBody>
      </p:sp>
      <p:pic>
        <p:nvPicPr>
          <p:cNvPr id="10" name="Picture 4" descr="cashflowLOGO01newshinywhitenormal.png">
            <a:extLst>
              <a:ext uri="{FF2B5EF4-FFF2-40B4-BE49-F238E27FC236}">
                <a16:creationId xmlns:a16="http://schemas.microsoft.com/office/drawing/2014/main" id="{A577FE35-5A2A-41B1-B840-2B744D7A4C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5637" y="4462606"/>
            <a:ext cx="2627762" cy="777390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A4175E-3377-4C49-A653-4B8F969730E9}"/>
              </a:ext>
            </a:extLst>
          </p:cNvPr>
          <p:cNvCxnSpPr/>
          <p:nvPr userDrawn="1"/>
        </p:nvCxnSpPr>
        <p:spPr>
          <a:xfrm>
            <a:off x="0" y="3710861"/>
            <a:ext cx="12182864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5E17DF-BA1A-41FE-9D06-12AAB7E3EDDD}"/>
              </a:ext>
            </a:extLst>
          </p:cNvPr>
          <p:cNvCxnSpPr/>
          <p:nvPr userDrawn="1"/>
        </p:nvCxnSpPr>
        <p:spPr>
          <a:xfrm>
            <a:off x="9136" y="5692061"/>
            <a:ext cx="12182864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48B384C3-BA89-48DA-93D6-C96B3D5676C3}"/>
              </a:ext>
            </a:extLst>
          </p:cNvPr>
          <p:cNvSpPr/>
          <p:nvPr userDrawn="1"/>
        </p:nvSpPr>
        <p:spPr>
          <a:xfrm>
            <a:off x="9120006" y="2256914"/>
            <a:ext cx="2468876" cy="2468876"/>
          </a:xfrm>
          <a:prstGeom prst="ellipse">
            <a:avLst/>
          </a:prstGeom>
          <a:blipFill>
            <a:blip r:embed="rId3"/>
            <a:srcRect/>
            <a:stretch>
              <a:fillRect l="-26805" t="6924" r="-40709" b="-27750"/>
            </a:stretch>
          </a:blip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164E5C-A0FC-4DD8-B816-D9022BF9E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1824" y="3377274"/>
            <a:ext cx="5809673" cy="2134938"/>
          </a:xfrm>
        </p:spPr>
        <p:txBody>
          <a:bodyPr anchor="b">
            <a:normAutofit/>
          </a:bodyPr>
          <a:lstStyle>
            <a:lvl1pPr algn="ctr">
              <a:defRPr lang="en-US" sz="54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ngsana New" panose="020B0502040204020203" pitchFamily="18" charset="-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CD9B8-17E8-4853-9B58-DDD5172E8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6CB5F-3483-4A59-86C1-DAE021DEA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F5AFC-66C3-486A-AF58-E9AE9CB05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05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603504"/>
            <a:ext cx="9601200" cy="5263896"/>
          </a:xfrm>
        </p:spPr>
        <p:txBody>
          <a:bodyPr>
            <a:normAutofit/>
          </a:bodyPr>
          <a:lstStyle>
            <a:lvl1pPr marL="0" indent="0">
              <a:buNone/>
              <a:defRPr sz="4400" b="0" i="0"/>
            </a:lvl1pPr>
            <a:lvl2pPr marL="530352" indent="0">
              <a:buNone/>
              <a:defRPr sz="4400" b="0" i="0"/>
            </a:lvl2pPr>
            <a:lvl3pPr marL="987552" indent="0">
              <a:buNone/>
              <a:defRPr sz="4400" b="0" i="0"/>
            </a:lvl3pPr>
            <a:lvl4pPr marL="1444752" indent="0">
              <a:buNone/>
              <a:defRPr sz="4400" b="0" i="0"/>
            </a:lvl4pPr>
            <a:lvl5pPr marL="1901952" indent="0">
              <a:buNone/>
              <a:defRPr sz="4400" b="0" i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5/20/2021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27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992" y="124953"/>
            <a:ext cx="11944014" cy="4372387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rgbClr val="609FDB"/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rgbClr val="609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E2AC893-ADE8-4EA0-BBE7-34E668614BEB}"/>
              </a:ext>
            </a:extLst>
          </p:cNvPr>
          <p:cNvSpPr txBox="1">
            <a:spLocks/>
          </p:cNvSpPr>
          <p:nvPr userDrawn="1"/>
        </p:nvSpPr>
        <p:spPr>
          <a:xfrm>
            <a:off x="4287449" y="6459785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b="0" cap="none" spc="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Copyright © 2019 Lifetime </a:t>
            </a:r>
            <a:r>
              <a:rPr lang="en-US" b="0" cap="none" spc="0" dirty="0" err="1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CashFlow</a:t>
            </a:r>
            <a:r>
              <a:rPr lang="en-US" b="0" cap="none" spc="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Academy LLC</a:t>
            </a:r>
          </a:p>
        </p:txBody>
      </p:sp>
    </p:spTree>
    <p:extLst>
      <p:ext uri="{BB962C8B-B14F-4D97-AF65-F5344CB8AC3E}">
        <p14:creationId xmlns:p14="http://schemas.microsoft.com/office/powerpoint/2010/main" val="1673636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17116"/>
            <a:ext cx="11174186" cy="757130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4800" spc="-60" dirty="0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0" y="3671248"/>
            <a:ext cx="10885260" cy="2360415"/>
          </a:xfrm>
        </p:spPr>
        <p:txBody>
          <a:bodyPr>
            <a:noAutofit/>
          </a:bodyPr>
          <a:lstStyle>
            <a:lvl1pPr marL="0" indent="0" algn="l">
              <a:buNone/>
              <a:defRPr sz="4400" b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609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9EBDF26-318C-4E27-A4C0-623F5804E10E}"/>
              </a:ext>
            </a:extLst>
          </p:cNvPr>
          <p:cNvSpPr txBox="1">
            <a:spLocks/>
          </p:cNvSpPr>
          <p:nvPr userDrawn="1"/>
        </p:nvSpPr>
        <p:spPr>
          <a:xfrm>
            <a:off x="4287449" y="6459785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b="0" cap="none" spc="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Copyright © 2019 Lifetime </a:t>
            </a:r>
            <a:r>
              <a:rPr lang="en-US" b="0" cap="none" spc="0" dirty="0" err="1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CashFlow</a:t>
            </a:r>
            <a:r>
              <a:rPr lang="en-US" b="0" cap="none" spc="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Academy LLC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8502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rgbClr val="609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14" y="1366982"/>
            <a:ext cx="11174186" cy="4351649"/>
          </a:xfrm>
        </p:spPr>
        <p:txBody>
          <a:bodyPr>
            <a:noAutofit/>
          </a:bodyPr>
          <a:lstStyle>
            <a:lvl1pPr marL="571500" indent="-571500" algn="l">
              <a:buFont typeface="Arial" panose="020B0604020202020204" pitchFamily="34" charset="0"/>
              <a:buChar char="•"/>
              <a:defRPr sz="4400" b="0">
                <a:solidFill>
                  <a:schemeClr val="tx1">
                    <a:lumMod val="75000"/>
                    <a:lumOff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>
            <a:noAutofit/>
          </a:bodyPr>
          <a:lstStyle>
            <a:lvl1pPr>
              <a:defRPr sz="4800" b="1">
                <a:solidFill>
                  <a:srgbClr val="609FDB"/>
                </a:solidFill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CA042F7-8C36-4F0E-AB9A-29D3ED7F316D}"/>
              </a:ext>
            </a:extLst>
          </p:cNvPr>
          <p:cNvSpPr txBox="1">
            <a:spLocks/>
          </p:cNvSpPr>
          <p:nvPr userDrawn="1"/>
        </p:nvSpPr>
        <p:spPr>
          <a:xfrm>
            <a:off x="4287449" y="6459785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b="0" cap="none" spc="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Copyright © 2019 Lifetime </a:t>
            </a:r>
            <a:r>
              <a:rPr lang="en-US" b="0" cap="none" spc="0" dirty="0" err="1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CashFlow</a:t>
            </a:r>
            <a:r>
              <a:rPr lang="en-US" b="0" cap="none" spc="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Academy LLC</a:t>
            </a:r>
          </a:p>
        </p:txBody>
      </p:sp>
    </p:spTree>
    <p:extLst>
      <p:ext uri="{BB962C8B-B14F-4D97-AF65-F5344CB8AC3E}">
        <p14:creationId xmlns:p14="http://schemas.microsoft.com/office/powerpoint/2010/main" val="2481068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mbria Math"/>
              <a:buNone/>
              <a:defRPr sz="5400">
                <a:latin typeface="Cambria Math"/>
                <a:ea typeface="Cambria Math"/>
                <a:cs typeface="Cambria Math"/>
                <a:sym typeface="Cambria Mat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" name="Google Shape;16;p9"/>
          <p:cNvSpPr/>
          <p:nvPr/>
        </p:nvSpPr>
        <p:spPr>
          <a:xfrm>
            <a:off x="0" y="5763491"/>
            <a:ext cx="12192000" cy="1094509"/>
          </a:xfrm>
          <a:prstGeom prst="rect">
            <a:avLst/>
          </a:prstGeom>
          <a:gradFill>
            <a:gsLst>
              <a:gs pos="0">
                <a:srgbClr val="70A5DA"/>
              </a:gs>
              <a:gs pos="50000">
                <a:srgbClr val="539BDB"/>
              </a:gs>
              <a:gs pos="100000">
                <a:srgbClr val="4288C8"/>
              </a:gs>
            </a:gsLst>
            <a:lin ang="5400000" scaled="0"/>
          </a:gradFill>
          <a:ln w="952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7;p9" descr="cashflowLOGO01newshinywhitenormal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70046" y="6059291"/>
            <a:ext cx="1851908" cy="54786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9"/>
          <p:cNvSpPr/>
          <p:nvPr/>
        </p:nvSpPr>
        <p:spPr>
          <a:xfrm>
            <a:off x="4568" y="5752309"/>
            <a:ext cx="12182864" cy="112905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600" b="0" i="0" u="none" strike="noStrike" cap="none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20231315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93441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4219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78733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05614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3836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C556A-EE9C-4EFB-B3C6-313470A9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D51F5-91DE-41E0-8A30-927468CD7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A4DF9-1F3D-4332-8E60-B2D4992EF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4877B-4B47-4EBD-B59D-21C969689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4AD8C-C908-44EE-9759-B0E258838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30520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8297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02180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9733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14719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209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C556A-EE9C-4EFB-B3C6-313470A9E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50164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D51F5-91DE-41E0-8A30-927468CD7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8364" y="365125"/>
            <a:ext cx="5165436" cy="5811838"/>
          </a:xfrm>
        </p:spPr>
        <p:txBody>
          <a:bodyPr>
            <a:normAutofit/>
          </a:bodyPr>
          <a:lstStyle>
            <a:lvl1pPr marL="341313" indent="-341313">
              <a:defRPr sz="4000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  <a:lvl2pPr marL="803275" indent="-346075">
              <a:defRPr sz="4000">
                <a:latin typeface="Cambria Math" panose="02040503050406030204" pitchFamily="18" charset="0"/>
                <a:ea typeface="Cambria Math" panose="02040503050406030204" pitchFamily="18" charset="0"/>
              </a:defRPr>
            </a:lvl2pPr>
            <a:lvl3pPr marL="1255713" indent="-341313">
              <a:defRPr sz="4000">
                <a:latin typeface="Cambria Math" panose="02040503050406030204" pitchFamily="18" charset="0"/>
                <a:ea typeface="Cambria Math" panose="02040503050406030204" pitchFamily="18" charset="0"/>
              </a:defRPr>
            </a:lvl3pPr>
            <a:lvl4pPr marL="1717675" indent="-346075">
              <a:tabLst>
                <a:tab pos="1717675" algn="l"/>
              </a:tabLst>
              <a:defRPr sz="4000">
                <a:latin typeface="Cambria Math" panose="02040503050406030204" pitchFamily="18" charset="0"/>
                <a:ea typeface="Cambria Math" panose="02040503050406030204" pitchFamily="18" charset="0"/>
              </a:defRPr>
            </a:lvl4pPr>
            <a:lvl5pPr marL="2170113" indent="-341313">
              <a:defRPr sz="4000">
                <a:latin typeface="Cambria Math" panose="02040503050406030204" pitchFamily="18" charset="0"/>
                <a:ea typeface="Cambria Math" panose="0204050305040603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A4DF9-1F3D-4332-8E60-B2D4992EF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4877B-4B47-4EBD-B59D-21C969689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4AD8C-C908-44EE-9759-B0E258838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C275A31-FB30-4406-83DD-C4BF210BD142}"/>
              </a:ext>
            </a:extLst>
          </p:cNvPr>
          <p:cNvSpPr txBox="1">
            <a:spLocks/>
          </p:cNvSpPr>
          <p:nvPr userDrawn="1"/>
        </p:nvSpPr>
        <p:spPr>
          <a:xfrm>
            <a:off x="4287449" y="6459785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b="0" cap="none" spc="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Copyright © 2019 Lifetime </a:t>
            </a:r>
            <a:r>
              <a:rPr lang="en-US" b="0" cap="none" spc="0" dirty="0" err="1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CashFlow</a:t>
            </a:r>
            <a:r>
              <a:rPr lang="en-US" b="0" cap="none" spc="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Academy LLC</a:t>
            </a:r>
          </a:p>
        </p:txBody>
      </p:sp>
    </p:spTree>
    <p:extLst>
      <p:ext uri="{BB962C8B-B14F-4D97-AF65-F5344CB8AC3E}">
        <p14:creationId xmlns:p14="http://schemas.microsoft.com/office/powerpoint/2010/main" val="3622276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C556A-EE9C-4EFB-B3C6-313470A9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5400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A4DF9-1F3D-4332-8E60-B2D4992EF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4877B-4B47-4EBD-B59D-21C969689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4AD8C-C908-44EE-9759-B0E258838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22F716-F93E-43E0-A9AB-EE58CE1431D3}"/>
              </a:ext>
            </a:extLst>
          </p:cNvPr>
          <p:cNvSpPr/>
          <p:nvPr userDrawn="1"/>
        </p:nvSpPr>
        <p:spPr>
          <a:xfrm>
            <a:off x="0" y="5763491"/>
            <a:ext cx="12192000" cy="109450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ashflowLOGO01newshinywhitenormal.png">
            <a:extLst>
              <a:ext uri="{FF2B5EF4-FFF2-40B4-BE49-F238E27FC236}">
                <a16:creationId xmlns:a16="http://schemas.microsoft.com/office/drawing/2014/main" id="{BCD84716-4971-49BD-9666-753B3AA9BE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0046" y="6059291"/>
            <a:ext cx="1851908" cy="5478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6381601-1383-4B71-918B-E686CB6BE647}"/>
              </a:ext>
            </a:extLst>
          </p:cNvPr>
          <p:cNvSpPr/>
          <p:nvPr userDrawn="1"/>
        </p:nvSpPr>
        <p:spPr>
          <a:xfrm>
            <a:off x="4568" y="5752309"/>
            <a:ext cx="12182864" cy="11290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  <a:cs typeface="Angsana New" panose="020B0502040204020203" pitchFamily="18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863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D51F5-91DE-41E0-8A30-927468CD7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2182" y="550416"/>
            <a:ext cx="10291618" cy="5626547"/>
          </a:xfrm>
        </p:spPr>
        <p:txBody>
          <a:bodyPr vert="horz" lIns="91440" tIns="45720" rIns="91440" bIns="45720" rtlCol="0">
            <a:normAutofit/>
          </a:bodyPr>
          <a:lstStyle>
            <a:lvl1pPr marL="461963" indent="-461963">
              <a:defRPr lang="en-US" sz="40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914400" indent="-457200">
              <a:defRPr lang="en-US" sz="40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2pPr>
            <a:lvl3pPr marL="1376363" indent="-461963">
              <a:defRPr lang="en-US" sz="40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3pPr>
            <a:lvl4pPr>
              <a:defRPr lang="en-US" sz="40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4pPr>
            <a:lvl5pPr>
              <a:defRPr lang="en-US" sz="40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A4DF9-1F3D-4332-8E60-B2D4992EF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4877B-4B47-4EBD-B59D-21C969689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4AD8C-C908-44EE-9759-B0E258838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ashflowLOGO01newshinywhitenormal.png">
            <a:extLst>
              <a:ext uri="{FF2B5EF4-FFF2-40B4-BE49-F238E27FC236}">
                <a16:creationId xmlns:a16="http://schemas.microsoft.com/office/drawing/2014/main" id="{A64B118C-17CD-4EFA-9BF7-F4C6D71303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70046" y="6059291"/>
            <a:ext cx="1851908" cy="5478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EB37DE-8784-463B-A03A-5AD8B6AAC23C}"/>
              </a:ext>
            </a:extLst>
          </p:cNvPr>
          <p:cNvSpPr/>
          <p:nvPr userDrawn="1"/>
        </p:nvSpPr>
        <p:spPr>
          <a:xfrm>
            <a:off x="697395" y="550416"/>
            <a:ext cx="140805" cy="550887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5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C556A-EE9C-4EFB-B3C6-313470A9E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756" y="152755"/>
            <a:ext cx="10515600" cy="1325563"/>
          </a:xfrm>
        </p:spPr>
        <p:txBody>
          <a:bodyPr>
            <a:normAutofit/>
          </a:bodyPr>
          <a:lstStyle>
            <a:lvl1pPr>
              <a:defRPr lang="en-US" sz="4300" b="1" kern="12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D51F5-91DE-41E0-8A30-927468CD7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56" y="1233326"/>
            <a:ext cx="10515600" cy="5123024"/>
          </a:xfrm>
        </p:spPr>
        <p:txBody>
          <a:bodyPr/>
          <a:lstStyle>
            <a:lvl1pPr>
              <a:defRPr lang="en-US" sz="43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>
              <a:defRPr lang="en-US" sz="43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2pPr>
            <a:lvl3pPr>
              <a:defRPr lang="en-US" sz="43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3pPr>
            <a:lvl4pPr>
              <a:defRPr lang="en-US" sz="43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4pPr>
            <a:lvl5pPr>
              <a:defRPr lang="en-US" sz="43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A4DF9-1F3D-4332-8E60-B2D4992EF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4877B-4B47-4EBD-B59D-21C969689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4AD8C-C908-44EE-9759-B0E258838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50A180-427E-48E4-B8DC-4CE6061FC817}"/>
              </a:ext>
            </a:extLst>
          </p:cNvPr>
          <p:cNvSpPr/>
          <p:nvPr userDrawn="1"/>
        </p:nvSpPr>
        <p:spPr>
          <a:xfrm flipH="1">
            <a:off x="0" y="0"/>
            <a:ext cx="622300" cy="68580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2160ECE-DA1B-4D94-8053-1A07E98390F6}"/>
              </a:ext>
            </a:extLst>
          </p:cNvPr>
          <p:cNvSpPr txBox="1">
            <a:spLocks/>
          </p:cNvSpPr>
          <p:nvPr userDrawn="1"/>
        </p:nvSpPr>
        <p:spPr>
          <a:xfrm>
            <a:off x="4287449" y="6459785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b="0" cap="none" spc="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Copyright © 2019 Lifetime </a:t>
            </a:r>
            <a:r>
              <a:rPr lang="en-US" b="0" cap="none" spc="0" dirty="0" err="1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CashFlow</a:t>
            </a:r>
            <a:r>
              <a:rPr lang="en-US" b="0" cap="none" spc="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Academy LLC</a:t>
            </a:r>
          </a:p>
        </p:txBody>
      </p:sp>
    </p:spTree>
    <p:extLst>
      <p:ext uri="{BB962C8B-B14F-4D97-AF65-F5344CB8AC3E}">
        <p14:creationId xmlns:p14="http://schemas.microsoft.com/office/powerpoint/2010/main" val="1855195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C556A-EE9C-4EFB-B3C6-313470A9E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2764" y="152755"/>
            <a:ext cx="7008592" cy="1325563"/>
          </a:xfrm>
        </p:spPr>
        <p:txBody>
          <a:bodyPr>
            <a:normAutofit/>
          </a:bodyPr>
          <a:lstStyle>
            <a:lvl1pPr>
              <a:defRPr lang="en-US" sz="4000" b="1" kern="12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D51F5-91DE-41E0-8A30-927468CD7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2764" y="1478318"/>
            <a:ext cx="7008592" cy="4106346"/>
          </a:xfrm>
        </p:spPr>
        <p:txBody>
          <a:bodyPr>
            <a:normAutofit/>
          </a:bodyPr>
          <a:lstStyle>
            <a:lvl1pPr>
              <a:defRPr lang="en-US" sz="36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>
              <a:defRPr lang="en-US" sz="36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2pPr>
            <a:lvl3pPr>
              <a:defRPr lang="en-US" sz="36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3pPr>
            <a:lvl4pPr>
              <a:defRPr lang="en-US" sz="36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4pPr>
            <a:lvl5pPr>
              <a:defRPr lang="en-US" sz="36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A4DF9-1F3D-4332-8E60-B2D4992EF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4877B-4B47-4EBD-B59D-21C969689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4AD8C-C908-44EE-9759-B0E258838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50A180-427E-48E4-B8DC-4CE6061FC817}"/>
              </a:ext>
            </a:extLst>
          </p:cNvPr>
          <p:cNvSpPr/>
          <p:nvPr userDrawn="1"/>
        </p:nvSpPr>
        <p:spPr>
          <a:xfrm flipH="1">
            <a:off x="0" y="0"/>
            <a:ext cx="622300" cy="68580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2160ECE-DA1B-4D94-8053-1A07E98390F6}"/>
              </a:ext>
            </a:extLst>
          </p:cNvPr>
          <p:cNvSpPr txBox="1">
            <a:spLocks/>
          </p:cNvSpPr>
          <p:nvPr userDrawn="1"/>
        </p:nvSpPr>
        <p:spPr>
          <a:xfrm>
            <a:off x="4287449" y="6459785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b="0" cap="none" spc="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Copyright © 2019 Lifetime </a:t>
            </a:r>
            <a:r>
              <a:rPr lang="en-US" b="0" cap="none" spc="0" dirty="0" err="1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CashFlow</a:t>
            </a:r>
            <a:r>
              <a:rPr lang="en-US" b="0" cap="none" spc="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Academy LLC</a:t>
            </a:r>
          </a:p>
        </p:txBody>
      </p:sp>
    </p:spTree>
    <p:extLst>
      <p:ext uri="{BB962C8B-B14F-4D97-AF65-F5344CB8AC3E}">
        <p14:creationId xmlns:p14="http://schemas.microsoft.com/office/powerpoint/2010/main" val="590153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C556A-EE9C-4EFB-B3C6-313470A9E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755"/>
            <a:ext cx="7169727" cy="1325563"/>
          </a:xfrm>
        </p:spPr>
        <p:txBody>
          <a:bodyPr>
            <a:normAutofit/>
          </a:bodyPr>
          <a:lstStyle>
            <a:lvl1pPr>
              <a:defRPr lang="en-US" sz="4000" b="1" kern="1200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D51F5-91DE-41E0-8A30-927468CD7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8318"/>
            <a:ext cx="7169727" cy="4106346"/>
          </a:xfrm>
        </p:spPr>
        <p:txBody>
          <a:bodyPr>
            <a:normAutofit/>
          </a:bodyPr>
          <a:lstStyle>
            <a:lvl1pPr>
              <a:defRPr lang="en-US" sz="36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>
              <a:defRPr lang="en-US" sz="36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2pPr>
            <a:lvl3pPr>
              <a:defRPr lang="en-US" sz="36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3pPr>
            <a:lvl4pPr>
              <a:defRPr lang="en-US" sz="36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4pPr>
            <a:lvl5pPr>
              <a:defRPr lang="en-US" sz="3600" kern="120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A4DF9-1F3D-4332-8E60-B2D4992EF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A24-2BCF-4DA8-A132-FCCF4EC26DE5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4877B-4B47-4EBD-B59D-21C969689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4AD8C-C908-44EE-9759-B0E258838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2160ECE-DA1B-4D94-8053-1A07E98390F6}"/>
              </a:ext>
            </a:extLst>
          </p:cNvPr>
          <p:cNvSpPr txBox="1">
            <a:spLocks/>
          </p:cNvSpPr>
          <p:nvPr userDrawn="1"/>
        </p:nvSpPr>
        <p:spPr>
          <a:xfrm>
            <a:off x="4287449" y="6459785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b="0" cap="none" spc="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Copyright © 2019 Lifetime </a:t>
            </a:r>
            <a:r>
              <a:rPr lang="en-US" b="0" cap="none" spc="0" dirty="0" err="1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CashFlow</a:t>
            </a:r>
            <a:r>
              <a:rPr lang="en-US" b="0" cap="none" spc="0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Academy LLC</a:t>
            </a:r>
          </a:p>
        </p:txBody>
      </p:sp>
    </p:spTree>
    <p:extLst>
      <p:ext uri="{BB962C8B-B14F-4D97-AF65-F5344CB8AC3E}">
        <p14:creationId xmlns:p14="http://schemas.microsoft.com/office/powerpoint/2010/main" val="1182349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0E3853-102A-4FDD-B72E-F2CD67063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ABCA2-F39F-45B6-A602-E1450512F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7EF6-F11E-4B69-9B56-FA13966BE5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04A24-2BCF-4DA8-A132-FCCF4EC26DE5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7C6C2-5210-4156-ACC4-A5236DD489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E8061-ACB6-4303-9F41-06FFD56F88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4A987-2E7B-4027-B86E-6C5279F30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46465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4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Portones_Shopping_Mall.png" TargetMode="External"/><Relationship Id="rId3" Type="http://schemas.openxmlformats.org/officeDocument/2006/relationships/image" Target="../media/image15.jpe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6" Type="http://schemas.openxmlformats.org/officeDocument/2006/relationships/hyperlink" Target="http://en.wikipedia.org/wiki/File:Alaska_Highway_Mile_1337_(Looking_Eastbound).jpg" TargetMode="External"/><Relationship Id="rId5" Type="http://schemas.openxmlformats.org/officeDocument/2006/relationships/image" Target="../media/image16.jpeg"/><Relationship Id="rId4" Type="http://schemas.openxmlformats.org/officeDocument/2006/relationships/hyperlink" Target="http://en.wikipedia.org/wiki/File:Pulkovo_airport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://www.datausa.io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://www.city-data.com/" TargetMode="External"/><Relationship Id="rId5" Type="http://schemas.openxmlformats.org/officeDocument/2006/relationships/hyperlink" Target="http://www.census.gov/" TargetMode="External"/><Relationship Id="rId4" Type="http://schemas.openxmlformats.org/officeDocument/2006/relationships/hyperlink" Target="http://www.bestplaces.net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&amp;ehk=MYOBm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&amp;ehk=c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&amp;ehk=1K1oBi3xfyr8qfDYr4UgCw&amp;r=0&amp;pid=OfficeInsert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&amp;ehk=jIeui1X8QGBNioX9RoqT7g&amp;r=0&amp;pid=OfficeInsert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7.xml"/><Relationship Id="rId4" Type="http://schemas.openxmlformats.org/officeDocument/2006/relationships/hyperlink" Target="http://www.stubbornmule.net/2008/12/auction-approaching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&amp;ehk=jIeui1X8QGBNioX9RoqT7g&amp;r=0&amp;pid=OfficeInsert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4" Type="http://schemas.openxmlformats.org/officeDocument/2006/relationships/hyperlink" Target="http://www.stubbornmule.net/2008/12/auction-approaching/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Relationship Id="rId4" Type="http://schemas.openxmlformats.org/officeDocument/2006/relationships/hyperlink" Target="http://www.flickr.com/photos/pondspider/431112549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DF1E46-A700-4458-AEE8-3573266EC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753" y="4502852"/>
            <a:ext cx="11112118" cy="1920526"/>
          </a:xfrm>
        </p:spPr>
        <p:txBody>
          <a:bodyPr/>
          <a:lstStyle/>
          <a:p>
            <a:r>
              <a:rPr lang="en-US" sz="6600" dirty="0"/>
              <a:t>CLASSIFICATION OF PROPERTIES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2" b="37802"/>
          <a:stretch>
            <a:fillRect/>
          </a:stretch>
        </p:blipFill>
        <p:spPr>
          <a:xfrm>
            <a:off x="0" y="1174477"/>
            <a:ext cx="12192000" cy="4288638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142D03C-D8E8-4D74-9755-0F643F749853}"/>
              </a:ext>
            </a:extLst>
          </p:cNvPr>
          <p:cNvSpPr/>
          <p:nvPr/>
        </p:nvSpPr>
        <p:spPr>
          <a:xfrm>
            <a:off x="9120006" y="2269380"/>
            <a:ext cx="2468876" cy="2468876"/>
          </a:xfrm>
          <a:prstGeom prst="ellipse">
            <a:avLst/>
          </a:prstGeom>
          <a:solidFill>
            <a:srgbClr val="FFFF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170E4DD-6106-4343-B21E-72B9A04E7CC6}"/>
              </a:ext>
            </a:extLst>
          </p:cNvPr>
          <p:cNvSpPr/>
          <p:nvPr/>
        </p:nvSpPr>
        <p:spPr>
          <a:xfrm>
            <a:off x="9120006" y="2256914"/>
            <a:ext cx="2468876" cy="2468876"/>
          </a:xfrm>
          <a:prstGeom prst="ellipse">
            <a:avLst/>
          </a:prstGeom>
          <a:blipFill>
            <a:blip r:embed="rId4"/>
            <a:srcRect/>
            <a:stretch>
              <a:fillRect l="-26805" t="6924" r="-40709" b="-27750"/>
            </a:stretch>
          </a:blip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1536424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9" b="22359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5DF1E46-A700-4458-AEE8-3573266EC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871" y="4854126"/>
            <a:ext cx="11112118" cy="1370210"/>
          </a:xfrm>
        </p:spPr>
        <p:txBody>
          <a:bodyPr/>
          <a:lstStyle/>
          <a:p>
            <a:r>
              <a:rPr lang="en-US" sz="5400" dirty="0"/>
              <a:t>SELECTING YOUR INITIAL </a:t>
            </a:r>
            <a:br>
              <a:rPr lang="en-US" sz="5400" dirty="0"/>
            </a:br>
            <a:r>
              <a:rPr lang="en-US" sz="5400" dirty="0"/>
              <a:t>MARKETS TO EVALUATE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42D03C-D8E8-4D74-9755-0F643F749853}"/>
              </a:ext>
            </a:extLst>
          </p:cNvPr>
          <p:cNvSpPr/>
          <p:nvPr/>
        </p:nvSpPr>
        <p:spPr>
          <a:xfrm>
            <a:off x="9120006" y="2269380"/>
            <a:ext cx="2468876" cy="2468876"/>
          </a:xfrm>
          <a:prstGeom prst="ellipse">
            <a:avLst/>
          </a:prstGeom>
          <a:solidFill>
            <a:srgbClr val="FFFF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70E4DD-6106-4343-B21E-72B9A04E7CC6}"/>
              </a:ext>
            </a:extLst>
          </p:cNvPr>
          <p:cNvSpPr/>
          <p:nvPr/>
        </p:nvSpPr>
        <p:spPr>
          <a:xfrm>
            <a:off x="9120006" y="2256914"/>
            <a:ext cx="2468876" cy="2468876"/>
          </a:xfrm>
          <a:prstGeom prst="ellipse">
            <a:avLst/>
          </a:prstGeom>
          <a:blipFill>
            <a:blip r:embed="rId4"/>
            <a:srcRect/>
            <a:stretch>
              <a:fillRect l="-26805" t="6924" r="-40709" b="-27750"/>
            </a:stretch>
          </a:blip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2556707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cision-300x2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458" y="3513220"/>
            <a:ext cx="4220542" cy="33447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755"/>
            <a:ext cx="10968789" cy="1325563"/>
          </a:xfrm>
        </p:spPr>
        <p:txBody>
          <a:bodyPr>
            <a:noAutofit/>
          </a:bodyPr>
          <a:lstStyle/>
          <a:p>
            <a:r>
              <a:rPr lang="en-US" sz="4800" dirty="0"/>
              <a:t>4 Initial Markets to Consider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8317"/>
            <a:ext cx="10968789" cy="4778103"/>
          </a:xfrm>
        </p:spPr>
        <p:txBody>
          <a:bodyPr>
            <a:normAutofit/>
          </a:bodyPr>
          <a:lstStyle/>
          <a:p>
            <a:r>
              <a:rPr lang="en-US" sz="4400" dirty="0"/>
              <a:t>Your backyard (2-hour drive any direction)</a:t>
            </a:r>
          </a:p>
          <a:p>
            <a:r>
              <a:rPr lang="en-US" sz="4400" dirty="0"/>
              <a:t>A place you know well, often where you grew up</a:t>
            </a:r>
          </a:p>
          <a:p>
            <a:r>
              <a:rPr lang="en-US" sz="4400" dirty="0"/>
              <a:t>A place with boots on the ground</a:t>
            </a:r>
          </a:p>
          <a:p>
            <a:r>
              <a:rPr lang="en-US" sz="4400" dirty="0"/>
              <a:t>A place you want to retire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450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What to Look for </a:t>
            </a:r>
            <a:br>
              <a:rPr lang="en-US" sz="4400" dirty="0"/>
            </a:br>
            <a:r>
              <a:rPr lang="en-US" sz="4400" dirty="0"/>
              <a:t>in a Market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8364" y="3449053"/>
            <a:ext cx="5165436" cy="2727910"/>
          </a:xfrm>
        </p:spPr>
        <p:txBody>
          <a:bodyPr>
            <a:normAutofit/>
          </a:bodyPr>
          <a:lstStyle/>
          <a:p>
            <a:r>
              <a:rPr lang="en-US" dirty="0"/>
              <a:t>Population Growth</a:t>
            </a:r>
          </a:p>
          <a:p>
            <a:r>
              <a:rPr lang="en-US" dirty="0"/>
              <a:t>Income Growth</a:t>
            </a:r>
          </a:p>
          <a:p>
            <a:r>
              <a:rPr lang="en-US" dirty="0"/>
              <a:t>Job/Employment Growth</a:t>
            </a:r>
          </a:p>
          <a:p>
            <a:pPr lvl="1"/>
            <a:endParaRPr lang="en-US" dirty="0"/>
          </a:p>
        </p:txBody>
      </p:sp>
      <p:pic>
        <p:nvPicPr>
          <p:cNvPr id="4" name="Picture 3" descr="direMokAT.pn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4" r="2" b="2"/>
          <a:stretch/>
        </p:blipFill>
        <p:spPr>
          <a:xfrm>
            <a:off x="0" y="629266"/>
            <a:ext cx="7552944" cy="6857990"/>
          </a:xfrm>
          <a:prstGeom prst="rect">
            <a:avLst/>
          </a:prstGeom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739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Additional Market Considerations</a:t>
            </a:r>
          </a:p>
        </p:txBody>
      </p:sp>
      <p:graphicFrame>
        <p:nvGraphicFramePr>
          <p:cNvPr id="17" name="Content Placeholder 2"/>
          <p:cNvGraphicFramePr>
            <a:graphicFrameLocks noGrp="1"/>
          </p:cNvGraphicFramePr>
          <p:nvPr>
            <p:ph idx="1"/>
          </p:nvPr>
        </p:nvGraphicFramePr>
        <p:xfrm>
          <a:off x="4661655" y="28241"/>
          <a:ext cx="6493042" cy="6492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48687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C0878-D463-4FA5-ACCD-2ACF91056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582F9-AC3A-49F7-B232-825F7ED59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Ideally minimum 100k population</a:t>
            </a:r>
          </a:p>
          <a:p>
            <a:r>
              <a:rPr lang="en-US" dirty="0"/>
              <a:t>Like an airport with one major carrier</a:t>
            </a:r>
          </a:p>
          <a:p>
            <a:r>
              <a:rPr lang="en-US" dirty="0"/>
              <a:t>Has a highway that runs through it. </a:t>
            </a:r>
          </a:p>
          <a:p>
            <a:r>
              <a:rPr lang="en-US" dirty="0"/>
              <a:t>Shopping Hub area</a:t>
            </a:r>
          </a:p>
        </p:txBody>
      </p:sp>
      <p:pic>
        <p:nvPicPr>
          <p:cNvPr id="11" name="Picture 10" descr="A picture containing outdoor, sky, ground, grass&#10;&#10;Description generated with very high confidence">
            <a:extLst>
              <a:ext uri="{FF2B5EF4-FFF2-40B4-BE49-F238E27FC236}">
                <a16:creationId xmlns:a16="http://schemas.microsoft.com/office/drawing/2014/main" id="{B03341DE-BD66-45D8-8277-060D9FBEB41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48287" y="4422218"/>
            <a:ext cx="2664995" cy="1878166"/>
          </a:xfrm>
          <a:prstGeom prst="rect">
            <a:avLst/>
          </a:prstGeom>
        </p:spPr>
      </p:pic>
      <p:pic>
        <p:nvPicPr>
          <p:cNvPr id="16" name="Picture 15" descr="A close up of a country road&#10;&#10;Description generated with very high confidence">
            <a:extLst>
              <a:ext uri="{FF2B5EF4-FFF2-40B4-BE49-F238E27FC236}">
                <a16:creationId xmlns:a16="http://schemas.microsoft.com/office/drawing/2014/main" id="{955B7F0A-73B2-455B-8E4A-1CD9077B2B1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856556" y="2738880"/>
            <a:ext cx="2602038" cy="1951529"/>
          </a:xfrm>
          <a:prstGeom prst="rect">
            <a:avLst/>
          </a:prstGeom>
        </p:spPr>
      </p:pic>
      <p:pic>
        <p:nvPicPr>
          <p:cNvPr id="19" name="Picture 18" descr="A picture containing indoor, floor&#10;&#10;Description generated with very high confidence">
            <a:extLst>
              <a:ext uri="{FF2B5EF4-FFF2-40B4-BE49-F238E27FC236}">
                <a16:creationId xmlns:a16="http://schemas.microsoft.com/office/drawing/2014/main" id="{D64D28A6-0673-44AB-88E8-F2246C2D7D7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57167" y="1690688"/>
            <a:ext cx="2602038" cy="17312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616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26060" y="-15413"/>
            <a:ext cx="11563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Four Websites to Check Demographics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694" y="2506148"/>
            <a:ext cx="2674932" cy="1845703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191267" y="2419284"/>
            <a:ext cx="3234069" cy="1281406"/>
          </a:xfrm>
          <a:prstGeom prst="wedgeEllipseCallout">
            <a:avLst>
              <a:gd name="adj1" fmla="val 69396"/>
              <a:gd name="adj2" fmla="val 13204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Oval Callout 14"/>
          <p:cNvSpPr/>
          <p:nvPr/>
        </p:nvSpPr>
        <p:spPr>
          <a:xfrm flipH="1">
            <a:off x="1204694" y="976731"/>
            <a:ext cx="3603278" cy="1281406"/>
          </a:xfrm>
          <a:prstGeom prst="wedgeEllipseCallout">
            <a:avLst>
              <a:gd name="adj1" fmla="val -32456"/>
              <a:gd name="adj2" fmla="val 72638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589" y="2779979"/>
            <a:ext cx="36032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hlinkClick r:id="rId4"/>
              </a:rPr>
              <a:t>www.BestPlaces.net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8874" y="1378907"/>
            <a:ext cx="27707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hlinkClick r:id="rId5"/>
              </a:rPr>
              <a:t>www.Census.gov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49024" y="1346423"/>
            <a:ext cx="29695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hlinkClick r:id="rId6"/>
              </a:rPr>
              <a:t>www.City-Data.com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Oval Callout 20"/>
          <p:cNvSpPr/>
          <p:nvPr/>
        </p:nvSpPr>
        <p:spPr>
          <a:xfrm flipH="1">
            <a:off x="7157883" y="2377803"/>
            <a:ext cx="3217565" cy="1281406"/>
          </a:xfrm>
          <a:prstGeom prst="wedgeEllipseCallout">
            <a:avLst>
              <a:gd name="adj1" fmla="val 70097"/>
              <a:gd name="adj2" fmla="val 11125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Oval Callout 14">
            <a:extLst>
              <a:ext uri="{FF2B5EF4-FFF2-40B4-BE49-F238E27FC236}">
                <a16:creationId xmlns:a16="http://schemas.microsoft.com/office/drawing/2014/main" id="{7F44E943-C31B-4818-9C09-2D4902A5FF25}"/>
              </a:ext>
            </a:extLst>
          </p:cNvPr>
          <p:cNvSpPr/>
          <p:nvPr/>
        </p:nvSpPr>
        <p:spPr>
          <a:xfrm flipH="1">
            <a:off x="5132152" y="955990"/>
            <a:ext cx="3603280" cy="1281406"/>
          </a:xfrm>
          <a:prstGeom prst="wedgeEllipseCallout">
            <a:avLst>
              <a:gd name="adj1" fmla="val 38769"/>
              <a:gd name="adj2" fmla="val 74023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919C0A-3812-4335-9EFB-AE6F2F83BA17}"/>
              </a:ext>
            </a:extLst>
          </p:cNvPr>
          <p:cNvSpPr txBox="1"/>
          <p:nvPr/>
        </p:nvSpPr>
        <p:spPr>
          <a:xfrm>
            <a:off x="7402998" y="2779979"/>
            <a:ext cx="29695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00" b="0" i="0" u="sng" strike="noStrike" kern="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/>
                <a:sym typeface="Arial"/>
                <a:hlinkClick r:id="rId7"/>
              </a:rPr>
              <a:t>www.DataUSA.IO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2-08 at 10.20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828" cy="61302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579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2-08 at 10.17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882"/>
            <a:ext cx="12193580" cy="60462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069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2-08 at 10.18.2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478"/>
            <a:ext cx="11989134" cy="55610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815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3" b="10463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5DF1E46-A700-4458-AEE8-3573266EC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871" y="5085348"/>
            <a:ext cx="11112118" cy="818147"/>
          </a:xfrm>
        </p:spPr>
        <p:txBody>
          <a:bodyPr/>
          <a:lstStyle/>
          <a:p>
            <a:r>
              <a:rPr lang="en-US" sz="5400" dirty="0"/>
              <a:t>MASTERING CONSISTENT DEAL FLOW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142D03C-D8E8-4D74-9755-0F643F749853}"/>
              </a:ext>
            </a:extLst>
          </p:cNvPr>
          <p:cNvSpPr/>
          <p:nvPr/>
        </p:nvSpPr>
        <p:spPr>
          <a:xfrm>
            <a:off x="9120006" y="2269380"/>
            <a:ext cx="2468876" cy="2468876"/>
          </a:xfrm>
          <a:prstGeom prst="ellipse">
            <a:avLst/>
          </a:prstGeom>
          <a:solidFill>
            <a:srgbClr val="FFFF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170E4DD-6106-4343-B21E-72B9A04E7CC6}"/>
              </a:ext>
            </a:extLst>
          </p:cNvPr>
          <p:cNvSpPr/>
          <p:nvPr/>
        </p:nvSpPr>
        <p:spPr>
          <a:xfrm>
            <a:off x="9120006" y="2256914"/>
            <a:ext cx="2468876" cy="2468876"/>
          </a:xfrm>
          <a:prstGeom prst="ellipse">
            <a:avLst/>
          </a:prstGeom>
          <a:blipFill>
            <a:blip r:embed="rId4"/>
            <a:srcRect/>
            <a:stretch>
              <a:fillRect l="-26805" t="6924" r="-40709" b="-27750"/>
            </a:stretch>
          </a:blip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34426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white bed sitting in a room&#10;&#10;Description generated with very high confidence">
            <a:extLst>
              <a:ext uri="{FF2B5EF4-FFF2-40B4-BE49-F238E27FC236}">
                <a16:creationId xmlns:a16="http://schemas.microsoft.com/office/drawing/2014/main" id="{27548F26-CC06-4725-9B62-22E8B2AFE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7846142" y="10"/>
            <a:ext cx="4345858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 A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38989"/>
            <a:ext cx="7169727" cy="5719011"/>
          </a:xfrm>
        </p:spPr>
        <p:txBody>
          <a:bodyPr>
            <a:normAutofit/>
          </a:bodyPr>
          <a:lstStyle/>
          <a:p>
            <a:r>
              <a:rPr lang="en-US" sz="2800" dirty="0"/>
              <a:t>Premier/Luxury</a:t>
            </a:r>
          </a:p>
          <a:p>
            <a:r>
              <a:rPr lang="en-US" sz="2800" dirty="0"/>
              <a:t>Most Expensive</a:t>
            </a:r>
          </a:p>
          <a:p>
            <a:pPr lvl="1"/>
            <a:r>
              <a:rPr lang="en-US" sz="2800" dirty="0"/>
              <a:t>Typically $100,000 or up a unit</a:t>
            </a:r>
          </a:p>
          <a:p>
            <a:r>
              <a:rPr lang="en-US" sz="2800" dirty="0"/>
              <a:t>Newest and most modern</a:t>
            </a:r>
          </a:p>
          <a:p>
            <a:pPr lvl="1"/>
            <a:r>
              <a:rPr lang="en-US" sz="2800" dirty="0"/>
              <a:t>Constructed within past 10 years</a:t>
            </a:r>
          </a:p>
          <a:p>
            <a:pPr lvl="1"/>
            <a:r>
              <a:rPr lang="en-US" sz="2800" dirty="0"/>
              <a:t>Properties over 10 years have been substantially renovated and updated </a:t>
            </a:r>
          </a:p>
          <a:p>
            <a:r>
              <a:rPr lang="en-US" sz="2800" dirty="0"/>
              <a:t>High quality and modern construction</a:t>
            </a:r>
          </a:p>
          <a:p>
            <a:r>
              <a:rPr lang="en-US" sz="2800" dirty="0"/>
              <a:t>Energy efficient</a:t>
            </a:r>
          </a:p>
          <a:p>
            <a:r>
              <a:rPr lang="en-US" sz="2800" dirty="0"/>
              <a:t>Excellent Location</a:t>
            </a:r>
          </a:p>
          <a:p>
            <a:r>
              <a:rPr lang="en-US" sz="2800" dirty="0"/>
              <a:t>Amenities: pool, gym, attractive office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282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0249" y="924962"/>
            <a:ext cx="7494037" cy="3264483"/>
          </a:xfrm>
        </p:spPr>
        <p:txBody>
          <a:bodyPr>
            <a:noAutofit/>
          </a:bodyPr>
          <a:lstStyle/>
          <a:p>
            <a:pPr lvl="0" algn="l">
              <a:lnSpc>
                <a:spcPct val="112000"/>
              </a:lnSpc>
              <a:spcBef>
                <a:spcPts val="0"/>
              </a:spcBef>
            </a:pPr>
            <a:r>
              <a:rPr lang="en-US" sz="4800" i="1" cap="none" dirty="0"/>
              <a:t>“Be A Problem Solver and Entrepreneur,  Not Just an Investor”</a:t>
            </a:r>
            <a:br>
              <a:rPr lang="en-US" sz="4800" i="1" dirty="0"/>
            </a:br>
            <a:r>
              <a:rPr lang="en-US" sz="2300" cap="none" dirty="0">
                <a:solidFill>
                  <a:srgbClr val="000000"/>
                </a:solidFill>
                <a:ea typeface="+mn-ea"/>
                <a:cs typeface="+mn-cs"/>
              </a:rPr>
              <a:t>-Rod </a:t>
            </a:r>
            <a:r>
              <a:rPr lang="en-US" sz="2300" cap="none" dirty="0" err="1">
                <a:solidFill>
                  <a:srgbClr val="000000"/>
                </a:solidFill>
                <a:ea typeface="+mn-ea"/>
                <a:cs typeface="+mn-cs"/>
              </a:rPr>
              <a:t>Khleif</a:t>
            </a:r>
            <a:br>
              <a:rPr lang="en-US" sz="2300" cap="none" dirty="0">
                <a:solidFill>
                  <a:srgbClr val="000000"/>
                </a:solidFill>
                <a:ea typeface="+mn-ea"/>
                <a:cs typeface="+mn-cs"/>
              </a:rPr>
            </a:br>
            <a:endParaRPr lang="en-US" sz="4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51AE1-BDC7-440B-9161-89F31504AC5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352" y="1690688"/>
            <a:ext cx="5671596" cy="40953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639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371C31-B386-4857-B8A4-FD13FE78D3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7837714" y="10"/>
            <a:ext cx="4354286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CB266D6-9D35-4924-9DB2-44B28CF94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The Importance of Building Relationships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854DE0-7C55-42E5-AD29-890750C0D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4000" dirty="0"/>
              <a:t>Real estate is a relationship </a:t>
            </a:r>
            <a:br>
              <a:rPr lang="en-US" sz="4000" dirty="0"/>
            </a:br>
            <a:r>
              <a:rPr lang="en-US" sz="4000" dirty="0"/>
              <a:t>driven business</a:t>
            </a:r>
          </a:p>
          <a:p>
            <a:pPr lvl="0"/>
            <a:r>
              <a:rPr lang="en-US" sz="4000" dirty="0"/>
              <a:t>It’s impossible to do it alone and unnecessary </a:t>
            </a:r>
          </a:p>
          <a:p>
            <a:pPr lvl="0"/>
            <a:r>
              <a:rPr lang="en-US" sz="4000" dirty="0"/>
              <a:t>This is a team sport</a:t>
            </a:r>
          </a:p>
          <a:p>
            <a:endParaRPr lang="en-U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479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B266D6-9D35-4924-9DB2-44B28CF94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 Need Relationships With: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41023CD-99CE-4F87-9011-B04750015E29}"/>
              </a:ext>
            </a:extLst>
          </p:cNvPr>
          <p:cNvGraphicFramePr/>
          <p:nvPr/>
        </p:nvGraphicFramePr>
        <p:xfrm>
          <a:off x="838200" y="1078345"/>
          <a:ext cx="10861963" cy="4701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94447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0DC50-E200-4A79-8FB2-13D0BB1E6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Foundation of a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Successful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Business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Relationship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41023CD-99CE-4F87-9011-B04750015E29}"/>
              </a:ext>
            </a:extLst>
          </p:cNvPr>
          <p:cNvGraphicFramePr/>
          <p:nvPr/>
        </p:nvGraphicFramePr>
        <p:xfrm>
          <a:off x="3468914" y="1309759"/>
          <a:ext cx="8623561" cy="4518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90031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Utilizing Brokers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good broker can make you wealthy</a:t>
            </a:r>
          </a:p>
          <a:p>
            <a:r>
              <a:rPr lang="en-US" dirty="0"/>
              <a:t>Focus only on multifamily brokers</a:t>
            </a:r>
          </a:p>
          <a:p>
            <a:r>
              <a:rPr lang="en-US" dirty="0"/>
              <a:t>Ask the good ones to refer you to other team members</a:t>
            </a:r>
          </a:p>
          <a:p>
            <a:pPr lvl="3"/>
            <a:endParaRPr lang="en-US" sz="3200" dirty="0"/>
          </a:p>
        </p:txBody>
      </p:sp>
      <p:pic>
        <p:nvPicPr>
          <p:cNvPr id="5" name="Picture 4" descr="Seven exceptions to the rule when an agreement without ...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79924"/>
            <a:ext cx="4822536" cy="32150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773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opn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927" y="4817512"/>
            <a:ext cx="3299579" cy="7671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Finding Brokers - LoopNet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Multifamily for sale</a:t>
            </a:r>
          </a:p>
          <a:p>
            <a:pPr lvl="1"/>
            <a:r>
              <a:rPr lang="en-US" sz="4000" dirty="0"/>
              <a:t>Find a broker who has several properties for sale</a:t>
            </a:r>
          </a:p>
          <a:p>
            <a:pPr lvl="1"/>
            <a:r>
              <a:rPr lang="en-US" sz="4000" dirty="0"/>
              <a:t>You’re calling “in regards to one of their LoopNet listings”</a:t>
            </a:r>
          </a:p>
          <a:p>
            <a:pPr lvl="1"/>
            <a:r>
              <a:rPr lang="en-US" sz="4000" dirty="0"/>
              <a:t>Broker Script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021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6E2E4E7-367B-4CC0-9E45-553E226232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26" b="17096"/>
          <a:stretch/>
        </p:blipFill>
        <p:spPr>
          <a:xfrm>
            <a:off x="990600" y="0"/>
            <a:ext cx="112014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18691F-C410-405A-ADD8-B2E9E4547E16}"/>
              </a:ext>
            </a:extLst>
          </p:cNvPr>
          <p:cNvSpPr/>
          <p:nvPr/>
        </p:nvSpPr>
        <p:spPr>
          <a:xfrm rot="591037">
            <a:off x="2807520" y="1652779"/>
            <a:ext cx="784111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Hello, my name is _____, and I’m an investor out of “your city”, how are you today?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I’m calling in regards to one of your LoopNet listings.  It’s “Shady Oaks”…Is that property still available?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Great, I definitely want to see some more information on that.  Before you send that, I do have a few quick questions.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What’s the story on this property?  Why’s it for sale?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Interesting, this sounds like it has potential.  Here is my contact info: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Also, do you typically list properties similar to this one?  </a:t>
            </a:r>
            <a:b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My partners and my criteria is “_____”, and we’re currently looking </a:t>
            </a:r>
            <a:b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to acquire several properties within the next year.  Feel free </a:t>
            </a:r>
            <a:b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to send anything similar, I’ll be sure to get back </a:t>
            </a:r>
            <a:b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to you as soon as possible.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D515030-4ABF-4E46-B133-EDFBD5817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924" y="447984"/>
            <a:ext cx="91440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Script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963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Valuing Brokers – Following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Most people never follow up</a:t>
            </a:r>
          </a:p>
          <a:p>
            <a:r>
              <a:rPr lang="en-US" dirty="0"/>
              <a:t>Say why the deal didn't work for you with specifics from your analysis</a:t>
            </a:r>
          </a:p>
          <a:p>
            <a:r>
              <a:rPr lang="en-US" dirty="0"/>
              <a:t>Refresh their memory on your exact investment criteria</a:t>
            </a:r>
          </a:p>
          <a:p>
            <a:r>
              <a:rPr lang="en-US" dirty="0"/>
              <a:t>Respect the broker’s time</a:t>
            </a:r>
          </a:p>
          <a:p>
            <a:r>
              <a:rPr lang="en-US" dirty="0"/>
              <a:t>Set yourself apart</a:t>
            </a:r>
          </a:p>
        </p:txBody>
      </p:sp>
      <p:pic>
        <p:nvPicPr>
          <p:cNvPr id="4" name="Picture 3" descr="Estrategias de Seguimiento o Follow-u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95" y="1478318"/>
            <a:ext cx="3231473" cy="34796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84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Brokers – Consistent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Every few weeks email or call your broker(s)</a:t>
            </a:r>
          </a:p>
          <a:p>
            <a:r>
              <a:rPr lang="en-US" sz="4000" dirty="0"/>
              <a:t>Maintaining the relationship is key</a:t>
            </a:r>
          </a:p>
          <a:p>
            <a:r>
              <a:rPr lang="en-US" sz="4000" dirty="0"/>
              <a:t>How do you set yourself apart? </a:t>
            </a:r>
          </a:p>
          <a:p>
            <a:r>
              <a:rPr lang="en-US" sz="4000" dirty="0"/>
              <a:t>Goal is to get off market deals</a:t>
            </a:r>
          </a:p>
        </p:txBody>
      </p:sp>
      <p:pic>
        <p:nvPicPr>
          <p:cNvPr id="5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CC30480B-9BD2-4D53-B335-FB18F50399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100" y="2806699"/>
            <a:ext cx="3445641" cy="31935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603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Online 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8318"/>
            <a:ext cx="8842126" cy="5010350"/>
          </a:xfrm>
        </p:spPr>
        <p:txBody>
          <a:bodyPr>
            <a:normAutofit fontScale="92500"/>
          </a:bodyPr>
          <a:lstStyle/>
          <a:p>
            <a:r>
              <a:rPr lang="en-US" dirty="0"/>
              <a:t>“LoopNet is the place deals go to die”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                          (not true)</a:t>
            </a:r>
          </a:p>
          <a:p>
            <a:r>
              <a:rPr lang="en-US" dirty="0"/>
              <a:t>Look for what others have missed</a:t>
            </a:r>
          </a:p>
          <a:p>
            <a:pPr marL="914400" lvl="1" indent="-457200"/>
            <a:r>
              <a:rPr lang="en-US" dirty="0"/>
              <a:t>Could you increase income or decrease expenses?</a:t>
            </a:r>
          </a:p>
          <a:p>
            <a:pPr marL="914400" lvl="1" indent="-457200"/>
            <a:r>
              <a:rPr lang="en-US" dirty="0"/>
              <a:t>What expenses are high?</a:t>
            </a:r>
          </a:p>
          <a:p>
            <a:pPr marL="914400" lvl="1" indent="-457200"/>
            <a:r>
              <a:rPr lang="en-US" dirty="0"/>
              <a:t>Management overpriced?</a:t>
            </a:r>
          </a:p>
          <a:p>
            <a:pPr marL="914400" lvl="1" indent="-457200"/>
            <a:r>
              <a:rPr lang="en-US" dirty="0"/>
              <a:t>Are the rents at the current market rate?</a:t>
            </a:r>
          </a:p>
          <a:p>
            <a:pPr marL="914400" lvl="1" indent="-457200"/>
            <a:r>
              <a:rPr lang="en-US" dirty="0"/>
              <a:t>What’s the area’s vacancy percentage?  </a:t>
            </a:r>
          </a:p>
        </p:txBody>
      </p:sp>
      <p:pic>
        <p:nvPicPr>
          <p:cNvPr id="6" name="Picture 5" descr="finance-clip-art-free-81939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78" y="1478318"/>
            <a:ext cx="3373236" cy="31371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484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f19380652c47b1813c509ff1106f18.jp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614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8318"/>
            <a:ext cx="9518780" cy="495980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Example: 24 unit near Tampa, FL</a:t>
            </a:r>
          </a:p>
          <a:p>
            <a:r>
              <a:rPr lang="en-US" dirty="0"/>
              <a:t>Listed on LoopNet for almost 3 years</a:t>
            </a:r>
          </a:p>
          <a:p>
            <a:r>
              <a:rPr lang="en-US" dirty="0"/>
              <a:t>Was being sold at a 6 Cap</a:t>
            </a:r>
          </a:p>
          <a:p>
            <a:r>
              <a:rPr lang="en-US" dirty="0"/>
              <a:t>Didn’t have any info or even rent amounts listed</a:t>
            </a:r>
          </a:p>
          <a:p>
            <a:r>
              <a:rPr lang="en-US" dirty="0"/>
              <a:t>Very little info because sellers were in their 90’s</a:t>
            </a:r>
          </a:p>
          <a:p>
            <a:r>
              <a:rPr lang="en-US" dirty="0"/>
              <a:t>Determined rents were $150 below market</a:t>
            </a:r>
          </a:p>
          <a:p>
            <a:r>
              <a:rPr lang="en-US" dirty="0"/>
              <a:t>Expenses were very high</a:t>
            </a:r>
          </a:p>
          <a:p>
            <a:pPr lvl="1"/>
            <a:r>
              <a:rPr lang="en-US" dirty="0"/>
              <a:t>Being overcharged on landscaping and maintenance</a:t>
            </a:r>
          </a:p>
          <a:p>
            <a:r>
              <a:rPr lang="en-US" dirty="0"/>
              <a:t>Huge value opportunity overlooked by thousands </a:t>
            </a:r>
          </a:p>
        </p:txBody>
      </p:sp>
      <p:pic>
        <p:nvPicPr>
          <p:cNvPr id="4" name="Picture 3" descr="Loopnet.jpg">
            <a:extLst>
              <a:ext uri="{FF2B5EF4-FFF2-40B4-BE49-F238E27FC236}">
                <a16:creationId xmlns:a16="http://schemas.microsoft.com/office/drawing/2014/main" id="{BE645066-5C9A-4D86-9A1A-06FB726C9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9878"/>
            <a:ext cx="3299579" cy="767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494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Other Online Sites</a:t>
            </a:r>
          </a:p>
          <a:p>
            <a:r>
              <a:rPr lang="en-US" dirty="0"/>
              <a:t>Other listing sites include</a:t>
            </a:r>
          </a:p>
          <a:p>
            <a:pPr lvl="1"/>
            <a:r>
              <a:rPr lang="en-US" dirty="0"/>
              <a:t>City Feet (cityfeet.com)</a:t>
            </a:r>
          </a:p>
          <a:p>
            <a:pPr lvl="1"/>
            <a:r>
              <a:rPr lang="en-US" dirty="0"/>
              <a:t>NAI Global (naiglobal.com)</a:t>
            </a:r>
          </a:p>
          <a:p>
            <a:pPr lvl="1"/>
            <a:r>
              <a:rPr lang="en-US" dirty="0"/>
              <a:t>The Commercial Investment Multiple </a:t>
            </a:r>
            <a:br>
              <a:rPr lang="en-US" dirty="0"/>
            </a:br>
            <a:r>
              <a:rPr lang="en-US" dirty="0"/>
              <a:t>Listing Service (cimls.com)</a:t>
            </a:r>
          </a:p>
          <a:p>
            <a:r>
              <a:rPr lang="en-US" dirty="0"/>
              <a:t>Broker sites that have a high volume of properties</a:t>
            </a:r>
          </a:p>
          <a:p>
            <a:pPr lvl="1"/>
            <a:r>
              <a:rPr lang="en-US" dirty="0"/>
              <a:t>Marcus &amp; Millichap (marcusmillichap.com)</a:t>
            </a:r>
          </a:p>
          <a:p>
            <a:pPr lvl="1"/>
            <a:r>
              <a:rPr lang="en-US" dirty="0"/>
              <a:t>CBRE (cbre.us)</a:t>
            </a:r>
          </a:p>
          <a:p>
            <a:pPr lvl="1"/>
            <a:r>
              <a:rPr lang="en-US" dirty="0"/>
              <a:t>Cushman and Wakefield (cushmanwakefield.com)</a:t>
            </a:r>
          </a:p>
          <a:p>
            <a:pPr lvl="1"/>
            <a:r>
              <a:rPr lang="en-US" dirty="0"/>
              <a:t>Coldwell Banker Commercial (cbcworldwide.com)</a:t>
            </a:r>
          </a:p>
        </p:txBody>
      </p:sp>
      <p:pic>
        <p:nvPicPr>
          <p:cNvPr id="5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CFFCE341-041B-4967-ACC1-2AD32C29E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102" y="550416"/>
            <a:ext cx="2178698" cy="2178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28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3EA056-35A1-46D0-A86D-EA1BADEF4F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0" r="32376" b="22989"/>
          <a:stretch/>
        </p:blipFill>
        <p:spPr>
          <a:xfrm>
            <a:off x="700578" y="0"/>
            <a:ext cx="11491422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F219B8-24A0-4E07-B836-E485E4F37C2A}"/>
              </a:ext>
            </a:extLst>
          </p:cNvPr>
          <p:cNvSpPr/>
          <p:nvPr/>
        </p:nvSpPr>
        <p:spPr>
          <a:xfrm>
            <a:off x="700578" y="0"/>
            <a:ext cx="11491422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9C73F2-13D5-4D0C-A8BE-450DE19A2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3016" y="487680"/>
            <a:ext cx="3968406" cy="1143000"/>
          </a:xfrm>
        </p:spPr>
        <p:txBody>
          <a:bodyPr>
            <a:no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Be on the Lookout for: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2E02A-F044-4F06-81F7-8E66AA076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1214" y="487680"/>
            <a:ext cx="6537960" cy="5379720"/>
          </a:xfrm>
        </p:spPr>
        <p:txBody>
          <a:bodyPr>
            <a:normAutofit/>
          </a:bodyPr>
          <a:lstStyle/>
          <a:p>
            <a:pPr marL="685800" indent="-334963" fontAlgn="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Abnormally low rents</a:t>
            </a:r>
          </a:p>
          <a:p>
            <a:pPr marL="625475" indent="-457200" fontAlgn="t"/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Abnormally high or low </a:t>
            </a:r>
            <a:b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expense ratio</a:t>
            </a:r>
          </a:p>
          <a:p>
            <a:pPr fontAlgn="t"/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Expenses missing </a:t>
            </a:r>
          </a:p>
          <a:p>
            <a:pPr fontAlgn="t"/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Seller that has become increasingly motivated due to “stale” listing</a:t>
            </a:r>
          </a:p>
          <a:p>
            <a:pPr fontAlgn="t"/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Very little information available</a:t>
            </a:r>
          </a:p>
          <a:p>
            <a:pPr fontAlgn="t"/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The market’s vacancy percentage compared to subject property’s %</a:t>
            </a:r>
          </a:p>
          <a:p>
            <a:pPr marL="685800" indent="-334963" fontAlgn="t">
              <a:tabLst>
                <a:tab pos="288925" algn="l"/>
              </a:tabLst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Overpriced management</a:t>
            </a:r>
          </a:p>
          <a:p>
            <a:pPr fontAlgn="t"/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829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03D48D-3480-493F-B1AF-4FA1B7F48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2182" y="550416"/>
            <a:ext cx="10946316" cy="5626547"/>
          </a:xfrm>
        </p:spPr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en-US" sz="3000" b="1" dirty="0">
                <a:solidFill>
                  <a:schemeClr val="accent1"/>
                </a:solidFill>
              </a:rPr>
              <a:t>Property Management Companies</a:t>
            </a:r>
          </a:p>
          <a:p>
            <a:pPr lvl="0"/>
            <a:r>
              <a:rPr lang="en-US" sz="2800" dirty="0"/>
              <a:t>Property management companies speak with their multifamily owners at least once a month</a:t>
            </a:r>
          </a:p>
          <a:p>
            <a:pPr lvl="0"/>
            <a:r>
              <a:rPr lang="en-US" sz="2800" dirty="0"/>
              <a:t>They also know the property better than anyone, including the owner</a:t>
            </a:r>
          </a:p>
          <a:p>
            <a:pPr lvl="1"/>
            <a:r>
              <a:rPr lang="en-US" sz="2800" i="0" dirty="0"/>
              <a:t>The problem tenants</a:t>
            </a:r>
          </a:p>
          <a:p>
            <a:pPr lvl="1"/>
            <a:r>
              <a:rPr lang="en-US" sz="2800" i="0" dirty="0"/>
              <a:t>The most common maintenance problems</a:t>
            </a:r>
          </a:p>
          <a:p>
            <a:pPr lvl="1"/>
            <a:r>
              <a:rPr lang="en-US" sz="2800" i="0" dirty="0"/>
              <a:t>The best contractors</a:t>
            </a:r>
          </a:p>
          <a:p>
            <a:pPr lvl="1"/>
            <a:r>
              <a:rPr lang="en-US" sz="2800" i="0" dirty="0"/>
              <a:t>When the owner wants to sell</a:t>
            </a:r>
          </a:p>
          <a:p>
            <a:pPr lvl="1"/>
            <a:r>
              <a:rPr lang="en-US" sz="2800" i="0" dirty="0"/>
              <a:t>Know the “situation” of every owner and property</a:t>
            </a:r>
          </a:p>
          <a:p>
            <a:pPr lvl="2"/>
            <a:r>
              <a:rPr lang="en-US" sz="2800" dirty="0"/>
              <a:t>They know who wants to sell now</a:t>
            </a:r>
          </a:p>
          <a:p>
            <a:pPr lvl="2"/>
            <a:r>
              <a:rPr lang="en-US" sz="2800" dirty="0"/>
              <a:t>They know who wants to sell soon </a:t>
            </a:r>
            <a:br>
              <a:rPr lang="en-US" sz="2800" dirty="0"/>
            </a:br>
            <a:r>
              <a:rPr lang="en-US" sz="2800" dirty="0"/>
              <a:t>(6 months – 2 years)</a:t>
            </a:r>
          </a:p>
          <a:p>
            <a:pPr lvl="2"/>
            <a:r>
              <a:rPr lang="en-US" sz="2800" dirty="0"/>
              <a:t>They know who will always sell if the price is right</a:t>
            </a:r>
          </a:p>
          <a:p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698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Auctions</a:t>
            </a:r>
          </a:p>
          <a:p>
            <a:r>
              <a:rPr lang="en-US" dirty="0"/>
              <a:t>Always listed significantly below market value</a:t>
            </a:r>
          </a:p>
          <a:p>
            <a:r>
              <a:rPr lang="en-US" dirty="0"/>
              <a:t>Usually below replacement value</a:t>
            </a:r>
          </a:p>
          <a:p>
            <a:r>
              <a:rPr lang="en-US" dirty="0"/>
              <a:t>This is by design to entice you to bid</a:t>
            </a:r>
          </a:p>
          <a:p>
            <a:pPr marL="0" indent="0">
              <a:buNone/>
            </a:pPr>
            <a:r>
              <a:rPr lang="en-US" b="1" i="1" dirty="0">
                <a:solidFill>
                  <a:schemeClr val="accent5"/>
                </a:solidFill>
              </a:rPr>
              <a:t>Few things to be aware of:</a:t>
            </a:r>
          </a:p>
          <a:p>
            <a:r>
              <a:rPr lang="en-US" dirty="0"/>
              <a:t>Properties sold as is</a:t>
            </a:r>
          </a:p>
          <a:p>
            <a:r>
              <a:rPr lang="en-US" dirty="0"/>
              <a:t>Sellers can hide defects</a:t>
            </a:r>
          </a:p>
          <a:p>
            <a:r>
              <a:rPr lang="en-US" dirty="0"/>
              <a:t>No contingencies</a:t>
            </a:r>
          </a:p>
          <a:p>
            <a:r>
              <a:rPr lang="en-US" dirty="0"/>
              <a:t>Need financing lined up prior</a:t>
            </a:r>
          </a:p>
          <a:p>
            <a:r>
              <a:rPr lang="en-US" dirty="0"/>
              <a:t>Must have money ready prior</a:t>
            </a:r>
          </a:p>
          <a:p>
            <a:r>
              <a:rPr lang="en-US" dirty="0"/>
              <a:t>Online and Onsite auctions and sometimes webcast</a:t>
            </a:r>
          </a:p>
        </p:txBody>
      </p:sp>
      <p:pic>
        <p:nvPicPr>
          <p:cNvPr id="5" name="Picture 4" descr="A close up of a tool&#10;&#10;Description generated with high confidence">
            <a:extLst>
              <a:ext uri="{FF2B5EF4-FFF2-40B4-BE49-F238E27FC236}">
                <a16:creationId xmlns:a16="http://schemas.microsoft.com/office/drawing/2014/main" id="{FD20AC2C-CD7A-4189-8176-EAE991C99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918450" y="2279650"/>
            <a:ext cx="3365500" cy="2857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47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Auction Houses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756" y="1233326"/>
            <a:ext cx="10515600" cy="523278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Biggest nationwide auction houses</a:t>
            </a:r>
          </a:p>
          <a:p>
            <a:r>
              <a:rPr lang="en-US" dirty="0"/>
              <a:t>Auction.com / Ten-X (ten-x.com)</a:t>
            </a:r>
          </a:p>
          <a:p>
            <a:r>
              <a:rPr lang="en-US" dirty="0" err="1"/>
              <a:t>Tranzon</a:t>
            </a:r>
            <a:r>
              <a:rPr lang="en-US" dirty="0"/>
              <a:t> (tranzon.com)</a:t>
            </a:r>
          </a:p>
          <a:p>
            <a:r>
              <a:rPr lang="en-US" dirty="0"/>
              <a:t>Treasury.gov/auctions</a:t>
            </a:r>
          </a:p>
          <a:p>
            <a:r>
              <a:rPr lang="en-US" dirty="0"/>
              <a:t>Williams and Williams (williamsauction.com)</a:t>
            </a:r>
          </a:p>
          <a:p>
            <a:r>
              <a:rPr lang="en-US" dirty="0"/>
              <a:t>Hudson and Marshall (hudsonandmarshall.com)</a:t>
            </a:r>
          </a:p>
          <a:p>
            <a:r>
              <a:rPr lang="en-US" dirty="0"/>
              <a:t>Albert Burney (albertburney.com)</a:t>
            </a:r>
          </a:p>
          <a:p>
            <a:r>
              <a:rPr lang="en-US" dirty="0"/>
              <a:t>Bill Fair &amp; Company (billfair.com)</a:t>
            </a:r>
          </a:p>
          <a:p>
            <a:r>
              <a:rPr lang="en-US" dirty="0"/>
              <a:t>J.P. King (jpking.com)</a:t>
            </a:r>
          </a:p>
          <a:p>
            <a:r>
              <a:rPr lang="en-US" dirty="0"/>
              <a:t>Joe Roebuck (roebuckauctions.com)</a:t>
            </a:r>
          </a:p>
        </p:txBody>
      </p:sp>
      <p:pic>
        <p:nvPicPr>
          <p:cNvPr id="4" name="Picture 3" descr="A close up of a tool&#10;&#10;Description generated with high confidence">
            <a:extLst>
              <a:ext uri="{FF2B5EF4-FFF2-40B4-BE49-F238E27FC236}">
                <a16:creationId xmlns:a16="http://schemas.microsoft.com/office/drawing/2014/main" id="{FD20AC2C-CD7A-4189-8176-EAE991C99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205856" y="322513"/>
            <a:ext cx="3365500" cy="2857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905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Categories of Auctions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95400" y="1417974"/>
            <a:ext cx="9601200" cy="4495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i="1" dirty="0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Reserve auctions</a:t>
            </a:r>
          </a:p>
          <a:p>
            <a:pPr marL="457200" lvl="1" indent="0" algn="ctr">
              <a:buNone/>
            </a:pP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Minimum bid amount must be met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Absolute auctions</a:t>
            </a:r>
          </a:p>
          <a:p>
            <a:pPr marL="457200" lvl="1" indent="0" algn="ctr">
              <a:buNone/>
            </a:pP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Property will sell for whatever highest bid is</a:t>
            </a:r>
          </a:p>
          <a:p>
            <a:pPr marL="0" indent="0" algn="ctr">
              <a:buNone/>
            </a:pPr>
            <a:r>
              <a:rPr lang="en-US" sz="3200" b="1" i="1" dirty="0">
                <a:solidFill>
                  <a:schemeClr val="accent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Does highest bidder always win?</a:t>
            </a:r>
          </a:p>
          <a:p>
            <a:pPr marL="0" indent="0" algn="ctr">
              <a:buNone/>
            </a:pP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Yes, in absolute auctions</a:t>
            </a:r>
          </a:p>
          <a:p>
            <a:pPr marL="0" indent="0" algn="ctr">
              <a:buNone/>
            </a:pPr>
            <a:r>
              <a:rPr lang="en-US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In reserve auctions the seller can refuse to sell if the bidding doesn't reach their minimum price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861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filled with furniture and a large window&#10;&#10;Description generated with high confidence">
            <a:extLst>
              <a:ext uri="{FF2B5EF4-FFF2-40B4-BE49-F238E27FC236}">
                <a16:creationId xmlns:a16="http://schemas.microsoft.com/office/drawing/2014/main" id="{2EF1F721-8828-4163-A2DA-803167834A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6310" y="0"/>
            <a:ext cx="435569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Class B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8317"/>
            <a:ext cx="7169727" cy="5066861"/>
          </a:xfrm>
        </p:spPr>
        <p:txBody>
          <a:bodyPr>
            <a:noAutofit/>
          </a:bodyPr>
          <a:lstStyle/>
          <a:p>
            <a:r>
              <a:rPr lang="en-US" sz="3200" dirty="0"/>
              <a:t>Serves middle income tenants</a:t>
            </a:r>
          </a:p>
          <a:p>
            <a:r>
              <a:rPr lang="en-US" sz="3200" dirty="0"/>
              <a:t>Can vary greatly</a:t>
            </a:r>
          </a:p>
          <a:p>
            <a:r>
              <a:rPr lang="en-US" sz="3200" dirty="0"/>
              <a:t>Constructed within last 15-30 years</a:t>
            </a:r>
          </a:p>
          <a:p>
            <a:r>
              <a:rPr lang="en-US" sz="3200" dirty="0"/>
              <a:t>Very good functionality </a:t>
            </a:r>
          </a:p>
          <a:p>
            <a:r>
              <a:rPr lang="en-US" sz="3200" dirty="0"/>
              <a:t>Little deferred maintenance </a:t>
            </a:r>
          </a:p>
          <a:p>
            <a:r>
              <a:rPr lang="en-US" sz="3200" dirty="0"/>
              <a:t>Good quality modern construction</a:t>
            </a:r>
          </a:p>
          <a:p>
            <a:r>
              <a:rPr lang="en-US" sz="3200" dirty="0"/>
              <a:t>Good quality landscaping</a:t>
            </a:r>
          </a:p>
          <a:p>
            <a:r>
              <a:rPr lang="en-US" sz="3200" dirty="0"/>
              <a:t>Located in stable neighborhoods</a:t>
            </a:r>
          </a:p>
          <a:p>
            <a:r>
              <a:rPr lang="en-US" sz="3200" dirty="0"/>
              <a:t>Often has amenities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871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iving room&#10;&#10;Description generated with very high confidence">
            <a:extLst>
              <a:ext uri="{FF2B5EF4-FFF2-40B4-BE49-F238E27FC236}">
                <a16:creationId xmlns:a16="http://schemas.microsoft.com/office/drawing/2014/main" id="{A864B0AA-3211-422A-9ABC-B5ABFEC57B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5806" y="10"/>
            <a:ext cx="4326194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Class C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8318"/>
            <a:ext cx="6669504" cy="537968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Constructed within last 30-50 years</a:t>
            </a:r>
          </a:p>
          <a:p>
            <a:r>
              <a:rPr lang="en-US" dirty="0"/>
              <a:t>Average to low functionality </a:t>
            </a:r>
          </a:p>
          <a:p>
            <a:r>
              <a:rPr lang="en-US" dirty="0"/>
              <a:t>Typically outdated and in need of remodel</a:t>
            </a:r>
          </a:p>
          <a:p>
            <a:r>
              <a:rPr lang="en-US" dirty="0"/>
              <a:t>Limited, if any, amenities</a:t>
            </a:r>
          </a:p>
          <a:p>
            <a:r>
              <a:rPr lang="en-US" dirty="0"/>
              <a:t>Location could be in stable or declining area</a:t>
            </a:r>
          </a:p>
          <a:p>
            <a:r>
              <a:rPr lang="en-US" dirty="0"/>
              <a:t>Typically good rental rates</a:t>
            </a:r>
          </a:p>
          <a:p>
            <a:r>
              <a:rPr lang="en-US" dirty="0"/>
              <a:t>Average vacancy</a:t>
            </a:r>
          </a:p>
          <a:p>
            <a:r>
              <a:rPr lang="en-US" dirty="0"/>
              <a:t>Average appreciation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471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d1ce13b0134f5c88bde40e900859c6.jp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137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floor, indoor, wall&#10;&#10;Description generated with very high confidence">
            <a:extLst>
              <a:ext uri="{FF2B5EF4-FFF2-40B4-BE49-F238E27FC236}">
                <a16:creationId xmlns:a16="http://schemas.microsoft.com/office/drawing/2014/main" id="{D9C41FC4-DF2D-417B-A446-B5E6A291B5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7905135" y="0"/>
            <a:ext cx="4286865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 D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78318"/>
            <a:ext cx="6624484" cy="525936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Roughest properties</a:t>
            </a:r>
          </a:p>
          <a:p>
            <a:r>
              <a:rPr lang="en-US" dirty="0"/>
              <a:t>Violence, drugs, prostitution</a:t>
            </a:r>
          </a:p>
          <a:p>
            <a:r>
              <a:rPr lang="en-US" dirty="0"/>
              <a:t>Constructed in last 30-100 years</a:t>
            </a:r>
          </a:p>
          <a:p>
            <a:r>
              <a:rPr lang="en-US" dirty="0"/>
              <a:t>Extreme functional obsolescence</a:t>
            </a:r>
          </a:p>
          <a:p>
            <a:r>
              <a:rPr lang="en-US" dirty="0"/>
              <a:t>Poor construction with poor materials</a:t>
            </a:r>
          </a:p>
          <a:p>
            <a:r>
              <a:rPr lang="en-US" dirty="0"/>
              <a:t>Poor condition</a:t>
            </a:r>
          </a:p>
          <a:p>
            <a:r>
              <a:rPr lang="en-US" dirty="0"/>
              <a:t>Bad location in roughest parts of town</a:t>
            </a:r>
          </a:p>
          <a:p>
            <a:r>
              <a:rPr lang="en-US" dirty="0"/>
              <a:t>No amenities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122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d69501b8082431e8100f03deac99665.jpg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164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Target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825625"/>
            <a:ext cx="12192000" cy="4351338"/>
          </a:xfrm>
        </p:spPr>
        <p:txBody>
          <a:bodyPr>
            <a:normAutofit/>
          </a:bodyPr>
          <a:lstStyle/>
          <a:p>
            <a:pPr marL="0" lvl="4" indent="0" algn="ctr">
              <a:buNone/>
            </a:pPr>
            <a:r>
              <a:rPr lang="en-US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We like C properties in B areas</a:t>
            </a:r>
          </a:p>
          <a:p>
            <a:pPr marL="0" lvl="5" indent="0" algn="ctr">
              <a:buNone/>
            </a:pPr>
            <a:r>
              <a:rPr lang="en-US" sz="40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Or</a:t>
            </a:r>
          </a:p>
          <a:p>
            <a:pPr marL="0" lvl="4" indent="0" algn="ctr">
              <a:buNone/>
            </a:pPr>
            <a:r>
              <a:rPr lang="en-US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We like B properties in A areas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867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1200</Words>
  <Application>Microsoft Office PowerPoint</Application>
  <PresentationFormat>Widescreen</PresentationFormat>
  <Paragraphs>199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Calibri Light</vt:lpstr>
      <vt:lpstr>Cambria</vt:lpstr>
      <vt:lpstr>Cambria Math</vt:lpstr>
      <vt:lpstr>Courier New</vt:lpstr>
      <vt:lpstr>1_Office Theme</vt:lpstr>
      <vt:lpstr>3_Office Theme</vt:lpstr>
      <vt:lpstr>CLASSIFICATION OF PROPERTIES</vt:lpstr>
      <vt:lpstr>Class A Properties</vt:lpstr>
      <vt:lpstr>PowerPoint Presentation</vt:lpstr>
      <vt:lpstr>Class B Properties</vt:lpstr>
      <vt:lpstr>Class C Properties</vt:lpstr>
      <vt:lpstr>PowerPoint Presentation</vt:lpstr>
      <vt:lpstr>Class D Properties</vt:lpstr>
      <vt:lpstr>PowerPoint Presentation</vt:lpstr>
      <vt:lpstr>What We Target </vt:lpstr>
      <vt:lpstr>SELECTING YOUR INITIAL  MARKETS TO EVALUATE</vt:lpstr>
      <vt:lpstr>4 Initial Markets to Consider</vt:lpstr>
      <vt:lpstr>What to Look for  in a Market</vt:lpstr>
      <vt:lpstr>Additional Market Considerations</vt:lpstr>
      <vt:lpstr>City Infrastructure</vt:lpstr>
      <vt:lpstr>PowerPoint Presentation</vt:lpstr>
      <vt:lpstr>PowerPoint Presentation</vt:lpstr>
      <vt:lpstr>PowerPoint Presentation</vt:lpstr>
      <vt:lpstr>PowerPoint Presentation</vt:lpstr>
      <vt:lpstr>MASTERING CONSISTENT DEAL FLOW</vt:lpstr>
      <vt:lpstr>“Be A Problem Solver and Entrepreneur,  Not Just an Investor” -Rod Khleif </vt:lpstr>
      <vt:lpstr>The Importance of Building Relationships</vt:lpstr>
      <vt:lpstr>You Need Relationships With: </vt:lpstr>
      <vt:lpstr>PowerPoint Presentation</vt:lpstr>
      <vt:lpstr>Utilizing Brokers</vt:lpstr>
      <vt:lpstr>Finding Brokers - LoopNet</vt:lpstr>
      <vt:lpstr>Script</vt:lpstr>
      <vt:lpstr>Valuing Brokers – Following Up</vt:lpstr>
      <vt:lpstr>Brokers – Consistent Communication</vt:lpstr>
      <vt:lpstr>Online Sites</vt:lpstr>
      <vt:lpstr>PowerPoint Presentation</vt:lpstr>
      <vt:lpstr>PowerPoint Presentation</vt:lpstr>
      <vt:lpstr>Be on the Lookout for:</vt:lpstr>
      <vt:lpstr>PowerPoint Presentation</vt:lpstr>
      <vt:lpstr>PowerPoint Presentation</vt:lpstr>
      <vt:lpstr>Auction Houses</vt:lpstr>
      <vt:lpstr>Two Categories of Auctions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CLASSIFICATION OF PROPERTIES</dc:title>
  <dc:creator>Rod Khleif</dc:creator>
  <cp:lastModifiedBy>Rod Khleif</cp:lastModifiedBy>
  <cp:revision>4</cp:revision>
  <dcterms:created xsi:type="dcterms:W3CDTF">2020-03-11T20:54:25Z</dcterms:created>
  <dcterms:modified xsi:type="dcterms:W3CDTF">2021-05-20T19:49:54Z</dcterms:modified>
</cp:coreProperties>
</file>