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K7" ContentType="image/jpeg"/>
  <Default Extension="jpg&amp;ehk=ZUargvK0" ContentType="image/jpeg"/>
  <Default Extension="png" ContentType="image/png"/>
  <Default Extension="png&amp;ehk=2E8MA" ContentType="image/png"/>
  <Default Extension="png&amp;ehk=wVA3F53rdAY6dYPiqVHfRQ&amp;r=0&amp;pid=OfficeInsert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44" r:id="rId2"/>
    <p:sldId id="585" r:id="rId3"/>
    <p:sldId id="515" r:id="rId4"/>
    <p:sldId id="516" r:id="rId5"/>
    <p:sldId id="517" r:id="rId6"/>
    <p:sldId id="519" r:id="rId7"/>
    <p:sldId id="520" r:id="rId8"/>
    <p:sldId id="1262" r:id="rId9"/>
    <p:sldId id="522" r:id="rId10"/>
    <p:sldId id="523" r:id="rId11"/>
    <p:sldId id="524" r:id="rId12"/>
    <p:sldId id="5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628-4080-4269-9464-FCFB55335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C6479-F580-4E54-B23B-9CF88A63E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DB7B-E86E-4059-90DB-1067AFFA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405D-CF97-4473-8422-643E953D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3C8B0-6E7F-41E8-BDF2-AC53D42F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3FFA-A594-403C-831E-58D4DC01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E9C4E-68D4-48F0-94A9-31230F8F5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BBE1-E598-48A9-8738-89676CDB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DFE8-C912-4192-83FE-FBCBD074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D899-1949-4B46-B743-CE2F2E2B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F07FF-024D-4405-87A3-5DE70F73C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71AEC-30C8-4082-A174-CD399E25F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4A6A-8C20-4A9A-ACE9-5B3BD198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3B6BE-7EA5-4CBF-9DAE-4254398F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2DFD-39E7-4CCB-9D43-B15FC73D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048C4E-7BD1-46A5-B2F2-6AD408DAAD47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1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38376"/>
            <a:ext cx="5170715" cy="12003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4000" spc="-60" dirty="0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5" y="1818969"/>
            <a:ext cx="5170714" cy="4451202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048C4E-7BD1-46A5-B2F2-6AD408DAAD47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7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E964-53C8-4290-9FC9-A7CED673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ADCA-0CF1-4333-92E0-87DB90DF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3521-7812-4962-A891-FAAD8C58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FBBC-D7F9-403B-AAD6-A026AB06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5DC9-D88F-4915-83BA-BBED0CEA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6D88-7637-4067-BDBD-4F124A21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6C54D-2370-4DD9-BFDB-F6791098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27FC8-9B75-448D-9909-99F2826F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570D-828C-4873-B10A-DA43EB0B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0D3F-D78C-4F20-8138-5CBC7BF2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312C-06EF-4430-9DCE-10DE6C19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21C-31ED-4911-A98F-48012D1F7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E7330-15CB-4DA8-9BCF-85DACF996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6F561-4FB2-4E6C-87FB-03D5B90E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7525C-99BC-42F6-A92E-87C5489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5877D-CEEA-4BD4-8B40-B6DD23F3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938E-CA7D-4EAB-88E9-C35FA3E7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3D11-6285-4E64-AAF2-438ABA74E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3CC44-858A-415F-B2FA-41C4B21C8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C5CB9-F8C5-4E20-B87F-667AF9384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3B603-DD47-4ED8-B5CC-989ED558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8470A-2F41-4126-AEF0-ADCFAEC9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4986D-83B2-4E5F-B7B2-5FC942DD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D5701-94C7-46CC-8399-7F9F5330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9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DE1B-57EB-43D1-96F8-D6777B27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D9527-7183-4F6B-99A7-E57E24B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495C7-8420-45F7-B0F3-33662887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FFF16-0745-4A33-B904-F00C76B9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04FAA-4F43-4C46-805D-E2A38F1B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43BA6-468D-42A3-B164-1B9E427F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8B5EA-FFF7-48C6-B860-485C0CEB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B5AD-1161-471B-AA01-662E5235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BC8A-2CE3-4AFF-8347-BA949B16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6CF6A-1F57-4BE8-B43B-735FBB85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1CD5C-484D-4737-930C-D7FE35B5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CCB68-F28F-4613-B1AA-D7C9C2DB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B1D1-5880-4BFA-A048-F9EB12CB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263E-A3BE-4E54-9375-BE367F5E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271AA-0D6E-4A96-83D1-81C2FF601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3045-6123-4B5F-BFB8-949B6CF1C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CFF1-9CBC-4339-851B-108E657D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57214-8AC2-428D-9B13-C9E15CB1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A2987-78BA-404D-8879-3764FFFF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0608-E55B-4FD1-BE91-A0ABEF9D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DD61A-6073-4620-86E2-91134AF7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9B8D3-4B09-4934-BEF1-748E720AF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42C0-CA07-46F0-8A0C-68D44646BA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63CD5-3344-4F1C-ACA1-F947F5ECC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24577-BA65-4F50-98E7-B2DD6C00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609A-3A4C-4A15-A826-A02342117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hyperlink" Target="http://www.unitedutilityservices.com/service/ratio-utility-billing-system/" TargetMode="External"/><Relationship Id="rId5" Type="http://schemas.openxmlformats.org/officeDocument/2006/relationships/hyperlink" Target="http://www.multifamilyutility.com/rubs.html" TargetMode="External"/><Relationship Id="rId4" Type="http://schemas.openxmlformats.org/officeDocument/2006/relationships/hyperlink" Target="http://www.amcobi.com/index.php/utility-billing-services/ratio-utility-billing-services-rub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ZUargvK0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K7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://ttoes.wordpress.com/tag/wage-cu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&amp;ehk=2E8MA"/><Relationship Id="rId4" Type="http://schemas.openxmlformats.org/officeDocument/2006/relationships/image" Target="../media/image7.png&amp;ehk=wVA3F53rdAY6dYPiqVHfRQ&amp;r=0&amp;pid=OfficeInser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08" y="2061525"/>
            <a:ext cx="9244785" cy="27349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3133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72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RUBS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6314" y="1392072"/>
            <a:ext cx="5852885" cy="546592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legality of this varies state to state. We recommend using a RUBS provider:</a:t>
            </a:r>
          </a:p>
          <a:p>
            <a:pPr marL="0" indent="0">
              <a:buNone/>
            </a:pPr>
            <a:r>
              <a:rPr lang="en-US" sz="3200" dirty="0"/>
              <a:t>American Conservation &amp; Billing Solutions</a:t>
            </a:r>
          </a:p>
          <a:p>
            <a:pPr marL="457200" lvl="1" indent="0">
              <a:buNone/>
            </a:pPr>
            <a:r>
              <a:rPr lang="en-US" sz="2000" dirty="0">
                <a:hlinkClick r:id="rId4"/>
              </a:rPr>
              <a:t>http://www.amcobi.com/index.php/utility-billing-services/ratio-utility-billing-services-rubs</a:t>
            </a:r>
            <a:endParaRPr lang="en-US" sz="2000" dirty="0"/>
          </a:p>
          <a:p>
            <a:pPr marL="0" indent="0">
              <a:buNone/>
            </a:pPr>
            <a:r>
              <a:rPr lang="en-US" sz="3200" dirty="0"/>
              <a:t>Multifamily Utility Company, Inc.</a:t>
            </a:r>
          </a:p>
          <a:p>
            <a:pPr marL="457200" lvl="1" indent="0">
              <a:buNone/>
            </a:pPr>
            <a:r>
              <a:rPr lang="en-US" sz="2000" dirty="0">
                <a:hlinkClick r:id="rId5"/>
              </a:rPr>
              <a:t>http://www.multifamilyutility.com/rubs.html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3200" dirty="0"/>
              <a:t>United Utility Services</a:t>
            </a:r>
          </a:p>
          <a:p>
            <a:pPr marL="457200" lvl="1" indent="0">
              <a:buNone/>
            </a:pPr>
            <a:r>
              <a:rPr lang="en-US" sz="2000" dirty="0">
                <a:hlinkClick r:id="rId6"/>
              </a:rPr>
              <a:t>http://www.unitedutilityservices.com/service/ratio-utility-billing-system/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8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Unit Turn 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5004369"/>
          </a:xfrm>
        </p:spPr>
        <p:txBody>
          <a:bodyPr>
            <a:noAutofit/>
          </a:bodyPr>
          <a:lstStyle/>
          <a:p>
            <a:r>
              <a:rPr lang="en-US" sz="2800" dirty="0"/>
              <a:t>For example:</a:t>
            </a:r>
          </a:p>
          <a:p>
            <a:pPr lvl="1"/>
            <a:r>
              <a:rPr lang="en-US" sz="2800" dirty="0"/>
              <a:t>2 vacancies a month</a:t>
            </a:r>
          </a:p>
          <a:p>
            <a:pPr lvl="1"/>
            <a:r>
              <a:rPr lang="en-US" sz="2800" dirty="0"/>
              <a:t>Rent is $1,000</a:t>
            </a:r>
          </a:p>
          <a:p>
            <a:pPr lvl="1"/>
            <a:r>
              <a:rPr lang="en-US" sz="2800" dirty="0"/>
              <a:t>It takes you 1 month to fill them</a:t>
            </a:r>
          </a:p>
          <a:p>
            <a:pPr lvl="1"/>
            <a:r>
              <a:rPr lang="en-US" sz="2800" dirty="0"/>
              <a:t>That’s $24,000 of lost income a year</a:t>
            </a:r>
          </a:p>
          <a:p>
            <a:r>
              <a:rPr lang="en-US" sz="2800" dirty="0"/>
              <a:t>A tighter turn around time:</a:t>
            </a:r>
          </a:p>
          <a:p>
            <a:pPr lvl="1"/>
            <a:r>
              <a:rPr lang="en-US" sz="2800" dirty="0"/>
              <a:t>2 vacancies a month</a:t>
            </a:r>
          </a:p>
          <a:p>
            <a:pPr lvl="1"/>
            <a:r>
              <a:rPr lang="en-US" sz="2800" dirty="0"/>
              <a:t>Rent is $1,000</a:t>
            </a:r>
          </a:p>
          <a:p>
            <a:pPr lvl="1"/>
            <a:r>
              <a:rPr lang="en-US" sz="2800" dirty="0"/>
              <a:t>It takes 2 weeks to fill them</a:t>
            </a:r>
          </a:p>
          <a:p>
            <a:pPr lvl="1"/>
            <a:r>
              <a:rPr lang="en-US" sz="2800" dirty="0"/>
              <a:t>You cut your losses in half, and dropped turnover expenses to $12,000 a year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E9FFCA1-1FB8-4460-8E48-94CDAECD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48" y="3393210"/>
            <a:ext cx="4031960" cy="346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2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63D5-7628-4D74-AF42-2CB73413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BB2F-5D25-4AAB-9022-AE75A1ACD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5010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motion lighting in common areas or put on timers</a:t>
            </a:r>
          </a:p>
          <a:p>
            <a:r>
              <a:rPr lang="en-US" dirty="0"/>
              <a:t>Use fluorescent lighting in hallways</a:t>
            </a:r>
          </a:p>
          <a:p>
            <a:r>
              <a:rPr lang="en-US" dirty="0"/>
              <a:t>Install water-saving faucets and showerheads</a:t>
            </a:r>
          </a:p>
          <a:p>
            <a:r>
              <a:rPr lang="en-US" dirty="0"/>
              <a:t>Install water saving toilets or put a brick or other container in the tank (reduces amt of water to fill) </a:t>
            </a:r>
          </a:p>
          <a:p>
            <a:r>
              <a:rPr lang="en-US" dirty="0"/>
              <a:t>Charge tenants for all repairs that they </a:t>
            </a:r>
            <a:br>
              <a:rPr lang="en-US" dirty="0"/>
            </a:br>
            <a:r>
              <a:rPr lang="en-US" dirty="0"/>
              <a:t>caused AT TIME OF REPAIR</a:t>
            </a:r>
          </a:p>
          <a:p>
            <a:r>
              <a:rPr lang="en-US" dirty="0"/>
              <a:t>Challenge tax assessment</a:t>
            </a:r>
          </a:p>
          <a:p>
            <a:r>
              <a:rPr lang="en-US" dirty="0"/>
              <a:t>Put the insurance out to bid yearly</a:t>
            </a:r>
          </a:p>
          <a:p>
            <a:endParaRPr lang="en-US" dirty="0"/>
          </a:p>
        </p:txBody>
      </p:sp>
      <p:pic>
        <p:nvPicPr>
          <p:cNvPr id="6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508DD162-CC92-4BB5-8A2E-341BE5FE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7927" y="2344917"/>
            <a:ext cx="3327883" cy="21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5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keeping-490535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49" r="17016" b="1"/>
          <a:stretch/>
        </p:blipFill>
        <p:spPr>
          <a:xfrm>
            <a:off x="8061437" y="2401556"/>
            <a:ext cx="3211495" cy="346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Bookkeeping &amp;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varies based upon how big your portfolio is</a:t>
            </a:r>
          </a:p>
          <a:p>
            <a:r>
              <a:rPr lang="en-US" sz="3200" dirty="0"/>
              <a:t>Bookkeeping</a:t>
            </a:r>
          </a:p>
          <a:p>
            <a:pPr lvl="1"/>
            <a:r>
              <a:rPr lang="en-US" sz="3200" dirty="0"/>
              <a:t>Can outsource</a:t>
            </a:r>
          </a:p>
          <a:p>
            <a:pPr lvl="1"/>
            <a:r>
              <a:rPr lang="en-US" sz="3200" dirty="0"/>
              <a:t>Virtual Bookkeeping </a:t>
            </a:r>
          </a:p>
          <a:p>
            <a:pPr lvl="1"/>
            <a:r>
              <a:rPr lang="en-US" sz="3200" dirty="0"/>
              <a:t>QuickBooks </a:t>
            </a:r>
          </a:p>
          <a:p>
            <a:pPr lvl="1"/>
            <a:r>
              <a:rPr lang="en-US" sz="3200" dirty="0"/>
              <a:t>Realize that time is money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0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table, sitting&#10;&#10;Description generated with very high confidence">
            <a:extLst>
              <a:ext uri="{FF2B5EF4-FFF2-40B4-BE49-F238E27FC236}">
                <a16:creationId xmlns:a16="http://schemas.microsoft.com/office/drawing/2014/main" id="{3B79C375-E1CC-41CE-BC6A-0E3124854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23" b="-1"/>
          <a:stretch/>
        </p:blipFill>
        <p:spPr>
          <a:xfrm>
            <a:off x="0" y="0"/>
            <a:ext cx="425810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76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Bookkeeping &amp;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763" y="1478318"/>
            <a:ext cx="7313255" cy="4553514"/>
          </a:xfrm>
        </p:spPr>
        <p:txBody>
          <a:bodyPr>
            <a:noAutofit/>
          </a:bodyPr>
          <a:lstStyle/>
          <a:p>
            <a:r>
              <a:rPr lang="en-US" sz="4400" dirty="0"/>
              <a:t>Accounting</a:t>
            </a:r>
          </a:p>
          <a:p>
            <a:pPr lvl="1"/>
            <a:r>
              <a:rPr lang="en-US" sz="4400" dirty="0"/>
              <a:t>Find an accountant who has commercial real estate experience</a:t>
            </a:r>
          </a:p>
          <a:p>
            <a:pPr lvl="1"/>
            <a:r>
              <a:rPr lang="en-US" sz="4400" dirty="0"/>
              <a:t>Find an accountant who understands cost-segregation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7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man, indoor, wall&#10;&#10;Description generated with very high confidence">
            <a:extLst>
              <a:ext uri="{FF2B5EF4-FFF2-40B4-BE49-F238E27FC236}">
                <a16:creationId xmlns:a16="http://schemas.microsoft.com/office/drawing/2014/main" id="{EFC4591A-A741-4419-A2A3-1A947541D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/>
          <a:stretch/>
        </p:blipFill>
        <p:spPr>
          <a:xfrm>
            <a:off x="1" y="0"/>
            <a:ext cx="432634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1642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Hiring Onsite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764" y="1478317"/>
            <a:ext cx="7008592" cy="5034777"/>
          </a:xfrm>
        </p:spPr>
        <p:txBody>
          <a:bodyPr>
            <a:normAutofit/>
          </a:bodyPr>
          <a:lstStyle/>
          <a:p>
            <a:r>
              <a:rPr lang="en-US" dirty="0"/>
              <a:t>Maintenance Men</a:t>
            </a:r>
          </a:p>
          <a:p>
            <a:pPr lvl="1"/>
            <a:r>
              <a:rPr lang="en-US" dirty="0"/>
              <a:t>1 full time for every 75 - 100 units</a:t>
            </a:r>
          </a:p>
          <a:p>
            <a:pPr lvl="1"/>
            <a:r>
              <a:rPr lang="en-US" dirty="0"/>
              <a:t>Add another full time maintenance man  every 60 – 80 units</a:t>
            </a:r>
          </a:p>
          <a:p>
            <a:pPr lvl="1"/>
            <a:r>
              <a:rPr lang="en-US" dirty="0"/>
              <a:t>If units are old and poorly maintained you may need more</a:t>
            </a:r>
          </a:p>
          <a:p>
            <a:pPr lvl="1"/>
            <a:r>
              <a:rPr lang="en-US" dirty="0"/>
              <a:t>You may also add a make ready person every additional 60 – 80 units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1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Hiring Onsite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11076296" cy="4949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Community Manager</a:t>
            </a:r>
          </a:p>
          <a:p>
            <a:r>
              <a:rPr lang="en-US" sz="3200" dirty="0"/>
              <a:t>75 units is usually the bare minimum for a full time onsite manager (depending on class)</a:t>
            </a:r>
          </a:p>
          <a:p>
            <a:r>
              <a:rPr lang="en-US" sz="3200" dirty="0"/>
              <a:t>150 unit complex or more, typically need a full time onsite manager plus 2 leasing agents</a:t>
            </a:r>
          </a:p>
          <a:p>
            <a:r>
              <a:rPr lang="en-US" sz="3200" dirty="0"/>
              <a:t>200 plus units, you need manager, assistant manager, and 2 leasing agents</a:t>
            </a:r>
          </a:p>
          <a:p>
            <a:r>
              <a:rPr lang="en-US" sz="3200" dirty="0"/>
              <a:t>300 plus units you would likely add a collections person</a:t>
            </a:r>
          </a:p>
          <a:p>
            <a:r>
              <a:rPr lang="en-US" sz="3200" dirty="0"/>
              <a:t>When you get to 150 units you can afford everyone you need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4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-CHANGE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19801"/>
          <a:stretch/>
        </p:blipFill>
        <p:spPr>
          <a:xfrm>
            <a:off x="9196023" y="2919232"/>
            <a:ext cx="2230748" cy="2128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Focus on the 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8223913" cy="5010350"/>
          </a:xfrm>
        </p:spPr>
        <p:txBody>
          <a:bodyPr>
            <a:noAutofit/>
          </a:bodyPr>
          <a:lstStyle/>
          <a:p>
            <a:r>
              <a:rPr lang="en-US" sz="3200" dirty="0"/>
              <a:t>Even small improvements can have a huge impact</a:t>
            </a:r>
          </a:p>
          <a:p>
            <a:r>
              <a:rPr lang="en-US" sz="3200" dirty="0"/>
              <a:t>For example a $20 a month rent increase on a 100 unit building creates a $24,000 increase in the NOI</a:t>
            </a:r>
          </a:p>
          <a:p>
            <a:r>
              <a:rPr lang="en-US" sz="3200" dirty="0"/>
              <a:t>At a 6 cap, you just increased value $400,000</a:t>
            </a:r>
          </a:p>
          <a:p>
            <a:pPr lvl="1"/>
            <a:r>
              <a:rPr lang="en-US" sz="3200" dirty="0"/>
              <a:t>$24,000 / .06</a:t>
            </a:r>
          </a:p>
          <a:p>
            <a:r>
              <a:rPr lang="en-US" sz="3200" dirty="0"/>
              <a:t>What if you not only increased income $20, but also decreased the expenses $20?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9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eiling, ground, floor&#10;&#10;Description generated with very high confidence">
            <a:extLst>
              <a:ext uri="{FF2B5EF4-FFF2-40B4-BE49-F238E27FC236}">
                <a16:creationId xmlns:a16="http://schemas.microsoft.com/office/drawing/2014/main" id="{BB95C363-03BC-4F0C-95D6-7DDFE8FB6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"/>
          <a:stretch/>
        </p:blipFill>
        <p:spPr>
          <a:xfrm>
            <a:off x="1" y="0"/>
            <a:ext cx="433998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39FEC-BBE2-4B6B-BAFE-310EB1A4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22" y="1887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Strategies to Increase </a:t>
            </a:r>
            <a:br>
              <a:rPr lang="en-US" dirty="0"/>
            </a:br>
            <a:r>
              <a:rPr lang="en-US" dirty="0"/>
              <a:t>Your Income-NOI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42B6-2FBE-474D-8A63-150B489C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3" y="1478318"/>
            <a:ext cx="7406323" cy="5010350"/>
          </a:xfrm>
        </p:spPr>
        <p:txBody>
          <a:bodyPr>
            <a:noAutofit/>
          </a:bodyPr>
          <a:lstStyle/>
          <a:p>
            <a:r>
              <a:rPr lang="en-US" sz="2400" dirty="0"/>
              <a:t>Add storage units in basements or on extra land</a:t>
            </a:r>
          </a:p>
          <a:p>
            <a:r>
              <a:rPr lang="en-US" sz="2400" dirty="0"/>
              <a:t>Paid Parking (if competition charges for parking)</a:t>
            </a:r>
          </a:p>
          <a:p>
            <a:r>
              <a:rPr lang="en-US" sz="2400" dirty="0"/>
              <a:t>Covered Parking</a:t>
            </a:r>
          </a:p>
          <a:p>
            <a:r>
              <a:rPr lang="en-US" sz="2400" dirty="0"/>
              <a:t>Pet Rent</a:t>
            </a:r>
          </a:p>
          <a:p>
            <a:r>
              <a:rPr lang="en-US" sz="2400" dirty="0"/>
              <a:t>Valet Trash service</a:t>
            </a:r>
          </a:p>
          <a:p>
            <a:r>
              <a:rPr lang="en-US" sz="2400" dirty="0"/>
              <a:t>Charge for Extermination monthly</a:t>
            </a:r>
          </a:p>
          <a:p>
            <a:r>
              <a:rPr lang="en-US" sz="2400" dirty="0"/>
              <a:t>Billboards</a:t>
            </a:r>
          </a:p>
          <a:p>
            <a:r>
              <a:rPr lang="en-US" sz="2400" dirty="0"/>
              <a:t>Cellular Towers</a:t>
            </a:r>
          </a:p>
          <a:p>
            <a:r>
              <a:rPr lang="en-US" sz="2400" dirty="0"/>
              <a:t>Vending Machines</a:t>
            </a:r>
          </a:p>
          <a:p>
            <a:r>
              <a:rPr lang="en-US" sz="2400" dirty="0"/>
              <a:t>Laundry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23F12-407D-452E-ADF9-D058FF0AE9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" y="453788"/>
            <a:ext cx="1691409" cy="16914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9A1DD-B7E4-4591-B353-575C1F1E0901}"/>
              </a:ext>
            </a:extLst>
          </p:cNvPr>
          <p:cNvGrpSpPr/>
          <p:nvPr/>
        </p:nvGrpSpPr>
        <p:grpSpPr>
          <a:xfrm>
            <a:off x="2002343" y="4576740"/>
            <a:ext cx="1911929" cy="1911928"/>
            <a:chOff x="8174180" y="4448464"/>
            <a:chExt cx="2327565" cy="232756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7A7B3B-833E-4E78-8003-C4BC5C50CC3E}"/>
                </a:ext>
              </a:extLst>
            </p:cNvPr>
            <p:cNvSpPr/>
            <p:nvPr/>
          </p:nvSpPr>
          <p:spPr>
            <a:xfrm>
              <a:off x="8174181" y="4448464"/>
              <a:ext cx="2327564" cy="23275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7D7A8E9C-9822-436B-83AE-CDED724A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80" y="4448464"/>
              <a:ext cx="2163618" cy="216361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126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611383"/>
            <a:ext cx="11495314" cy="1301634"/>
          </a:xfrm>
        </p:spPr>
        <p:txBody>
          <a:bodyPr/>
          <a:lstStyle/>
          <a:p>
            <a:r>
              <a:rPr lang="en-US" sz="6600" dirty="0"/>
              <a:t>Strategies to Decrease Expenses</a:t>
            </a:r>
            <a:endParaRPr lang="en-US" sz="6600" cap="none" dirty="0"/>
          </a:p>
        </p:txBody>
      </p:sp>
      <p:pic>
        <p:nvPicPr>
          <p:cNvPr id="10" name="Picture Placeholder 9" descr="A tall building in a city&#10;&#10;Description automatically generated">
            <a:extLst>
              <a:ext uri="{FF2B5EF4-FFF2-40B4-BE49-F238E27FC236}">
                <a16:creationId xmlns:a16="http://schemas.microsoft.com/office/drawing/2014/main" id="{5E3B5EFD-B86D-42C3-A016-E9BC51B9C5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994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-conserv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260" y="10"/>
            <a:ext cx="4579739" cy="3428990"/>
          </a:xfrm>
          <a:prstGeom prst="rect">
            <a:avLst/>
          </a:prstGeom>
        </p:spPr>
      </p:pic>
      <p:pic>
        <p:nvPicPr>
          <p:cNvPr id="4" name="Picture 3" descr="pie-chart-1569175__180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78318"/>
            <a:ext cx="6670964" cy="5018016"/>
          </a:xfrm>
        </p:spPr>
        <p:txBody>
          <a:bodyPr>
            <a:normAutofit/>
          </a:bodyPr>
          <a:lstStyle/>
          <a:p>
            <a:r>
              <a:rPr lang="en-US" dirty="0"/>
              <a:t>Rubs = Ratio Utility Billing System</a:t>
            </a:r>
          </a:p>
          <a:p>
            <a:r>
              <a:rPr lang="en-US" dirty="0"/>
              <a:t>You divide the water/sewer costs among all the residents and bill them accordingly</a:t>
            </a:r>
          </a:p>
          <a:p>
            <a:r>
              <a:rPr lang="en-US" dirty="0"/>
              <a:t>Be sure to check and see if the competition has instituted RUBS</a:t>
            </a:r>
          </a:p>
          <a:p>
            <a:pPr lvl="1"/>
            <a:r>
              <a:rPr lang="en-US" dirty="0"/>
              <a:t>If not, you can get some vacancies </a:t>
            </a:r>
          </a:p>
          <a:p>
            <a:endParaRPr lang="en-US" sz="2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E9A415-76D6-42D2-AE63-7A36016F2998}"/>
              </a:ext>
            </a:extLst>
          </p:cNvPr>
          <p:cNvCxnSpPr/>
          <p:nvPr/>
        </p:nvCxnSpPr>
        <p:spPr>
          <a:xfrm>
            <a:off x="7509164" y="3429000"/>
            <a:ext cx="4682835" cy="0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26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Bookkeeping &amp; Accounting</vt:lpstr>
      <vt:lpstr>Bookkeeping &amp; Accounting</vt:lpstr>
      <vt:lpstr>Hiring Onsite Staff</vt:lpstr>
      <vt:lpstr>Hiring Onsite Staff</vt:lpstr>
      <vt:lpstr>Focus on the NOI</vt:lpstr>
      <vt:lpstr>Strategies to Increase  Your Income-NOI</vt:lpstr>
      <vt:lpstr>Strategies to Decrease Expenses</vt:lpstr>
      <vt:lpstr>RUBS</vt:lpstr>
      <vt:lpstr>RUBS</vt:lpstr>
      <vt:lpstr>Reduce Unit Turn Time</vt:lpstr>
      <vt:lpstr>Decreasing Expenses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Khleif</dc:creator>
  <cp:lastModifiedBy>Rod Khleif</cp:lastModifiedBy>
  <cp:revision>1</cp:revision>
  <dcterms:created xsi:type="dcterms:W3CDTF">2020-08-26T20:40:42Z</dcterms:created>
  <dcterms:modified xsi:type="dcterms:W3CDTF">2020-08-26T20:44:48Z</dcterms:modified>
</cp:coreProperties>
</file>