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1309" r:id="rId2"/>
    <p:sldId id="259" r:id="rId3"/>
    <p:sldId id="262" r:id="rId4"/>
    <p:sldId id="266" r:id="rId5"/>
    <p:sldId id="261" r:id="rId6"/>
    <p:sldId id="268" r:id="rId7"/>
    <p:sldId id="260" r:id="rId8"/>
    <p:sldId id="267" r:id="rId9"/>
    <p:sldId id="269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Team%20Drives\PEAK%20MFF%20TEAM\Research\Volume%20of%20Multifamily%20Loans%20by%20lender%20type%20in%20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</a:rPr>
              <a:t>2018 Multifamily Loan Originations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170700267796475"/>
          <c:y val="0.14692226266528005"/>
          <c:w val="0.38699208601462887"/>
          <c:h val="0.71922114098945178"/>
        </c:manualLayout>
      </c:layout>
      <c:pieChart>
        <c:varyColors val="1"/>
        <c:ser>
          <c:idx val="0"/>
          <c:order val="0"/>
          <c:tx>
            <c:strRef>
              <c:f>Sheet1!$B$4</c:f>
              <c:strCache>
                <c:ptCount val="1"/>
                <c:pt idx="0">
                  <c:v>2018 Multifamily Loan Originations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009-4987-9979-2D3CABF22A21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009-4987-9979-2D3CABF22A2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009-4987-9979-2D3CABF22A2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009-4987-9979-2D3CABF22A2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009-4987-9979-2D3CABF22A2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009-4987-9979-2D3CABF22A21}"/>
              </c:ext>
            </c:extLst>
          </c:dPt>
          <c:cat>
            <c:strRef>
              <c:f>Sheet1!$A$5:$A$10</c:f>
              <c:strCache>
                <c:ptCount val="6"/>
                <c:pt idx="0">
                  <c:v>Fannie Mae &amp; Freddie Mac</c:v>
                </c:pt>
                <c:pt idx="1">
                  <c:v>Banks</c:v>
                </c:pt>
                <c:pt idx="2">
                  <c:v>Others</c:v>
                </c:pt>
                <c:pt idx="3">
                  <c:v>Life Insurance</c:v>
                </c:pt>
                <c:pt idx="4">
                  <c:v>FHA/HUD</c:v>
                </c:pt>
                <c:pt idx="5">
                  <c:v>CMBS</c:v>
                </c:pt>
              </c:strCache>
            </c:strRef>
          </c:cat>
          <c:val>
            <c:numRef>
              <c:f>Sheet1!$B$5:$B$10</c:f>
              <c:numCache>
                <c:formatCode>0%</c:formatCode>
                <c:ptCount val="6"/>
                <c:pt idx="0">
                  <c:v>0.47</c:v>
                </c:pt>
                <c:pt idx="1">
                  <c:v>0.27</c:v>
                </c:pt>
                <c:pt idx="2">
                  <c:v>0.1</c:v>
                </c:pt>
                <c:pt idx="3">
                  <c:v>0.09</c:v>
                </c:pt>
                <c:pt idx="4">
                  <c:v>0.05</c:v>
                </c:pt>
                <c:pt idx="5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009-4987-9979-2D3CABF22A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8121827411167515"/>
          <c:y val="0.21106224929430994"/>
          <c:w val="0.33899326511850991"/>
          <c:h val="0.582308349428019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3534B1-DE0B-406F-B480-0E0B002F968B}" type="datetimeFigureOut">
              <a:rPr lang="en-US" smtClean="0"/>
              <a:t>6/19/2020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485D0-05A9-48A8-A2EF-E43F44C22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32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6586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4860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26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394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37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51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89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914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7739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3429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23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4589C-486D-435A-99AA-DD2EC29E8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64" y="266653"/>
            <a:ext cx="11851240" cy="81213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43079-641C-460D-A606-0703E35F3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64" y="1119883"/>
            <a:ext cx="11851240" cy="45643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E730D-071D-4861-AB9A-8039418DBE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0A7EB7-5320-416B-870E-DBE3AE0ED1F1}" type="datetime1">
              <a:rPr lang="en-US" smtClean="0"/>
              <a:t>6/19/2020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4C657-7398-4E8B-92B1-187891A4D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D82BD-B98B-4C1D-B3D4-20B2AF1B3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374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58E7F-88B6-47FF-A223-D68A9C880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87A2E-1E1D-4622-A50E-2D00087D22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3564" y="1259175"/>
            <a:ext cx="5886236" cy="44635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FF21C7-B114-40B5-8DEA-81E828A616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59175"/>
            <a:ext cx="5812604" cy="446353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899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5844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B8BD9-1C1C-4934-8FD4-C69E479D3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64" y="266653"/>
            <a:ext cx="11851240" cy="9925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EFF30E-5944-4441-8340-F53492CB2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564" y="1259175"/>
            <a:ext cx="11851240" cy="4425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D7F1605-3D20-416F-A3DB-31587E0B12D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95" y="5874636"/>
            <a:ext cx="2357364" cy="71671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D5382FF-6965-415A-B776-2EC0C2595F63}"/>
              </a:ext>
            </a:extLst>
          </p:cNvPr>
          <p:cNvSpPr txBox="1"/>
          <p:nvPr userDrawn="1"/>
        </p:nvSpPr>
        <p:spPr>
          <a:xfrm>
            <a:off x="8594333" y="6307466"/>
            <a:ext cx="3452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1400" dirty="0">
                <a:latin typeface="Montserrat" panose="00000500000000000000" pitchFamily="2" charset="0"/>
              </a:rPr>
              <a:t>©2018-19 PEAK Multifamily Funding</a:t>
            </a:r>
          </a:p>
        </p:txBody>
      </p:sp>
    </p:spTree>
    <p:extLst>
      <p:ext uri="{BB962C8B-B14F-4D97-AF65-F5344CB8AC3E}">
        <p14:creationId xmlns:p14="http://schemas.microsoft.com/office/powerpoint/2010/main" val="3772966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485EC"/>
          </a:solidFill>
          <a:latin typeface="Montserrat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rgbClr val="9A2123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>
          <a:solidFill>
            <a:srgbClr val="9A2123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kern="1200">
          <a:solidFill>
            <a:srgbClr val="9A2123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rgbClr val="9A2123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rgbClr val="9A2123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eakmff.com/" TargetMode="External"/><Relationship Id="rId3" Type="http://schemas.openxmlformats.org/officeDocument/2006/relationships/image" Target="../media/image18.png"/><Relationship Id="rId7" Type="http://schemas.openxmlformats.org/officeDocument/2006/relationships/hyperlink" Target="http://www.facebook.com/peakmf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svg"/><Relationship Id="rId11" Type="http://schemas.openxmlformats.org/officeDocument/2006/relationships/image" Target="../media/image24.svg"/><Relationship Id="rId5" Type="http://schemas.openxmlformats.org/officeDocument/2006/relationships/image" Target="../media/image20.png"/><Relationship Id="rId10" Type="http://schemas.openxmlformats.org/officeDocument/2006/relationships/image" Target="../media/image23.png"/><Relationship Id="rId4" Type="http://schemas.openxmlformats.org/officeDocument/2006/relationships/image" Target="../media/image19.svg"/><Relationship Id="rId9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8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10" Type="http://schemas.openxmlformats.org/officeDocument/2006/relationships/image" Target="../media/image11.svg"/><Relationship Id="rId4" Type="http://schemas.openxmlformats.org/officeDocument/2006/relationships/image" Target="../media/image9.sv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commons.wikimedia.org/wiki/Category:Building_icons" TargetMode="External"/><Relationship Id="rId3" Type="http://schemas.openxmlformats.org/officeDocument/2006/relationships/image" Target="../media/image12.png"/><Relationship Id="rId7" Type="http://schemas.microsoft.com/office/2007/relationships/hdphoto" Target="../media/hdphoto1.wdp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commons.wikimedia.org/wiki/Category:Building_icons" TargetMode="External"/><Relationship Id="rId3" Type="http://schemas.openxmlformats.org/officeDocument/2006/relationships/image" Target="../media/image12.png"/><Relationship Id="rId7" Type="http://schemas.microsoft.com/office/2007/relationships/hdphoto" Target="../media/hdphoto1.wd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6922D48-6D17-4D3D-B618-165D64F5E7DF}"/>
              </a:ext>
            </a:extLst>
          </p:cNvPr>
          <p:cNvCxnSpPr>
            <a:cxnSpLocks/>
          </p:cNvCxnSpPr>
          <p:nvPr/>
        </p:nvCxnSpPr>
        <p:spPr>
          <a:xfrm>
            <a:off x="5026644" y="2186305"/>
            <a:ext cx="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8C5514A-A51F-4551-81ED-2B8AF74C3843}"/>
              </a:ext>
            </a:extLst>
          </p:cNvPr>
          <p:cNvCxnSpPr>
            <a:cxnSpLocks/>
          </p:cNvCxnSpPr>
          <p:nvPr/>
        </p:nvCxnSpPr>
        <p:spPr>
          <a:xfrm>
            <a:off x="10520735" y="2186305"/>
            <a:ext cx="0" cy="273940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4D76729-0AE2-49AE-BB30-A0690F1A8453}"/>
              </a:ext>
            </a:extLst>
          </p:cNvPr>
          <p:cNvCxnSpPr>
            <a:cxnSpLocks/>
          </p:cNvCxnSpPr>
          <p:nvPr/>
        </p:nvCxnSpPr>
        <p:spPr>
          <a:xfrm>
            <a:off x="3197801" y="4920548"/>
            <a:ext cx="7322934" cy="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185F25B-C650-43A1-A78A-164E60D52156}"/>
              </a:ext>
            </a:extLst>
          </p:cNvPr>
          <p:cNvCxnSpPr>
            <a:cxnSpLocks/>
          </p:cNvCxnSpPr>
          <p:nvPr/>
        </p:nvCxnSpPr>
        <p:spPr>
          <a:xfrm>
            <a:off x="8684304" y="2186305"/>
            <a:ext cx="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C98F449-9169-4A99-B14D-CB3AC295C50D}"/>
              </a:ext>
            </a:extLst>
          </p:cNvPr>
          <p:cNvCxnSpPr>
            <a:cxnSpLocks/>
          </p:cNvCxnSpPr>
          <p:nvPr/>
        </p:nvCxnSpPr>
        <p:spPr>
          <a:xfrm flipH="1">
            <a:off x="6845396" y="2186305"/>
            <a:ext cx="1768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10D0281-6BFC-4ED7-AF45-790A4DDEF73E}"/>
              </a:ext>
            </a:extLst>
          </p:cNvPr>
          <p:cNvCxnSpPr>
            <a:cxnSpLocks/>
          </p:cNvCxnSpPr>
          <p:nvPr/>
        </p:nvCxnSpPr>
        <p:spPr>
          <a:xfrm>
            <a:off x="3197801" y="2186305"/>
            <a:ext cx="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32FDC786-0C68-49FE-94F6-39FB51005F3B}"/>
              </a:ext>
            </a:extLst>
          </p:cNvPr>
          <p:cNvSpPr/>
          <p:nvPr/>
        </p:nvSpPr>
        <p:spPr>
          <a:xfrm>
            <a:off x="3197801" y="2990043"/>
            <a:ext cx="5486502" cy="484632"/>
          </a:xfrm>
          <a:prstGeom prst="homePlat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Available terms 5 – 30 years</a:t>
            </a:r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EC35F9CA-68BA-447D-BDD7-4491128EB2BF}"/>
              </a:ext>
            </a:extLst>
          </p:cNvPr>
          <p:cNvSpPr/>
          <p:nvPr/>
        </p:nvSpPr>
        <p:spPr>
          <a:xfrm>
            <a:off x="5874878" y="2500255"/>
            <a:ext cx="2817027" cy="484632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Typical terms: 15 – 30 years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DD8B324-7AEC-4AB3-93B3-547B561509E9}"/>
              </a:ext>
            </a:extLst>
          </p:cNvPr>
          <p:cNvSpPr txBox="1"/>
          <p:nvPr/>
        </p:nvSpPr>
        <p:spPr>
          <a:xfrm>
            <a:off x="4544781" y="5032868"/>
            <a:ext cx="963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10 years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788FB64-3E3A-48F3-B047-B7769FDAB162}"/>
              </a:ext>
            </a:extLst>
          </p:cNvPr>
          <p:cNvSpPr txBox="1"/>
          <p:nvPr/>
        </p:nvSpPr>
        <p:spPr>
          <a:xfrm>
            <a:off x="6363533" y="5035737"/>
            <a:ext cx="963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20 years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34DA5EC-5407-409D-9CEC-02C4E20077F6}"/>
              </a:ext>
            </a:extLst>
          </p:cNvPr>
          <p:cNvSpPr txBox="1"/>
          <p:nvPr/>
        </p:nvSpPr>
        <p:spPr>
          <a:xfrm>
            <a:off x="8202441" y="5032868"/>
            <a:ext cx="963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30 years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845073F-DFC6-41FC-96AA-1E9639ABB6D6}"/>
              </a:ext>
            </a:extLst>
          </p:cNvPr>
          <p:cNvSpPr txBox="1"/>
          <p:nvPr/>
        </p:nvSpPr>
        <p:spPr>
          <a:xfrm>
            <a:off x="10038872" y="5038025"/>
            <a:ext cx="963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40 years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89656D-EA9B-457F-AA40-C56C352A8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64" y="266653"/>
            <a:ext cx="11851240" cy="992522"/>
          </a:xfrm>
        </p:spPr>
        <p:txBody>
          <a:bodyPr/>
          <a:lstStyle/>
          <a:p>
            <a:pPr algn="ctr"/>
            <a:r>
              <a:rPr lang="en-US" dirty="0"/>
              <a:t>SINGLE FAMILY  vs. MULTIFAMILY</a:t>
            </a:r>
          </a:p>
        </p:txBody>
      </p:sp>
      <p:pic>
        <p:nvPicPr>
          <p:cNvPr id="10" name="Content Placeholder 9" descr="House">
            <a:extLst>
              <a:ext uri="{FF2B5EF4-FFF2-40B4-BE49-F238E27FC236}">
                <a16:creationId xmlns:a16="http://schemas.microsoft.com/office/drawing/2014/main" id="{0E77F3A3-97D1-46FE-9F25-392EE2AD1CB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67457" y="2532843"/>
            <a:ext cx="914400" cy="914400"/>
          </a:xfrm>
        </p:spPr>
      </p:pic>
      <p:pic>
        <p:nvPicPr>
          <p:cNvPr id="12" name="Graphic 11" descr="City">
            <a:extLst>
              <a:ext uri="{FF2B5EF4-FFF2-40B4-BE49-F238E27FC236}">
                <a16:creationId xmlns:a16="http://schemas.microsoft.com/office/drawing/2014/main" id="{459CD397-6E5C-4CBC-B3EE-8250EB39CF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67457" y="3927525"/>
            <a:ext cx="914400" cy="914400"/>
          </a:xfrm>
          <a:prstGeom prst="rect">
            <a:avLst/>
          </a:prstGeom>
        </p:spPr>
      </p:pic>
      <p:sp>
        <p:nvSpPr>
          <p:cNvPr id="101" name="Arrow: Pentagon 100">
            <a:extLst>
              <a:ext uri="{FF2B5EF4-FFF2-40B4-BE49-F238E27FC236}">
                <a16:creationId xmlns:a16="http://schemas.microsoft.com/office/drawing/2014/main" id="{15B55ED3-F5EB-407B-B092-049073A3BA03}"/>
              </a:ext>
            </a:extLst>
          </p:cNvPr>
          <p:cNvSpPr/>
          <p:nvPr/>
        </p:nvSpPr>
        <p:spPr>
          <a:xfrm>
            <a:off x="3205389" y="4237344"/>
            <a:ext cx="7322934" cy="484632"/>
          </a:xfrm>
          <a:prstGeom prst="homePlate">
            <a:avLst/>
          </a:prstGeom>
          <a:solidFill>
            <a:srgbClr val="9A21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Available terms 3 – 40 years</a:t>
            </a:r>
          </a:p>
        </p:txBody>
      </p:sp>
      <p:sp>
        <p:nvSpPr>
          <p:cNvPr id="102" name="Arrow: Pentagon 101">
            <a:extLst>
              <a:ext uri="{FF2B5EF4-FFF2-40B4-BE49-F238E27FC236}">
                <a16:creationId xmlns:a16="http://schemas.microsoft.com/office/drawing/2014/main" id="{78C05602-365A-4FA5-A3BC-5EC6DBA5CA1C}"/>
              </a:ext>
            </a:extLst>
          </p:cNvPr>
          <p:cNvSpPr/>
          <p:nvPr/>
        </p:nvSpPr>
        <p:spPr>
          <a:xfrm>
            <a:off x="4119224" y="3747556"/>
            <a:ext cx="1600933" cy="484632"/>
          </a:xfrm>
          <a:prstGeom prst="homePlate">
            <a:avLst/>
          </a:prstGeom>
          <a:solidFill>
            <a:srgbClr val="F0BAB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Typical terms: 5 – 12 years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87AC8F52-910D-4002-B580-AFF8CE716000}"/>
              </a:ext>
            </a:extLst>
          </p:cNvPr>
          <p:cNvSpPr txBox="1"/>
          <p:nvPr/>
        </p:nvSpPr>
        <p:spPr>
          <a:xfrm>
            <a:off x="1267457" y="1362685"/>
            <a:ext cx="9845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Loan Terms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759C0457-B0F1-4BC9-AA7D-657C877AE587}"/>
              </a:ext>
            </a:extLst>
          </p:cNvPr>
          <p:cNvSpPr/>
          <p:nvPr/>
        </p:nvSpPr>
        <p:spPr>
          <a:xfrm>
            <a:off x="3205388" y="2500255"/>
            <a:ext cx="2661889" cy="484632"/>
          </a:xfrm>
          <a:prstGeom prst="rect">
            <a:avLst/>
          </a:prstGeom>
          <a:pattFill prst="wdUpDiag">
            <a:fgClr>
              <a:schemeClr val="accent6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782206F6-64E9-4B02-9679-71FFE391728B}"/>
              </a:ext>
            </a:extLst>
          </p:cNvPr>
          <p:cNvSpPr/>
          <p:nvPr/>
        </p:nvSpPr>
        <p:spPr>
          <a:xfrm>
            <a:off x="3205389" y="3747556"/>
            <a:ext cx="899819" cy="484632"/>
          </a:xfrm>
          <a:prstGeom prst="rect">
            <a:avLst/>
          </a:prstGeom>
          <a:pattFill prst="wdUpDiag">
            <a:fgClr>
              <a:srgbClr val="9A2123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9854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32578-3E9A-4A10-A459-84955B691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332" y="266653"/>
            <a:ext cx="10569472" cy="812134"/>
          </a:xfrm>
        </p:spPr>
        <p:txBody>
          <a:bodyPr/>
          <a:lstStyle/>
          <a:p>
            <a:r>
              <a:rPr lang="en-US" dirty="0"/>
              <a:t>HELPFUL TIPS</a:t>
            </a:r>
          </a:p>
        </p:txBody>
      </p:sp>
      <p:pic>
        <p:nvPicPr>
          <p:cNvPr id="5" name="Content Placeholder 4" descr="Bullseye">
            <a:extLst>
              <a:ext uri="{FF2B5EF4-FFF2-40B4-BE49-F238E27FC236}">
                <a16:creationId xmlns:a16="http://schemas.microsoft.com/office/drawing/2014/main" id="{3640E309-2811-43BD-B81D-6CCE2D9459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8005" y="164387"/>
            <a:ext cx="914400" cy="9144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345EBD-1575-4A06-92D4-812D1CB18EA1}"/>
              </a:ext>
            </a:extLst>
          </p:cNvPr>
          <p:cNvSpPr txBox="1"/>
          <p:nvPr/>
        </p:nvSpPr>
        <p:spPr>
          <a:xfrm>
            <a:off x="366676" y="987247"/>
            <a:ext cx="1151024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THIS IS A TEAM SPORT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Engage your coach, attorney, mortgage broker/lender, insurance broker, contractor, etc. early!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No multifamily experience? Partner with an experienced sponsor or pick Freddie SBL or a bank.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Understand how lenders underwrite a deal.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Ask for loan quotes PRIOR TO submitting an offer.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Line up guarantors AND sufficient funding early.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Loan proceeds, interest rate, interest only period, etc. may (and often!) change between loan application and closing.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Do not pick a mortgage broker or lender based on pricing alone. A great mortgage broker will be negotiating the murky waters of loan underwriting to ensure a successful closing. </a:t>
            </a:r>
          </a:p>
        </p:txBody>
      </p:sp>
    </p:spTree>
    <p:extLst>
      <p:ext uri="{BB962C8B-B14F-4D97-AF65-F5344CB8AC3E}">
        <p14:creationId xmlns:p14="http://schemas.microsoft.com/office/powerpoint/2010/main" val="2859166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32578-3E9A-4A10-A459-84955B691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375" y="266653"/>
            <a:ext cx="11596799" cy="812134"/>
          </a:xfrm>
        </p:spPr>
        <p:txBody>
          <a:bodyPr/>
          <a:lstStyle/>
          <a:p>
            <a:r>
              <a:rPr lang="en-US" dirty="0"/>
              <a:t>HOW TO REACH US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BD-1575-4A06-92D4-812D1CB18EA1}"/>
              </a:ext>
            </a:extLst>
          </p:cNvPr>
          <p:cNvSpPr txBox="1"/>
          <p:nvPr/>
        </p:nvSpPr>
        <p:spPr>
          <a:xfrm>
            <a:off x="516030" y="1347553"/>
            <a:ext cx="528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ANTON W. MATTLI</a:t>
            </a:r>
          </a:p>
        </p:txBody>
      </p:sp>
      <p:pic>
        <p:nvPicPr>
          <p:cNvPr id="4" name="Graphic 3" descr="Receiver">
            <a:extLst>
              <a:ext uri="{FF2B5EF4-FFF2-40B4-BE49-F238E27FC236}">
                <a16:creationId xmlns:a16="http://schemas.microsoft.com/office/drawing/2014/main" id="{03E80D9A-6A7E-4FE6-AFB7-A32718FD33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8043" y="2098250"/>
            <a:ext cx="574481" cy="574481"/>
          </a:xfrm>
          <a:prstGeom prst="rect">
            <a:avLst/>
          </a:prstGeom>
        </p:spPr>
      </p:pic>
      <p:pic>
        <p:nvPicPr>
          <p:cNvPr id="8" name="Graphic 7" descr="Email">
            <a:extLst>
              <a:ext uri="{FF2B5EF4-FFF2-40B4-BE49-F238E27FC236}">
                <a16:creationId xmlns:a16="http://schemas.microsoft.com/office/drawing/2014/main" id="{02348F9C-6B9A-49D6-9F55-1141E020A9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78044" y="2908764"/>
            <a:ext cx="574481" cy="57448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F433714-4919-4E27-BA3B-AB9AF6809510}"/>
              </a:ext>
            </a:extLst>
          </p:cNvPr>
          <p:cNvSpPr txBox="1"/>
          <p:nvPr/>
        </p:nvSpPr>
        <p:spPr>
          <a:xfrm>
            <a:off x="1230023" y="2098250"/>
            <a:ext cx="45690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(972) 725-7878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Montserrat" panose="00000500000000000000" pitchFamily="2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amattli@peakmff.com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9C5660-0CB2-4005-8DBB-EB4685AE0371}"/>
              </a:ext>
            </a:extLst>
          </p:cNvPr>
          <p:cNvSpPr txBox="1"/>
          <p:nvPr/>
        </p:nvSpPr>
        <p:spPr>
          <a:xfrm>
            <a:off x="546489" y="4129469"/>
            <a:ext cx="11112877" cy="156966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  <a:hlinkClick r:id="rId7"/>
              </a:rPr>
              <a:t>www.facebook.com/peakmff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Montserrat" panose="00000500000000000000" pitchFamily="2" charset="0"/>
              <a:ea typeface="Verdana" panose="020B0604030504040204" pitchFamily="34" charset="0"/>
              <a:cs typeface="+mn-cs"/>
              <a:hlinkClick r:id="rId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Montserrat" panose="00000500000000000000" pitchFamily="2" charset="0"/>
              <a:ea typeface="Verdana" panose="020B0604030504040204" pitchFamily="34" charset="0"/>
              <a:cs typeface="+mn-cs"/>
              <a:hlinkClick r:id="rId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Montserrat" panose="00000500000000000000" pitchFamily="2" charset="0"/>
              <a:ea typeface="Verdana" panose="020B0604030504040204" pitchFamily="34" charset="0"/>
              <a:cs typeface="+mn-cs"/>
              <a:hlinkClick r:id="rId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  <a:hlinkClick r:id="rId8"/>
              </a:rPr>
              <a:t>www.peakmff.com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      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995415F-6500-4343-8027-AC98B54B86B5}"/>
              </a:ext>
            </a:extLst>
          </p:cNvPr>
          <p:cNvSpPr txBox="1"/>
          <p:nvPr/>
        </p:nvSpPr>
        <p:spPr>
          <a:xfrm>
            <a:off x="6179227" y="1347553"/>
            <a:ext cx="528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JOHN Z. MARTINEZ</a:t>
            </a:r>
          </a:p>
        </p:txBody>
      </p:sp>
      <p:pic>
        <p:nvPicPr>
          <p:cNvPr id="15" name="Graphic 14" descr="Receiver">
            <a:extLst>
              <a:ext uri="{FF2B5EF4-FFF2-40B4-BE49-F238E27FC236}">
                <a16:creationId xmlns:a16="http://schemas.microsoft.com/office/drawing/2014/main" id="{ACE76C8F-7566-4EE3-8B4F-36EA39DB2F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41240" y="2098250"/>
            <a:ext cx="574481" cy="574481"/>
          </a:xfrm>
          <a:prstGeom prst="rect">
            <a:avLst/>
          </a:prstGeom>
        </p:spPr>
      </p:pic>
      <p:pic>
        <p:nvPicPr>
          <p:cNvPr id="16" name="Graphic 15" descr="Email">
            <a:extLst>
              <a:ext uri="{FF2B5EF4-FFF2-40B4-BE49-F238E27FC236}">
                <a16:creationId xmlns:a16="http://schemas.microsoft.com/office/drawing/2014/main" id="{815FA53F-6406-4AF8-8CD9-E79392D515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241241" y="2908764"/>
            <a:ext cx="574481" cy="57448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FFD6EE6-0B21-4430-A5D3-9F5B0F0C1B21}"/>
              </a:ext>
            </a:extLst>
          </p:cNvPr>
          <p:cNvSpPr txBox="1"/>
          <p:nvPr/>
        </p:nvSpPr>
        <p:spPr>
          <a:xfrm>
            <a:off x="6893219" y="2098250"/>
            <a:ext cx="46366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(972) 725-7666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Montserrat" panose="00000500000000000000" pitchFamily="2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jmartinez@peakmff.com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508789-2DF1-4BF4-AF7E-759D89CB628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002" y="4113829"/>
            <a:ext cx="574481" cy="574481"/>
          </a:xfrm>
          <a:prstGeom prst="rect">
            <a:avLst/>
          </a:prstGeom>
        </p:spPr>
      </p:pic>
      <p:pic>
        <p:nvPicPr>
          <p:cNvPr id="5" name="Graphic 4" descr="Internet">
            <a:extLst>
              <a:ext uri="{FF2B5EF4-FFF2-40B4-BE49-F238E27FC236}">
                <a16:creationId xmlns:a16="http://schemas.microsoft.com/office/drawing/2014/main" id="{F28B75E8-2D52-42A2-B507-B0C03A3E09E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010346" y="5089634"/>
            <a:ext cx="841625" cy="84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938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A26C5AE-D5E1-410D-9757-5637B84E0FC3}"/>
              </a:ext>
            </a:extLst>
          </p:cNvPr>
          <p:cNvSpPr/>
          <p:nvPr/>
        </p:nvSpPr>
        <p:spPr>
          <a:xfrm>
            <a:off x="6096000" y="5446089"/>
            <a:ext cx="4270585" cy="420086"/>
          </a:xfrm>
          <a:prstGeom prst="rect">
            <a:avLst/>
          </a:prstGeom>
          <a:solidFill>
            <a:srgbClr val="FFFF00"/>
          </a:solidFill>
          <a:ln w="25400">
            <a:solidFill>
              <a:srgbClr val="9A21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44238A9-7A2B-4527-A0C1-A7DA4752DA4E}"/>
              </a:ext>
            </a:extLst>
          </p:cNvPr>
          <p:cNvCxnSpPr>
            <a:cxnSpLocks/>
          </p:cNvCxnSpPr>
          <p:nvPr/>
        </p:nvCxnSpPr>
        <p:spPr>
          <a:xfrm flipH="1">
            <a:off x="5719112" y="3747556"/>
            <a:ext cx="2088" cy="1908576"/>
          </a:xfrm>
          <a:prstGeom prst="line">
            <a:avLst/>
          </a:prstGeom>
          <a:ln w="25400">
            <a:solidFill>
              <a:srgbClr val="9A21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6922D48-6D17-4D3D-B618-165D64F5E7DF}"/>
              </a:ext>
            </a:extLst>
          </p:cNvPr>
          <p:cNvCxnSpPr>
            <a:cxnSpLocks/>
          </p:cNvCxnSpPr>
          <p:nvPr/>
        </p:nvCxnSpPr>
        <p:spPr>
          <a:xfrm>
            <a:off x="5026644" y="2186305"/>
            <a:ext cx="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8C5514A-A51F-4551-81ED-2B8AF74C3843}"/>
              </a:ext>
            </a:extLst>
          </p:cNvPr>
          <p:cNvCxnSpPr>
            <a:cxnSpLocks/>
          </p:cNvCxnSpPr>
          <p:nvPr/>
        </p:nvCxnSpPr>
        <p:spPr>
          <a:xfrm>
            <a:off x="10520735" y="2186305"/>
            <a:ext cx="0" cy="273940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4D76729-0AE2-49AE-BB30-A0690F1A8453}"/>
              </a:ext>
            </a:extLst>
          </p:cNvPr>
          <p:cNvCxnSpPr>
            <a:cxnSpLocks/>
          </p:cNvCxnSpPr>
          <p:nvPr/>
        </p:nvCxnSpPr>
        <p:spPr>
          <a:xfrm>
            <a:off x="3197801" y="4920548"/>
            <a:ext cx="7322934" cy="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185F25B-C650-43A1-A78A-164E60D52156}"/>
              </a:ext>
            </a:extLst>
          </p:cNvPr>
          <p:cNvCxnSpPr>
            <a:cxnSpLocks/>
          </p:cNvCxnSpPr>
          <p:nvPr/>
        </p:nvCxnSpPr>
        <p:spPr>
          <a:xfrm>
            <a:off x="8684304" y="2186305"/>
            <a:ext cx="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C98F449-9169-4A99-B14D-CB3AC295C50D}"/>
              </a:ext>
            </a:extLst>
          </p:cNvPr>
          <p:cNvCxnSpPr>
            <a:cxnSpLocks/>
          </p:cNvCxnSpPr>
          <p:nvPr/>
        </p:nvCxnSpPr>
        <p:spPr>
          <a:xfrm flipH="1">
            <a:off x="6845396" y="2186305"/>
            <a:ext cx="1768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10D0281-6BFC-4ED7-AF45-790A4DDEF73E}"/>
              </a:ext>
            </a:extLst>
          </p:cNvPr>
          <p:cNvCxnSpPr>
            <a:cxnSpLocks/>
          </p:cNvCxnSpPr>
          <p:nvPr/>
        </p:nvCxnSpPr>
        <p:spPr>
          <a:xfrm>
            <a:off x="3197801" y="2186305"/>
            <a:ext cx="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32FDC786-0C68-49FE-94F6-39FB51005F3B}"/>
              </a:ext>
            </a:extLst>
          </p:cNvPr>
          <p:cNvSpPr/>
          <p:nvPr/>
        </p:nvSpPr>
        <p:spPr>
          <a:xfrm>
            <a:off x="3197801" y="2990043"/>
            <a:ext cx="5486502" cy="484632"/>
          </a:xfrm>
          <a:prstGeom prst="homePlat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Amortization typically MATCHES loan term</a:t>
            </a:r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EC35F9CA-68BA-447D-BDD7-4491128EB2BF}"/>
              </a:ext>
            </a:extLst>
          </p:cNvPr>
          <p:cNvSpPr/>
          <p:nvPr/>
        </p:nvSpPr>
        <p:spPr>
          <a:xfrm>
            <a:off x="5874875" y="2500255"/>
            <a:ext cx="2817029" cy="484632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Typical terms: 15 – 30 years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DD8B324-7AEC-4AB3-93B3-547B561509E9}"/>
              </a:ext>
            </a:extLst>
          </p:cNvPr>
          <p:cNvSpPr txBox="1"/>
          <p:nvPr/>
        </p:nvSpPr>
        <p:spPr>
          <a:xfrm>
            <a:off x="4544781" y="5032868"/>
            <a:ext cx="9637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10 years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788FB64-3E3A-48F3-B047-B7769FDAB162}"/>
              </a:ext>
            </a:extLst>
          </p:cNvPr>
          <p:cNvSpPr txBox="1"/>
          <p:nvPr/>
        </p:nvSpPr>
        <p:spPr>
          <a:xfrm>
            <a:off x="6363533" y="5035737"/>
            <a:ext cx="9637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20 years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34DA5EC-5407-409D-9CEC-02C4E20077F6}"/>
              </a:ext>
            </a:extLst>
          </p:cNvPr>
          <p:cNvSpPr txBox="1"/>
          <p:nvPr/>
        </p:nvSpPr>
        <p:spPr>
          <a:xfrm>
            <a:off x="8202441" y="5032868"/>
            <a:ext cx="9637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30 years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845073F-DFC6-41FC-96AA-1E9639ABB6D6}"/>
              </a:ext>
            </a:extLst>
          </p:cNvPr>
          <p:cNvSpPr txBox="1"/>
          <p:nvPr/>
        </p:nvSpPr>
        <p:spPr>
          <a:xfrm>
            <a:off x="10038872" y="5038025"/>
            <a:ext cx="9637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40 years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89656D-EA9B-457F-AA40-C56C352A8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64" y="266653"/>
            <a:ext cx="11851240" cy="992522"/>
          </a:xfrm>
        </p:spPr>
        <p:txBody>
          <a:bodyPr/>
          <a:lstStyle/>
          <a:p>
            <a:pPr algn="ctr"/>
            <a:r>
              <a:rPr lang="en-US" dirty="0"/>
              <a:t>SINGLE FAMILY  vs. MULTIFAMILY</a:t>
            </a:r>
          </a:p>
        </p:txBody>
      </p:sp>
      <p:pic>
        <p:nvPicPr>
          <p:cNvPr id="10" name="Content Placeholder 9" descr="House">
            <a:extLst>
              <a:ext uri="{FF2B5EF4-FFF2-40B4-BE49-F238E27FC236}">
                <a16:creationId xmlns:a16="http://schemas.microsoft.com/office/drawing/2014/main" id="{0E77F3A3-97D1-46FE-9F25-392EE2AD1CB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67457" y="2532843"/>
            <a:ext cx="914400" cy="914400"/>
          </a:xfrm>
        </p:spPr>
      </p:pic>
      <p:pic>
        <p:nvPicPr>
          <p:cNvPr id="12" name="Graphic 11" descr="City">
            <a:extLst>
              <a:ext uri="{FF2B5EF4-FFF2-40B4-BE49-F238E27FC236}">
                <a16:creationId xmlns:a16="http://schemas.microsoft.com/office/drawing/2014/main" id="{459CD397-6E5C-4CBC-B3EE-8250EB39CF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67457" y="3927525"/>
            <a:ext cx="914400" cy="914400"/>
          </a:xfrm>
          <a:prstGeom prst="rect">
            <a:avLst/>
          </a:prstGeom>
        </p:spPr>
      </p:pic>
      <p:sp>
        <p:nvSpPr>
          <p:cNvPr id="101" name="Arrow: Pentagon 100">
            <a:extLst>
              <a:ext uri="{FF2B5EF4-FFF2-40B4-BE49-F238E27FC236}">
                <a16:creationId xmlns:a16="http://schemas.microsoft.com/office/drawing/2014/main" id="{15B55ED3-F5EB-407B-B092-049073A3BA03}"/>
              </a:ext>
            </a:extLst>
          </p:cNvPr>
          <p:cNvSpPr/>
          <p:nvPr/>
        </p:nvSpPr>
        <p:spPr>
          <a:xfrm>
            <a:off x="3205389" y="4237344"/>
            <a:ext cx="5486499" cy="484632"/>
          </a:xfrm>
          <a:prstGeom prst="homePlate">
            <a:avLst/>
          </a:prstGeom>
          <a:solidFill>
            <a:srgbClr val="9A21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Typical amortization: 20-30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yrs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NOT matching loan term</a:t>
            </a:r>
          </a:p>
        </p:txBody>
      </p:sp>
      <p:sp>
        <p:nvSpPr>
          <p:cNvPr id="102" name="Arrow: Pentagon 101">
            <a:extLst>
              <a:ext uri="{FF2B5EF4-FFF2-40B4-BE49-F238E27FC236}">
                <a16:creationId xmlns:a16="http://schemas.microsoft.com/office/drawing/2014/main" id="{78C05602-365A-4FA5-A3BC-5EC6DBA5CA1C}"/>
              </a:ext>
            </a:extLst>
          </p:cNvPr>
          <p:cNvSpPr/>
          <p:nvPr/>
        </p:nvSpPr>
        <p:spPr>
          <a:xfrm>
            <a:off x="4119224" y="3747556"/>
            <a:ext cx="1600933" cy="484632"/>
          </a:xfrm>
          <a:prstGeom prst="homePlate">
            <a:avLst/>
          </a:prstGeom>
          <a:solidFill>
            <a:srgbClr val="F0BAB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Typical terms: 5 – 12 years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87AC8F52-910D-4002-B580-AFF8CE716000}"/>
              </a:ext>
            </a:extLst>
          </p:cNvPr>
          <p:cNvSpPr txBox="1"/>
          <p:nvPr/>
        </p:nvSpPr>
        <p:spPr>
          <a:xfrm>
            <a:off x="1267457" y="1362685"/>
            <a:ext cx="9845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Amortization vs. Loan Terms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759C0457-B0F1-4BC9-AA7D-657C877AE587}"/>
              </a:ext>
            </a:extLst>
          </p:cNvPr>
          <p:cNvSpPr/>
          <p:nvPr/>
        </p:nvSpPr>
        <p:spPr>
          <a:xfrm>
            <a:off x="3205388" y="2500255"/>
            <a:ext cx="2661888" cy="484632"/>
          </a:xfrm>
          <a:prstGeom prst="rect">
            <a:avLst/>
          </a:prstGeom>
          <a:pattFill prst="wdUpDiag">
            <a:fgClr>
              <a:schemeClr val="accent6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782206F6-64E9-4B02-9679-71FFE391728B}"/>
              </a:ext>
            </a:extLst>
          </p:cNvPr>
          <p:cNvSpPr/>
          <p:nvPr/>
        </p:nvSpPr>
        <p:spPr>
          <a:xfrm>
            <a:off x="3205389" y="3747556"/>
            <a:ext cx="899819" cy="484632"/>
          </a:xfrm>
          <a:prstGeom prst="rect">
            <a:avLst/>
          </a:prstGeom>
          <a:pattFill prst="wdUpDiag">
            <a:fgClr>
              <a:srgbClr val="9A2123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A48318-A7A9-421D-AC42-FC332B3A5D55}"/>
              </a:ext>
            </a:extLst>
          </p:cNvPr>
          <p:cNvSpPr txBox="1"/>
          <p:nvPr/>
        </p:nvSpPr>
        <p:spPr>
          <a:xfrm>
            <a:off x="6126947" y="5471466"/>
            <a:ext cx="439378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Balloon payment requires sale or refinance!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5ECAB93-4788-465C-AC66-00FECA5B6F6F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5720156" y="5656132"/>
            <a:ext cx="375844" cy="0"/>
          </a:xfrm>
          <a:prstGeom prst="line">
            <a:avLst/>
          </a:prstGeom>
          <a:ln w="25400">
            <a:solidFill>
              <a:srgbClr val="9A21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Graphic 19" descr="Warning">
            <a:extLst>
              <a:ext uri="{FF2B5EF4-FFF2-40B4-BE49-F238E27FC236}">
                <a16:creationId xmlns:a16="http://schemas.microsoft.com/office/drawing/2014/main" id="{3B21C441-349F-4E5D-A4F5-7292F80229B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763817" y="3749474"/>
            <a:ext cx="460784" cy="460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350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8C5514A-A51F-4551-81ED-2B8AF74C3843}"/>
              </a:ext>
            </a:extLst>
          </p:cNvPr>
          <p:cNvCxnSpPr>
            <a:cxnSpLocks/>
          </p:cNvCxnSpPr>
          <p:nvPr/>
        </p:nvCxnSpPr>
        <p:spPr>
          <a:xfrm>
            <a:off x="11110308" y="1980051"/>
            <a:ext cx="0" cy="280299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4D76729-0AE2-49AE-BB30-A0690F1A8453}"/>
              </a:ext>
            </a:extLst>
          </p:cNvPr>
          <p:cNvCxnSpPr>
            <a:cxnSpLocks/>
          </p:cNvCxnSpPr>
          <p:nvPr/>
        </p:nvCxnSpPr>
        <p:spPr>
          <a:xfrm>
            <a:off x="1870896" y="4783041"/>
            <a:ext cx="9239412" cy="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10D0281-6BFC-4ED7-AF45-790A4DDEF73E}"/>
              </a:ext>
            </a:extLst>
          </p:cNvPr>
          <p:cNvCxnSpPr>
            <a:cxnSpLocks/>
          </p:cNvCxnSpPr>
          <p:nvPr/>
        </p:nvCxnSpPr>
        <p:spPr>
          <a:xfrm>
            <a:off x="1870896" y="2048798"/>
            <a:ext cx="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CDD8B324-7AEC-4AB3-93B3-547B561509E9}"/>
              </a:ext>
            </a:extLst>
          </p:cNvPr>
          <p:cNvSpPr txBox="1"/>
          <p:nvPr/>
        </p:nvSpPr>
        <p:spPr>
          <a:xfrm>
            <a:off x="1102793" y="4072524"/>
            <a:ext cx="6687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20 %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788FB64-3E3A-48F3-B047-B7769FDAB162}"/>
              </a:ext>
            </a:extLst>
          </p:cNvPr>
          <p:cNvSpPr txBox="1"/>
          <p:nvPr/>
        </p:nvSpPr>
        <p:spPr>
          <a:xfrm>
            <a:off x="1102794" y="3507833"/>
            <a:ext cx="6687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40 %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34DA5EC-5407-409D-9CEC-02C4E20077F6}"/>
              </a:ext>
            </a:extLst>
          </p:cNvPr>
          <p:cNvSpPr txBox="1"/>
          <p:nvPr/>
        </p:nvSpPr>
        <p:spPr>
          <a:xfrm>
            <a:off x="1112252" y="2953899"/>
            <a:ext cx="6687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60 %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845073F-DFC6-41FC-96AA-1E9639ABB6D6}"/>
              </a:ext>
            </a:extLst>
          </p:cNvPr>
          <p:cNvSpPr txBox="1"/>
          <p:nvPr/>
        </p:nvSpPr>
        <p:spPr>
          <a:xfrm>
            <a:off x="956160" y="1894909"/>
            <a:ext cx="7825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100 %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89656D-EA9B-457F-AA40-C56C352A8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64" y="266653"/>
            <a:ext cx="11851240" cy="992522"/>
          </a:xfrm>
        </p:spPr>
        <p:txBody>
          <a:bodyPr/>
          <a:lstStyle/>
          <a:p>
            <a:pPr algn="ctr"/>
            <a:r>
              <a:rPr lang="en-US" dirty="0"/>
              <a:t>SINGLE FAMILY  vs. MULTIFAMILY</a:t>
            </a:r>
          </a:p>
        </p:txBody>
      </p:sp>
      <p:pic>
        <p:nvPicPr>
          <p:cNvPr id="10" name="Content Placeholder 9" descr="House">
            <a:extLst>
              <a:ext uri="{FF2B5EF4-FFF2-40B4-BE49-F238E27FC236}">
                <a16:creationId xmlns:a16="http://schemas.microsoft.com/office/drawing/2014/main" id="{0E77F3A3-97D1-46FE-9F25-392EE2AD1CB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45649" y="4888459"/>
            <a:ext cx="914400" cy="914400"/>
          </a:xfrm>
        </p:spPr>
      </p:pic>
      <p:pic>
        <p:nvPicPr>
          <p:cNvPr id="12" name="Graphic 11" descr="City">
            <a:extLst>
              <a:ext uri="{FF2B5EF4-FFF2-40B4-BE49-F238E27FC236}">
                <a16:creationId xmlns:a16="http://schemas.microsoft.com/office/drawing/2014/main" id="{459CD397-6E5C-4CBC-B3EE-8250EB39CF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370598" y="4872416"/>
            <a:ext cx="914400" cy="914400"/>
          </a:xfrm>
          <a:prstGeom prst="rect">
            <a:avLst/>
          </a:prstGeom>
        </p:spPr>
      </p:pic>
      <p:sp>
        <p:nvSpPr>
          <p:cNvPr id="103" name="TextBox 102">
            <a:extLst>
              <a:ext uri="{FF2B5EF4-FFF2-40B4-BE49-F238E27FC236}">
                <a16:creationId xmlns:a16="http://schemas.microsoft.com/office/drawing/2014/main" id="{87AC8F52-910D-4002-B580-AFF8CE716000}"/>
              </a:ext>
            </a:extLst>
          </p:cNvPr>
          <p:cNvSpPr txBox="1"/>
          <p:nvPr/>
        </p:nvSpPr>
        <p:spPr>
          <a:xfrm>
            <a:off x="1267457" y="1232056"/>
            <a:ext cx="9845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Leverage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CB7183E-71E4-4C35-9825-15C02339F87E}"/>
              </a:ext>
            </a:extLst>
          </p:cNvPr>
          <p:cNvCxnSpPr>
            <a:cxnSpLocks/>
          </p:cNvCxnSpPr>
          <p:nvPr/>
        </p:nvCxnSpPr>
        <p:spPr>
          <a:xfrm>
            <a:off x="1870896" y="4220422"/>
            <a:ext cx="9239412" cy="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A3BAA8B-1E3B-4D56-B057-47F90A4A62FF}"/>
              </a:ext>
            </a:extLst>
          </p:cNvPr>
          <p:cNvCxnSpPr>
            <a:cxnSpLocks/>
          </p:cNvCxnSpPr>
          <p:nvPr/>
        </p:nvCxnSpPr>
        <p:spPr>
          <a:xfrm flipV="1">
            <a:off x="1857023" y="1980051"/>
            <a:ext cx="9253285" cy="68747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2F4711D-8A1C-490E-AC2B-43AA8E9CC7E0}"/>
              </a:ext>
            </a:extLst>
          </p:cNvPr>
          <p:cNvCxnSpPr>
            <a:cxnSpLocks/>
          </p:cNvCxnSpPr>
          <p:nvPr/>
        </p:nvCxnSpPr>
        <p:spPr>
          <a:xfrm>
            <a:off x="1870896" y="3656656"/>
            <a:ext cx="9239412" cy="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8EE0D3AC-C3E1-4D7A-958B-B88406414DC1}"/>
              </a:ext>
            </a:extLst>
          </p:cNvPr>
          <p:cNvSpPr txBox="1"/>
          <p:nvPr/>
        </p:nvSpPr>
        <p:spPr>
          <a:xfrm>
            <a:off x="1065934" y="2416797"/>
            <a:ext cx="6687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80 %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5076846-79A7-485F-A89C-84FB92155AB3}"/>
              </a:ext>
            </a:extLst>
          </p:cNvPr>
          <p:cNvCxnSpPr>
            <a:cxnSpLocks/>
          </p:cNvCxnSpPr>
          <p:nvPr/>
        </p:nvCxnSpPr>
        <p:spPr>
          <a:xfrm flipV="1">
            <a:off x="1870896" y="3107787"/>
            <a:ext cx="9239412" cy="1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5D4DA1A-889D-4556-8A50-B410BEB4233D}"/>
              </a:ext>
            </a:extLst>
          </p:cNvPr>
          <p:cNvCxnSpPr>
            <a:cxnSpLocks/>
          </p:cNvCxnSpPr>
          <p:nvPr/>
        </p:nvCxnSpPr>
        <p:spPr>
          <a:xfrm>
            <a:off x="1857023" y="2568404"/>
            <a:ext cx="9253285" cy="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32FDC786-0C68-49FE-94F6-39FB51005F3B}"/>
              </a:ext>
            </a:extLst>
          </p:cNvPr>
          <p:cNvSpPr/>
          <p:nvPr/>
        </p:nvSpPr>
        <p:spPr>
          <a:xfrm rot="16200000">
            <a:off x="3305173" y="3199817"/>
            <a:ext cx="2681816" cy="484632"/>
          </a:xfrm>
          <a:prstGeom prst="homePlat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EC35F9CA-68BA-447D-BDD7-4491128EB2BF}"/>
              </a:ext>
            </a:extLst>
          </p:cNvPr>
          <p:cNvSpPr/>
          <p:nvPr/>
        </p:nvSpPr>
        <p:spPr>
          <a:xfrm rot="16200000">
            <a:off x="5189323" y="2518835"/>
            <a:ext cx="385494" cy="484632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Arrow: Pentagon 101">
            <a:extLst>
              <a:ext uri="{FF2B5EF4-FFF2-40B4-BE49-F238E27FC236}">
                <a16:creationId xmlns:a16="http://schemas.microsoft.com/office/drawing/2014/main" id="{78C05602-365A-4FA5-A3BC-5EC6DBA5CA1C}"/>
              </a:ext>
            </a:extLst>
          </p:cNvPr>
          <p:cNvSpPr/>
          <p:nvPr/>
        </p:nvSpPr>
        <p:spPr>
          <a:xfrm rot="16200000">
            <a:off x="7883542" y="2595779"/>
            <a:ext cx="539383" cy="484632"/>
          </a:xfrm>
          <a:prstGeom prst="homePlate">
            <a:avLst/>
          </a:prstGeom>
          <a:solidFill>
            <a:srgbClr val="F0BAB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759C0457-B0F1-4BC9-AA7D-657C877AE587}"/>
              </a:ext>
            </a:extLst>
          </p:cNvPr>
          <p:cNvSpPr/>
          <p:nvPr/>
        </p:nvSpPr>
        <p:spPr>
          <a:xfrm rot="16200000">
            <a:off x="4482062" y="3615883"/>
            <a:ext cx="1808602" cy="484632"/>
          </a:xfrm>
          <a:prstGeom prst="rect">
            <a:avLst/>
          </a:prstGeom>
          <a:pattFill prst="wdUpDiag">
            <a:fgClr>
              <a:schemeClr val="accent6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782206F6-64E9-4B02-9679-71FFE391728B}"/>
              </a:ext>
            </a:extLst>
          </p:cNvPr>
          <p:cNvSpPr/>
          <p:nvPr/>
        </p:nvSpPr>
        <p:spPr>
          <a:xfrm rot="16200000">
            <a:off x="7241475" y="3626154"/>
            <a:ext cx="1829143" cy="484632"/>
          </a:xfrm>
          <a:prstGeom prst="rect">
            <a:avLst/>
          </a:prstGeom>
          <a:pattFill prst="wdUpDiag">
            <a:fgClr>
              <a:srgbClr val="9A2123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1" name="Arrow: Pentagon 100">
            <a:extLst>
              <a:ext uri="{FF2B5EF4-FFF2-40B4-BE49-F238E27FC236}">
                <a16:creationId xmlns:a16="http://schemas.microsoft.com/office/drawing/2014/main" id="{15B55ED3-F5EB-407B-B092-049073A3BA03}"/>
              </a:ext>
            </a:extLst>
          </p:cNvPr>
          <p:cNvSpPr/>
          <p:nvPr/>
        </p:nvSpPr>
        <p:spPr>
          <a:xfrm rot="16200000">
            <a:off x="6167841" y="3236890"/>
            <a:ext cx="2553042" cy="484632"/>
          </a:xfrm>
          <a:prstGeom prst="homePlate">
            <a:avLst/>
          </a:prstGeom>
          <a:solidFill>
            <a:srgbClr val="9A21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CAD83F-7F15-4316-8C2C-3C85DE09A420}"/>
              </a:ext>
            </a:extLst>
          </p:cNvPr>
          <p:cNvSpPr txBox="1"/>
          <p:nvPr/>
        </p:nvSpPr>
        <p:spPr>
          <a:xfrm>
            <a:off x="2118714" y="2784620"/>
            <a:ext cx="2057041" cy="64633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 to 97% available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70-80% typical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721D981-4820-451F-A733-53F086E3D7FA}"/>
              </a:ext>
            </a:extLst>
          </p:cNvPr>
          <p:cNvSpPr txBox="1"/>
          <p:nvPr/>
        </p:nvSpPr>
        <p:spPr>
          <a:xfrm>
            <a:off x="8811430" y="2784621"/>
            <a:ext cx="2057041" cy="646331"/>
          </a:xfrm>
          <a:prstGeom prst="rect">
            <a:avLst/>
          </a:prstGeom>
          <a:solidFill>
            <a:srgbClr val="9A212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 to 93% available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70-80% typical</a:t>
            </a:r>
          </a:p>
        </p:txBody>
      </p:sp>
    </p:spTree>
    <p:extLst>
      <p:ext uri="{BB962C8B-B14F-4D97-AF65-F5344CB8AC3E}">
        <p14:creationId xmlns:p14="http://schemas.microsoft.com/office/powerpoint/2010/main" val="1987248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8C5514A-A51F-4551-81ED-2B8AF74C3843}"/>
              </a:ext>
            </a:extLst>
          </p:cNvPr>
          <p:cNvCxnSpPr>
            <a:cxnSpLocks/>
          </p:cNvCxnSpPr>
          <p:nvPr/>
        </p:nvCxnSpPr>
        <p:spPr>
          <a:xfrm>
            <a:off x="10719235" y="2437898"/>
            <a:ext cx="0" cy="280299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4D76729-0AE2-49AE-BB30-A0690F1A8453}"/>
              </a:ext>
            </a:extLst>
          </p:cNvPr>
          <p:cNvCxnSpPr>
            <a:cxnSpLocks/>
          </p:cNvCxnSpPr>
          <p:nvPr/>
        </p:nvCxnSpPr>
        <p:spPr>
          <a:xfrm flipV="1">
            <a:off x="1393151" y="5358692"/>
            <a:ext cx="10382856" cy="51717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10D0281-6BFC-4ED7-AF45-790A4DDEF73E}"/>
              </a:ext>
            </a:extLst>
          </p:cNvPr>
          <p:cNvCxnSpPr>
            <a:cxnSpLocks/>
          </p:cNvCxnSpPr>
          <p:nvPr/>
        </p:nvCxnSpPr>
        <p:spPr>
          <a:xfrm>
            <a:off x="1382881" y="2676166"/>
            <a:ext cx="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CDD8B324-7AEC-4AB3-93B3-547B561509E9}"/>
              </a:ext>
            </a:extLst>
          </p:cNvPr>
          <p:cNvSpPr txBox="1"/>
          <p:nvPr/>
        </p:nvSpPr>
        <p:spPr>
          <a:xfrm>
            <a:off x="290945" y="4696497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$2 million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788FB64-3E3A-48F3-B047-B7769FDAB162}"/>
              </a:ext>
            </a:extLst>
          </p:cNvPr>
          <p:cNvSpPr txBox="1"/>
          <p:nvPr/>
        </p:nvSpPr>
        <p:spPr>
          <a:xfrm>
            <a:off x="275097" y="4159620"/>
            <a:ext cx="13726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$4 million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485EC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34DA5EC-5407-409D-9CEC-02C4E20077F6}"/>
              </a:ext>
            </a:extLst>
          </p:cNvPr>
          <p:cNvSpPr txBox="1"/>
          <p:nvPr/>
        </p:nvSpPr>
        <p:spPr>
          <a:xfrm>
            <a:off x="268566" y="3579919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$6 million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845073F-DFC6-41FC-96AA-1E9639ABB6D6}"/>
              </a:ext>
            </a:extLst>
          </p:cNvPr>
          <p:cNvSpPr txBox="1"/>
          <p:nvPr/>
        </p:nvSpPr>
        <p:spPr>
          <a:xfrm>
            <a:off x="184067" y="2541360"/>
            <a:ext cx="1184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$10 million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89656D-EA9B-457F-AA40-C56C352A8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64" y="266653"/>
            <a:ext cx="11851240" cy="99252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MULTIFAMILY – THE POWER OF STACKING NET WORTH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87AC8F52-910D-4002-B580-AFF8CE716000}"/>
              </a:ext>
            </a:extLst>
          </p:cNvPr>
          <p:cNvSpPr txBox="1"/>
          <p:nvPr/>
        </p:nvSpPr>
        <p:spPr>
          <a:xfrm>
            <a:off x="336554" y="1143156"/>
            <a:ext cx="11493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Multifamily Key Requirement: Net Worth must be EQUAL OR HIGHER than Loan Amount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CB7183E-71E4-4C35-9825-15C02339F87E}"/>
              </a:ext>
            </a:extLst>
          </p:cNvPr>
          <p:cNvCxnSpPr>
            <a:cxnSpLocks/>
          </p:cNvCxnSpPr>
          <p:nvPr/>
        </p:nvCxnSpPr>
        <p:spPr>
          <a:xfrm>
            <a:off x="1393151" y="4847790"/>
            <a:ext cx="10382856" cy="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A3BAA8B-1E3B-4D56-B057-47F90A4A62FF}"/>
              </a:ext>
            </a:extLst>
          </p:cNvPr>
          <p:cNvCxnSpPr>
            <a:cxnSpLocks/>
          </p:cNvCxnSpPr>
          <p:nvPr/>
        </p:nvCxnSpPr>
        <p:spPr>
          <a:xfrm flipV="1">
            <a:off x="1379278" y="2646258"/>
            <a:ext cx="10384072" cy="29909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2F4711D-8A1C-490E-AC2B-43AA8E9CC7E0}"/>
              </a:ext>
            </a:extLst>
          </p:cNvPr>
          <p:cNvCxnSpPr>
            <a:cxnSpLocks/>
          </p:cNvCxnSpPr>
          <p:nvPr/>
        </p:nvCxnSpPr>
        <p:spPr>
          <a:xfrm>
            <a:off x="1393151" y="4284024"/>
            <a:ext cx="10370199" cy="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8EE0D3AC-C3E1-4D7A-958B-B88406414DC1}"/>
              </a:ext>
            </a:extLst>
          </p:cNvPr>
          <p:cNvSpPr txBox="1"/>
          <p:nvPr/>
        </p:nvSpPr>
        <p:spPr>
          <a:xfrm>
            <a:off x="288163" y="3024638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$8 million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5076846-79A7-485F-A89C-84FB92155AB3}"/>
              </a:ext>
            </a:extLst>
          </p:cNvPr>
          <p:cNvCxnSpPr>
            <a:cxnSpLocks/>
          </p:cNvCxnSpPr>
          <p:nvPr/>
        </p:nvCxnSpPr>
        <p:spPr>
          <a:xfrm flipV="1">
            <a:off x="1393151" y="3719930"/>
            <a:ext cx="10370199" cy="15227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5D4DA1A-889D-4556-8A50-B410BEB4233D}"/>
              </a:ext>
            </a:extLst>
          </p:cNvPr>
          <p:cNvCxnSpPr>
            <a:cxnSpLocks/>
          </p:cNvCxnSpPr>
          <p:nvPr/>
        </p:nvCxnSpPr>
        <p:spPr>
          <a:xfrm flipV="1">
            <a:off x="1379278" y="3168299"/>
            <a:ext cx="10396729" cy="2747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7B1E8A2-A5C2-4391-A193-0A1BDE261B7D}"/>
              </a:ext>
            </a:extLst>
          </p:cNvPr>
          <p:cNvSpPr txBox="1"/>
          <p:nvPr/>
        </p:nvSpPr>
        <p:spPr>
          <a:xfrm>
            <a:off x="9255782" y="2419550"/>
            <a:ext cx="2291051" cy="10599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EEC9F83-B77B-4468-9E9D-60B977B72008}"/>
              </a:ext>
            </a:extLst>
          </p:cNvPr>
          <p:cNvSpPr txBox="1"/>
          <p:nvPr/>
        </p:nvSpPr>
        <p:spPr>
          <a:xfrm>
            <a:off x="2627668" y="5475941"/>
            <a:ext cx="1169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Deal #1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B23B550-6B36-4B05-AAD1-D8A5495A6BD8}"/>
              </a:ext>
            </a:extLst>
          </p:cNvPr>
          <p:cNvSpPr txBox="1"/>
          <p:nvPr/>
        </p:nvSpPr>
        <p:spPr>
          <a:xfrm>
            <a:off x="6000750" y="5525528"/>
            <a:ext cx="2023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Deal #2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D6C97CE-9056-426C-A569-196C0D49D2A4}"/>
              </a:ext>
            </a:extLst>
          </p:cNvPr>
          <p:cNvSpPr txBox="1"/>
          <p:nvPr/>
        </p:nvSpPr>
        <p:spPr>
          <a:xfrm>
            <a:off x="9714279" y="5472801"/>
            <a:ext cx="10287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Deal #3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C81F7EC-53D0-4E18-8309-5C775561CD6B}"/>
              </a:ext>
            </a:extLst>
          </p:cNvPr>
          <p:cNvSpPr txBox="1"/>
          <p:nvPr/>
        </p:nvSpPr>
        <p:spPr>
          <a:xfrm>
            <a:off x="2437100" y="5050746"/>
            <a:ext cx="2307637" cy="34663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3FE7AF-4488-4DA7-AD09-5D77A5F501C0}"/>
              </a:ext>
            </a:extLst>
          </p:cNvPr>
          <p:cNvSpPr txBox="1"/>
          <p:nvPr/>
        </p:nvSpPr>
        <p:spPr>
          <a:xfrm>
            <a:off x="2437100" y="4240047"/>
            <a:ext cx="2307637" cy="81069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9CADD0-B1AA-418A-9A78-B7D00009704F}"/>
              </a:ext>
            </a:extLst>
          </p:cNvPr>
          <p:cNvSpPr txBox="1"/>
          <p:nvPr/>
        </p:nvSpPr>
        <p:spPr>
          <a:xfrm>
            <a:off x="1604641" y="4499828"/>
            <a:ext cx="848231" cy="90342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 anchor="ctr" anchorCtr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Loan: $3 M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DE5AAA6-5288-4D8D-8B40-6D3A2D8BCA33}"/>
              </a:ext>
            </a:extLst>
          </p:cNvPr>
          <p:cNvSpPr txBox="1"/>
          <p:nvPr/>
        </p:nvSpPr>
        <p:spPr>
          <a:xfrm>
            <a:off x="5853552" y="5050213"/>
            <a:ext cx="2307639" cy="34663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ED920E2-8E17-4910-A2C4-C5C0C16EAF27}"/>
              </a:ext>
            </a:extLst>
          </p:cNvPr>
          <p:cNvSpPr txBox="1"/>
          <p:nvPr/>
        </p:nvSpPr>
        <p:spPr>
          <a:xfrm>
            <a:off x="5853552" y="4239514"/>
            <a:ext cx="2307639" cy="81069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177ECC5-F18F-4F56-8DBC-3845E90441A7}"/>
              </a:ext>
            </a:extLst>
          </p:cNvPr>
          <p:cNvSpPr txBox="1"/>
          <p:nvPr/>
        </p:nvSpPr>
        <p:spPr>
          <a:xfrm>
            <a:off x="5853553" y="3957691"/>
            <a:ext cx="2307638" cy="2818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839A7D7-5E8E-425E-AFF2-A08FF476E34E}"/>
              </a:ext>
            </a:extLst>
          </p:cNvPr>
          <p:cNvSpPr txBox="1"/>
          <p:nvPr/>
        </p:nvSpPr>
        <p:spPr>
          <a:xfrm>
            <a:off x="5847743" y="3483830"/>
            <a:ext cx="2307638" cy="47220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753DB69-949E-4750-A359-D2E7EA87579D}"/>
              </a:ext>
            </a:extLst>
          </p:cNvPr>
          <p:cNvSpPr txBox="1"/>
          <p:nvPr/>
        </p:nvSpPr>
        <p:spPr>
          <a:xfrm>
            <a:off x="5004037" y="3715380"/>
            <a:ext cx="848231" cy="16878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 anchor="ctr" anchorCtr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Loan: $6 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CD061D3-AFED-4AF5-BF02-45591CC13A02}"/>
              </a:ext>
            </a:extLst>
          </p:cNvPr>
          <p:cNvSpPr txBox="1"/>
          <p:nvPr/>
        </p:nvSpPr>
        <p:spPr>
          <a:xfrm>
            <a:off x="9257066" y="5033092"/>
            <a:ext cx="2307639" cy="34663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3540171-03D6-4396-AE43-AF0640982F71}"/>
              </a:ext>
            </a:extLst>
          </p:cNvPr>
          <p:cNvSpPr txBox="1"/>
          <p:nvPr/>
        </p:nvSpPr>
        <p:spPr>
          <a:xfrm>
            <a:off x="9257066" y="4222393"/>
            <a:ext cx="2307639" cy="81069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E5C8290-48E5-4FD3-A825-CD0931E291D5}"/>
              </a:ext>
            </a:extLst>
          </p:cNvPr>
          <p:cNvSpPr txBox="1"/>
          <p:nvPr/>
        </p:nvSpPr>
        <p:spPr>
          <a:xfrm>
            <a:off x="9257067" y="3940570"/>
            <a:ext cx="2307638" cy="2818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3C103FE-E60F-454A-9281-8726CBD1A0A4}"/>
              </a:ext>
            </a:extLst>
          </p:cNvPr>
          <p:cNvSpPr txBox="1"/>
          <p:nvPr/>
        </p:nvSpPr>
        <p:spPr>
          <a:xfrm>
            <a:off x="9251257" y="3473059"/>
            <a:ext cx="2307638" cy="47220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21423D9-7F43-4803-A526-B9A042D7FAF6}"/>
              </a:ext>
            </a:extLst>
          </p:cNvPr>
          <p:cNvSpPr txBox="1"/>
          <p:nvPr/>
        </p:nvSpPr>
        <p:spPr>
          <a:xfrm>
            <a:off x="8407551" y="2646258"/>
            <a:ext cx="848231" cy="273987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 anchor="ctr" anchorCtr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Loan: $10 M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5B6AAF9-869B-43F0-9922-257E2684E4D8}"/>
              </a:ext>
            </a:extLst>
          </p:cNvPr>
          <p:cNvCxnSpPr>
            <a:cxnSpLocks/>
          </p:cNvCxnSpPr>
          <p:nvPr/>
        </p:nvCxnSpPr>
        <p:spPr>
          <a:xfrm>
            <a:off x="11763350" y="2633913"/>
            <a:ext cx="12657" cy="2742018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Graphic 44" descr="City">
            <a:extLst>
              <a:ext uri="{FF2B5EF4-FFF2-40B4-BE49-F238E27FC236}">
                <a16:creationId xmlns:a16="http://schemas.microsoft.com/office/drawing/2014/main" id="{BA9E06BA-CE7A-4194-9E10-33994FEE709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63778" y="1519053"/>
            <a:ext cx="936731" cy="1354246"/>
          </a:xfrm>
          <a:prstGeom prst="rect">
            <a:avLst/>
          </a:prstGeom>
        </p:spPr>
      </p:pic>
      <p:pic>
        <p:nvPicPr>
          <p:cNvPr id="43" name="Graphic 42" descr="City">
            <a:extLst>
              <a:ext uri="{FF2B5EF4-FFF2-40B4-BE49-F238E27FC236}">
                <a16:creationId xmlns:a16="http://schemas.microsoft.com/office/drawing/2014/main" id="{8EF3D674-E8FB-48AB-BBBA-573019B802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50579" y="2750365"/>
            <a:ext cx="936745" cy="1164099"/>
          </a:xfrm>
          <a:prstGeom prst="rect">
            <a:avLst/>
          </a:prstGeom>
        </p:spPr>
      </p:pic>
      <p:pic>
        <p:nvPicPr>
          <p:cNvPr id="12" name="Graphic 11" descr="City">
            <a:extLst>
              <a:ext uri="{FF2B5EF4-FFF2-40B4-BE49-F238E27FC236}">
                <a16:creationId xmlns:a16="http://schemas.microsoft.com/office/drawing/2014/main" id="{459CD397-6E5C-4CBC-B3EE-8250EB39CF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56210" y="3789423"/>
            <a:ext cx="923963" cy="858192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5A20C6EF-DDEE-46D5-9837-282A51F963D0}"/>
              </a:ext>
            </a:extLst>
          </p:cNvPr>
          <p:cNvSpPr txBox="1"/>
          <p:nvPr/>
        </p:nvSpPr>
        <p:spPr>
          <a:xfrm>
            <a:off x="1270003" y="2086192"/>
            <a:ext cx="4416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Sample Scenario</a:t>
            </a:r>
          </a:p>
        </p:txBody>
      </p:sp>
    </p:spTree>
    <p:extLst>
      <p:ext uri="{BB962C8B-B14F-4D97-AF65-F5344CB8AC3E}">
        <p14:creationId xmlns:p14="http://schemas.microsoft.com/office/powerpoint/2010/main" val="439630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4CE14B0-14BA-4E21-8D06-4C93FCC712EE}"/>
              </a:ext>
            </a:extLst>
          </p:cNvPr>
          <p:cNvGraphicFramePr>
            <a:graphicFrameLocks noGrp="1"/>
          </p:cNvGraphicFramePr>
          <p:nvPr/>
        </p:nvGraphicFramePr>
        <p:xfrm>
          <a:off x="406400" y="1653246"/>
          <a:ext cx="11303000" cy="4089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4670">
                  <a:extLst>
                    <a:ext uri="{9D8B030D-6E8A-4147-A177-3AD203B41FA5}">
                      <a16:colId xmlns:a16="http://schemas.microsoft.com/office/drawing/2014/main" val="2859425794"/>
                    </a:ext>
                  </a:extLst>
                </a:gridCol>
                <a:gridCol w="3305110">
                  <a:extLst>
                    <a:ext uri="{9D8B030D-6E8A-4147-A177-3AD203B41FA5}">
                      <a16:colId xmlns:a16="http://schemas.microsoft.com/office/drawing/2014/main" val="441962390"/>
                    </a:ext>
                  </a:extLst>
                </a:gridCol>
                <a:gridCol w="3233220">
                  <a:extLst>
                    <a:ext uri="{9D8B030D-6E8A-4147-A177-3AD203B41FA5}">
                      <a16:colId xmlns:a16="http://schemas.microsoft.com/office/drawing/2014/main" val="2778892778"/>
                    </a:ext>
                  </a:extLst>
                </a:gridCol>
              </a:tblGrid>
              <a:tr h="89377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4725557"/>
                  </a:ext>
                </a:extLst>
              </a:tr>
              <a:tr h="529687">
                <a:tc>
                  <a:txBody>
                    <a:bodyPr/>
                    <a:lstStyle/>
                    <a:p>
                      <a:r>
                        <a:rPr lang="en-US" sz="2000" dirty="0">
                          <a:ln>
                            <a:noFill/>
                          </a:ln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Floating or Fixed Interest Rate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66687303"/>
                  </a:ext>
                </a:extLst>
              </a:tr>
              <a:tr h="467513">
                <a:tc>
                  <a:txBody>
                    <a:bodyPr/>
                    <a:lstStyle/>
                    <a:p>
                      <a:r>
                        <a:rPr lang="en-US" sz="2000" dirty="0">
                          <a:ln>
                            <a:noFill/>
                          </a:ln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Interest Only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70263006"/>
                  </a:ext>
                </a:extLst>
              </a:tr>
              <a:tr h="467513">
                <a:tc>
                  <a:txBody>
                    <a:bodyPr/>
                    <a:lstStyle/>
                    <a:p>
                      <a:r>
                        <a:rPr lang="en-US" sz="2000" dirty="0">
                          <a:ln>
                            <a:noFill/>
                          </a:ln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Prepayment Penalty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8936707"/>
                  </a:ext>
                </a:extLst>
              </a:tr>
              <a:tr h="481263">
                <a:tc>
                  <a:txBody>
                    <a:bodyPr/>
                    <a:lstStyle/>
                    <a:p>
                      <a:r>
                        <a:rPr lang="en-US" sz="2000" dirty="0">
                          <a:ln>
                            <a:noFill/>
                          </a:ln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Non-Recourse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45527228"/>
                  </a:ext>
                </a:extLst>
              </a:tr>
              <a:tr h="501672">
                <a:tc>
                  <a:txBody>
                    <a:bodyPr/>
                    <a:lstStyle/>
                    <a:p>
                      <a:r>
                        <a:rPr lang="en-US" sz="2000" dirty="0">
                          <a:ln>
                            <a:noFill/>
                          </a:ln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Borrower/Sponsor Qualification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ln>
                            <a:noFill/>
                          </a:ln>
                        </a:rPr>
                        <a:t>Borrower’s “global” DTI (Debt-to-Income Ratio)</a:t>
                      </a:r>
                    </a:p>
                    <a:p>
                      <a:r>
                        <a:rPr lang="en-US" sz="1900" dirty="0">
                          <a:ln>
                            <a:noFill/>
                          </a:ln>
                        </a:rPr>
                        <a:t>Borrower’s Credit Score</a:t>
                      </a:r>
                    </a:p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ln>
                            <a:noFill/>
                          </a:ln>
                        </a:rPr>
                        <a:t>Property’s NOI (Net Operating Income)</a:t>
                      </a:r>
                    </a:p>
                    <a:p>
                      <a:r>
                        <a:rPr lang="en-US" sz="1900" dirty="0">
                          <a:ln>
                            <a:noFill/>
                          </a:ln>
                        </a:rPr>
                        <a:t>Guarantors’ Net Worth</a:t>
                      </a:r>
                    </a:p>
                    <a:p>
                      <a:r>
                        <a:rPr lang="en-US" sz="1900" dirty="0">
                          <a:ln>
                            <a:noFill/>
                          </a:ln>
                        </a:rPr>
                        <a:t>Guarantors’ Liquidity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71074257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E40D4AE-3BF9-4E3E-8760-45448D7FB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64" y="102269"/>
            <a:ext cx="11851240" cy="992522"/>
          </a:xfrm>
        </p:spPr>
        <p:txBody>
          <a:bodyPr/>
          <a:lstStyle/>
          <a:p>
            <a:pPr algn="ctr"/>
            <a:r>
              <a:rPr lang="en-US" dirty="0"/>
              <a:t>SINGLE FAMILY  vs. MULTIFAMILY</a:t>
            </a:r>
          </a:p>
        </p:txBody>
      </p:sp>
      <p:pic>
        <p:nvPicPr>
          <p:cNvPr id="8" name="Content Placeholder 7" descr="Checkmark">
            <a:extLst>
              <a:ext uri="{FF2B5EF4-FFF2-40B4-BE49-F238E27FC236}">
                <a16:creationId xmlns:a16="http://schemas.microsoft.com/office/drawing/2014/main" id="{0778CEC8-0334-4970-AC97-440D07CC4AF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39063" y="2523056"/>
            <a:ext cx="502818" cy="502818"/>
          </a:xfrm>
        </p:spPr>
      </p:pic>
      <p:pic>
        <p:nvPicPr>
          <p:cNvPr id="5" name="Content Placeholder 9" descr="House">
            <a:extLst>
              <a:ext uri="{FF2B5EF4-FFF2-40B4-BE49-F238E27FC236}">
                <a16:creationId xmlns:a16="http://schemas.microsoft.com/office/drawing/2014/main" id="{E362FD97-249A-4F5C-A93E-39E9B4ACB0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49904" y="1697474"/>
            <a:ext cx="914400" cy="914400"/>
          </a:xfrm>
          <a:prstGeom prst="rect">
            <a:avLst/>
          </a:prstGeom>
        </p:spPr>
      </p:pic>
      <p:pic>
        <p:nvPicPr>
          <p:cNvPr id="6" name="Graphic 5" descr="City">
            <a:extLst>
              <a:ext uri="{FF2B5EF4-FFF2-40B4-BE49-F238E27FC236}">
                <a16:creationId xmlns:a16="http://schemas.microsoft.com/office/drawing/2014/main" id="{A8BD2429-EEFF-45C8-B097-74A3479DF60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682413" y="1726504"/>
            <a:ext cx="914400" cy="914400"/>
          </a:xfrm>
          <a:prstGeom prst="rect">
            <a:avLst/>
          </a:prstGeom>
        </p:spPr>
      </p:pic>
      <p:pic>
        <p:nvPicPr>
          <p:cNvPr id="10" name="Graphic 9" descr="Close">
            <a:extLst>
              <a:ext uri="{FF2B5EF4-FFF2-40B4-BE49-F238E27FC236}">
                <a16:creationId xmlns:a16="http://schemas.microsoft.com/office/drawing/2014/main" id="{4FC23B1F-0B5F-4170-AE78-4FB21503B61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338691" y="3084736"/>
            <a:ext cx="502818" cy="50281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DC64051-E938-4D2E-802F-0E862A221022}"/>
              </a:ext>
            </a:extLst>
          </p:cNvPr>
          <p:cNvSpPr txBox="1"/>
          <p:nvPr/>
        </p:nvSpPr>
        <p:spPr>
          <a:xfrm>
            <a:off x="1261107" y="1173948"/>
            <a:ext cx="9845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Typical Permanent Loan Conditions</a:t>
            </a:r>
          </a:p>
        </p:txBody>
      </p:sp>
      <p:pic>
        <p:nvPicPr>
          <p:cNvPr id="17" name="Content Placeholder 7" descr="Checkmark">
            <a:extLst>
              <a:ext uri="{FF2B5EF4-FFF2-40B4-BE49-F238E27FC236}">
                <a16:creationId xmlns:a16="http://schemas.microsoft.com/office/drawing/2014/main" id="{6F9E3163-DA52-4981-8A7A-06A7C89D09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52977" y="2548591"/>
            <a:ext cx="502818" cy="502818"/>
          </a:xfrm>
          <a:prstGeom prst="rect">
            <a:avLst/>
          </a:prstGeom>
        </p:spPr>
      </p:pic>
      <p:pic>
        <p:nvPicPr>
          <p:cNvPr id="18" name="Content Placeholder 7" descr="Checkmark">
            <a:extLst>
              <a:ext uri="{FF2B5EF4-FFF2-40B4-BE49-F238E27FC236}">
                <a16:creationId xmlns:a16="http://schemas.microsoft.com/office/drawing/2014/main" id="{42B799CF-9A10-48B9-B372-336AFF3833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52977" y="3072548"/>
            <a:ext cx="502818" cy="502818"/>
          </a:xfrm>
          <a:prstGeom prst="rect">
            <a:avLst/>
          </a:prstGeom>
        </p:spPr>
      </p:pic>
      <p:pic>
        <p:nvPicPr>
          <p:cNvPr id="19" name="Content Placeholder 7" descr="Checkmark">
            <a:extLst>
              <a:ext uri="{FF2B5EF4-FFF2-40B4-BE49-F238E27FC236}">
                <a16:creationId xmlns:a16="http://schemas.microsoft.com/office/drawing/2014/main" id="{12FB575A-35DF-47AA-9F6A-39416ECD99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42569" y="3524271"/>
            <a:ext cx="502818" cy="502818"/>
          </a:xfrm>
          <a:prstGeom prst="rect">
            <a:avLst/>
          </a:prstGeom>
        </p:spPr>
      </p:pic>
      <p:pic>
        <p:nvPicPr>
          <p:cNvPr id="20" name="Graphic 19" descr="Close">
            <a:extLst>
              <a:ext uri="{FF2B5EF4-FFF2-40B4-BE49-F238E27FC236}">
                <a16:creationId xmlns:a16="http://schemas.microsoft.com/office/drawing/2014/main" id="{D92D79FD-AE12-428D-9B26-4C91F0356B5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373525" y="3563929"/>
            <a:ext cx="502818" cy="502818"/>
          </a:xfrm>
          <a:prstGeom prst="rect">
            <a:avLst/>
          </a:prstGeom>
        </p:spPr>
      </p:pic>
      <p:pic>
        <p:nvPicPr>
          <p:cNvPr id="21" name="Graphic 20" descr="Close">
            <a:extLst>
              <a:ext uri="{FF2B5EF4-FFF2-40B4-BE49-F238E27FC236}">
                <a16:creationId xmlns:a16="http://schemas.microsoft.com/office/drawing/2014/main" id="{3282F59A-5DF3-412A-9CED-A51A22822AE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252326" y="4008060"/>
            <a:ext cx="502818" cy="502818"/>
          </a:xfrm>
          <a:prstGeom prst="rect">
            <a:avLst/>
          </a:prstGeom>
        </p:spPr>
      </p:pic>
      <p:pic>
        <p:nvPicPr>
          <p:cNvPr id="23" name="Content Placeholder 7" descr="Checkmark">
            <a:extLst>
              <a:ext uri="{FF2B5EF4-FFF2-40B4-BE49-F238E27FC236}">
                <a16:creationId xmlns:a16="http://schemas.microsoft.com/office/drawing/2014/main" id="{A7E1C919-635B-4B7D-80DB-ED4B6B2597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01568" y="4008060"/>
            <a:ext cx="502818" cy="502818"/>
          </a:xfrm>
          <a:prstGeom prst="rect">
            <a:avLst/>
          </a:prstGeom>
        </p:spPr>
      </p:pic>
      <p:pic>
        <p:nvPicPr>
          <p:cNvPr id="24" name="Graphic 23" descr="Close">
            <a:extLst>
              <a:ext uri="{FF2B5EF4-FFF2-40B4-BE49-F238E27FC236}">
                <a16:creationId xmlns:a16="http://schemas.microsoft.com/office/drawing/2014/main" id="{D557BB66-0C83-4380-960B-5FB2E3973FF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392373" y="4023049"/>
            <a:ext cx="502818" cy="502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72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32578-3E9A-4A10-A459-84955B691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64" y="266653"/>
            <a:ext cx="11851240" cy="812134"/>
          </a:xfrm>
        </p:spPr>
        <p:txBody>
          <a:bodyPr/>
          <a:lstStyle/>
          <a:p>
            <a:pPr algn="ctr"/>
            <a:r>
              <a:rPr lang="en-US" dirty="0"/>
              <a:t>PRE-APPROVAL vs PRE-QUALIFICATION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BD-1575-4A06-92D4-812D1CB18EA1}"/>
              </a:ext>
            </a:extLst>
          </p:cNvPr>
          <p:cNvSpPr txBox="1"/>
          <p:nvPr/>
        </p:nvSpPr>
        <p:spPr>
          <a:xfrm>
            <a:off x="813989" y="1436141"/>
            <a:ext cx="1062628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 SPONSOR CAN BE </a:t>
            </a: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PRE-QUALIFIED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Based on Net Worth, Liquidity, Experience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63B472-E633-450C-8B0C-C4F68210B203}"/>
              </a:ext>
            </a:extLst>
          </p:cNvPr>
          <p:cNvSpPr/>
          <p:nvPr/>
        </p:nvSpPr>
        <p:spPr>
          <a:xfrm>
            <a:off x="796243" y="3147712"/>
            <a:ext cx="1064276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 SPONSOR </a:t>
            </a: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CANNOT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BE </a:t>
            </a: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PRE-APPROVED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FOR A MULTIFAMILY LOAN (5 units+)!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There are many elements of a deal that require a detailed underwriting AFTER the loan application.</a:t>
            </a:r>
          </a:p>
        </p:txBody>
      </p:sp>
    </p:spTree>
    <p:extLst>
      <p:ext uri="{BB962C8B-B14F-4D97-AF65-F5344CB8AC3E}">
        <p14:creationId xmlns:p14="http://schemas.microsoft.com/office/powerpoint/2010/main" val="2447569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9656D-EA9B-457F-AA40-C56C352A8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80" y="68755"/>
            <a:ext cx="11851240" cy="99252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 WIDE CHOICE OF MULTIFAMILY LENDERS</a:t>
            </a: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37B25D0F-61BF-4A87-98A5-931624B3D710}"/>
              </a:ext>
            </a:extLst>
          </p:cNvPr>
          <p:cNvGraphicFramePr>
            <a:graphicFrameLocks/>
          </p:cNvGraphicFramePr>
          <p:nvPr/>
        </p:nvGraphicFramePr>
        <p:xfrm>
          <a:off x="1219200" y="946150"/>
          <a:ext cx="10007600" cy="538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5315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35A8854-7A61-49C1-893F-1D63EBB45013}"/>
              </a:ext>
            </a:extLst>
          </p:cNvPr>
          <p:cNvGraphicFramePr>
            <a:graphicFrameLocks noGrp="1"/>
          </p:cNvGraphicFramePr>
          <p:nvPr/>
        </p:nvGraphicFramePr>
        <p:xfrm>
          <a:off x="336884" y="1010147"/>
          <a:ext cx="11179056" cy="4812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8211">
                  <a:extLst>
                    <a:ext uri="{9D8B030D-6E8A-4147-A177-3AD203B41FA5}">
                      <a16:colId xmlns:a16="http://schemas.microsoft.com/office/drawing/2014/main" val="788413110"/>
                    </a:ext>
                  </a:extLst>
                </a:gridCol>
                <a:gridCol w="2433816">
                  <a:extLst>
                    <a:ext uri="{9D8B030D-6E8A-4147-A177-3AD203B41FA5}">
                      <a16:colId xmlns:a16="http://schemas.microsoft.com/office/drawing/2014/main" val="1434847393"/>
                    </a:ext>
                  </a:extLst>
                </a:gridCol>
                <a:gridCol w="2777576">
                  <a:extLst>
                    <a:ext uri="{9D8B030D-6E8A-4147-A177-3AD203B41FA5}">
                      <a16:colId xmlns:a16="http://schemas.microsoft.com/office/drawing/2014/main" val="1449710696"/>
                    </a:ext>
                  </a:extLst>
                </a:gridCol>
                <a:gridCol w="2839453">
                  <a:extLst>
                    <a:ext uri="{9D8B030D-6E8A-4147-A177-3AD203B41FA5}">
                      <a16:colId xmlns:a16="http://schemas.microsoft.com/office/drawing/2014/main" val="1159634117"/>
                    </a:ext>
                  </a:extLst>
                </a:gridCol>
              </a:tblGrid>
              <a:tr h="104905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042017"/>
                  </a:ext>
                </a:extLst>
              </a:tr>
              <a:tr h="59963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Term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3 – 7 years, 10 years unusual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5-10 years; hybrid </a:t>
                      </a:r>
                      <a:r>
                        <a:rPr lang="en-US" sz="180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options available</a:t>
                      </a:r>
                      <a:endParaRPr lang="en-US" sz="1800" dirty="0">
                        <a:latin typeface="Montserrat" panose="00000500000000000000" pitchFamily="2" charset="0"/>
                        <a:ea typeface="Verdana" panose="020B0604030504040204" pitchFamily="34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Usually 5-12 years, up to 30 years available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31473422"/>
                  </a:ext>
                </a:extLst>
              </a:tr>
              <a:tr h="612968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Leverage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Up to 75 %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Up to 80%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Up to 80%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38748169"/>
                  </a:ext>
                </a:extLst>
              </a:tr>
              <a:tr h="590758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Amortization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20 – 25 years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30 years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30 years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646579"/>
                  </a:ext>
                </a:extLst>
              </a:tr>
              <a:tr h="590758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Interest only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Limited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Up to 3 years, full-term available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Up to 5 years, longer available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44839673"/>
                  </a:ext>
                </a:extLst>
              </a:tr>
              <a:tr h="60408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Prepayment penalty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None to small percentage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Step-down or yield maintenance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Step-down or yield maintenance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2351167"/>
                  </a:ext>
                </a:extLst>
              </a:tr>
              <a:tr h="639618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Non-recourse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Usually recourse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YES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YES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4230876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089656D-EA9B-457F-AA40-C56C352A8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80" y="58481"/>
            <a:ext cx="11851240" cy="99252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THE MOST COMMON MULTIFAMILY LENDERS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13093A-34BB-41A9-A65C-BB73BD4E31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018" y="1313230"/>
            <a:ext cx="2013145" cy="40703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EF2A889-EA73-4061-9908-C02BF75F31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48574" y="1319879"/>
            <a:ext cx="1185393" cy="437737"/>
          </a:xfrm>
          <a:prstGeom prst="rect">
            <a:avLst/>
          </a:prstGeom>
        </p:spPr>
      </p:pic>
      <p:pic>
        <p:nvPicPr>
          <p:cNvPr id="13" name="Picture 12" descr="A close up of a sign&#10;&#10;Description generated with high confidence">
            <a:extLst>
              <a:ext uri="{FF2B5EF4-FFF2-40B4-BE49-F238E27FC236}">
                <a16:creationId xmlns:a16="http://schemas.microsoft.com/office/drawing/2014/main" id="{70B80190-A969-4785-AFDB-96F1DCCFE2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4429646" y="1389973"/>
            <a:ext cx="331972" cy="3532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34311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35A8854-7A61-49C1-893F-1D63EBB45013}"/>
              </a:ext>
            </a:extLst>
          </p:cNvPr>
          <p:cNvGraphicFramePr>
            <a:graphicFrameLocks noGrp="1"/>
          </p:cNvGraphicFramePr>
          <p:nvPr/>
        </p:nvGraphicFramePr>
        <p:xfrm>
          <a:off x="336884" y="1135294"/>
          <a:ext cx="11179056" cy="447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8211">
                  <a:extLst>
                    <a:ext uri="{9D8B030D-6E8A-4147-A177-3AD203B41FA5}">
                      <a16:colId xmlns:a16="http://schemas.microsoft.com/office/drawing/2014/main" val="788413110"/>
                    </a:ext>
                  </a:extLst>
                </a:gridCol>
                <a:gridCol w="2433816">
                  <a:extLst>
                    <a:ext uri="{9D8B030D-6E8A-4147-A177-3AD203B41FA5}">
                      <a16:colId xmlns:a16="http://schemas.microsoft.com/office/drawing/2014/main" val="1434847393"/>
                    </a:ext>
                  </a:extLst>
                </a:gridCol>
                <a:gridCol w="2777576">
                  <a:extLst>
                    <a:ext uri="{9D8B030D-6E8A-4147-A177-3AD203B41FA5}">
                      <a16:colId xmlns:a16="http://schemas.microsoft.com/office/drawing/2014/main" val="1449710696"/>
                    </a:ext>
                  </a:extLst>
                </a:gridCol>
                <a:gridCol w="2839453">
                  <a:extLst>
                    <a:ext uri="{9D8B030D-6E8A-4147-A177-3AD203B41FA5}">
                      <a16:colId xmlns:a16="http://schemas.microsoft.com/office/drawing/2014/main" val="1159634117"/>
                    </a:ext>
                  </a:extLst>
                </a:gridCol>
              </a:tblGrid>
              <a:tr h="9657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042017"/>
                  </a:ext>
                </a:extLst>
              </a:tr>
              <a:tr h="54383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Sponsor Net Worth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Flexible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&gt;= Loan Amount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&gt;= Loan Amount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44471281"/>
                  </a:ext>
                </a:extLst>
              </a:tr>
              <a:tr h="669221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Sponsor Liquidity post closing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Flexible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&gt;= 9 month Principal &amp; Interest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&gt;= 10% of Loan Amount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68287121"/>
                  </a:ext>
                </a:extLst>
              </a:tr>
              <a:tr h="54383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Occupancy requirement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Flexible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90%+ over previous 90 days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90%+ over previous 90 days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3727452"/>
                  </a:ext>
                </a:extLst>
              </a:tr>
              <a:tr h="669221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Prior Multifamily ownership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Flexible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No required (Third party management required)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Typically required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41788084"/>
                  </a:ext>
                </a:extLst>
              </a:tr>
              <a:tr h="54383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Financing of rehab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Flexible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No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Yes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4689894"/>
                  </a:ext>
                </a:extLst>
              </a:tr>
              <a:tr h="54383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Property third-party managed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Flexible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Typically required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Typically required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07511500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089656D-EA9B-457F-AA40-C56C352A8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80" y="37933"/>
            <a:ext cx="11851240" cy="99252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THE MOST COMMON MULTIFAMILY LENDERS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13093A-34BB-41A9-A65C-BB73BD4E31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018" y="1462203"/>
            <a:ext cx="2013145" cy="38249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EF2A889-EA73-4061-9908-C02BF75F31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48574" y="1468852"/>
            <a:ext cx="1185393" cy="411349"/>
          </a:xfrm>
          <a:prstGeom prst="rect">
            <a:avLst/>
          </a:prstGeom>
        </p:spPr>
      </p:pic>
      <p:pic>
        <p:nvPicPr>
          <p:cNvPr id="13" name="Picture 12" descr="A close up of a sign&#10;&#10;Description generated with high confidence">
            <a:extLst>
              <a:ext uri="{FF2B5EF4-FFF2-40B4-BE49-F238E27FC236}">
                <a16:creationId xmlns:a16="http://schemas.microsoft.com/office/drawing/2014/main" id="{70B80190-A969-4785-AFDB-96F1DCCFE2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4434783" y="1538946"/>
            <a:ext cx="331972" cy="3319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64148731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679</Words>
  <Application>Microsoft Office PowerPoint</Application>
  <PresentationFormat>Widescreen</PresentationFormat>
  <Paragraphs>155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Montserrat</vt:lpstr>
      <vt:lpstr>Verdana</vt:lpstr>
      <vt:lpstr>Wingdings</vt:lpstr>
      <vt:lpstr>2_Office Theme</vt:lpstr>
      <vt:lpstr>SINGLE FAMILY  vs. MULTIFAMILY</vt:lpstr>
      <vt:lpstr>SINGLE FAMILY  vs. MULTIFAMILY</vt:lpstr>
      <vt:lpstr>SINGLE FAMILY  vs. MULTIFAMILY</vt:lpstr>
      <vt:lpstr>MULTIFAMILY – THE POWER OF STACKING NET WORTH</vt:lpstr>
      <vt:lpstr>SINGLE FAMILY  vs. MULTIFAMILY</vt:lpstr>
      <vt:lpstr>PRE-APPROVAL vs PRE-QUALIFICATION</vt:lpstr>
      <vt:lpstr>A WIDE CHOICE OF MULTIFAMILY LENDERS</vt:lpstr>
      <vt:lpstr>THE MOST COMMON MULTIFAMILY LENDERS</vt:lpstr>
      <vt:lpstr>THE MOST COMMON MULTIFAMILY LENDERS</vt:lpstr>
      <vt:lpstr>HELPFUL TIPS</vt:lpstr>
      <vt:lpstr>HOW TO REACH 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SINGLE FAMILY  vs. MULTIFAMILY</dc:title>
  <dc:creator>Rod Khleif</dc:creator>
  <cp:lastModifiedBy>Rod Khleif</cp:lastModifiedBy>
  <cp:revision>1</cp:revision>
  <dcterms:created xsi:type="dcterms:W3CDTF">2020-06-19T16:40:52Z</dcterms:created>
  <dcterms:modified xsi:type="dcterms:W3CDTF">2020-06-19T16:41:19Z</dcterms:modified>
</cp:coreProperties>
</file>