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 id="2147483669" r:id="rId2"/>
  </p:sldMasterIdLst>
  <p:notesMasterIdLst>
    <p:notesMasterId r:id="rId38"/>
  </p:notesMasterIdLst>
  <p:sldIdLst>
    <p:sldId id="574" r:id="rId3"/>
    <p:sldId id="575" r:id="rId4"/>
    <p:sldId id="596" r:id="rId5"/>
    <p:sldId id="541" r:id="rId6"/>
    <p:sldId id="598" r:id="rId7"/>
    <p:sldId id="578" r:id="rId8"/>
    <p:sldId id="583" r:id="rId9"/>
    <p:sldId id="584" r:id="rId10"/>
    <p:sldId id="555" r:id="rId11"/>
    <p:sldId id="585" r:id="rId12"/>
    <p:sldId id="599" r:id="rId13"/>
    <p:sldId id="560" r:id="rId14"/>
    <p:sldId id="601" r:id="rId15"/>
    <p:sldId id="561" r:id="rId16"/>
    <p:sldId id="547" r:id="rId17"/>
    <p:sldId id="549" r:id="rId18"/>
    <p:sldId id="556" r:id="rId19"/>
    <p:sldId id="582" r:id="rId20"/>
    <p:sldId id="602" r:id="rId21"/>
    <p:sldId id="587" r:id="rId22"/>
    <p:sldId id="588" r:id="rId23"/>
    <p:sldId id="589" r:id="rId24"/>
    <p:sldId id="590" r:id="rId25"/>
    <p:sldId id="603" r:id="rId26"/>
    <p:sldId id="546" r:id="rId27"/>
    <p:sldId id="592" r:id="rId28"/>
    <p:sldId id="593" r:id="rId29"/>
    <p:sldId id="594" r:id="rId30"/>
    <p:sldId id="595" r:id="rId31"/>
    <p:sldId id="564" r:id="rId32"/>
    <p:sldId id="577" r:id="rId33"/>
    <p:sldId id="576" r:id="rId34"/>
    <p:sldId id="581" r:id="rId35"/>
    <p:sldId id="579" r:id="rId36"/>
    <p:sldId id="54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y Earl" initials="JE" lastIdx="5" clrIdx="0">
    <p:extLst>
      <p:ext uri="{19B8F6BF-5375-455C-9EA6-DF929625EA0E}">
        <p15:presenceInfo xmlns:p15="http://schemas.microsoft.com/office/powerpoint/2012/main" userId="S::jearl@ashelegalgroup.com::42732218-f4e1-4f37-b18a-773687220aae" providerId="AD"/>
      </p:ext>
    </p:extLst>
  </p:cmAuthor>
  <p:cmAuthor id="2" name="Denise Barnes" initials="DB" lastIdx="3" clrIdx="1">
    <p:extLst>
      <p:ext uri="{19B8F6BF-5375-455C-9EA6-DF929625EA0E}">
        <p15:presenceInfo xmlns:p15="http://schemas.microsoft.com/office/powerpoint/2012/main" userId="S::dbarnes@tangibleltd.com::d04c6a10-60be-437f-86d8-cddd25df5a73" providerId="AD"/>
      </p:ext>
    </p:extLst>
  </p:cmAuthor>
  <p:cmAuthor id="3" name="Jennifer Pogue" initials="JP" lastIdx="1" clrIdx="2">
    <p:extLst>
      <p:ext uri="{19B8F6BF-5375-455C-9EA6-DF929625EA0E}">
        <p15:presenceInfo xmlns:p15="http://schemas.microsoft.com/office/powerpoint/2012/main" userId="S::jpogue@tangiblelaw.com::7d5ba36f-e70f-4b76-971e-ac8bf691c0e4" providerId="AD"/>
      </p:ext>
    </p:extLst>
  </p:cmAuthor>
  <p:cmAuthor id="4" name="Matthew Svabik-Seror" initials="MS" lastIdx="2" clrIdx="3">
    <p:extLst>
      <p:ext uri="{19B8F6BF-5375-455C-9EA6-DF929625EA0E}">
        <p15:presenceInfo xmlns:p15="http://schemas.microsoft.com/office/powerpoint/2012/main" userId="S::msvabik-seror@tangibleltd.com::691659be-61ce-4602-b562-2e560f144afc" providerId="AD"/>
      </p:ext>
    </p:extLst>
  </p:cmAuthor>
  <p:cmAuthor id="5" name="Denise Barnes" initials="DB [2]" lastIdx="3" clrIdx="4">
    <p:extLst>
      <p:ext uri="{19B8F6BF-5375-455C-9EA6-DF929625EA0E}">
        <p15:presenceInfo xmlns:p15="http://schemas.microsoft.com/office/powerpoint/2012/main" userId="S::dbarnes@ashepartners.com::66ffbad3-bdee-47bb-819f-451b4c09e6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9F9"/>
    <a:srgbClr val="177D8B"/>
    <a:srgbClr val="1B8F9F"/>
    <a:srgbClr val="56C1BF"/>
    <a:srgbClr val="273D55"/>
    <a:srgbClr val="D2DB2F"/>
    <a:srgbClr val="253F53"/>
    <a:srgbClr val="F2F2F2"/>
    <a:srgbClr val="FBF9FC"/>
    <a:srgbClr val="DBE9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56" autoAdjust="0"/>
    <p:restoredTop sz="94564"/>
  </p:normalViewPr>
  <p:slideViewPr>
    <p:cSldViewPr snapToGrid="0" snapToObjects="1">
      <p:cViewPr>
        <p:scale>
          <a:sx n="152" d="100"/>
          <a:sy n="152" d="100"/>
        </p:scale>
        <p:origin x="168" y="1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18E0CA-3A9F-9740-85C2-80AD53E8BDFB}" type="datetimeFigureOut">
              <a:rPr lang="en-US" smtClean="0"/>
              <a:t>1/5/22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E8163F-8ED5-A948-B139-CDF6FE45C2A0}" type="slidenum">
              <a:rPr lang="en-US" smtClean="0"/>
              <a:t>‹#›</a:t>
            </a:fld>
            <a:endParaRPr lang="en-US" dirty="0"/>
          </a:p>
        </p:txBody>
      </p:sp>
    </p:spTree>
    <p:extLst>
      <p:ext uri="{BB962C8B-B14F-4D97-AF65-F5344CB8AC3E}">
        <p14:creationId xmlns:p14="http://schemas.microsoft.com/office/powerpoint/2010/main" val="4211891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12833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10</a:t>
            </a:fld>
            <a:endParaRPr lang="en-US" dirty="0"/>
          </a:p>
        </p:txBody>
      </p:sp>
    </p:spTree>
    <p:extLst>
      <p:ext uri="{BB962C8B-B14F-4D97-AF65-F5344CB8AC3E}">
        <p14:creationId xmlns:p14="http://schemas.microsoft.com/office/powerpoint/2010/main" val="769028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11</a:t>
            </a:fld>
            <a:endParaRPr lang="en-US" dirty="0"/>
          </a:p>
        </p:txBody>
      </p:sp>
    </p:spTree>
    <p:extLst>
      <p:ext uri="{BB962C8B-B14F-4D97-AF65-F5344CB8AC3E}">
        <p14:creationId xmlns:p14="http://schemas.microsoft.com/office/powerpoint/2010/main" val="4106098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12</a:t>
            </a:fld>
            <a:endParaRPr lang="en-US" dirty="0"/>
          </a:p>
        </p:txBody>
      </p:sp>
    </p:spTree>
    <p:extLst>
      <p:ext uri="{BB962C8B-B14F-4D97-AF65-F5344CB8AC3E}">
        <p14:creationId xmlns:p14="http://schemas.microsoft.com/office/powerpoint/2010/main" val="1622589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49142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14</a:t>
            </a:fld>
            <a:endParaRPr lang="en-US" dirty="0"/>
          </a:p>
        </p:txBody>
      </p:sp>
    </p:spTree>
    <p:extLst>
      <p:ext uri="{BB962C8B-B14F-4D97-AF65-F5344CB8AC3E}">
        <p14:creationId xmlns:p14="http://schemas.microsoft.com/office/powerpoint/2010/main" val="37197886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15</a:t>
            </a:fld>
            <a:endParaRPr lang="en-US" dirty="0"/>
          </a:p>
        </p:txBody>
      </p:sp>
    </p:spTree>
    <p:extLst>
      <p:ext uri="{BB962C8B-B14F-4D97-AF65-F5344CB8AC3E}">
        <p14:creationId xmlns:p14="http://schemas.microsoft.com/office/powerpoint/2010/main" val="8168078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16</a:t>
            </a:fld>
            <a:endParaRPr lang="en-US" dirty="0"/>
          </a:p>
        </p:txBody>
      </p:sp>
    </p:spTree>
    <p:extLst>
      <p:ext uri="{BB962C8B-B14F-4D97-AF65-F5344CB8AC3E}">
        <p14:creationId xmlns:p14="http://schemas.microsoft.com/office/powerpoint/2010/main" val="1645717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17</a:t>
            </a:fld>
            <a:endParaRPr lang="en-US" dirty="0"/>
          </a:p>
        </p:txBody>
      </p:sp>
    </p:spTree>
    <p:extLst>
      <p:ext uri="{BB962C8B-B14F-4D97-AF65-F5344CB8AC3E}">
        <p14:creationId xmlns:p14="http://schemas.microsoft.com/office/powerpoint/2010/main" val="1937459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18</a:t>
            </a:fld>
            <a:endParaRPr lang="en-US" dirty="0"/>
          </a:p>
        </p:txBody>
      </p:sp>
    </p:spTree>
    <p:extLst>
      <p:ext uri="{BB962C8B-B14F-4D97-AF65-F5344CB8AC3E}">
        <p14:creationId xmlns:p14="http://schemas.microsoft.com/office/powerpoint/2010/main" val="34920427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67850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992417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20</a:t>
            </a:fld>
            <a:endParaRPr lang="en-US" dirty="0"/>
          </a:p>
        </p:txBody>
      </p:sp>
    </p:spTree>
    <p:extLst>
      <p:ext uri="{BB962C8B-B14F-4D97-AF65-F5344CB8AC3E}">
        <p14:creationId xmlns:p14="http://schemas.microsoft.com/office/powerpoint/2010/main" val="35282456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21</a:t>
            </a:fld>
            <a:endParaRPr lang="en-US" dirty="0"/>
          </a:p>
        </p:txBody>
      </p:sp>
    </p:spTree>
    <p:extLst>
      <p:ext uri="{BB962C8B-B14F-4D97-AF65-F5344CB8AC3E}">
        <p14:creationId xmlns:p14="http://schemas.microsoft.com/office/powerpoint/2010/main" val="9249864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22</a:t>
            </a:fld>
            <a:endParaRPr lang="en-US" dirty="0"/>
          </a:p>
        </p:txBody>
      </p:sp>
    </p:spTree>
    <p:extLst>
      <p:ext uri="{BB962C8B-B14F-4D97-AF65-F5344CB8AC3E}">
        <p14:creationId xmlns:p14="http://schemas.microsoft.com/office/powerpoint/2010/main" val="20403893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23</a:t>
            </a:fld>
            <a:endParaRPr lang="en-US" dirty="0"/>
          </a:p>
        </p:txBody>
      </p:sp>
    </p:spTree>
    <p:extLst>
      <p:ext uri="{BB962C8B-B14F-4D97-AF65-F5344CB8AC3E}">
        <p14:creationId xmlns:p14="http://schemas.microsoft.com/office/powerpoint/2010/main" val="38455896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131951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25</a:t>
            </a:fld>
            <a:endParaRPr lang="en-US" dirty="0"/>
          </a:p>
        </p:txBody>
      </p:sp>
    </p:spTree>
    <p:extLst>
      <p:ext uri="{BB962C8B-B14F-4D97-AF65-F5344CB8AC3E}">
        <p14:creationId xmlns:p14="http://schemas.microsoft.com/office/powerpoint/2010/main" val="2457048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26</a:t>
            </a:fld>
            <a:endParaRPr lang="en-US" dirty="0"/>
          </a:p>
        </p:txBody>
      </p:sp>
    </p:spTree>
    <p:extLst>
      <p:ext uri="{BB962C8B-B14F-4D97-AF65-F5344CB8AC3E}">
        <p14:creationId xmlns:p14="http://schemas.microsoft.com/office/powerpoint/2010/main" val="4610111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27</a:t>
            </a:fld>
            <a:endParaRPr lang="en-US" dirty="0"/>
          </a:p>
        </p:txBody>
      </p:sp>
    </p:spTree>
    <p:extLst>
      <p:ext uri="{BB962C8B-B14F-4D97-AF65-F5344CB8AC3E}">
        <p14:creationId xmlns:p14="http://schemas.microsoft.com/office/powerpoint/2010/main" val="37259222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28</a:t>
            </a:fld>
            <a:endParaRPr lang="en-US" dirty="0"/>
          </a:p>
        </p:txBody>
      </p:sp>
    </p:spTree>
    <p:extLst>
      <p:ext uri="{BB962C8B-B14F-4D97-AF65-F5344CB8AC3E}">
        <p14:creationId xmlns:p14="http://schemas.microsoft.com/office/powerpoint/2010/main" val="33089115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29</a:t>
            </a:fld>
            <a:endParaRPr lang="en-US" dirty="0"/>
          </a:p>
        </p:txBody>
      </p:sp>
    </p:spTree>
    <p:extLst>
      <p:ext uri="{BB962C8B-B14F-4D97-AF65-F5344CB8AC3E}">
        <p14:creationId xmlns:p14="http://schemas.microsoft.com/office/powerpoint/2010/main" val="417321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E8163F-8ED5-A948-B139-CDF6FE45C2A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75497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30</a:t>
            </a:fld>
            <a:endParaRPr lang="en-US" dirty="0"/>
          </a:p>
        </p:txBody>
      </p:sp>
    </p:spTree>
    <p:extLst>
      <p:ext uri="{BB962C8B-B14F-4D97-AF65-F5344CB8AC3E}">
        <p14:creationId xmlns:p14="http://schemas.microsoft.com/office/powerpoint/2010/main" val="31672227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E8163F-8ED5-A948-B139-CDF6FE45C2A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2796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837833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33</a:t>
            </a:fld>
            <a:endParaRPr lang="en-US" dirty="0"/>
          </a:p>
        </p:txBody>
      </p:sp>
    </p:spTree>
    <p:extLst>
      <p:ext uri="{BB962C8B-B14F-4D97-AF65-F5344CB8AC3E}">
        <p14:creationId xmlns:p14="http://schemas.microsoft.com/office/powerpoint/2010/main" val="12146521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34</a:t>
            </a:fld>
            <a:endParaRPr lang="en-US" dirty="0"/>
          </a:p>
        </p:txBody>
      </p:sp>
    </p:spTree>
    <p:extLst>
      <p:ext uri="{BB962C8B-B14F-4D97-AF65-F5344CB8AC3E}">
        <p14:creationId xmlns:p14="http://schemas.microsoft.com/office/powerpoint/2010/main" val="35787103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Closing</a:t>
            </a:r>
            <a:r>
              <a:rPr lang="en-US" dirty="0">
                <a:effectLst/>
              </a:rPr>
              <a:t>  / Thank You</a:t>
            </a:r>
            <a:endParaRPr lang="en-US" dirty="0"/>
          </a:p>
        </p:txBody>
      </p:sp>
    </p:spTree>
    <p:extLst>
      <p:ext uri="{BB962C8B-B14F-4D97-AF65-F5344CB8AC3E}">
        <p14:creationId xmlns:p14="http://schemas.microsoft.com/office/powerpoint/2010/main" val="1828901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Founder and CEO </a:t>
            </a:r>
          </a:p>
          <a:p>
            <a:pPr lvl="0"/>
            <a:r>
              <a:rPr lang="en-US" sz="1200" kern="1200" dirty="0">
                <a:solidFill>
                  <a:schemeClr val="tx1"/>
                </a:solidFill>
                <a:effectLst/>
                <a:latin typeface="+mn-lt"/>
                <a:ea typeface="+mn-ea"/>
                <a:cs typeface="+mn-cs"/>
              </a:rPr>
              <a:t>High stakes corporate lawyer for over 30-years </a:t>
            </a:r>
          </a:p>
          <a:p>
            <a:pPr lvl="0"/>
            <a:r>
              <a:rPr lang="en-US" sz="1200" kern="1200" dirty="0">
                <a:solidFill>
                  <a:schemeClr val="tx1"/>
                </a:solidFill>
                <a:effectLst/>
                <a:latin typeface="+mn-lt"/>
                <a:ea typeface="+mn-ea"/>
                <a:cs typeface="+mn-cs"/>
              </a:rPr>
              <a:t>Highly recognized and award-winning business innovator </a:t>
            </a:r>
          </a:p>
          <a:p>
            <a:pPr lvl="0"/>
            <a:r>
              <a:rPr lang="en-US" sz="1200" kern="1200" dirty="0">
                <a:solidFill>
                  <a:schemeClr val="tx1"/>
                </a:solidFill>
                <a:effectLst/>
                <a:latin typeface="+mn-lt"/>
                <a:ea typeface="+mn-ea"/>
                <a:cs typeface="+mn-cs"/>
              </a:rPr>
              <a:t>Former partner at multiple Am Law 100 law firms including Seyfarth as CEO of Technology Innovation and Alston &amp; Bird </a:t>
            </a:r>
          </a:p>
          <a:p>
            <a:pPr lvl="0"/>
            <a:r>
              <a:rPr lang="en-US" sz="1200" kern="1200" dirty="0">
                <a:solidFill>
                  <a:schemeClr val="tx1"/>
                </a:solidFill>
                <a:effectLst/>
                <a:latin typeface="+mn-lt"/>
                <a:ea typeface="+mn-ea"/>
                <a:cs typeface="+mn-cs"/>
              </a:rPr>
              <a:t>Leader of Six Sigma consulting practice</a:t>
            </a:r>
          </a:p>
          <a:p>
            <a:pPr lvl="0"/>
            <a:r>
              <a:rPr lang="en-US" sz="1200" kern="1200" dirty="0">
                <a:solidFill>
                  <a:schemeClr val="tx1"/>
                </a:solidFill>
                <a:effectLst/>
                <a:latin typeface="+mn-lt"/>
                <a:ea typeface="+mn-ea"/>
                <a:cs typeface="+mn-cs"/>
              </a:rPr>
              <a:t>Graduated cum laude from the University of Virginia with a BS in Chemistry and JD from Vanderbilt University. </a:t>
            </a:r>
          </a:p>
          <a:p>
            <a:pPr lvl="0"/>
            <a:r>
              <a:rPr lang="en-US" sz="1200" kern="1200" dirty="0">
                <a:solidFill>
                  <a:schemeClr val="tx1"/>
                </a:solidFill>
                <a:effectLst/>
                <a:latin typeface="+mn-lt"/>
                <a:ea typeface="+mn-ea"/>
                <a:cs typeface="+mn-cs"/>
              </a:rPr>
              <a:t>Licensed in Oregon, District of Columbia, Georgia, Maryland, and Illinois.</a:t>
            </a:r>
          </a:p>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4</a:t>
            </a:fld>
            <a:endParaRPr lang="en-US" dirty="0"/>
          </a:p>
        </p:txBody>
      </p:sp>
    </p:spTree>
    <p:extLst>
      <p:ext uri="{BB962C8B-B14F-4D97-AF65-F5344CB8AC3E}">
        <p14:creationId xmlns:p14="http://schemas.microsoft.com/office/powerpoint/2010/main" val="2277336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5</a:t>
            </a:fld>
            <a:endParaRPr lang="en-US" dirty="0"/>
          </a:p>
        </p:txBody>
      </p:sp>
    </p:spTree>
    <p:extLst>
      <p:ext uri="{BB962C8B-B14F-4D97-AF65-F5344CB8AC3E}">
        <p14:creationId xmlns:p14="http://schemas.microsoft.com/office/powerpoint/2010/main" val="63505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E8163F-8ED5-A948-B139-CDF6FE45C2A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6105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7</a:t>
            </a:fld>
            <a:endParaRPr lang="en-US" dirty="0"/>
          </a:p>
        </p:txBody>
      </p:sp>
    </p:spTree>
    <p:extLst>
      <p:ext uri="{BB962C8B-B14F-4D97-AF65-F5344CB8AC3E}">
        <p14:creationId xmlns:p14="http://schemas.microsoft.com/office/powerpoint/2010/main" val="732291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8</a:t>
            </a:fld>
            <a:endParaRPr lang="en-US" dirty="0"/>
          </a:p>
        </p:txBody>
      </p:sp>
    </p:spTree>
    <p:extLst>
      <p:ext uri="{BB962C8B-B14F-4D97-AF65-F5344CB8AC3E}">
        <p14:creationId xmlns:p14="http://schemas.microsoft.com/office/powerpoint/2010/main" val="3598056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E8163F-8ED5-A948-B139-CDF6FE45C2A0}" type="slidenum">
              <a:rPr lang="en-US" smtClean="0"/>
              <a:t>9</a:t>
            </a:fld>
            <a:endParaRPr lang="en-US" dirty="0"/>
          </a:p>
        </p:txBody>
      </p:sp>
    </p:spTree>
    <p:extLst>
      <p:ext uri="{BB962C8B-B14F-4D97-AF65-F5344CB8AC3E}">
        <p14:creationId xmlns:p14="http://schemas.microsoft.com/office/powerpoint/2010/main" val="410578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AE13A-A8CE-4A90-8102-A8F3CCCCA17C}"/>
              </a:ext>
            </a:extLst>
          </p:cNvPr>
          <p:cNvSpPr>
            <a:spLocks noGrp="1"/>
          </p:cNvSpPr>
          <p:nvPr>
            <p:ph type="title"/>
          </p:nvPr>
        </p:nvSpPr>
        <p:spPr>
          <a:xfrm>
            <a:off x="838200" y="298219"/>
            <a:ext cx="10515600" cy="1189964"/>
          </a:xfrm>
          <a:prstGeom prst="rect">
            <a:avLst/>
          </a:prstGeom>
        </p:spPr>
        <p:txBody>
          <a:bodyPr/>
          <a:lstStyle>
            <a:lvl1pPr>
              <a:defRPr sz="3600">
                <a:solidFill>
                  <a:srgbClr val="FFFFFF"/>
                </a:solidFill>
                <a:latin typeface="Roboto" panose="02000000000000000000" pitchFamily="2" charset="0"/>
                <a:ea typeface="Roboto" panose="02000000000000000000" pitchFamily="2"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360F6ADD-BEB4-4233-A151-AC62F1FF089F}"/>
              </a:ext>
            </a:extLst>
          </p:cNvPr>
          <p:cNvSpPr>
            <a:spLocks noGrp="1"/>
          </p:cNvSpPr>
          <p:nvPr>
            <p:ph type="body" sz="quarter" idx="10"/>
          </p:nvPr>
        </p:nvSpPr>
        <p:spPr>
          <a:xfrm>
            <a:off x="838198" y="1719359"/>
            <a:ext cx="10515600" cy="4748348"/>
          </a:xfrm>
          <a:prstGeom prst="rect">
            <a:avLst/>
          </a:prstGeom>
        </p:spPr>
        <p:txBody>
          <a:bodyPr/>
          <a:lstStyle>
            <a:lvl1pPr marL="558800" indent="-400050">
              <a:buSzPct val="100000"/>
              <a:buFont typeface="Arial" panose="020B0604020202020204" pitchFamily="34" charset="0"/>
              <a:buChar char="•"/>
              <a:defRPr sz="2400">
                <a:solidFill>
                  <a:srgbClr val="FFFFFF"/>
                </a:solidFill>
                <a:latin typeface="Roboto" panose="02000000000000000000" pitchFamily="2" charset="0"/>
                <a:ea typeface="Roboto" panose="02000000000000000000" pitchFamily="2" charset="0"/>
              </a:defRPr>
            </a:lvl1pPr>
            <a:lvl2pPr marL="781050" indent="-400050">
              <a:buSzPct val="100000"/>
              <a:buFont typeface="Wingdings" panose="05000000000000000000" pitchFamily="2" charset="2"/>
              <a:buChar char="§"/>
              <a:defRPr sz="2200">
                <a:solidFill>
                  <a:srgbClr val="FFFFFF"/>
                </a:solidFill>
                <a:latin typeface="Roboto" panose="02000000000000000000" pitchFamily="2" charset="0"/>
                <a:ea typeface="Roboto" panose="02000000000000000000" pitchFamily="2" charset="0"/>
              </a:defRPr>
            </a:lvl2pPr>
            <a:lvl3pPr marL="1003300" indent="-400050">
              <a:buSzPct val="100000"/>
              <a:buFont typeface="Arial" panose="020B0604020202020204" pitchFamily="34" charset="0"/>
              <a:buChar char="•"/>
              <a:defRPr sz="2000">
                <a:solidFill>
                  <a:srgbClr val="FFFFFF"/>
                </a:solidFill>
                <a:latin typeface="Roboto" panose="02000000000000000000" pitchFamily="2" charset="0"/>
                <a:ea typeface="Roboto" panose="02000000000000000000" pitchFamily="2" charset="0"/>
              </a:defRPr>
            </a:lvl3pPr>
            <a:lvl4pPr marL="1225550" indent="-400050">
              <a:buSzPct val="100000"/>
              <a:buFont typeface="Wingdings" panose="05000000000000000000" pitchFamily="2" charset="2"/>
              <a:buChar char="§"/>
              <a:defRPr sz="1800">
                <a:solidFill>
                  <a:srgbClr val="FFFFFF"/>
                </a:solidFill>
                <a:latin typeface="Roboto" panose="02000000000000000000" pitchFamily="2" charset="0"/>
                <a:ea typeface="Roboto" panose="02000000000000000000" pitchFamily="2" charset="0"/>
              </a:defRPr>
            </a:lvl4pPr>
            <a:lvl5pPr marL="1447800" indent="-400050">
              <a:buSzPct val="100000"/>
              <a:buFont typeface="Arial" panose="020B0604020202020204" pitchFamily="34" charset="0"/>
              <a:buChar char="•"/>
              <a:defRPr sz="1800">
                <a:solidFill>
                  <a:srgbClr val="FFFFFF"/>
                </a:solidFill>
                <a:latin typeface="Roboto" panose="02000000000000000000" pitchFamily="2" charset="0"/>
                <a:ea typeface="Roboto" panose="02000000000000000000"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4F9B8CFA-AAA8-5845-8C11-37D37D7269D8}"/>
              </a:ext>
            </a:extLst>
          </p:cNvPr>
          <p:cNvCxnSpPr>
            <a:cxnSpLocks/>
          </p:cNvCxnSpPr>
          <p:nvPr userDrawn="1"/>
        </p:nvCxnSpPr>
        <p:spPr>
          <a:xfrm>
            <a:off x="1046270" y="1242856"/>
            <a:ext cx="10099457"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621443358"/>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lide 2.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C316540-F1DD-7B43-BE37-90831464A6BA}"/>
              </a:ext>
            </a:extLst>
          </p:cNvPr>
          <p:cNvSpPr/>
          <p:nvPr userDrawn="1"/>
        </p:nvSpPr>
        <p:spPr>
          <a:xfrm>
            <a:off x="6219464" y="0"/>
            <a:ext cx="5972535" cy="6857994"/>
          </a:xfrm>
          <a:prstGeom prst="rect">
            <a:avLst/>
          </a:prstGeom>
          <a:solidFill>
            <a:srgbClr val="273D55"/>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FFFFFF"/>
              </a:solidFill>
              <a:effectLst/>
              <a:uFillTx/>
              <a:latin typeface="+mn-lt"/>
              <a:ea typeface="+mn-ea"/>
              <a:cs typeface="+mn-cs"/>
              <a:sym typeface="Helvetica Neue Medium"/>
            </a:endParaRPr>
          </a:p>
        </p:txBody>
      </p:sp>
      <p:pic>
        <p:nvPicPr>
          <p:cNvPr id="3" name="Picture 2" descr="A blue and yellow logo&#10;&#10;Description automatically generated with low confidence">
            <a:extLst>
              <a:ext uri="{FF2B5EF4-FFF2-40B4-BE49-F238E27FC236}">
                <a16:creationId xmlns:a16="http://schemas.microsoft.com/office/drawing/2014/main" id="{5043E810-8B15-F745-B038-11C92DC90CF3}"/>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Lst>
          </a:blip>
          <a:stretch>
            <a:fillRect/>
          </a:stretch>
        </p:blipFill>
        <p:spPr>
          <a:xfrm>
            <a:off x="10405640" y="6350019"/>
            <a:ext cx="1527858" cy="262792"/>
          </a:xfrm>
          <a:prstGeom prst="rect">
            <a:avLst/>
          </a:prstGeom>
        </p:spPr>
      </p:pic>
    </p:spTree>
    <p:extLst>
      <p:ext uri="{BB962C8B-B14F-4D97-AF65-F5344CB8AC3E}">
        <p14:creationId xmlns:p14="http://schemas.microsoft.com/office/powerpoint/2010/main" val="53257913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AE13A-A8CE-4A90-8102-A8F3CCCCA17C}"/>
              </a:ext>
            </a:extLst>
          </p:cNvPr>
          <p:cNvSpPr>
            <a:spLocks noGrp="1"/>
          </p:cNvSpPr>
          <p:nvPr>
            <p:ph type="title"/>
          </p:nvPr>
        </p:nvSpPr>
        <p:spPr>
          <a:xfrm>
            <a:off x="838200" y="2834018"/>
            <a:ext cx="10515600" cy="1189964"/>
          </a:xfrm>
          <a:prstGeom prst="rect">
            <a:avLst/>
          </a:prstGeom>
        </p:spPr>
        <p:txBody>
          <a:bodyPr/>
          <a:lstStyle>
            <a:lvl1pPr>
              <a:defRPr sz="3600" b="0" i="0">
                <a:solidFill>
                  <a:srgbClr val="FFFFFF"/>
                </a:solidFill>
                <a:latin typeface="Roboto Light" panose="02000000000000000000" pitchFamily="2" charset="0"/>
                <a:ea typeface="Roboto Light" panose="02000000000000000000" pitchFamily="2" charset="0"/>
              </a:defRPr>
            </a:lvl1pPr>
          </a:lstStyle>
          <a:p>
            <a:r>
              <a:rPr lang="en-US" dirty="0"/>
              <a:t>Click to edit Master title style</a:t>
            </a:r>
          </a:p>
        </p:txBody>
      </p:sp>
      <p:cxnSp>
        <p:nvCxnSpPr>
          <p:cNvPr id="7" name="Straight Connector 6">
            <a:extLst>
              <a:ext uri="{FF2B5EF4-FFF2-40B4-BE49-F238E27FC236}">
                <a16:creationId xmlns:a16="http://schemas.microsoft.com/office/drawing/2014/main" id="{4F9B8CFA-AAA8-5845-8C11-37D37D7269D8}"/>
              </a:ext>
            </a:extLst>
          </p:cNvPr>
          <p:cNvCxnSpPr>
            <a:cxnSpLocks/>
          </p:cNvCxnSpPr>
          <p:nvPr userDrawn="1"/>
        </p:nvCxnSpPr>
        <p:spPr>
          <a:xfrm>
            <a:off x="1046270" y="3778655"/>
            <a:ext cx="10099457"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47833213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AE13A-A8CE-4A90-8102-A8F3CCCCA17C}"/>
              </a:ext>
            </a:extLst>
          </p:cNvPr>
          <p:cNvSpPr>
            <a:spLocks noGrp="1"/>
          </p:cNvSpPr>
          <p:nvPr>
            <p:ph type="title"/>
          </p:nvPr>
        </p:nvSpPr>
        <p:spPr>
          <a:xfrm>
            <a:off x="838200" y="298219"/>
            <a:ext cx="10515600" cy="1189964"/>
          </a:xfrm>
          <a:prstGeom prst="rect">
            <a:avLst/>
          </a:prstGeom>
        </p:spPr>
        <p:txBody>
          <a:bodyPr/>
          <a:lstStyle>
            <a:lvl1pPr>
              <a:defRPr sz="3600">
                <a:solidFill>
                  <a:srgbClr val="FFFFFF"/>
                </a:solidFill>
                <a:latin typeface="Roboto" panose="02000000000000000000" pitchFamily="2" charset="0"/>
                <a:ea typeface="Roboto" panose="02000000000000000000" pitchFamily="2"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360F6ADD-BEB4-4233-A151-AC62F1FF089F}"/>
              </a:ext>
            </a:extLst>
          </p:cNvPr>
          <p:cNvSpPr>
            <a:spLocks noGrp="1"/>
          </p:cNvSpPr>
          <p:nvPr>
            <p:ph type="body" sz="quarter" idx="10"/>
          </p:nvPr>
        </p:nvSpPr>
        <p:spPr>
          <a:xfrm>
            <a:off x="838198" y="1719359"/>
            <a:ext cx="10515600" cy="4748348"/>
          </a:xfrm>
          <a:prstGeom prst="rect">
            <a:avLst/>
          </a:prstGeom>
        </p:spPr>
        <p:txBody>
          <a:bodyPr/>
          <a:lstStyle>
            <a:lvl1pPr marL="558800" indent="-400050">
              <a:buSzPct val="100000"/>
              <a:buFont typeface="Arial" panose="020B0604020202020204" pitchFamily="34" charset="0"/>
              <a:buChar char="•"/>
              <a:defRPr sz="2400">
                <a:solidFill>
                  <a:srgbClr val="FFFFFF"/>
                </a:solidFill>
                <a:latin typeface="Avenir Book" panose="02000503020000020003" pitchFamily="2" charset="0"/>
              </a:defRPr>
            </a:lvl1pPr>
            <a:lvl2pPr marL="781050" indent="-400050">
              <a:buSzPct val="100000"/>
              <a:buFont typeface="Wingdings" panose="05000000000000000000" pitchFamily="2" charset="2"/>
              <a:buChar char="§"/>
              <a:defRPr sz="2200">
                <a:solidFill>
                  <a:srgbClr val="FFFFFF"/>
                </a:solidFill>
                <a:latin typeface="Avenir Book" panose="02000503020000020003" pitchFamily="2" charset="0"/>
              </a:defRPr>
            </a:lvl2pPr>
            <a:lvl3pPr marL="1003300" indent="-400050">
              <a:buSzPct val="100000"/>
              <a:buFont typeface="Arial" panose="020B0604020202020204" pitchFamily="34" charset="0"/>
              <a:buChar char="•"/>
              <a:defRPr sz="2000">
                <a:solidFill>
                  <a:srgbClr val="FFFFFF"/>
                </a:solidFill>
                <a:latin typeface="Avenir Book" panose="02000503020000020003" pitchFamily="2" charset="0"/>
              </a:defRPr>
            </a:lvl3pPr>
            <a:lvl4pPr marL="1225550" indent="-400050">
              <a:buSzPct val="100000"/>
              <a:buFont typeface="Wingdings" panose="05000000000000000000" pitchFamily="2" charset="2"/>
              <a:buChar char="§"/>
              <a:defRPr sz="1800">
                <a:solidFill>
                  <a:srgbClr val="FFFFFF"/>
                </a:solidFill>
                <a:latin typeface="Avenir Book" panose="02000503020000020003" pitchFamily="2" charset="0"/>
              </a:defRPr>
            </a:lvl4pPr>
            <a:lvl5pPr marL="1447800" indent="-400050">
              <a:buSzPct val="100000"/>
              <a:buFont typeface="Arial" panose="020B0604020202020204" pitchFamily="34" charset="0"/>
              <a:buChar char="•"/>
              <a:defRPr sz="1800">
                <a:solidFill>
                  <a:srgbClr val="FFFFFF"/>
                </a:solidFill>
                <a:latin typeface="Avenir Book" panose="02000503020000020003"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4F9B8CFA-AAA8-5845-8C11-37D37D7269D8}"/>
              </a:ext>
            </a:extLst>
          </p:cNvPr>
          <p:cNvCxnSpPr>
            <a:cxnSpLocks/>
          </p:cNvCxnSpPr>
          <p:nvPr userDrawn="1"/>
        </p:nvCxnSpPr>
        <p:spPr>
          <a:xfrm>
            <a:off x="1046270" y="1242856"/>
            <a:ext cx="10099457"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429068603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AE13A-A8CE-4A90-8102-A8F3CCCCA17C}"/>
              </a:ext>
            </a:extLst>
          </p:cNvPr>
          <p:cNvSpPr>
            <a:spLocks noGrp="1"/>
          </p:cNvSpPr>
          <p:nvPr>
            <p:ph type="title"/>
          </p:nvPr>
        </p:nvSpPr>
        <p:spPr>
          <a:xfrm>
            <a:off x="838200" y="365125"/>
            <a:ext cx="10515600" cy="1325563"/>
          </a:xfrm>
          <a:prstGeom prst="rect">
            <a:avLst/>
          </a:prstGeom>
        </p:spPr>
        <p:txBody>
          <a:bodyPr/>
          <a:lstStyle>
            <a:lvl1pPr>
              <a:defRPr sz="3600">
                <a:solidFill>
                  <a:srgbClr val="FFFFFF"/>
                </a:solidFill>
                <a:latin typeface="Roboto" panose="02000000000000000000" pitchFamily="2" charset="0"/>
                <a:ea typeface="Roboto" panose="02000000000000000000" pitchFamily="2"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360F6ADD-BEB4-4233-A151-AC62F1FF089F}"/>
              </a:ext>
            </a:extLst>
          </p:cNvPr>
          <p:cNvSpPr>
            <a:spLocks noGrp="1"/>
          </p:cNvSpPr>
          <p:nvPr>
            <p:ph type="body" sz="quarter" idx="10"/>
          </p:nvPr>
        </p:nvSpPr>
        <p:spPr>
          <a:xfrm>
            <a:off x="838200" y="1920081"/>
            <a:ext cx="5105400" cy="4164806"/>
          </a:xfrm>
          <a:prstGeom prst="rect">
            <a:avLst/>
          </a:prstGeom>
        </p:spPr>
        <p:txBody>
          <a:bodyPr/>
          <a:lstStyle>
            <a:lvl1pPr marL="558800" indent="-400050">
              <a:buSzPct val="100000"/>
              <a:buFont typeface="Arial" panose="020B0604020202020204" pitchFamily="34" charset="0"/>
              <a:buChar char="•"/>
              <a:defRPr sz="2400">
                <a:solidFill>
                  <a:srgbClr val="FFFFFF"/>
                </a:solidFill>
                <a:latin typeface="Roboto" panose="02000000000000000000" pitchFamily="2" charset="0"/>
                <a:ea typeface="Roboto" panose="02000000000000000000" pitchFamily="2" charset="0"/>
              </a:defRPr>
            </a:lvl1pPr>
            <a:lvl2pPr marL="781050" indent="-400050">
              <a:buSzPct val="100000"/>
              <a:buFont typeface="Wingdings" panose="05000000000000000000" pitchFamily="2" charset="2"/>
              <a:buChar char="§"/>
              <a:defRPr sz="2200">
                <a:solidFill>
                  <a:srgbClr val="FFFFFF"/>
                </a:solidFill>
                <a:latin typeface="Roboto" panose="02000000000000000000" pitchFamily="2" charset="0"/>
                <a:ea typeface="Roboto" panose="02000000000000000000" pitchFamily="2" charset="0"/>
              </a:defRPr>
            </a:lvl2pPr>
            <a:lvl3pPr marL="1003300" indent="-400050">
              <a:buSzPct val="100000"/>
              <a:buFont typeface="Arial" panose="020B0604020202020204" pitchFamily="34" charset="0"/>
              <a:buChar char="•"/>
              <a:defRPr sz="2000">
                <a:solidFill>
                  <a:srgbClr val="FFFFFF"/>
                </a:solidFill>
                <a:latin typeface="Roboto" panose="02000000000000000000" pitchFamily="2" charset="0"/>
                <a:ea typeface="Roboto" panose="02000000000000000000" pitchFamily="2" charset="0"/>
              </a:defRPr>
            </a:lvl3pPr>
            <a:lvl4pPr marL="1225550" indent="-400050">
              <a:buSzPct val="100000"/>
              <a:buFont typeface="Wingdings" panose="05000000000000000000" pitchFamily="2" charset="2"/>
              <a:buChar char="§"/>
              <a:defRPr sz="1800">
                <a:solidFill>
                  <a:srgbClr val="FFFFFF"/>
                </a:solidFill>
                <a:latin typeface="Roboto" panose="02000000000000000000" pitchFamily="2" charset="0"/>
                <a:ea typeface="Roboto" panose="02000000000000000000" pitchFamily="2" charset="0"/>
              </a:defRPr>
            </a:lvl4pPr>
            <a:lvl5pPr marL="1447800" indent="-400050">
              <a:buSzPct val="100000"/>
              <a:buFont typeface="Arial" panose="020B0604020202020204" pitchFamily="34" charset="0"/>
              <a:buChar char="•"/>
              <a:defRPr sz="1800">
                <a:solidFill>
                  <a:srgbClr val="FFFFFF"/>
                </a:solidFill>
                <a:latin typeface="Roboto" panose="02000000000000000000" pitchFamily="2" charset="0"/>
                <a:ea typeface="Roboto" panose="02000000000000000000"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hart Placeholder 3">
            <a:extLst>
              <a:ext uri="{FF2B5EF4-FFF2-40B4-BE49-F238E27FC236}">
                <a16:creationId xmlns:a16="http://schemas.microsoft.com/office/drawing/2014/main" id="{B04C1FA2-E100-41CC-88E0-7FA2ED5F43EF}"/>
              </a:ext>
            </a:extLst>
          </p:cNvPr>
          <p:cNvSpPr>
            <a:spLocks noGrp="1"/>
          </p:cNvSpPr>
          <p:nvPr>
            <p:ph type="chart" sz="quarter" idx="11"/>
          </p:nvPr>
        </p:nvSpPr>
        <p:spPr>
          <a:xfrm>
            <a:off x="6184900" y="1920081"/>
            <a:ext cx="5168900" cy="4164806"/>
          </a:xfrm>
          <a:prstGeom prst="rect">
            <a:avLst/>
          </a:prstGeom>
        </p:spPr>
        <p:txBody>
          <a:bodyPr/>
          <a:lstStyle>
            <a:lvl1pPr marL="158750" indent="0">
              <a:buNone/>
              <a:defRPr>
                <a:latin typeface="Roboto" panose="02000000000000000000" pitchFamily="2" charset="0"/>
                <a:ea typeface="Roboto" panose="02000000000000000000" pitchFamily="2" charset="0"/>
              </a:defRPr>
            </a:lvl1pPr>
          </a:lstStyle>
          <a:p>
            <a:endParaRPr lang="en-US" dirty="0"/>
          </a:p>
        </p:txBody>
      </p:sp>
    </p:spTree>
    <p:extLst>
      <p:ext uri="{BB962C8B-B14F-4D97-AF65-F5344CB8AC3E}">
        <p14:creationId xmlns:p14="http://schemas.microsoft.com/office/powerpoint/2010/main" val="70733155"/>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mp; Bullets Whit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114425" y="1085850"/>
            <a:ext cx="2371725" cy="2371725"/>
          </a:xfrm>
          <a:prstGeom prst="rect">
            <a:avLst/>
          </a:prstGeom>
          <a:solidFill>
            <a:schemeClr val="bg2"/>
          </a:solidFill>
        </p:spPr>
        <p:txBody>
          <a:bodyPr/>
          <a:lstStyle>
            <a:lvl1pPr>
              <a:defRPr>
                <a:solidFill>
                  <a:sysClr val="windowText" lastClr="000000">
                    <a:alpha val="0"/>
                  </a:sysClr>
                </a:solidFill>
              </a:defRPr>
            </a:lvl1pPr>
          </a:lstStyle>
          <a:p>
            <a:endParaRPr lang="en-US" dirty="0"/>
          </a:p>
        </p:txBody>
      </p:sp>
      <p:sp>
        <p:nvSpPr>
          <p:cNvPr id="7" name="Picture Placeholder 4"/>
          <p:cNvSpPr>
            <a:spLocks noGrp="1"/>
          </p:cNvSpPr>
          <p:nvPr>
            <p:ph type="pic" sz="quarter" idx="11"/>
          </p:nvPr>
        </p:nvSpPr>
        <p:spPr>
          <a:xfrm>
            <a:off x="3605213" y="1085850"/>
            <a:ext cx="2371725" cy="2371725"/>
          </a:xfrm>
          <a:prstGeom prst="rect">
            <a:avLst/>
          </a:prstGeom>
          <a:solidFill>
            <a:schemeClr val="bg2"/>
          </a:solidFill>
        </p:spPr>
        <p:txBody>
          <a:bodyPr/>
          <a:lstStyle>
            <a:lvl1pPr>
              <a:defRPr>
                <a:solidFill>
                  <a:sysClr val="windowText" lastClr="000000">
                    <a:alpha val="0"/>
                  </a:sysClr>
                </a:solidFill>
              </a:defRPr>
            </a:lvl1pPr>
          </a:lstStyle>
          <a:p>
            <a:endParaRPr lang="en-US" dirty="0"/>
          </a:p>
        </p:txBody>
      </p:sp>
      <p:sp>
        <p:nvSpPr>
          <p:cNvPr id="8" name="Picture Placeholder 4"/>
          <p:cNvSpPr>
            <a:spLocks noGrp="1"/>
          </p:cNvSpPr>
          <p:nvPr>
            <p:ph type="pic" sz="quarter" idx="12"/>
          </p:nvPr>
        </p:nvSpPr>
        <p:spPr>
          <a:xfrm>
            <a:off x="6096000" y="1085850"/>
            <a:ext cx="2371725" cy="2371725"/>
          </a:xfrm>
          <a:prstGeom prst="rect">
            <a:avLst/>
          </a:prstGeom>
          <a:solidFill>
            <a:schemeClr val="bg2"/>
          </a:solidFill>
        </p:spPr>
        <p:txBody>
          <a:bodyPr/>
          <a:lstStyle>
            <a:lvl1pPr>
              <a:defRPr>
                <a:solidFill>
                  <a:sysClr val="windowText" lastClr="000000">
                    <a:alpha val="0"/>
                  </a:sysClr>
                </a:solidFill>
              </a:defRPr>
            </a:lvl1pPr>
          </a:lstStyle>
          <a:p>
            <a:endParaRPr lang="en-US" dirty="0"/>
          </a:p>
        </p:txBody>
      </p:sp>
      <p:sp>
        <p:nvSpPr>
          <p:cNvPr id="9" name="Picture Placeholder 4"/>
          <p:cNvSpPr>
            <a:spLocks noGrp="1"/>
          </p:cNvSpPr>
          <p:nvPr>
            <p:ph type="pic" sz="quarter" idx="13"/>
          </p:nvPr>
        </p:nvSpPr>
        <p:spPr>
          <a:xfrm>
            <a:off x="8586788" y="1085850"/>
            <a:ext cx="2371725" cy="2371725"/>
          </a:xfrm>
          <a:prstGeom prst="rect">
            <a:avLst/>
          </a:prstGeom>
          <a:solidFill>
            <a:schemeClr val="bg2"/>
          </a:solidFill>
        </p:spPr>
        <p:txBody>
          <a:bodyPr/>
          <a:lstStyle>
            <a:lvl1pPr>
              <a:defRPr>
                <a:solidFill>
                  <a:sysClr val="windowText" lastClr="000000">
                    <a:alpha val="0"/>
                  </a:sysClr>
                </a:solidFill>
              </a:defRPr>
            </a:lvl1pPr>
          </a:lstStyle>
          <a:p>
            <a:endParaRPr lang="en-US" dirty="0"/>
          </a:p>
        </p:txBody>
      </p:sp>
      <p:sp>
        <p:nvSpPr>
          <p:cNvPr id="11" name="Picture Placeholder 10"/>
          <p:cNvSpPr>
            <a:spLocks noGrp="1"/>
          </p:cNvSpPr>
          <p:nvPr>
            <p:ph type="pic" sz="quarter" idx="14"/>
          </p:nvPr>
        </p:nvSpPr>
        <p:spPr>
          <a:xfrm>
            <a:off x="1114425" y="3956050"/>
            <a:ext cx="1747838" cy="1747838"/>
          </a:xfrm>
          <a:prstGeom prst="ellipse">
            <a:avLst/>
          </a:prstGeom>
          <a:solidFill>
            <a:schemeClr val="bg2"/>
          </a:solidFill>
        </p:spPr>
        <p:txBody>
          <a:bodyPr/>
          <a:lstStyle>
            <a:lvl1pPr>
              <a:defRPr>
                <a:noFill/>
              </a:defRPr>
            </a:lvl1pPr>
          </a:lstStyle>
          <a:p>
            <a:endParaRPr lang="en-US" dirty="0"/>
          </a:p>
        </p:txBody>
      </p:sp>
    </p:spTree>
    <p:extLst>
      <p:ext uri="{BB962C8B-B14F-4D97-AF65-F5344CB8AC3E}">
        <p14:creationId xmlns:p14="http://schemas.microsoft.com/office/powerpoint/2010/main" val="183130264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Master #2 White">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1114425" y="1085850"/>
            <a:ext cx="2371725" cy="2371725"/>
          </a:xfrm>
          <a:prstGeom prst="rect">
            <a:avLst/>
          </a:prstGeom>
          <a:solidFill>
            <a:schemeClr val="bg2"/>
          </a:solidFill>
        </p:spPr>
        <p:txBody>
          <a:bodyPr/>
          <a:lstStyle>
            <a:lvl1pPr>
              <a:defRPr>
                <a:solidFill>
                  <a:sysClr val="windowText" lastClr="000000">
                    <a:alpha val="0"/>
                  </a:sysClr>
                </a:solidFill>
              </a:defRPr>
            </a:lvl1pPr>
          </a:lstStyle>
          <a:p>
            <a:endParaRPr lang="en-US" dirty="0"/>
          </a:p>
        </p:txBody>
      </p:sp>
    </p:spTree>
    <p:extLst>
      <p:ext uri="{BB962C8B-B14F-4D97-AF65-F5344CB8AC3E}">
        <p14:creationId xmlns:p14="http://schemas.microsoft.com/office/powerpoint/2010/main" val="3281466443"/>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mp; Bullets">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114425" y="1085850"/>
            <a:ext cx="2371725" cy="2371725"/>
          </a:xfrm>
          <a:prstGeom prst="rect">
            <a:avLst/>
          </a:prstGeom>
          <a:solidFill>
            <a:schemeClr val="bg1">
              <a:lumMod val="60000"/>
              <a:lumOff val="40000"/>
            </a:schemeClr>
          </a:solidFill>
        </p:spPr>
        <p:txBody>
          <a:bodyPr/>
          <a:lstStyle>
            <a:lvl1pPr>
              <a:defRPr>
                <a:solidFill>
                  <a:sysClr val="windowText" lastClr="000000">
                    <a:alpha val="0"/>
                  </a:sysClr>
                </a:solidFill>
              </a:defRPr>
            </a:lvl1pPr>
          </a:lstStyle>
          <a:p>
            <a:endParaRPr lang="en-US" dirty="0"/>
          </a:p>
        </p:txBody>
      </p:sp>
      <p:sp>
        <p:nvSpPr>
          <p:cNvPr id="7" name="Picture Placeholder 4"/>
          <p:cNvSpPr>
            <a:spLocks noGrp="1"/>
          </p:cNvSpPr>
          <p:nvPr>
            <p:ph type="pic" sz="quarter" idx="11"/>
          </p:nvPr>
        </p:nvSpPr>
        <p:spPr>
          <a:xfrm>
            <a:off x="3605213" y="1085850"/>
            <a:ext cx="2371725" cy="2371725"/>
          </a:xfrm>
          <a:prstGeom prst="rect">
            <a:avLst/>
          </a:prstGeom>
          <a:solidFill>
            <a:schemeClr val="bg1">
              <a:lumMod val="60000"/>
              <a:lumOff val="40000"/>
            </a:schemeClr>
          </a:solidFill>
        </p:spPr>
        <p:txBody>
          <a:bodyPr/>
          <a:lstStyle>
            <a:lvl1pPr>
              <a:defRPr>
                <a:solidFill>
                  <a:sysClr val="windowText" lastClr="000000">
                    <a:alpha val="0"/>
                  </a:sysClr>
                </a:solidFill>
              </a:defRPr>
            </a:lvl1pPr>
          </a:lstStyle>
          <a:p>
            <a:endParaRPr lang="en-US" dirty="0"/>
          </a:p>
        </p:txBody>
      </p:sp>
      <p:sp>
        <p:nvSpPr>
          <p:cNvPr id="8" name="Picture Placeholder 4"/>
          <p:cNvSpPr>
            <a:spLocks noGrp="1"/>
          </p:cNvSpPr>
          <p:nvPr>
            <p:ph type="pic" sz="quarter" idx="12"/>
          </p:nvPr>
        </p:nvSpPr>
        <p:spPr>
          <a:xfrm>
            <a:off x="6096000" y="1085850"/>
            <a:ext cx="2371725" cy="2371725"/>
          </a:xfrm>
          <a:prstGeom prst="rect">
            <a:avLst/>
          </a:prstGeom>
          <a:solidFill>
            <a:schemeClr val="bg1">
              <a:lumMod val="60000"/>
              <a:lumOff val="40000"/>
            </a:schemeClr>
          </a:solidFill>
        </p:spPr>
        <p:txBody>
          <a:bodyPr/>
          <a:lstStyle>
            <a:lvl1pPr>
              <a:defRPr>
                <a:solidFill>
                  <a:sysClr val="windowText" lastClr="000000">
                    <a:alpha val="0"/>
                  </a:sysClr>
                </a:solidFill>
              </a:defRPr>
            </a:lvl1pPr>
          </a:lstStyle>
          <a:p>
            <a:endParaRPr lang="en-US" dirty="0"/>
          </a:p>
        </p:txBody>
      </p:sp>
      <p:sp>
        <p:nvSpPr>
          <p:cNvPr id="9" name="Picture Placeholder 4"/>
          <p:cNvSpPr>
            <a:spLocks noGrp="1"/>
          </p:cNvSpPr>
          <p:nvPr>
            <p:ph type="pic" sz="quarter" idx="13"/>
          </p:nvPr>
        </p:nvSpPr>
        <p:spPr>
          <a:xfrm>
            <a:off x="8586788" y="1085850"/>
            <a:ext cx="2371725" cy="2371725"/>
          </a:xfrm>
          <a:prstGeom prst="rect">
            <a:avLst/>
          </a:prstGeom>
          <a:solidFill>
            <a:schemeClr val="bg1">
              <a:lumMod val="60000"/>
              <a:lumOff val="40000"/>
            </a:schemeClr>
          </a:solidFill>
        </p:spPr>
        <p:txBody>
          <a:bodyPr/>
          <a:lstStyle>
            <a:lvl1pPr>
              <a:defRPr>
                <a:solidFill>
                  <a:sysClr val="windowText" lastClr="000000">
                    <a:alpha val="0"/>
                  </a:sysClr>
                </a:solidFill>
              </a:defRPr>
            </a:lvl1pPr>
          </a:lstStyle>
          <a:p>
            <a:endParaRPr lang="en-US" dirty="0"/>
          </a:p>
        </p:txBody>
      </p:sp>
      <p:sp>
        <p:nvSpPr>
          <p:cNvPr id="11" name="Picture Placeholder 10"/>
          <p:cNvSpPr>
            <a:spLocks noGrp="1"/>
          </p:cNvSpPr>
          <p:nvPr>
            <p:ph type="pic" sz="quarter" idx="14"/>
          </p:nvPr>
        </p:nvSpPr>
        <p:spPr>
          <a:xfrm>
            <a:off x="1114425" y="3956050"/>
            <a:ext cx="1747838" cy="1747838"/>
          </a:xfrm>
          <a:prstGeom prst="ellipse">
            <a:avLst/>
          </a:prstGeom>
          <a:solidFill>
            <a:schemeClr val="bg1">
              <a:lumMod val="60000"/>
              <a:lumOff val="40000"/>
            </a:schemeClr>
          </a:solidFill>
        </p:spPr>
        <p:txBody>
          <a:bodyPr/>
          <a:lstStyle>
            <a:lvl1pPr>
              <a:defRPr>
                <a:noFill/>
              </a:defRPr>
            </a:lvl1pPr>
          </a:lstStyle>
          <a:p>
            <a:endParaRPr lang="en-US" dirty="0"/>
          </a:p>
        </p:txBody>
      </p:sp>
    </p:spTree>
    <p:extLst>
      <p:ext uri="{BB962C8B-B14F-4D97-AF65-F5344CB8AC3E}">
        <p14:creationId xmlns:p14="http://schemas.microsoft.com/office/powerpoint/2010/main" val="4094386319"/>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amp; Bullets">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114425" y="1085850"/>
            <a:ext cx="2371725" cy="2371725"/>
          </a:xfrm>
          <a:prstGeom prst="rect">
            <a:avLst/>
          </a:prstGeom>
          <a:solidFill>
            <a:schemeClr val="bg1">
              <a:lumMod val="60000"/>
              <a:lumOff val="40000"/>
            </a:schemeClr>
          </a:solidFill>
        </p:spPr>
        <p:txBody>
          <a:bodyPr/>
          <a:lstStyle>
            <a:lvl1pPr>
              <a:defRPr>
                <a:solidFill>
                  <a:sysClr val="windowText" lastClr="000000">
                    <a:alpha val="0"/>
                  </a:sysClr>
                </a:solidFill>
              </a:defRPr>
            </a:lvl1pPr>
          </a:lstStyle>
          <a:p>
            <a:endParaRPr lang="en-US" dirty="0"/>
          </a:p>
        </p:txBody>
      </p:sp>
      <p:sp>
        <p:nvSpPr>
          <p:cNvPr id="7" name="Picture Placeholder 4"/>
          <p:cNvSpPr>
            <a:spLocks noGrp="1"/>
          </p:cNvSpPr>
          <p:nvPr>
            <p:ph type="pic" sz="quarter" idx="11"/>
          </p:nvPr>
        </p:nvSpPr>
        <p:spPr>
          <a:xfrm>
            <a:off x="3605213" y="1085850"/>
            <a:ext cx="2371725" cy="2371725"/>
          </a:xfrm>
          <a:prstGeom prst="rect">
            <a:avLst/>
          </a:prstGeom>
          <a:solidFill>
            <a:schemeClr val="bg1">
              <a:lumMod val="60000"/>
              <a:lumOff val="40000"/>
            </a:schemeClr>
          </a:solidFill>
        </p:spPr>
        <p:txBody>
          <a:bodyPr/>
          <a:lstStyle>
            <a:lvl1pPr>
              <a:defRPr>
                <a:solidFill>
                  <a:sysClr val="windowText" lastClr="000000">
                    <a:alpha val="0"/>
                  </a:sysClr>
                </a:solidFill>
              </a:defRPr>
            </a:lvl1pPr>
          </a:lstStyle>
          <a:p>
            <a:endParaRPr lang="en-US" dirty="0"/>
          </a:p>
        </p:txBody>
      </p:sp>
      <p:sp>
        <p:nvSpPr>
          <p:cNvPr id="8" name="Picture Placeholder 4"/>
          <p:cNvSpPr>
            <a:spLocks noGrp="1"/>
          </p:cNvSpPr>
          <p:nvPr>
            <p:ph type="pic" sz="quarter" idx="12"/>
          </p:nvPr>
        </p:nvSpPr>
        <p:spPr>
          <a:xfrm>
            <a:off x="6096000" y="1085850"/>
            <a:ext cx="2371725" cy="2371725"/>
          </a:xfrm>
          <a:prstGeom prst="rect">
            <a:avLst/>
          </a:prstGeom>
          <a:solidFill>
            <a:schemeClr val="bg1">
              <a:lumMod val="60000"/>
              <a:lumOff val="40000"/>
            </a:schemeClr>
          </a:solidFill>
        </p:spPr>
        <p:txBody>
          <a:bodyPr/>
          <a:lstStyle>
            <a:lvl1pPr>
              <a:defRPr>
                <a:solidFill>
                  <a:sysClr val="windowText" lastClr="000000">
                    <a:alpha val="0"/>
                  </a:sysClr>
                </a:solidFill>
              </a:defRPr>
            </a:lvl1pPr>
          </a:lstStyle>
          <a:p>
            <a:endParaRPr lang="en-US" dirty="0"/>
          </a:p>
        </p:txBody>
      </p:sp>
      <p:sp>
        <p:nvSpPr>
          <p:cNvPr id="9" name="Picture Placeholder 4"/>
          <p:cNvSpPr>
            <a:spLocks noGrp="1"/>
          </p:cNvSpPr>
          <p:nvPr>
            <p:ph type="pic" sz="quarter" idx="13"/>
          </p:nvPr>
        </p:nvSpPr>
        <p:spPr>
          <a:xfrm>
            <a:off x="8586788" y="1085850"/>
            <a:ext cx="2371725" cy="2371725"/>
          </a:xfrm>
          <a:prstGeom prst="rect">
            <a:avLst/>
          </a:prstGeom>
          <a:solidFill>
            <a:schemeClr val="bg1">
              <a:lumMod val="60000"/>
              <a:lumOff val="40000"/>
            </a:schemeClr>
          </a:solidFill>
        </p:spPr>
        <p:txBody>
          <a:bodyPr/>
          <a:lstStyle>
            <a:lvl1pPr>
              <a:defRPr>
                <a:solidFill>
                  <a:sysClr val="windowText" lastClr="000000">
                    <a:alpha val="0"/>
                  </a:sysClr>
                </a:solidFill>
              </a:defRPr>
            </a:lvl1pPr>
          </a:lstStyle>
          <a:p>
            <a:endParaRPr lang="en-US" dirty="0"/>
          </a:p>
        </p:txBody>
      </p:sp>
      <p:sp>
        <p:nvSpPr>
          <p:cNvPr id="11" name="Picture Placeholder 10"/>
          <p:cNvSpPr>
            <a:spLocks noGrp="1"/>
          </p:cNvSpPr>
          <p:nvPr>
            <p:ph type="pic" sz="quarter" idx="14"/>
          </p:nvPr>
        </p:nvSpPr>
        <p:spPr>
          <a:xfrm>
            <a:off x="1114425" y="3956050"/>
            <a:ext cx="1747838" cy="1747838"/>
          </a:xfrm>
          <a:prstGeom prst="ellipse">
            <a:avLst/>
          </a:prstGeom>
          <a:solidFill>
            <a:schemeClr val="bg1">
              <a:lumMod val="60000"/>
              <a:lumOff val="40000"/>
            </a:schemeClr>
          </a:solidFill>
        </p:spPr>
        <p:txBody>
          <a:bodyPr/>
          <a:lstStyle>
            <a:lvl1pPr>
              <a:defRPr>
                <a:noFill/>
              </a:defRPr>
            </a:lvl1pPr>
          </a:lstStyle>
          <a:p>
            <a:endParaRPr lang="en-US" dirty="0"/>
          </a:p>
        </p:txBody>
      </p:sp>
    </p:spTree>
    <p:extLst>
      <p:ext uri="{BB962C8B-B14F-4D97-AF65-F5344CB8AC3E}">
        <p14:creationId xmlns:p14="http://schemas.microsoft.com/office/powerpoint/2010/main" val="404656841"/>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Slide 2.1">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2226401"/>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73D5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5860046"/>
      </p:ext>
    </p:extLst>
  </p:cSld>
  <p:clrMap bg1="lt1" tx1="dk1" bg2="lt2" tx2="dk2" accent1="accent1" accent2="accent2" accent3="accent3" accent4="accent4" accent5="accent5" accent6="accent6" hlink="hlink" folHlink="folHlink"/>
  <p:sldLayoutIdLst>
    <p:sldLayoutId id="2147483663" r:id="rId1"/>
    <p:sldLayoutId id="2147483803" r:id="rId2"/>
    <p:sldLayoutId id="2147483668" r:id="rId3"/>
    <p:sldLayoutId id="2147483664" r:id="rId4"/>
    <p:sldLayoutId id="2147483665" r:id="rId5"/>
    <p:sldLayoutId id="2147483666" r:id="rId6"/>
    <p:sldLayoutId id="2147483667" r:id="rId7"/>
    <p:sldLayoutId id="2147483660" r:id="rId8"/>
  </p:sldLayoutIdLst>
  <p:transition spd="med"/>
  <p:hf hdr="0" ftr="0" dt="0"/>
  <p:txStyles>
    <p:titleStyle>
      <a:lvl1pPr algn="ctr" defTabSz="412750">
        <a:defRPr sz="5800">
          <a:latin typeface="+mn-lt"/>
          <a:ea typeface="+mn-ea"/>
          <a:cs typeface="+mn-cs"/>
          <a:sym typeface="Gill Sans"/>
        </a:defRPr>
      </a:lvl1pPr>
      <a:lvl2pPr indent="114300" algn="ctr" defTabSz="412750">
        <a:defRPr sz="5800">
          <a:latin typeface="+mn-lt"/>
          <a:ea typeface="+mn-ea"/>
          <a:cs typeface="+mn-cs"/>
          <a:sym typeface="Gill Sans"/>
        </a:defRPr>
      </a:lvl2pPr>
      <a:lvl3pPr indent="228600" algn="ctr" defTabSz="412750">
        <a:defRPr sz="5800">
          <a:latin typeface="+mn-lt"/>
          <a:ea typeface="+mn-ea"/>
          <a:cs typeface="+mn-cs"/>
          <a:sym typeface="Gill Sans"/>
        </a:defRPr>
      </a:lvl3pPr>
      <a:lvl4pPr indent="342900" algn="ctr" defTabSz="412750">
        <a:defRPr sz="5800">
          <a:latin typeface="+mn-lt"/>
          <a:ea typeface="+mn-ea"/>
          <a:cs typeface="+mn-cs"/>
          <a:sym typeface="Gill Sans"/>
        </a:defRPr>
      </a:lvl4pPr>
      <a:lvl5pPr indent="457200" algn="ctr" defTabSz="412750">
        <a:defRPr sz="5800">
          <a:latin typeface="+mn-lt"/>
          <a:ea typeface="+mn-ea"/>
          <a:cs typeface="+mn-cs"/>
          <a:sym typeface="Gill Sans"/>
        </a:defRPr>
      </a:lvl5pPr>
      <a:lvl6pPr indent="571500" algn="ctr" defTabSz="412750">
        <a:defRPr sz="5800">
          <a:latin typeface="+mn-lt"/>
          <a:ea typeface="+mn-ea"/>
          <a:cs typeface="+mn-cs"/>
          <a:sym typeface="Gill Sans"/>
        </a:defRPr>
      </a:lvl6pPr>
      <a:lvl7pPr indent="685800" algn="ctr" defTabSz="412750">
        <a:defRPr sz="5800">
          <a:latin typeface="+mn-lt"/>
          <a:ea typeface="+mn-ea"/>
          <a:cs typeface="+mn-cs"/>
          <a:sym typeface="Gill Sans"/>
        </a:defRPr>
      </a:lvl7pPr>
      <a:lvl8pPr indent="800100" algn="ctr" defTabSz="412750">
        <a:defRPr sz="5800">
          <a:latin typeface="+mn-lt"/>
          <a:ea typeface="+mn-ea"/>
          <a:cs typeface="+mn-cs"/>
          <a:sym typeface="Gill Sans"/>
        </a:defRPr>
      </a:lvl8pPr>
      <a:lvl9pPr indent="914400" algn="ctr" defTabSz="412750">
        <a:defRPr sz="5800">
          <a:latin typeface="+mn-lt"/>
          <a:ea typeface="+mn-ea"/>
          <a:cs typeface="+mn-cs"/>
          <a:sym typeface="Gill Sans"/>
        </a:defRPr>
      </a:lvl9pPr>
    </p:titleStyle>
    <p:bodyStyle>
      <a:lvl1pPr marL="558800" indent="-400050" defTabSz="412750">
        <a:spcBef>
          <a:spcPts val="2600"/>
        </a:spcBef>
        <a:buSzPct val="171000"/>
        <a:buChar char="•"/>
        <a:defRPr sz="2800">
          <a:latin typeface="+mn-lt"/>
          <a:ea typeface="+mn-ea"/>
          <a:cs typeface="+mn-cs"/>
          <a:sym typeface="Gill Sans"/>
        </a:defRPr>
      </a:lvl1pPr>
      <a:lvl2pPr marL="781050" indent="-400050" defTabSz="412750">
        <a:spcBef>
          <a:spcPts val="2600"/>
        </a:spcBef>
        <a:buSzPct val="171000"/>
        <a:buChar char="•"/>
        <a:defRPr sz="2800">
          <a:latin typeface="+mn-lt"/>
          <a:ea typeface="+mn-ea"/>
          <a:cs typeface="+mn-cs"/>
          <a:sym typeface="Gill Sans"/>
        </a:defRPr>
      </a:lvl2pPr>
      <a:lvl3pPr marL="1003300" indent="-400050" defTabSz="412750">
        <a:spcBef>
          <a:spcPts val="2600"/>
        </a:spcBef>
        <a:buSzPct val="171000"/>
        <a:buChar char="•"/>
        <a:defRPr sz="2800">
          <a:latin typeface="+mn-lt"/>
          <a:ea typeface="+mn-ea"/>
          <a:cs typeface="+mn-cs"/>
          <a:sym typeface="Gill Sans"/>
        </a:defRPr>
      </a:lvl3pPr>
      <a:lvl4pPr marL="1225550" indent="-400050" defTabSz="412750">
        <a:spcBef>
          <a:spcPts val="2600"/>
        </a:spcBef>
        <a:buSzPct val="171000"/>
        <a:buChar char="•"/>
        <a:defRPr sz="2800">
          <a:latin typeface="+mn-lt"/>
          <a:ea typeface="+mn-ea"/>
          <a:cs typeface="+mn-cs"/>
          <a:sym typeface="Gill Sans"/>
        </a:defRPr>
      </a:lvl4pPr>
      <a:lvl5pPr marL="1447800" indent="-400050" defTabSz="412750">
        <a:spcBef>
          <a:spcPts val="2600"/>
        </a:spcBef>
        <a:buSzPct val="171000"/>
        <a:buChar char="•"/>
        <a:defRPr sz="2800">
          <a:latin typeface="+mn-lt"/>
          <a:ea typeface="+mn-ea"/>
          <a:cs typeface="+mn-cs"/>
          <a:sym typeface="Gill Sans"/>
        </a:defRPr>
      </a:lvl5pPr>
      <a:lvl6pPr marL="1625600" indent="-400050" defTabSz="412750">
        <a:spcBef>
          <a:spcPts val="2600"/>
        </a:spcBef>
        <a:buSzPct val="171000"/>
        <a:buChar char="•"/>
        <a:defRPr sz="2800">
          <a:latin typeface="+mn-lt"/>
          <a:ea typeface="+mn-ea"/>
          <a:cs typeface="+mn-cs"/>
          <a:sym typeface="Gill Sans"/>
        </a:defRPr>
      </a:lvl6pPr>
      <a:lvl7pPr marL="1803400" indent="-400050" defTabSz="412750">
        <a:spcBef>
          <a:spcPts val="2600"/>
        </a:spcBef>
        <a:buSzPct val="171000"/>
        <a:buChar char="•"/>
        <a:defRPr sz="2800">
          <a:latin typeface="+mn-lt"/>
          <a:ea typeface="+mn-ea"/>
          <a:cs typeface="+mn-cs"/>
          <a:sym typeface="Gill Sans"/>
        </a:defRPr>
      </a:lvl7pPr>
      <a:lvl8pPr marL="1981200" indent="-400050" defTabSz="412750">
        <a:spcBef>
          <a:spcPts val="2600"/>
        </a:spcBef>
        <a:buSzPct val="171000"/>
        <a:buChar char="•"/>
        <a:defRPr sz="2800">
          <a:latin typeface="+mn-lt"/>
          <a:ea typeface="+mn-ea"/>
          <a:cs typeface="+mn-cs"/>
          <a:sym typeface="Gill Sans"/>
        </a:defRPr>
      </a:lvl8pPr>
      <a:lvl9pPr marL="2159000" indent="-400050" defTabSz="412750">
        <a:spcBef>
          <a:spcPts val="2600"/>
        </a:spcBef>
        <a:buSzPct val="171000"/>
        <a:buChar char="•"/>
        <a:defRPr sz="2800">
          <a:latin typeface="+mn-lt"/>
          <a:ea typeface="+mn-ea"/>
          <a:cs typeface="+mn-cs"/>
          <a:sym typeface="Gill Sans"/>
        </a:defRPr>
      </a:lvl9pPr>
    </p:bodyStyle>
    <p:otherStyle>
      <a:lvl1pPr algn="ctr" defTabSz="412750">
        <a:defRPr sz="1200">
          <a:solidFill>
            <a:schemeClr val="tx1"/>
          </a:solidFill>
          <a:latin typeface="+mn-lt"/>
          <a:ea typeface="+mn-ea"/>
          <a:cs typeface="+mn-cs"/>
          <a:sym typeface="Gill Sans"/>
        </a:defRPr>
      </a:lvl1pPr>
      <a:lvl2pPr indent="114300" algn="ctr" defTabSz="412750">
        <a:defRPr sz="1200">
          <a:solidFill>
            <a:schemeClr val="tx1"/>
          </a:solidFill>
          <a:latin typeface="+mn-lt"/>
          <a:ea typeface="+mn-ea"/>
          <a:cs typeface="+mn-cs"/>
          <a:sym typeface="Gill Sans"/>
        </a:defRPr>
      </a:lvl2pPr>
      <a:lvl3pPr indent="228600" algn="ctr" defTabSz="412750">
        <a:defRPr sz="1200">
          <a:solidFill>
            <a:schemeClr val="tx1"/>
          </a:solidFill>
          <a:latin typeface="+mn-lt"/>
          <a:ea typeface="+mn-ea"/>
          <a:cs typeface="+mn-cs"/>
          <a:sym typeface="Gill Sans"/>
        </a:defRPr>
      </a:lvl3pPr>
      <a:lvl4pPr indent="342900" algn="ctr" defTabSz="412750">
        <a:defRPr sz="1200">
          <a:solidFill>
            <a:schemeClr val="tx1"/>
          </a:solidFill>
          <a:latin typeface="+mn-lt"/>
          <a:ea typeface="+mn-ea"/>
          <a:cs typeface="+mn-cs"/>
          <a:sym typeface="Gill Sans"/>
        </a:defRPr>
      </a:lvl4pPr>
      <a:lvl5pPr indent="457200" algn="ctr" defTabSz="412750">
        <a:defRPr sz="1200">
          <a:solidFill>
            <a:schemeClr val="tx1"/>
          </a:solidFill>
          <a:latin typeface="+mn-lt"/>
          <a:ea typeface="+mn-ea"/>
          <a:cs typeface="+mn-cs"/>
          <a:sym typeface="Gill Sans"/>
        </a:defRPr>
      </a:lvl5pPr>
      <a:lvl6pPr indent="571500" algn="ctr" defTabSz="412750">
        <a:defRPr sz="1200">
          <a:solidFill>
            <a:schemeClr val="tx1"/>
          </a:solidFill>
          <a:latin typeface="+mn-lt"/>
          <a:ea typeface="+mn-ea"/>
          <a:cs typeface="+mn-cs"/>
          <a:sym typeface="Gill Sans"/>
        </a:defRPr>
      </a:lvl6pPr>
      <a:lvl7pPr indent="685800" algn="ctr" defTabSz="412750">
        <a:defRPr sz="1200">
          <a:solidFill>
            <a:schemeClr val="tx1"/>
          </a:solidFill>
          <a:latin typeface="+mn-lt"/>
          <a:ea typeface="+mn-ea"/>
          <a:cs typeface="+mn-cs"/>
          <a:sym typeface="Gill Sans"/>
        </a:defRPr>
      </a:lvl7pPr>
      <a:lvl8pPr indent="800100" algn="ctr" defTabSz="412750">
        <a:defRPr sz="1200">
          <a:solidFill>
            <a:schemeClr val="tx1"/>
          </a:solidFill>
          <a:latin typeface="+mn-lt"/>
          <a:ea typeface="+mn-ea"/>
          <a:cs typeface="+mn-cs"/>
          <a:sym typeface="Gill Sans"/>
        </a:defRPr>
      </a:lvl8pPr>
      <a:lvl9pPr indent="914400" algn="ctr" defTabSz="412750">
        <a:defRPr sz="1200">
          <a:solidFill>
            <a:schemeClr val="tx1"/>
          </a:solidFill>
          <a:latin typeface="+mn-lt"/>
          <a:ea typeface="+mn-ea"/>
          <a:cs typeface="+mn-cs"/>
          <a:sym typeface="Gill San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7F9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D8EBAB2-2CF3-534C-8575-85B21A2D2DC4}"/>
              </a:ext>
            </a:extLst>
          </p:cNvPr>
          <p:cNvSpPr/>
          <p:nvPr userDrawn="1"/>
        </p:nvSpPr>
        <p:spPr>
          <a:xfrm rot="10800000">
            <a:off x="0" y="4806175"/>
            <a:ext cx="12192000" cy="2051823"/>
          </a:xfrm>
          <a:prstGeom prst="rect">
            <a:avLst/>
          </a:prstGeom>
          <a:gradFill>
            <a:gsLst>
              <a:gs pos="29000">
                <a:schemeClr val="bg1">
                  <a:lumMod val="95000"/>
                </a:schemeClr>
              </a:gs>
              <a:gs pos="100000">
                <a:schemeClr val="bg1">
                  <a:alpha val="0"/>
                </a:schemeClr>
              </a:gs>
            </a:gsLst>
            <a:lin ang="5400000" scaled="1"/>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1"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5" name="Rectangle 4">
            <a:extLst>
              <a:ext uri="{FF2B5EF4-FFF2-40B4-BE49-F238E27FC236}">
                <a16:creationId xmlns:a16="http://schemas.microsoft.com/office/drawing/2014/main" id="{832E51C9-72BA-2C47-935C-650052FB474F}"/>
              </a:ext>
            </a:extLst>
          </p:cNvPr>
          <p:cNvSpPr/>
          <p:nvPr userDrawn="1"/>
        </p:nvSpPr>
        <p:spPr>
          <a:xfrm>
            <a:off x="0" y="0"/>
            <a:ext cx="12192000" cy="2152185"/>
          </a:xfrm>
          <a:prstGeom prst="rect">
            <a:avLst/>
          </a:prstGeom>
          <a:gradFill>
            <a:gsLst>
              <a:gs pos="28000">
                <a:schemeClr val="bg1">
                  <a:lumMod val="95000"/>
                </a:schemeClr>
              </a:gs>
              <a:gs pos="100000">
                <a:schemeClr val="bg1">
                  <a:alpha val="0"/>
                </a:schemeClr>
              </a:gs>
            </a:gsLst>
            <a:lin ang="5400000" scaled="1"/>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6" name="Rectangle 5">
            <a:extLst>
              <a:ext uri="{FF2B5EF4-FFF2-40B4-BE49-F238E27FC236}">
                <a16:creationId xmlns:a16="http://schemas.microsoft.com/office/drawing/2014/main" id="{428B7A3E-9809-7844-A463-200808DB791A}"/>
              </a:ext>
            </a:extLst>
          </p:cNvPr>
          <p:cNvSpPr/>
          <p:nvPr userDrawn="1"/>
        </p:nvSpPr>
        <p:spPr>
          <a:xfrm>
            <a:off x="165904" y="6440136"/>
            <a:ext cx="3919960" cy="215444"/>
          </a:xfrm>
          <a:prstGeom prst="rect">
            <a:avLst/>
          </a:prstGeom>
        </p:spPr>
        <p:txBody>
          <a:bodyPr wrap="square">
            <a:spAutoFit/>
          </a:bodyPr>
          <a:lstStyle/>
          <a:p>
            <a:pPr algn="l"/>
            <a:r>
              <a:rPr lang="en-US" sz="800" b="0" i="0" dirty="0">
                <a:solidFill>
                  <a:schemeClr val="tx2"/>
                </a:solidFill>
                <a:effectLst/>
                <a:latin typeface="Roboto" panose="02000000000000000000" pitchFamily="2" charset="0"/>
                <a:ea typeface="Roboto" panose="02000000000000000000" pitchFamily="2" charset="0"/>
              </a:rPr>
              <a:t>© 2021 Tangible Global, Inc. All rights reserved.</a:t>
            </a:r>
          </a:p>
        </p:txBody>
      </p:sp>
      <p:pic>
        <p:nvPicPr>
          <p:cNvPr id="11" name="Picture 10" descr="A blue and yellow logo&#10;&#10;Description automatically generated with low confidence">
            <a:extLst>
              <a:ext uri="{FF2B5EF4-FFF2-40B4-BE49-F238E27FC236}">
                <a16:creationId xmlns:a16="http://schemas.microsoft.com/office/drawing/2014/main" id="{A823CA94-1FC4-8145-AA50-C13954EA86EA}"/>
              </a:ext>
            </a:extLst>
          </p:cNvPr>
          <p:cNvPicPr>
            <a:picLocks noChangeAspect="1"/>
          </p:cNvPicPr>
          <p:nvPr userDrawn="1"/>
        </p:nvPicPr>
        <p:blipFill>
          <a:blip r:embed="rId4"/>
          <a:stretch>
            <a:fillRect/>
          </a:stretch>
        </p:blipFill>
        <p:spPr>
          <a:xfrm>
            <a:off x="10405640" y="6350019"/>
            <a:ext cx="1527858" cy="262792"/>
          </a:xfrm>
          <a:prstGeom prst="rect">
            <a:avLst/>
          </a:prstGeom>
        </p:spPr>
      </p:pic>
    </p:spTree>
    <p:extLst>
      <p:ext uri="{BB962C8B-B14F-4D97-AF65-F5344CB8AC3E}">
        <p14:creationId xmlns:p14="http://schemas.microsoft.com/office/powerpoint/2010/main" val="553155891"/>
      </p:ext>
    </p:extLst>
  </p:cSld>
  <p:clrMap bg1="lt1" tx1="dk1" bg2="lt2" tx2="dk2" accent1="accent1" accent2="accent2" accent3="accent3" accent4="accent4" accent5="accent5" accent6="accent6" hlink="hlink" folHlink="folHlink"/>
  <p:sldLayoutIdLst>
    <p:sldLayoutId id="2147483801" r:id="rId1"/>
    <p:sldLayoutId id="2147483802" r:id="rId2"/>
  </p:sldLayoutIdLst>
  <p:transition spd="med"/>
  <p:hf hdr="0" ftr="0" dt="0"/>
  <p:txStyles>
    <p:titleStyle>
      <a:lvl1pPr marL="0" marR="0" indent="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1pPr>
      <a:lvl2pPr marL="0" marR="0" indent="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2pPr>
      <a:lvl3pPr marL="0" marR="0" indent="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3pPr>
      <a:lvl4pPr marL="0" marR="0" indent="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4pPr>
      <a:lvl5pPr marL="0" marR="0" indent="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5pPr>
      <a:lvl6pPr marL="0" marR="0" indent="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6pPr>
      <a:lvl7pPr marL="0" marR="0" indent="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7pPr>
      <a:lvl8pPr marL="0" marR="0" indent="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8pPr>
      <a:lvl9pPr marL="0" marR="0" indent="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Neue Medium"/>
        </a:defRPr>
      </a:lvl9pPr>
    </p:titleStyle>
    <p:body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r" defTabSz="41275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Roboto Light"/>
        </a:defRPr>
      </a:lvl1pPr>
      <a:lvl2pPr marL="0" marR="0" indent="114300" algn="r" defTabSz="41275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Roboto Light"/>
        </a:defRPr>
      </a:lvl2pPr>
      <a:lvl3pPr marL="0" marR="0" indent="228600" algn="r" defTabSz="41275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Roboto Light"/>
        </a:defRPr>
      </a:lvl3pPr>
      <a:lvl4pPr marL="0" marR="0" indent="342900" algn="r" defTabSz="41275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Roboto Light"/>
        </a:defRPr>
      </a:lvl4pPr>
      <a:lvl5pPr marL="0" marR="0" indent="457200" algn="r" defTabSz="41275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Roboto Light"/>
        </a:defRPr>
      </a:lvl5pPr>
      <a:lvl6pPr marL="0" marR="0" indent="571500" algn="r" defTabSz="41275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Roboto Light"/>
        </a:defRPr>
      </a:lvl6pPr>
      <a:lvl7pPr marL="0" marR="0" indent="685800" algn="r" defTabSz="41275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Roboto Light"/>
        </a:defRPr>
      </a:lvl7pPr>
      <a:lvl8pPr marL="0" marR="0" indent="800100" algn="r" defTabSz="41275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Roboto Light"/>
        </a:defRPr>
      </a:lvl8pPr>
      <a:lvl9pPr marL="0" marR="0" indent="914400" algn="r" defTabSz="41275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Roboto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hyperlink" Target="mailto:rturnage@tangibleltd.com" TargetMode="External"/><Relationship Id="rId2" Type="http://schemas.openxmlformats.org/officeDocument/2006/relationships/notesSlide" Target="../notesSlides/notesSlide34.xml"/><Relationship Id="rId1" Type="http://schemas.openxmlformats.org/officeDocument/2006/relationships/slideLayout" Target="../slideLayouts/slideLayout9.xml"/><Relationship Id="rId5" Type="http://schemas.openxmlformats.org/officeDocument/2006/relationships/image" Target="../media/image1.jpeg"/><Relationship Id="rId4" Type="http://schemas.openxmlformats.org/officeDocument/2006/relationships/hyperlink" Target="http://www.hello.osbar.org/"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9.xml"/><Relationship Id="rId6" Type="http://schemas.openxmlformats.org/officeDocument/2006/relationships/image" Target="../media/image1.jpeg"/><Relationship Id="rId5" Type="http://schemas.microsoft.com/office/2007/relationships/hdphoto" Target="../media/hdphoto2.wdp"/><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9.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 Id="rId9"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a:extLst>
              <a:ext uri="{FF2B5EF4-FFF2-40B4-BE49-F238E27FC236}">
                <a16:creationId xmlns:a16="http://schemas.microsoft.com/office/drawing/2014/main" id="{4B6BFC4E-3D03-6241-BBB7-7E3BEB05B920}"/>
              </a:ext>
            </a:extLst>
          </p:cNvPr>
          <p:cNvCxnSpPr/>
          <p:nvPr/>
        </p:nvCxnSpPr>
        <p:spPr>
          <a:xfrm>
            <a:off x="360217" y="4518736"/>
            <a:ext cx="11623964" cy="0"/>
          </a:xfrm>
          <a:prstGeom prst="line">
            <a:avLst/>
          </a:prstGeom>
          <a:noFill/>
          <a:ln w="381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4" name="Rectangle 3">
            <a:extLst>
              <a:ext uri="{FF2B5EF4-FFF2-40B4-BE49-F238E27FC236}">
                <a16:creationId xmlns:a16="http://schemas.microsoft.com/office/drawing/2014/main" id="{4D4342C6-69E0-2D46-BBE5-CA0BA72D1114}"/>
              </a:ext>
            </a:extLst>
          </p:cNvPr>
          <p:cNvSpPr/>
          <p:nvPr/>
        </p:nvSpPr>
        <p:spPr>
          <a:xfrm>
            <a:off x="475488" y="1579447"/>
            <a:ext cx="11508693" cy="1754326"/>
          </a:xfrm>
          <a:prstGeom prst="rect">
            <a:avLst/>
          </a:prstGeom>
        </p:spPr>
        <p:txBody>
          <a:bodyPr wrap="square">
            <a:spAutoFit/>
          </a:bodyPr>
          <a:lstStyle/>
          <a:p>
            <a:pPr algn="ctr"/>
            <a:br>
              <a:rPr lang="en-US" sz="3600" b="1" dirty="0">
                <a:solidFill>
                  <a:srgbClr val="FFFFFF"/>
                </a:solidFill>
                <a:latin typeface="Avenir Book" panose="02000503020000020003" pitchFamily="2" charset="0"/>
                <a:cs typeface="Calibri" panose="020F0502020204030204" pitchFamily="34" charset="0"/>
              </a:rPr>
            </a:br>
            <a:r>
              <a:rPr lang="en-US" sz="3600" b="1" dirty="0">
                <a:solidFill>
                  <a:schemeClr val="accent3"/>
                </a:solidFill>
                <a:latin typeface="Avenir Next" panose="020B0503020202020204" pitchFamily="34" charset="0"/>
                <a:ea typeface="Verdana" panose="020B0604030504040204" pitchFamily="34" charset="0"/>
                <a:cs typeface="Verdana" panose="020B0604030504040204" pitchFamily="34" charset="0"/>
              </a:rPr>
              <a:t> </a:t>
            </a:r>
          </a:p>
          <a:p>
            <a:pPr algn="ctr" defTabSz="457200" hangingPunct="0"/>
            <a:endParaRPr lang="en-US" sz="3600" b="1" dirty="0">
              <a:solidFill>
                <a:srgbClr val="FFFFFF"/>
              </a:solidFill>
              <a:latin typeface="Avenir Book" panose="02000503020000020003" pitchFamily="2" charset="0"/>
              <a:cs typeface="Calibri" panose="020F0502020204030204" pitchFamily="34" charset="0"/>
            </a:endParaRPr>
          </a:p>
        </p:txBody>
      </p:sp>
      <p:pic>
        <p:nvPicPr>
          <p:cNvPr id="7" name="Picture 6">
            <a:extLst>
              <a:ext uri="{FF2B5EF4-FFF2-40B4-BE49-F238E27FC236}">
                <a16:creationId xmlns:a16="http://schemas.microsoft.com/office/drawing/2014/main" id="{5BEC256E-BA03-4F7C-B7A6-8CB9107555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841" y="3429000"/>
            <a:ext cx="3354531" cy="577651"/>
          </a:xfrm>
          <a:prstGeom prst="rect">
            <a:avLst/>
          </a:prstGeom>
        </p:spPr>
      </p:pic>
      <p:sp>
        <p:nvSpPr>
          <p:cNvPr id="8" name="TextBox 7">
            <a:extLst>
              <a:ext uri="{FF2B5EF4-FFF2-40B4-BE49-F238E27FC236}">
                <a16:creationId xmlns:a16="http://schemas.microsoft.com/office/drawing/2014/main" id="{EC42FDDD-A830-49C8-A428-C75F13E6A59A}"/>
              </a:ext>
            </a:extLst>
          </p:cNvPr>
          <p:cNvSpPr txBox="1"/>
          <p:nvPr/>
        </p:nvSpPr>
        <p:spPr>
          <a:xfrm>
            <a:off x="407841" y="4021447"/>
            <a:ext cx="3259282" cy="37959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r" defTabSz="825500" rtl="0" fontAlgn="auto" latinLnBrk="1" hangingPunct="0">
              <a:lnSpc>
                <a:spcPct val="100000"/>
              </a:lnSpc>
              <a:spcBef>
                <a:spcPts val="0"/>
              </a:spcBef>
              <a:spcAft>
                <a:spcPts val="0"/>
              </a:spcAft>
              <a:buClrTx/>
              <a:buSzTx/>
              <a:buFontTx/>
              <a:buNone/>
              <a:tabLst/>
            </a:pPr>
            <a:r>
              <a:rPr kumimoji="0" lang="en-US" b="0" i="0" u="none" strike="noStrike" cap="none" spc="0" normalizeH="0" baseline="0" dirty="0">
                <a:ln>
                  <a:noFill/>
                </a:ln>
                <a:solidFill>
                  <a:srgbClr val="FFFFFF"/>
                </a:solidFill>
                <a:effectLst/>
                <a:uFillTx/>
                <a:latin typeface="Roboto" panose="02000000000000000000" pitchFamily="2" charset="0"/>
                <a:ea typeface="Roboto" panose="02000000000000000000" pitchFamily="2" charset="0"/>
                <a:cs typeface="Arial" panose="020B0604020202020204" pitchFamily="34" charset="0"/>
                <a:sym typeface="Gill Sans"/>
              </a:rPr>
              <a:t>Law at the speed of business</a:t>
            </a:r>
            <a:r>
              <a:rPr lang="en-US" sz="1400" baseline="30000" dirty="0">
                <a:solidFill>
                  <a:srgbClr val="FFFFFF"/>
                </a:solidFill>
                <a:latin typeface="Avenir Next" panose="020B0503020202020204" pitchFamily="34" charset="0"/>
                <a:cs typeface="Arial" panose="020B0604020202020204" pitchFamily="34" charset="0"/>
                <a:sym typeface="Gill Sans"/>
              </a:rPr>
              <a:t>®</a:t>
            </a:r>
            <a:endParaRPr kumimoji="0" lang="en-US" sz="1400" b="0" i="0" u="none" strike="noStrike" cap="none" spc="0" normalizeH="0" baseline="30000" dirty="0">
              <a:ln>
                <a:noFill/>
              </a:ln>
              <a:solidFill>
                <a:srgbClr val="FFFFFF"/>
              </a:solidFill>
              <a:effectLst/>
              <a:uFillTx/>
              <a:latin typeface="Avenir Next" panose="020B0503020202020204" pitchFamily="34" charset="0"/>
              <a:cs typeface="Arial" panose="020B0604020202020204" pitchFamily="34" charset="0"/>
              <a:sym typeface="Gill Sans"/>
            </a:endParaRPr>
          </a:p>
        </p:txBody>
      </p:sp>
      <p:sp>
        <p:nvSpPr>
          <p:cNvPr id="9" name="Rectangle 8">
            <a:extLst>
              <a:ext uri="{FF2B5EF4-FFF2-40B4-BE49-F238E27FC236}">
                <a16:creationId xmlns:a16="http://schemas.microsoft.com/office/drawing/2014/main" id="{C32AF221-B612-7B48-B4FC-0C4C043DD185}"/>
              </a:ext>
            </a:extLst>
          </p:cNvPr>
          <p:cNvSpPr/>
          <p:nvPr/>
        </p:nvSpPr>
        <p:spPr>
          <a:xfrm>
            <a:off x="6570518" y="4769212"/>
            <a:ext cx="5246949" cy="584775"/>
          </a:xfrm>
          <a:prstGeom prst="rect">
            <a:avLst/>
          </a:prstGeom>
        </p:spPr>
        <p:txBody>
          <a:bodyPr wrap="none">
            <a:spAutoFit/>
          </a:bodyPr>
          <a:lstStyle/>
          <a:p>
            <a:pPr algn="ctr" defTabSz="825500" latinLnBrk="1" hangingPunct="0"/>
            <a:r>
              <a:rPr lang="en-US" sz="3200" b="1" dirty="0">
                <a:solidFill>
                  <a:schemeClr val="accent3"/>
                </a:solidFill>
                <a:latin typeface="Roboto" panose="02000000000000000000" pitchFamily="2" charset="0"/>
                <a:ea typeface="Roboto" panose="02000000000000000000" pitchFamily="2" charset="0"/>
                <a:cs typeface="Aharoni" panose="02010803020104030203" pitchFamily="2" charset="-79"/>
                <a:sym typeface="Gill Sans"/>
              </a:rPr>
              <a:t>Continuing Legal Education</a:t>
            </a:r>
          </a:p>
        </p:txBody>
      </p:sp>
      <p:sp>
        <p:nvSpPr>
          <p:cNvPr id="3" name="Rectangle 2">
            <a:extLst>
              <a:ext uri="{FF2B5EF4-FFF2-40B4-BE49-F238E27FC236}">
                <a16:creationId xmlns:a16="http://schemas.microsoft.com/office/drawing/2014/main" id="{069867C0-8C68-784B-A717-6469DE7D2DD6}"/>
              </a:ext>
            </a:extLst>
          </p:cNvPr>
          <p:cNvSpPr/>
          <p:nvPr/>
        </p:nvSpPr>
        <p:spPr>
          <a:xfrm>
            <a:off x="83380" y="99135"/>
            <a:ext cx="276837" cy="410369"/>
          </a:xfrm>
          <a:prstGeom prst="rect">
            <a:avLst/>
          </a:prstGeom>
          <a:blipFill rotWithShape="1">
            <a:blip r:embed="rId4"/>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rPr>
              <a:t>1</a:t>
            </a:r>
          </a:p>
        </p:txBody>
      </p:sp>
    </p:spTree>
    <p:extLst>
      <p:ext uri="{BB962C8B-B14F-4D97-AF65-F5344CB8AC3E}">
        <p14:creationId xmlns:p14="http://schemas.microsoft.com/office/powerpoint/2010/main" val="20541208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6" y="370052"/>
            <a:ext cx="10410628"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All Orders: House Keeping</a:t>
            </a:r>
            <a:endParaRPr sz="3200" b="1" dirty="0">
              <a:solidFill>
                <a:schemeClr val="bg2">
                  <a:lumMod val="50000"/>
                </a:schemeClr>
              </a:solidFill>
              <a:latin typeface="Roboto" panose="02000000000000000000" pitchFamily="2" charset="0"/>
              <a:ea typeface="Roboto" panose="02000000000000000000" pitchFamily="2" charset="0"/>
            </a:endParaRP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grpSp>
        <p:nvGrpSpPr>
          <p:cNvPr id="2" name="Group 1">
            <a:extLst>
              <a:ext uri="{FF2B5EF4-FFF2-40B4-BE49-F238E27FC236}">
                <a16:creationId xmlns:a16="http://schemas.microsoft.com/office/drawing/2014/main" id="{87F3AC0E-5C03-8840-84DD-0122137D1FF0}"/>
              </a:ext>
            </a:extLst>
          </p:cNvPr>
          <p:cNvGrpSpPr/>
          <p:nvPr/>
        </p:nvGrpSpPr>
        <p:grpSpPr>
          <a:xfrm>
            <a:off x="1756582" y="1285546"/>
            <a:ext cx="7824220" cy="4725966"/>
            <a:chOff x="1027172" y="857579"/>
            <a:chExt cx="7824220" cy="4725966"/>
          </a:xfrm>
        </p:grpSpPr>
        <p:sp>
          <p:nvSpPr>
            <p:cNvPr id="38" name="Target 03…">
              <a:extLst>
                <a:ext uri="{FF2B5EF4-FFF2-40B4-BE49-F238E27FC236}">
                  <a16:creationId xmlns:a16="http://schemas.microsoft.com/office/drawing/2014/main" id="{071E1161-7210-6447-B6CA-A0DB5DD6AFE8}"/>
                </a:ext>
              </a:extLst>
            </p:cNvPr>
            <p:cNvSpPr txBox="1">
              <a:spLocks/>
            </p:cNvSpPr>
            <p:nvPr/>
          </p:nvSpPr>
          <p:spPr>
            <a:xfrm>
              <a:off x="1027174" y="857579"/>
              <a:ext cx="7824218" cy="944357"/>
            </a:xfrm>
            <a:prstGeom prst="rect">
              <a:avLst/>
            </a:prstGeom>
            <a:solidFill>
              <a:srgbClr val="253F53"/>
            </a:solidFill>
            <a:ln>
              <a:solidFill>
                <a:srgbClr val="1B8F9F"/>
              </a:solid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pPr algn="ctr"/>
              <a:r>
                <a:rPr lang="en-US" sz="1800" dirty="0">
                  <a:sym typeface="Roboto Light"/>
                </a:rPr>
                <a:t>(1) Pay close attention to the details of the order preamble.</a:t>
              </a:r>
            </a:p>
          </p:txBody>
        </p:sp>
        <p:sp>
          <p:nvSpPr>
            <p:cNvPr id="9" name="Target 03…">
              <a:extLst>
                <a:ext uri="{FF2B5EF4-FFF2-40B4-BE49-F238E27FC236}">
                  <a16:creationId xmlns:a16="http://schemas.microsoft.com/office/drawing/2014/main" id="{7D5C06EA-FEAE-4F43-950A-B136232A53DC}"/>
                </a:ext>
              </a:extLst>
            </p:cNvPr>
            <p:cNvSpPr txBox="1">
              <a:spLocks/>
            </p:cNvSpPr>
            <p:nvPr/>
          </p:nvSpPr>
          <p:spPr>
            <a:xfrm>
              <a:off x="1027172" y="1930516"/>
              <a:ext cx="7824217" cy="784707"/>
            </a:xfrm>
            <a:prstGeom prst="rect">
              <a:avLst/>
            </a:prstGeom>
            <a:ln w="28575">
              <a:solidFill>
                <a:srgbClr val="177D8B"/>
              </a:solidFill>
            </a:ln>
          </p:spPr>
          <p:txBody>
            <a:bodyPr/>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algn="l"/>
              <a:r>
                <a:rPr lang="en-US" sz="1600" dirty="0">
                  <a:solidFill>
                    <a:schemeClr val="tx2">
                      <a:lumMod val="75000"/>
                    </a:schemeClr>
                  </a:solidFill>
                  <a:sym typeface="Roboto Light"/>
                </a:rPr>
                <a:t>Party names, legal entities, agreement titles (reference to master agreement) and dates are all important and often overlooked</a:t>
              </a:r>
            </a:p>
          </p:txBody>
        </p:sp>
        <p:sp>
          <p:nvSpPr>
            <p:cNvPr id="8" name="Target 03…">
              <a:extLst>
                <a:ext uri="{FF2B5EF4-FFF2-40B4-BE49-F238E27FC236}">
                  <a16:creationId xmlns:a16="http://schemas.microsoft.com/office/drawing/2014/main" id="{3A214E37-9D58-8E4D-8BE3-BB24CBC41576}"/>
                </a:ext>
              </a:extLst>
            </p:cNvPr>
            <p:cNvSpPr txBox="1">
              <a:spLocks/>
            </p:cNvSpPr>
            <p:nvPr/>
          </p:nvSpPr>
          <p:spPr>
            <a:xfrm>
              <a:off x="1027174" y="3815789"/>
              <a:ext cx="7824216" cy="944360"/>
            </a:xfrm>
            <a:prstGeom prst="rect">
              <a:avLst/>
            </a:prstGeom>
            <a:solidFill>
              <a:srgbClr val="253F53"/>
            </a:solidFill>
            <a:ln>
              <a:solidFill>
                <a:srgbClr val="1B8F9F"/>
              </a:solid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pPr algn="ctr"/>
              <a:r>
                <a:rPr lang="en-US" sz="1800" dirty="0">
                  <a:sym typeface="Roboto Light"/>
                </a:rPr>
                <a:t>(2) Ensure consistent formatting and use of defined terms</a:t>
              </a:r>
            </a:p>
          </p:txBody>
        </p:sp>
        <p:sp>
          <p:nvSpPr>
            <p:cNvPr id="11" name="Target 03…">
              <a:extLst>
                <a:ext uri="{FF2B5EF4-FFF2-40B4-BE49-F238E27FC236}">
                  <a16:creationId xmlns:a16="http://schemas.microsoft.com/office/drawing/2014/main" id="{2F0FF5C9-BAA8-5D4B-84AF-1BD7F042F863}"/>
                </a:ext>
              </a:extLst>
            </p:cNvPr>
            <p:cNvSpPr txBox="1">
              <a:spLocks/>
            </p:cNvSpPr>
            <p:nvPr/>
          </p:nvSpPr>
          <p:spPr>
            <a:xfrm>
              <a:off x="1027172" y="4947428"/>
              <a:ext cx="7824217" cy="636117"/>
            </a:xfrm>
            <a:prstGeom prst="rect">
              <a:avLst/>
            </a:prstGeom>
            <a:ln w="28575">
              <a:solidFill>
                <a:srgbClr val="177D8B"/>
              </a:solidFill>
            </a:ln>
          </p:spPr>
          <p:txBody>
            <a:bodyPr/>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algn="l">
                <a:defRPr sz="2000">
                  <a:solidFill>
                    <a:srgbClr val="1C1F25"/>
                  </a:solidFill>
                  <a:latin typeface="Roboto Light"/>
                  <a:ea typeface="Roboto Light"/>
                  <a:cs typeface="Roboto Light"/>
                  <a:sym typeface="Roboto Light"/>
                </a:defRPr>
              </a:pPr>
              <a:r>
                <a:rPr lang="en-US" sz="1600" kern="0" dirty="0">
                  <a:solidFill>
                    <a:schemeClr val="bg2">
                      <a:lumMod val="50000"/>
                    </a:schemeClr>
                  </a:solidFill>
                  <a:latin typeface="Roboto" panose="02000000000000000000" pitchFamily="2" charset="0"/>
                  <a:ea typeface="Roboto" panose="02000000000000000000" pitchFamily="2" charset="0"/>
                  <a:cs typeface="Roboto Light"/>
                  <a:sym typeface="Roboto Light"/>
                </a:rPr>
                <a:t>Ask: is the controlling master agreement still valid and/or do certain terms (e.g. privacy and security) need to be updated to comply with current regulatory regimes?</a:t>
              </a:r>
            </a:p>
          </p:txBody>
        </p:sp>
      </p:grpSp>
      <p:sp>
        <p:nvSpPr>
          <p:cNvPr id="13" name="Target 03…">
            <a:extLst>
              <a:ext uri="{FF2B5EF4-FFF2-40B4-BE49-F238E27FC236}">
                <a16:creationId xmlns:a16="http://schemas.microsoft.com/office/drawing/2014/main" id="{1CDBB850-7F67-AB4F-A059-289D1B2E5785}"/>
              </a:ext>
            </a:extLst>
          </p:cNvPr>
          <p:cNvSpPr txBox="1">
            <a:spLocks/>
          </p:cNvSpPr>
          <p:nvPr/>
        </p:nvSpPr>
        <p:spPr>
          <a:xfrm>
            <a:off x="1756582" y="3271770"/>
            <a:ext cx="7824218" cy="784707"/>
          </a:xfrm>
          <a:prstGeom prst="rect">
            <a:avLst/>
          </a:prstGeom>
          <a:ln w="28575">
            <a:solidFill>
              <a:srgbClr val="177D8B"/>
            </a:solidFill>
          </a:ln>
        </p:spPr>
        <p:txBody>
          <a:bodyPr/>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algn="l"/>
            <a:r>
              <a:rPr lang="en-US" sz="1600" dirty="0">
                <a:solidFill>
                  <a:schemeClr val="tx2">
                    <a:lumMod val="75000"/>
                  </a:schemeClr>
                </a:solidFill>
                <a:sym typeface="Roboto Light"/>
              </a:rPr>
              <a:t>Pay particular attention for off-shore Orders to the possible relevance of a Local Country Agreement</a:t>
            </a:r>
          </a:p>
        </p:txBody>
      </p:sp>
      <p:sp>
        <p:nvSpPr>
          <p:cNvPr id="12" name="Rectangle 11">
            <a:extLst>
              <a:ext uri="{FF2B5EF4-FFF2-40B4-BE49-F238E27FC236}">
                <a16:creationId xmlns:a16="http://schemas.microsoft.com/office/drawing/2014/main" id="{0ECF5D92-0B1E-814B-A2D2-7DFE01C1DC73}"/>
              </a:ext>
            </a:extLst>
          </p:cNvPr>
          <p:cNvSpPr/>
          <p:nvPr/>
        </p:nvSpPr>
        <p:spPr>
          <a:xfrm>
            <a:off x="83380" y="99135"/>
            <a:ext cx="411570"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rPr>
              <a:t>10</a:t>
            </a:r>
          </a:p>
        </p:txBody>
      </p:sp>
    </p:spTree>
    <p:extLst>
      <p:ext uri="{BB962C8B-B14F-4D97-AF65-F5344CB8AC3E}">
        <p14:creationId xmlns:p14="http://schemas.microsoft.com/office/powerpoint/2010/main" val="151439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6" y="370052"/>
            <a:ext cx="10410628"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Sample Preamble</a:t>
            </a:r>
            <a:endParaRPr sz="3200" b="1" dirty="0">
              <a:solidFill>
                <a:schemeClr val="bg2">
                  <a:lumMod val="50000"/>
                </a:schemeClr>
              </a:solidFill>
              <a:latin typeface="Roboto" panose="02000000000000000000" pitchFamily="2" charset="0"/>
              <a:ea typeface="Roboto" panose="02000000000000000000" pitchFamily="2" charset="0"/>
            </a:endParaRP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5" name="Rectangle 4">
            <a:extLst>
              <a:ext uri="{FF2B5EF4-FFF2-40B4-BE49-F238E27FC236}">
                <a16:creationId xmlns:a16="http://schemas.microsoft.com/office/drawing/2014/main" id="{28D73C38-CB22-D343-B4CC-1E4EB4DE4942}"/>
              </a:ext>
            </a:extLst>
          </p:cNvPr>
          <p:cNvSpPr/>
          <p:nvPr/>
        </p:nvSpPr>
        <p:spPr>
          <a:xfrm>
            <a:off x="890686" y="1725736"/>
            <a:ext cx="10348332" cy="1814903"/>
          </a:xfrm>
          <a:prstGeom prst="rect">
            <a:avLst/>
          </a:prstGeom>
          <a:solidFill>
            <a:srgbClr val="273D55"/>
          </a:solidFill>
          <a:ln w="12700" cap="flat">
            <a:solidFill>
              <a:srgbClr val="273D55"/>
            </a:solidFill>
            <a:miter lim="400000"/>
          </a:ln>
          <a:effectLst>
            <a:outerShdw blurRad="127000" sx="102000" sy="102000" algn="ctr" rotWithShape="0">
              <a:prstClr val="black">
                <a:alpha val="6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2880" tIns="182880" rIns="182880" bIns="182880" numCol="1" spcCol="38100" rtlCol="0" anchor="t">
            <a:noAutofit/>
          </a:bodyPr>
          <a:lstStyle/>
          <a:p>
            <a:r>
              <a:rPr lang="en-US" i="1" dirty="0">
                <a:solidFill>
                  <a:schemeClr val="bg1"/>
                </a:solidFill>
              </a:rPr>
              <a:t>This Work Order No. 1 (this “Work Order”) is made effective as of January 5, 2022 (the “Order Effective Date”) between Buyer, Inc. (“Purchaser”) and Vendor, LLC. (“Contractor”).  This Work Order is incorporated into, forms a part of, and is in all respects subject to the terms of the Master Professional Services Agreement dated January 1, 2022 between Purchaser and Contractor (the “Agreement”).</a:t>
            </a:r>
            <a:endParaRPr lang="en-US" dirty="0">
              <a:solidFill>
                <a:schemeClr val="bg1"/>
              </a:solidFill>
            </a:endParaRPr>
          </a:p>
        </p:txBody>
      </p:sp>
      <p:sp>
        <p:nvSpPr>
          <p:cNvPr id="6" name="Rectangle 5">
            <a:extLst>
              <a:ext uri="{FF2B5EF4-FFF2-40B4-BE49-F238E27FC236}">
                <a16:creationId xmlns:a16="http://schemas.microsoft.com/office/drawing/2014/main" id="{68D68829-FB08-4A47-A968-C88955FC982D}"/>
              </a:ext>
            </a:extLst>
          </p:cNvPr>
          <p:cNvSpPr/>
          <p:nvPr/>
        </p:nvSpPr>
        <p:spPr>
          <a:xfrm>
            <a:off x="83380" y="99135"/>
            <a:ext cx="411570"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rPr>
              <a:t>11</a:t>
            </a:r>
          </a:p>
        </p:txBody>
      </p:sp>
    </p:spTree>
    <p:extLst>
      <p:ext uri="{BB962C8B-B14F-4D97-AF65-F5344CB8AC3E}">
        <p14:creationId xmlns:p14="http://schemas.microsoft.com/office/powerpoint/2010/main" val="3126077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6" y="370052"/>
            <a:ext cx="10410628"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All Orders: No Extra Legal Terms</a:t>
            </a:r>
            <a:endParaRPr sz="3200" b="1" dirty="0">
              <a:solidFill>
                <a:schemeClr val="bg2">
                  <a:lumMod val="50000"/>
                </a:schemeClr>
              </a:solidFill>
              <a:latin typeface="Roboto" panose="02000000000000000000" pitchFamily="2" charset="0"/>
              <a:ea typeface="Roboto" panose="02000000000000000000" pitchFamily="2" charset="0"/>
            </a:endParaRPr>
          </a:p>
        </p:txBody>
      </p:sp>
      <p:sp>
        <p:nvSpPr>
          <p:cNvPr id="2841" name="Professionally fabricate cross-platform processes and out-of-the-box mindshare.…"/>
          <p:cNvSpPr txBox="1">
            <a:spLocks noGrp="1"/>
          </p:cNvSpPr>
          <p:nvPr>
            <p:ph type="body" idx="4294967295"/>
          </p:nvPr>
        </p:nvSpPr>
        <p:spPr>
          <a:xfrm>
            <a:off x="890686" y="1238343"/>
            <a:ext cx="10799744" cy="660401"/>
          </a:xfrm>
          <a:prstGeom prst="rect">
            <a:avLst/>
          </a:prstGeom>
        </p:spPr>
        <p:txBody>
          <a:bodyPr/>
          <a:lstStyle/>
          <a:p>
            <a:pPr algn="l"/>
            <a:r>
              <a:rPr lang="en-US" sz="1800" b="1" dirty="0">
                <a:solidFill>
                  <a:schemeClr val="bg2">
                    <a:lumMod val="50000"/>
                  </a:schemeClr>
                </a:solidFill>
                <a:latin typeface="Roboto" panose="02000000000000000000" pitchFamily="2" charset="0"/>
                <a:ea typeface="Roboto" panose="02000000000000000000" pitchFamily="2" charset="0"/>
              </a:rPr>
              <a:t>Key Concept: </a:t>
            </a:r>
          </a:p>
          <a:p>
            <a:pPr algn="l"/>
            <a:r>
              <a:rPr lang="en-US" sz="1600" dirty="0">
                <a:solidFill>
                  <a:schemeClr val="bg2">
                    <a:lumMod val="50000"/>
                  </a:schemeClr>
                </a:solidFill>
                <a:latin typeface="Roboto" panose="02000000000000000000" pitchFamily="2" charset="0"/>
                <a:ea typeface="Roboto" panose="02000000000000000000" pitchFamily="2" charset="0"/>
              </a:rPr>
              <a:t>Order Forms are generally issued under and are controlled by the terms of a master agreement.</a:t>
            </a: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38" name="Target 03…">
            <a:extLst>
              <a:ext uri="{FF2B5EF4-FFF2-40B4-BE49-F238E27FC236}">
                <a16:creationId xmlns:a16="http://schemas.microsoft.com/office/drawing/2014/main" id="{071E1161-7210-6447-B6CA-A0DB5DD6AFE8}"/>
              </a:ext>
            </a:extLst>
          </p:cNvPr>
          <p:cNvSpPr txBox="1">
            <a:spLocks/>
          </p:cNvSpPr>
          <p:nvPr/>
        </p:nvSpPr>
        <p:spPr>
          <a:xfrm>
            <a:off x="1027175" y="2271862"/>
            <a:ext cx="10410628" cy="1046254"/>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t>Order Forms should contain all the commercial terms for a specific transaction (e.g. price, start/end dates, description of product/service), but they should generally NOT contain extra legal terms (e.g. indemnity, limitation of liability, privacy and security).</a:t>
            </a:r>
          </a:p>
        </p:txBody>
      </p:sp>
      <p:sp>
        <p:nvSpPr>
          <p:cNvPr id="17" name="Target 03…">
            <a:extLst>
              <a:ext uri="{FF2B5EF4-FFF2-40B4-BE49-F238E27FC236}">
                <a16:creationId xmlns:a16="http://schemas.microsoft.com/office/drawing/2014/main" id="{A9AD4FF5-319D-0F45-B59A-801D04A2330E}"/>
              </a:ext>
            </a:extLst>
          </p:cNvPr>
          <p:cNvSpPr txBox="1">
            <a:spLocks/>
          </p:cNvSpPr>
          <p:nvPr/>
        </p:nvSpPr>
        <p:spPr>
          <a:xfrm>
            <a:off x="1027175" y="3415553"/>
            <a:ext cx="10410628" cy="1046254"/>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t>Find and eliminate links to online terms as these may conflict or interfere with the terms of the order and applicable master agreement. </a:t>
            </a:r>
            <a:endParaRPr lang="en-US" dirty="0">
              <a:sym typeface="Roboto Light"/>
            </a:endParaRPr>
          </a:p>
        </p:txBody>
      </p:sp>
      <p:sp>
        <p:nvSpPr>
          <p:cNvPr id="7" name="Rectangle 6">
            <a:extLst>
              <a:ext uri="{FF2B5EF4-FFF2-40B4-BE49-F238E27FC236}">
                <a16:creationId xmlns:a16="http://schemas.microsoft.com/office/drawing/2014/main" id="{21A63B4D-0B50-A443-988E-18FA2C0545B9}"/>
              </a:ext>
            </a:extLst>
          </p:cNvPr>
          <p:cNvSpPr/>
          <p:nvPr/>
        </p:nvSpPr>
        <p:spPr>
          <a:xfrm>
            <a:off x="83380" y="99135"/>
            <a:ext cx="411570"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rPr>
              <a:t>12</a:t>
            </a:r>
          </a:p>
        </p:txBody>
      </p:sp>
    </p:spTree>
    <p:extLst>
      <p:ext uri="{BB962C8B-B14F-4D97-AF65-F5344CB8AC3E}">
        <p14:creationId xmlns:p14="http://schemas.microsoft.com/office/powerpoint/2010/main" val="244615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D4342C6-69E0-2D46-BBE5-CA0BA72D1114}"/>
              </a:ext>
            </a:extLst>
          </p:cNvPr>
          <p:cNvSpPr/>
          <p:nvPr/>
        </p:nvSpPr>
        <p:spPr>
          <a:xfrm>
            <a:off x="475488" y="1579447"/>
            <a:ext cx="11508693" cy="1754326"/>
          </a:xfrm>
          <a:prstGeom prst="rect">
            <a:avLst/>
          </a:prstGeom>
        </p:spPr>
        <p:txBody>
          <a:bodyPr wrap="square">
            <a:spAutoFit/>
          </a:bodyPr>
          <a:lstStyle/>
          <a:p>
            <a:pPr algn="ctr"/>
            <a:br>
              <a:rPr lang="en-US" sz="3600" b="1" dirty="0">
                <a:solidFill>
                  <a:srgbClr val="FFFFFF"/>
                </a:solidFill>
                <a:latin typeface="Avenir Book" panose="02000503020000020003" pitchFamily="2" charset="0"/>
                <a:cs typeface="Calibri" panose="020F0502020204030204" pitchFamily="34" charset="0"/>
              </a:rPr>
            </a:br>
            <a:r>
              <a:rPr lang="en-US" sz="3600" b="1" dirty="0">
                <a:solidFill>
                  <a:schemeClr val="accent3"/>
                </a:solidFill>
                <a:latin typeface="Avenir Next" panose="020B0503020202020204" pitchFamily="34" charset="0"/>
                <a:ea typeface="Verdana" panose="020B0604030504040204" pitchFamily="34" charset="0"/>
                <a:cs typeface="Verdana" panose="020B0604030504040204" pitchFamily="34" charset="0"/>
              </a:rPr>
              <a:t> </a:t>
            </a:r>
          </a:p>
          <a:p>
            <a:pPr algn="ctr" defTabSz="457200" hangingPunct="0"/>
            <a:endParaRPr lang="en-US" sz="3600" b="1" dirty="0">
              <a:solidFill>
                <a:srgbClr val="FFFFFF"/>
              </a:solidFill>
              <a:latin typeface="Avenir Book" panose="02000503020000020003" pitchFamily="2" charset="0"/>
              <a:cs typeface="Calibri" panose="020F0502020204030204" pitchFamily="34" charset="0"/>
            </a:endParaRPr>
          </a:p>
        </p:txBody>
      </p:sp>
      <p:sp>
        <p:nvSpPr>
          <p:cNvPr id="2" name="Rectangle 1">
            <a:extLst>
              <a:ext uri="{FF2B5EF4-FFF2-40B4-BE49-F238E27FC236}">
                <a16:creationId xmlns:a16="http://schemas.microsoft.com/office/drawing/2014/main" id="{7C1B244C-02D4-644A-A168-182D130A5813}"/>
              </a:ext>
            </a:extLst>
          </p:cNvPr>
          <p:cNvSpPr/>
          <p:nvPr/>
        </p:nvSpPr>
        <p:spPr>
          <a:xfrm>
            <a:off x="360217" y="3351710"/>
            <a:ext cx="9807388" cy="584775"/>
          </a:xfrm>
          <a:prstGeom prst="rect">
            <a:avLst/>
          </a:prstGeom>
        </p:spPr>
        <p:txBody>
          <a:bodyPr wrap="square">
            <a:spAutoFit/>
          </a:bodyPr>
          <a:lstStyle/>
          <a:p>
            <a:pPr defTabSz="825500" latinLnBrk="1" hangingPunct="0"/>
            <a:r>
              <a:rPr lang="en-US" sz="3200" b="1" dirty="0">
                <a:solidFill>
                  <a:srgbClr val="FFFFFF"/>
                </a:solidFill>
                <a:latin typeface="Roboto" panose="02000000000000000000" pitchFamily="2" charset="0"/>
                <a:ea typeface="Roboto" panose="02000000000000000000" pitchFamily="2" charset="0"/>
                <a:cs typeface="Arial" panose="020B0604020202020204" pitchFamily="34" charset="0"/>
                <a:sym typeface="Gill Sans"/>
              </a:rPr>
              <a:t>Work Orders</a:t>
            </a:r>
          </a:p>
        </p:txBody>
      </p:sp>
      <p:pic>
        <p:nvPicPr>
          <p:cNvPr id="10" name="Picture 9">
            <a:extLst>
              <a:ext uri="{FF2B5EF4-FFF2-40B4-BE49-F238E27FC236}">
                <a16:creationId xmlns:a16="http://schemas.microsoft.com/office/drawing/2014/main" id="{295FBF33-9632-9740-8B5D-A06E79B42B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65647" y="5639056"/>
            <a:ext cx="2619223" cy="451031"/>
          </a:xfrm>
          <a:prstGeom prst="rect">
            <a:avLst/>
          </a:prstGeom>
        </p:spPr>
      </p:pic>
      <p:cxnSp>
        <p:nvCxnSpPr>
          <p:cNvPr id="12" name="Straight Connector 11">
            <a:extLst>
              <a:ext uri="{FF2B5EF4-FFF2-40B4-BE49-F238E27FC236}">
                <a16:creationId xmlns:a16="http://schemas.microsoft.com/office/drawing/2014/main" id="{992640CC-A5C8-3648-8526-B57CF79CC4F3}"/>
              </a:ext>
            </a:extLst>
          </p:cNvPr>
          <p:cNvCxnSpPr/>
          <p:nvPr/>
        </p:nvCxnSpPr>
        <p:spPr>
          <a:xfrm>
            <a:off x="360217" y="4074983"/>
            <a:ext cx="11623964" cy="0"/>
          </a:xfrm>
          <a:prstGeom prst="line">
            <a:avLst/>
          </a:prstGeom>
          <a:noFill/>
          <a:ln w="381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6" name="Rectangle 5">
            <a:extLst>
              <a:ext uri="{FF2B5EF4-FFF2-40B4-BE49-F238E27FC236}">
                <a16:creationId xmlns:a16="http://schemas.microsoft.com/office/drawing/2014/main" id="{9D3B2267-F077-B04F-98A8-396AC47809FB}"/>
              </a:ext>
            </a:extLst>
          </p:cNvPr>
          <p:cNvSpPr/>
          <p:nvPr/>
        </p:nvSpPr>
        <p:spPr>
          <a:xfrm>
            <a:off x="9198906" y="6090087"/>
            <a:ext cx="2585964" cy="307777"/>
          </a:xfrm>
          <a:prstGeom prst="rect">
            <a:avLst/>
          </a:prstGeom>
        </p:spPr>
        <p:txBody>
          <a:bodyPr wrap="none">
            <a:spAutoFit/>
          </a:bodyPr>
          <a:lstStyle/>
          <a:p>
            <a:pPr algn="r" defTabSz="825500" latinLnBrk="1" hangingPunct="0"/>
            <a:r>
              <a:rPr lang="en-US" sz="1400" dirty="0">
                <a:solidFill>
                  <a:srgbClr val="FFFFFF"/>
                </a:solidFill>
                <a:latin typeface="Roboto" panose="02000000000000000000" pitchFamily="2" charset="0"/>
                <a:ea typeface="Roboto" panose="02000000000000000000" pitchFamily="2" charset="0"/>
                <a:cs typeface="Arial" panose="020B0604020202020204" pitchFamily="34" charset="0"/>
                <a:sym typeface="Gill Sans"/>
              </a:rPr>
              <a:t>Law at the speed of business</a:t>
            </a:r>
            <a:r>
              <a:rPr lang="en-US" sz="1400" baseline="30000" dirty="0">
                <a:solidFill>
                  <a:srgbClr val="FFFFFF"/>
                </a:solidFill>
                <a:latin typeface="Avenir Next" panose="020B0503020202020204" pitchFamily="34" charset="0"/>
                <a:cs typeface="Arial" panose="020B0604020202020204" pitchFamily="34" charset="0"/>
                <a:sym typeface="Gill Sans"/>
              </a:rPr>
              <a:t>®</a:t>
            </a:r>
          </a:p>
        </p:txBody>
      </p:sp>
      <p:sp>
        <p:nvSpPr>
          <p:cNvPr id="7" name="Rectangle 6">
            <a:extLst>
              <a:ext uri="{FF2B5EF4-FFF2-40B4-BE49-F238E27FC236}">
                <a16:creationId xmlns:a16="http://schemas.microsoft.com/office/drawing/2014/main" id="{4FBFFCF2-4B2E-5847-BD56-CCF13E4FA724}"/>
              </a:ext>
            </a:extLst>
          </p:cNvPr>
          <p:cNvSpPr/>
          <p:nvPr/>
        </p:nvSpPr>
        <p:spPr>
          <a:xfrm>
            <a:off x="83380" y="99135"/>
            <a:ext cx="411570" cy="410369"/>
          </a:xfrm>
          <a:prstGeom prst="rect">
            <a:avLst/>
          </a:prstGeom>
          <a:blipFill rotWithShape="1">
            <a:blip r:embed="rId4"/>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rPr>
              <a:t>13</a:t>
            </a:r>
          </a:p>
        </p:txBody>
      </p:sp>
    </p:spTree>
    <p:extLst>
      <p:ext uri="{BB962C8B-B14F-4D97-AF65-F5344CB8AC3E}">
        <p14:creationId xmlns:p14="http://schemas.microsoft.com/office/powerpoint/2010/main" val="11261569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6" y="370052"/>
            <a:ext cx="10410628"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Work Orders: Description of Services and Deliverables</a:t>
            </a:r>
            <a:endParaRPr sz="3200" b="1" dirty="0">
              <a:solidFill>
                <a:schemeClr val="bg2">
                  <a:lumMod val="50000"/>
                </a:schemeClr>
              </a:solidFill>
              <a:latin typeface="Roboto" panose="02000000000000000000" pitchFamily="2" charset="0"/>
              <a:ea typeface="Roboto" panose="02000000000000000000" pitchFamily="2" charset="0"/>
            </a:endParaRPr>
          </a:p>
        </p:txBody>
      </p:sp>
      <p:sp>
        <p:nvSpPr>
          <p:cNvPr id="2841" name="Professionally fabricate cross-platform processes and out-of-the-box mindshare.…"/>
          <p:cNvSpPr txBox="1">
            <a:spLocks noGrp="1"/>
          </p:cNvSpPr>
          <p:nvPr>
            <p:ph type="body" idx="4294967295"/>
          </p:nvPr>
        </p:nvSpPr>
        <p:spPr>
          <a:xfrm>
            <a:off x="890686" y="1171847"/>
            <a:ext cx="10799744" cy="660401"/>
          </a:xfrm>
          <a:prstGeom prst="rect">
            <a:avLst/>
          </a:prstGeom>
        </p:spPr>
        <p:txBody>
          <a:bodyPr/>
          <a:lstStyle/>
          <a:p>
            <a:pPr algn="l">
              <a:defRPr sz="2000">
                <a:solidFill>
                  <a:srgbClr val="1C1F25"/>
                </a:solidFill>
                <a:latin typeface="Roboto Light"/>
                <a:ea typeface="Roboto Light"/>
                <a:cs typeface="Roboto Light"/>
                <a:sym typeface="Roboto Light"/>
              </a:defRPr>
            </a:pPr>
            <a:r>
              <a:rPr lang="en-US" sz="1800" b="1" dirty="0">
                <a:solidFill>
                  <a:schemeClr val="bg2">
                    <a:lumMod val="50000"/>
                  </a:schemeClr>
                </a:solidFill>
                <a:latin typeface="Roboto" panose="02000000000000000000" pitchFamily="2" charset="0"/>
                <a:ea typeface="Roboto" panose="02000000000000000000" pitchFamily="2" charset="0"/>
                <a:sym typeface="Roboto Light"/>
              </a:rPr>
              <a:t>Key Considerations:</a:t>
            </a:r>
          </a:p>
          <a:p>
            <a:pPr algn="l">
              <a:defRPr sz="2000">
                <a:solidFill>
                  <a:srgbClr val="1C1F25"/>
                </a:solidFill>
                <a:latin typeface="Roboto Light"/>
                <a:ea typeface="Roboto Light"/>
                <a:cs typeface="Roboto Light"/>
                <a:sym typeface="Roboto Light"/>
              </a:defRPr>
            </a:pPr>
            <a:r>
              <a:rPr lang="en-US" sz="1800" dirty="0">
                <a:solidFill>
                  <a:schemeClr val="bg2">
                    <a:lumMod val="50000"/>
                  </a:schemeClr>
                </a:solidFill>
                <a:latin typeface="Roboto" panose="02000000000000000000" pitchFamily="2" charset="0"/>
                <a:ea typeface="Roboto" panose="02000000000000000000" pitchFamily="2" charset="0"/>
                <a:sym typeface="Roboto Light"/>
              </a:rPr>
              <a:t>Work Orders will generally contain separate sections dedicated to the description of the Services and Deliverables that will be performed and completed by the vendor.</a:t>
            </a:r>
            <a:endParaRPr lang="en-US" sz="1800" dirty="0">
              <a:solidFill>
                <a:schemeClr val="bg2">
                  <a:lumMod val="50000"/>
                </a:schemeClr>
              </a:solidFill>
              <a:latin typeface="Roboto" panose="02000000000000000000" pitchFamily="2" charset="0"/>
              <a:ea typeface="Roboto" panose="02000000000000000000" pitchFamily="2" charset="0"/>
            </a:endParaRP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cxnSp>
        <p:nvCxnSpPr>
          <p:cNvPr id="36" name="Straight Connector 35">
            <a:extLst>
              <a:ext uri="{FF2B5EF4-FFF2-40B4-BE49-F238E27FC236}">
                <a16:creationId xmlns:a16="http://schemas.microsoft.com/office/drawing/2014/main" id="{6F7F6224-1D02-F84B-924A-D5DEFFF772E4}"/>
              </a:ext>
            </a:extLst>
          </p:cNvPr>
          <p:cNvCxnSpPr>
            <a:cxnSpLocks/>
          </p:cNvCxnSpPr>
          <p:nvPr/>
        </p:nvCxnSpPr>
        <p:spPr>
          <a:xfrm>
            <a:off x="4833314" y="4291138"/>
            <a:ext cx="2078194" cy="0"/>
          </a:xfrm>
          <a:prstGeom prst="line">
            <a:avLst/>
          </a:prstGeom>
          <a:noFill/>
          <a:ln w="28575" cap="flat">
            <a:solidFill>
              <a:srgbClr val="253F53"/>
            </a:solidFill>
            <a:prstDash val="solid"/>
            <a:miter lim="400000"/>
          </a:ln>
          <a:effectLst/>
          <a:sp3d/>
        </p:spPr>
        <p:style>
          <a:lnRef idx="0">
            <a:scrgbClr r="0" g="0" b="0"/>
          </a:lnRef>
          <a:fillRef idx="0">
            <a:scrgbClr r="0" g="0" b="0"/>
          </a:fillRef>
          <a:effectRef idx="0">
            <a:scrgbClr r="0" g="0" b="0"/>
          </a:effectRef>
          <a:fontRef idx="none"/>
        </p:style>
      </p:cxnSp>
      <p:cxnSp>
        <p:nvCxnSpPr>
          <p:cNvPr id="68" name="Straight Connector 67">
            <a:extLst>
              <a:ext uri="{FF2B5EF4-FFF2-40B4-BE49-F238E27FC236}">
                <a16:creationId xmlns:a16="http://schemas.microsoft.com/office/drawing/2014/main" id="{D1AF7774-0188-5248-B8B4-B589E5533199}"/>
              </a:ext>
            </a:extLst>
          </p:cNvPr>
          <p:cNvCxnSpPr>
            <a:cxnSpLocks/>
          </p:cNvCxnSpPr>
          <p:nvPr/>
        </p:nvCxnSpPr>
        <p:spPr>
          <a:xfrm>
            <a:off x="1287263" y="4281591"/>
            <a:ext cx="2078194" cy="0"/>
          </a:xfrm>
          <a:prstGeom prst="line">
            <a:avLst/>
          </a:prstGeom>
          <a:noFill/>
          <a:ln w="28575" cap="flat">
            <a:solidFill>
              <a:srgbClr val="253F53"/>
            </a:solidFill>
            <a:prstDash val="solid"/>
            <a:miter lim="400000"/>
          </a:ln>
          <a:effectLst/>
          <a:sp3d/>
        </p:spPr>
        <p:style>
          <a:lnRef idx="0">
            <a:scrgbClr r="0" g="0" b="0"/>
          </a:lnRef>
          <a:fillRef idx="0">
            <a:scrgbClr r="0" g="0" b="0"/>
          </a:fillRef>
          <a:effectRef idx="0">
            <a:scrgbClr r="0" g="0" b="0"/>
          </a:effectRef>
          <a:fontRef idx="none"/>
        </p:style>
      </p:cxnSp>
      <p:grpSp>
        <p:nvGrpSpPr>
          <p:cNvPr id="8" name="Group 7">
            <a:extLst>
              <a:ext uri="{FF2B5EF4-FFF2-40B4-BE49-F238E27FC236}">
                <a16:creationId xmlns:a16="http://schemas.microsoft.com/office/drawing/2014/main" id="{8D1EF277-E5C6-CF4F-96C3-14E457818C5D}"/>
              </a:ext>
            </a:extLst>
          </p:cNvPr>
          <p:cNvGrpSpPr/>
          <p:nvPr/>
        </p:nvGrpSpPr>
        <p:grpSpPr>
          <a:xfrm>
            <a:off x="4511138" y="2468587"/>
            <a:ext cx="2661482" cy="2758951"/>
            <a:chOff x="4493548" y="2953858"/>
            <a:chExt cx="2661482" cy="2758951"/>
          </a:xfrm>
        </p:grpSpPr>
        <p:sp>
          <p:nvSpPr>
            <p:cNvPr id="18" name="Target 03…">
              <a:extLst>
                <a:ext uri="{FF2B5EF4-FFF2-40B4-BE49-F238E27FC236}">
                  <a16:creationId xmlns:a16="http://schemas.microsoft.com/office/drawing/2014/main" id="{A5B03BE6-3D13-484F-A494-BA6B8E55EB22}"/>
                </a:ext>
              </a:extLst>
            </p:cNvPr>
            <p:cNvSpPr txBox="1">
              <a:spLocks/>
            </p:cNvSpPr>
            <p:nvPr/>
          </p:nvSpPr>
          <p:spPr>
            <a:xfrm>
              <a:off x="4493548" y="4321708"/>
              <a:ext cx="2661482" cy="784225"/>
            </a:xfrm>
            <a:prstGeom prst="rect">
              <a:avLst/>
            </a:prstGeom>
          </p:spPr>
          <p:txBody>
            <a:bodyPr/>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a:defRPr sz="2000">
                  <a:solidFill>
                    <a:srgbClr val="1C1F25"/>
                  </a:solidFill>
                  <a:latin typeface="Roboto Light"/>
                  <a:ea typeface="Roboto Light"/>
                  <a:cs typeface="Roboto Light"/>
                  <a:sym typeface="Roboto Light"/>
                </a:defRPr>
              </a:pPr>
              <a:r>
                <a:rPr lang="en-US" sz="1600" b="1" kern="0" dirty="0">
                  <a:solidFill>
                    <a:schemeClr val="bg2">
                      <a:lumMod val="50000"/>
                    </a:schemeClr>
                  </a:solidFill>
                  <a:latin typeface="Roboto" panose="02000000000000000000" pitchFamily="2" charset="0"/>
                  <a:ea typeface="Roboto" panose="02000000000000000000" pitchFamily="2" charset="0"/>
                  <a:cs typeface="Roboto Light"/>
                  <a:sym typeface="Roboto Light"/>
                </a:rPr>
                <a:t>Plain Language</a:t>
              </a:r>
            </a:p>
          </p:txBody>
        </p:sp>
        <p:grpSp>
          <p:nvGrpSpPr>
            <p:cNvPr id="102" name="Group 101">
              <a:extLst>
                <a:ext uri="{FF2B5EF4-FFF2-40B4-BE49-F238E27FC236}">
                  <a16:creationId xmlns:a16="http://schemas.microsoft.com/office/drawing/2014/main" id="{4EE3363B-CC20-BD4C-B2D8-74BD3EDAF32C}"/>
                </a:ext>
              </a:extLst>
            </p:cNvPr>
            <p:cNvGrpSpPr/>
            <p:nvPr/>
          </p:nvGrpSpPr>
          <p:grpSpPr>
            <a:xfrm>
              <a:off x="5303967" y="2953858"/>
              <a:ext cx="1040645" cy="1155531"/>
              <a:chOff x="3589338" y="1919288"/>
              <a:chExt cx="992188" cy="1101725"/>
            </a:xfrm>
          </p:grpSpPr>
          <p:sp>
            <p:nvSpPr>
              <p:cNvPr id="103" name="Oval 102">
                <a:extLst>
                  <a:ext uri="{FF2B5EF4-FFF2-40B4-BE49-F238E27FC236}">
                    <a16:creationId xmlns:a16="http://schemas.microsoft.com/office/drawing/2014/main" id="{03401107-0EF1-4D4D-B973-04B567663DDA}"/>
                  </a:ext>
                </a:extLst>
              </p:cNvPr>
              <p:cNvSpPr>
                <a:spLocks noChangeArrowheads="1"/>
              </p:cNvSpPr>
              <p:nvPr/>
            </p:nvSpPr>
            <p:spPr bwMode="auto">
              <a:xfrm>
                <a:off x="3836988" y="2517775"/>
                <a:ext cx="147638" cy="144463"/>
              </a:xfrm>
              <a:prstGeom prst="ellipse">
                <a:avLst/>
              </a:prstGeom>
              <a:noFill/>
              <a:ln w="50800" cap="flat">
                <a:solidFill>
                  <a:srgbClr val="1B8F9F"/>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4" name="Freeform 103">
                <a:extLst>
                  <a:ext uri="{FF2B5EF4-FFF2-40B4-BE49-F238E27FC236}">
                    <a16:creationId xmlns:a16="http://schemas.microsoft.com/office/drawing/2014/main" id="{FD080D60-C88F-074E-93BD-B9C34E23F8DC}"/>
                  </a:ext>
                </a:extLst>
              </p:cNvPr>
              <p:cNvSpPr>
                <a:spLocks/>
              </p:cNvSpPr>
              <p:nvPr/>
            </p:nvSpPr>
            <p:spPr bwMode="auto">
              <a:xfrm>
                <a:off x="3708400" y="2262188"/>
                <a:ext cx="77788" cy="39688"/>
              </a:xfrm>
              <a:custGeom>
                <a:avLst/>
                <a:gdLst>
                  <a:gd name="T0" fmla="*/ 49 w 49"/>
                  <a:gd name="T1" fmla="*/ 25 h 25"/>
                  <a:gd name="T2" fmla="*/ 29 w 49"/>
                  <a:gd name="T3" fmla="*/ 25 h 25"/>
                  <a:gd name="T4" fmla="*/ 0 w 49"/>
                  <a:gd name="T5" fmla="*/ 0 h 25"/>
                </a:gdLst>
                <a:ahLst/>
                <a:cxnLst>
                  <a:cxn ang="0">
                    <a:pos x="T0" y="T1"/>
                  </a:cxn>
                  <a:cxn ang="0">
                    <a:pos x="T2" y="T3"/>
                  </a:cxn>
                  <a:cxn ang="0">
                    <a:pos x="T4" y="T5"/>
                  </a:cxn>
                </a:cxnLst>
                <a:rect l="0" t="0" r="r" b="b"/>
                <a:pathLst>
                  <a:path w="49" h="25">
                    <a:moveTo>
                      <a:pt x="49" y="25"/>
                    </a:moveTo>
                    <a:lnTo>
                      <a:pt x="29" y="25"/>
                    </a:lnTo>
                    <a:lnTo>
                      <a:pt x="0" y="0"/>
                    </a:lnTo>
                  </a:path>
                </a:pathLst>
              </a:custGeom>
              <a:noFill/>
              <a:ln w="50800" cap="flat">
                <a:solidFill>
                  <a:srgbClr val="273D55"/>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5" name="Freeform 104">
                <a:extLst>
                  <a:ext uri="{FF2B5EF4-FFF2-40B4-BE49-F238E27FC236}">
                    <a16:creationId xmlns:a16="http://schemas.microsoft.com/office/drawing/2014/main" id="{DD28659F-EE3E-9A47-952F-F81F5CF035F6}"/>
                  </a:ext>
                </a:extLst>
              </p:cNvPr>
              <p:cNvSpPr>
                <a:spLocks/>
              </p:cNvSpPr>
              <p:nvPr/>
            </p:nvSpPr>
            <p:spPr bwMode="auto">
              <a:xfrm>
                <a:off x="4283075" y="2111375"/>
                <a:ext cx="223838" cy="215900"/>
              </a:xfrm>
              <a:custGeom>
                <a:avLst/>
                <a:gdLst>
                  <a:gd name="T0" fmla="*/ 0 w 141"/>
                  <a:gd name="T1" fmla="*/ 136 h 136"/>
                  <a:gd name="T2" fmla="*/ 19 w 141"/>
                  <a:gd name="T3" fmla="*/ 136 h 136"/>
                  <a:gd name="T4" fmla="*/ 45 w 141"/>
                  <a:gd name="T5" fmla="*/ 120 h 136"/>
                  <a:gd name="T6" fmla="*/ 141 w 141"/>
                  <a:gd name="T7" fmla="*/ 120 h 136"/>
                  <a:gd name="T8" fmla="*/ 141 w 141"/>
                  <a:gd name="T9" fmla="*/ 0 h 136"/>
                </a:gdLst>
                <a:ahLst/>
                <a:cxnLst>
                  <a:cxn ang="0">
                    <a:pos x="T0" y="T1"/>
                  </a:cxn>
                  <a:cxn ang="0">
                    <a:pos x="T2" y="T3"/>
                  </a:cxn>
                  <a:cxn ang="0">
                    <a:pos x="T4" y="T5"/>
                  </a:cxn>
                  <a:cxn ang="0">
                    <a:pos x="T6" y="T7"/>
                  </a:cxn>
                  <a:cxn ang="0">
                    <a:pos x="T8" y="T9"/>
                  </a:cxn>
                </a:cxnLst>
                <a:rect l="0" t="0" r="r" b="b"/>
                <a:pathLst>
                  <a:path w="141" h="136">
                    <a:moveTo>
                      <a:pt x="0" y="136"/>
                    </a:moveTo>
                    <a:lnTo>
                      <a:pt x="19" y="136"/>
                    </a:lnTo>
                    <a:lnTo>
                      <a:pt x="45" y="120"/>
                    </a:lnTo>
                    <a:lnTo>
                      <a:pt x="141" y="120"/>
                    </a:lnTo>
                    <a:lnTo>
                      <a:pt x="141" y="0"/>
                    </a:lnTo>
                  </a:path>
                </a:pathLst>
              </a:custGeom>
              <a:noFill/>
              <a:ln w="50800" cap="flat">
                <a:solidFill>
                  <a:srgbClr val="273D55"/>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6" name="Freeform 105">
                <a:extLst>
                  <a:ext uri="{FF2B5EF4-FFF2-40B4-BE49-F238E27FC236}">
                    <a16:creationId xmlns:a16="http://schemas.microsoft.com/office/drawing/2014/main" id="{9C57C0E5-2838-844B-85C8-C9522F8B9A16}"/>
                  </a:ext>
                </a:extLst>
              </p:cNvPr>
              <p:cNvSpPr>
                <a:spLocks/>
              </p:cNvSpPr>
              <p:nvPr/>
            </p:nvSpPr>
            <p:spPr bwMode="auto">
              <a:xfrm>
                <a:off x="4133850" y="2063750"/>
                <a:ext cx="428625" cy="525463"/>
              </a:xfrm>
              <a:custGeom>
                <a:avLst/>
                <a:gdLst>
                  <a:gd name="T0" fmla="*/ 230 w 230"/>
                  <a:gd name="T1" fmla="*/ 259 h 293"/>
                  <a:gd name="T2" fmla="*/ 196 w 230"/>
                  <a:gd name="T3" fmla="*/ 293 h 293"/>
                  <a:gd name="T4" fmla="*/ 147 w 230"/>
                  <a:gd name="T5" fmla="*/ 293 h 293"/>
                  <a:gd name="T6" fmla="*/ 147 w 230"/>
                  <a:gd name="T7" fmla="*/ 269 h 293"/>
                  <a:gd name="T8" fmla="*/ 108 w 230"/>
                  <a:gd name="T9" fmla="*/ 227 h 293"/>
                  <a:gd name="T10" fmla="*/ 0 w 230"/>
                  <a:gd name="T11" fmla="*/ 227 h 293"/>
                  <a:gd name="T12" fmla="*/ 0 w 230"/>
                  <a:gd name="T13" fmla="*/ 207 h 293"/>
                  <a:gd name="T14" fmla="*/ 53 w 230"/>
                  <a:gd name="T15" fmla="*/ 160 h 293"/>
                  <a:gd name="T16" fmla="*/ 53 w 230"/>
                  <a:gd name="T17"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93">
                    <a:moveTo>
                      <a:pt x="230" y="259"/>
                    </a:moveTo>
                    <a:cubicBezTo>
                      <a:pt x="196" y="293"/>
                      <a:pt x="196" y="293"/>
                      <a:pt x="196" y="293"/>
                    </a:cubicBezTo>
                    <a:cubicBezTo>
                      <a:pt x="147" y="293"/>
                      <a:pt x="147" y="293"/>
                      <a:pt x="147" y="293"/>
                    </a:cubicBezTo>
                    <a:cubicBezTo>
                      <a:pt x="147" y="269"/>
                      <a:pt x="147" y="269"/>
                      <a:pt x="147" y="269"/>
                    </a:cubicBezTo>
                    <a:cubicBezTo>
                      <a:pt x="108" y="227"/>
                      <a:pt x="108" y="227"/>
                      <a:pt x="108" y="227"/>
                    </a:cubicBezTo>
                    <a:cubicBezTo>
                      <a:pt x="0" y="227"/>
                      <a:pt x="0" y="227"/>
                      <a:pt x="0" y="227"/>
                    </a:cubicBezTo>
                    <a:cubicBezTo>
                      <a:pt x="0" y="207"/>
                      <a:pt x="0" y="207"/>
                      <a:pt x="0" y="207"/>
                    </a:cubicBezTo>
                    <a:cubicBezTo>
                      <a:pt x="0" y="182"/>
                      <a:pt x="29" y="160"/>
                      <a:pt x="53" y="160"/>
                    </a:cubicBezTo>
                    <a:cubicBezTo>
                      <a:pt x="53" y="0"/>
                      <a:pt x="53" y="0"/>
                      <a:pt x="53" y="0"/>
                    </a:cubicBezTo>
                  </a:path>
                </a:pathLst>
              </a:custGeom>
              <a:noFill/>
              <a:ln w="50800" cap="flat">
                <a:solidFill>
                  <a:srgbClr val="273D55"/>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7" name="Freeform 106">
                <a:extLst>
                  <a:ext uri="{FF2B5EF4-FFF2-40B4-BE49-F238E27FC236}">
                    <a16:creationId xmlns:a16="http://schemas.microsoft.com/office/drawing/2014/main" id="{89DCCD49-3518-A34F-B4E7-BAA9B4A7E258}"/>
                  </a:ext>
                </a:extLst>
              </p:cNvPr>
              <p:cNvSpPr>
                <a:spLocks/>
              </p:cNvSpPr>
              <p:nvPr/>
            </p:nvSpPr>
            <p:spPr bwMode="auto">
              <a:xfrm>
                <a:off x="4059238" y="2543175"/>
                <a:ext cx="274638" cy="334963"/>
              </a:xfrm>
              <a:custGeom>
                <a:avLst/>
                <a:gdLst>
                  <a:gd name="T0" fmla="*/ 0 w 173"/>
                  <a:gd name="T1" fmla="*/ 0 h 211"/>
                  <a:gd name="T2" fmla="*/ 0 w 173"/>
                  <a:gd name="T3" fmla="*/ 75 h 211"/>
                  <a:gd name="T4" fmla="*/ 48 w 173"/>
                  <a:gd name="T5" fmla="*/ 75 h 211"/>
                  <a:gd name="T6" fmla="*/ 79 w 173"/>
                  <a:gd name="T7" fmla="*/ 113 h 211"/>
                  <a:gd name="T8" fmla="*/ 79 w 173"/>
                  <a:gd name="T9" fmla="*/ 211 h 211"/>
                  <a:gd name="T10" fmla="*/ 128 w 173"/>
                  <a:gd name="T11" fmla="*/ 211 h 211"/>
                  <a:gd name="T12" fmla="*/ 173 w 173"/>
                  <a:gd name="T13" fmla="*/ 160 h 211"/>
                  <a:gd name="T14" fmla="*/ 173 w 173"/>
                  <a:gd name="T15" fmla="*/ 42 h 211"/>
                  <a:gd name="T16" fmla="*/ 120 w 173"/>
                  <a:gd name="T17" fmla="*/ 0 h 211"/>
                  <a:gd name="T18" fmla="*/ 47 w 173"/>
                  <a:gd name="T19"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211">
                    <a:moveTo>
                      <a:pt x="0" y="0"/>
                    </a:moveTo>
                    <a:lnTo>
                      <a:pt x="0" y="75"/>
                    </a:lnTo>
                    <a:lnTo>
                      <a:pt x="48" y="75"/>
                    </a:lnTo>
                    <a:lnTo>
                      <a:pt x="79" y="113"/>
                    </a:lnTo>
                    <a:lnTo>
                      <a:pt x="79" y="211"/>
                    </a:lnTo>
                    <a:lnTo>
                      <a:pt x="128" y="211"/>
                    </a:lnTo>
                    <a:lnTo>
                      <a:pt x="173" y="160"/>
                    </a:lnTo>
                    <a:lnTo>
                      <a:pt x="173" y="42"/>
                    </a:lnTo>
                    <a:lnTo>
                      <a:pt x="120" y="0"/>
                    </a:lnTo>
                    <a:lnTo>
                      <a:pt x="47" y="0"/>
                    </a:lnTo>
                  </a:path>
                </a:pathLst>
              </a:custGeom>
              <a:noFill/>
              <a:ln w="50800" cap="flat">
                <a:solidFill>
                  <a:srgbClr val="273D55"/>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8" name="Freeform 107">
                <a:extLst>
                  <a:ext uri="{FF2B5EF4-FFF2-40B4-BE49-F238E27FC236}">
                    <a16:creationId xmlns:a16="http://schemas.microsoft.com/office/drawing/2014/main" id="{186A091A-D2C9-1046-AE30-3327CAB0C0CD}"/>
                  </a:ext>
                </a:extLst>
              </p:cNvPr>
              <p:cNvSpPr>
                <a:spLocks/>
              </p:cNvSpPr>
              <p:nvPr/>
            </p:nvSpPr>
            <p:spPr bwMode="auto">
              <a:xfrm>
                <a:off x="3589338" y="2216150"/>
                <a:ext cx="992188" cy="804863"/>
              </a:xfrm>
              <a:custGeom>
                <a:avLst/>
                <a:gdLst>
                  <a:gd name="T0" fmla="*/ 500 w 533"/>
                  <a:gd name="T1" fmla="*/ 79 h 448"/>
                  <a:gd name="T2" fmla="*/ 533 w 533"/>
                  <a:gd name="T3" fmla="*/ 195 h 448"/>
                  <a:gd name="T4" fmla="*/ 266 w 533"/>
                  <a:gd name="T5" fmla="*/ 448 h 448"/>
                  <a:gd name="T6" fmla="*/ 0 w 533"/>
                  <a:gd name="T7" fmla="*/ 195 h 448"/>
                  <a:gd name="T8" fmla="*/ 100 w 533"/>
                  <a:gd name="T9" fmla="*/ 0 h 448"/>
                </a:gdLst>
                <a:ahLst/>
                <a:cxnLst>
                  <a:cxn ang="0">
                    <a:pos x="T0" y="T1"/>
                  </a:cxn>
                  <a:cxn ang="0">
                    <a:pos x="T2" y="T3"/>
                  </a:cxn>
                  <a:cxn ang="0">
                    <a:pos x="T4" y="T5"/>
                  </a:cxn>
                  <a:cxn ang="0">
                    <a:pos x="T6" y="T7"/>
                  </a:cxn>
                  <a:cxn ang="0">
                    <a:pos x="T8" y="T9"/>
                  </a:cxn>
                </a:cxnLst>
                <a:rect l="0" t="0" r="r" b="b"/>
                <a:pathLst>
                  <a:path w="533" h="448">
                    <a:moveTo>
                      <a:pt x="500" y="79"/>
                    </a:moveTo>
                    <a:cubicBezTo>
                      <a:pt x="521" y="117"/>
                      <a:pt x="533" y="148"/>
                      <a:pt x="533" y="195"/>
                    </a:cubicBezTo>
                    <a:cubicBezTo>
                      <a:pt x="533" y="342"/>
                      <a:pt x="414" y="448"/>
                      <a:pt x="266" y="448"/>
                    </a:cubicBezTo>
                    <a:cubicBezTo>
                      <a:pt x="119" y="448"/>
                      <a:pt x="0" y="342"/>
                      <a:pt x="0" y="195"/>
                    </a:cubicBezTo>
                    <a:cubicBezTo>
                      <a:pt x="0" y="111"/>
                      <a:pt x="39" y="49"/>
                      <a:pt x="100" y="0"/>
                    </a:cubicBezTo>
                  </a:path>
                </a:pathLst>
              </a:custGeom>
              <a:noFill/>
              <a:ln w="50800" cap="flat">
                <a:solidFill>
                  <a:srgbClr val="273D55"/>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9" name="Freeform 108">
                <a:extLst>
                  <a:ext uri="{FF2B5EF4-FFF2-40B4-BE49-F238E27FC236}">
                    <a16:creationId xmlns:a16="http://schemas.microsoft.com/office/drawing/2014/main" id="{8690A143-1EBD-9747-BDAC-CC246956DF79}"/>
                  </a:ext>
                </a:extLst>
              </p:cNvPr>
              <p:cNvSpPr>
                <a:spLocks/>
              </p:cNvSpPr>
              <p:nvPr/>
            </p:nvSpPr>
            <p:spPr bwMode="auto">
              <a:xfrm>
                <a:off x="4291013" y="2154238"/>
                <a:ext cx="103188" cy="61913"/>
              </a:xfrm>
              <a:custGeom>
                <a:avLst/>
                <a:gdLst>
                  <a:gd name="T0" fmla="*/ 0 w 56"/>
                  <a:gd name="T1" fmla="*/ 0 h 34"/>
                  <a:gd name="T2" fmla="*/ 56 w 56"/>
                  <a:gd name="T3" fmla="*/ 34 h 34"/>
                </a:gdLst>
                <a:ahLst/>
                <a:cxnLst>
                  <a:cxn ang="0">
                    <a:pos x="T0" y="T1"/>
                  </a:cxn>
                  <a:cxn ang="0">
                    <a:pos x="T2" y="T3"/>
                  </a:cxn>
                </a:cxnLst>
                <a:rect l="0" t="0" r="r" b="b"/>
                <a:pathLst>
                  <a:path w="56" h="34">
                    <a:moveTo>
                      <a:pt x="0" y="0"/>
                    </a:moveTo>
                    <a:cubicBezTo>
                      <a:pt x="20" y="9"/>
                      <a:pt x="39" y="21"/>
                      <a:pt x="56" y="34"/>
                    </a:cubicBezTo>
                  </a:path>
                </a:pathLst>
              </a:custGeom>
              <a:noFill/>
              <a:ln w="50800" cap="flat">
                <a:solidFill>
                  <a:srgbClr val="273D55"/>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109">
                <a:extLst>
                  <a:ext uri="{FF2B5EF4-FFF2-40B4-BE49-F238E27FC236}">
                    <a16:creationId xmlns:a16="http://schemas.microsoft.com/office/drawing/2014/main" id="{C34E8C88-3B11-4048-A05C-5CCCE417EA69}"/>
                  </a:ext>
                </a:extLst>
              </p:cNvPr>
              <p:cNvSpPr>
                <a:spLocks/>
              </p:cNvSpPr>
              <p:nvPr/>
            </p:nvSpPr>
            <p:spPr bwMode="auto">
              <a:xfrm>
                <a:off x="3960813" y="2111375"/>
                <a:ext cx="206375" cy="14288"/>
              </a:xfrm>
              <a:custGeom>
                <a:avLst/>
                <a:gdLst>
                  <a:gd name="T0" fmla="*/ 0 w 111"/>
                  <a:gd name="T1" fmla="*/ 8 h 8"/>
                  <a:gd name="T2" fmla="*/ 66 w 111"/>
                  <a:gd name="T3" fmla="*/ 0 h 8"/>
                  <a:gd name="T4" fmla="*/ 111 w 111"/>
                  <a:gd name="T5" fmla="*/ 3 h 8"/>
                </a:gdLst>
                <a:ahLst/>
                <a:cxnLst>
                  <a:cxn ang="0">
                    <a:pos x="T0" y="T1"/>
                  </a:cxn>
                  <a:cxn ang="0">
                    <a:pos x="T2" y="T3"/>
                  </a:cxn>
                  <a:cxn ang="0">
                    <a:pos x="T4" y="T5"/>
                  </a:cxn>
                </a:cxnLst>
                <a:rect l="0" t="0" r="r" b="b"/>
                <a:pathLst>
                  <a:path w="111" h="8">
                    <a:moveTo>
                      <a:pt x="0" y="8"/>
                    </a:moveTo>
                    <a:cubicBezTo>
                      <a:pt x="21" y="3"/>
                      <a:pt x="43" y="0"/>
                      <a:pt x="66" y="0"/>
                    </a:cubicBezTo>
                    <a:cubicBezTo>
                      <a:pt x="81" y="0"/>
                      <a:pt x="96" y="1"/>
                      <a:pt x="111" y="3"/>
                    </a:cubicBezTo>
                  </a:path>
                </a:pathLst>
              </a:custGeom>
              <a:noFill/>
              <a:ln w="50800" cap="flat">
                <a:solidFill>
                  <a:srgbClr val="273D55"/>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1" name="Freeform 110">
                <a:extLst>
                  <a:ext uri="{FF2B5EF4-FFF2-40B4-BE49-F238E27FC236}">
                    <a16:creationId xmlns:a16="http://schemas.microsoft.com/office/drawing/2014/main" id="{AB8E771A-4C65-D44E-B3C3-E7A630D11E2C}"/>
                  </a:ext>
                </a:extLst>
              </p:cNvPr>
              <p:cNvSpPr>
                <a:spLocks/>
              </p:cNvSpPr>
              <p:nvPr/>
            </p:nvSpPr>
            <p:spPr bwMode="auto">
              <a:xfrm>
                <a:off x="3608388" y="2111375"/>
                <a:ext cx="277813" cy="477838"/>
              </a:xfrm>
              <a:custGeom>
                <a:avLst/>
                <a:gdLst>
                  <a:gd name="T0" fmla="*/ 0 w 149"/>
                  <a:gd name="T1" fmla="*/ 222 h 266"/>
                  <a:gd name="T2" fmla="*/ 44 w 149"/>
                  <a:gd name="T3" fmla="*/ 266 h 266"/>
                  <a:gd name="T4" fmla="*/ 82 w 149"/>
                  <a:gd name="T5" fmla="*/ 266 h 266"/>
                  <a:gd name="T6" fmla="*/ 82 w 149"/>
                  <a:gd name="T7" fmla="*/ 222 h 266"/>
                  <a:gd name="T8" fmla="*/ 122 w 149"/>
                  <a:gd name="T9" fmla="*/ 173 h 266"/>
                  <a:gd name="T10" fmla="*/ 149 w 149"/>
                  <a:gd name="T11" fmla="*/ 173 h 266"/>
                  <a:gd name="T12" fmla="*/ 149 w 149"/>
                  <a:gd name="T13" fmla="*/ 133 h 266"/>
                  <a:gd name="T14" fmla="*/ 122 w 149"/>
                  <a:gd name="T15" fmla="*/ 106 h 266"/>
                  <a:gd name="T16" fmla="*/ 122 w 149"/>
                  <a:gd name="T17"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9" h="266">
                    <a:moveTo>
                      <a:pt x="0" y="222"/>
                    </a:moveTo>
                    <a:cubicBezTo>
                      <a:pt x="44" y="266"/>
                      <a:pt x="44" y="266"/>
                      <a:pt x="44" y="266"/>
                    </a:cubicBezTo>
                    <a:cubicBezTo>
                      <a:pt x="82" y="266"/>
                      <a:pt x="82" y="266"/>
                      <a:pt x="82" y="266"/>
                    </a:cubicBezTo>
                    <a:cubicBezTo>
                      <a:pt x="82" y="222"/>
                      <a:pt x="82" y="222"/>
                      <a:pt x="82" y="222"/>
                    </a:cubicBezTo>
                    <a:cubicBezTo>
                      <a:pt x="122" y="173"/>
                      <a:pt x="122" y="173"/>
                      <a:pt x="122" y="173"/>
                    </a:cubicBezTo>
                    <a:cubicBezTo>
                      <a:pt x="149" y="173"/>
                      <a:pt x="149" y="173"/>
                      <a:pt x="149" y="173"/>
                    </a:cubicBezTo>
                    <a:cubicBezTo>
                      <a:pt x="149" y="133"/>
                      <a:pt x="149" y="133"/>
                      <a:pt x="149" y="133"/>
                    </a:cubicBezTo>
                    <a:cubicBezTo>
                      <a:pt x="149" y="115"/>
                      <a:pt x="140" y="106"/>
                      <a:pt x="122" y="106"/>
                    </a:cubicBezTo>
                    <a:cubicBezTo>
                      <a:pt x="122" y="0"/>
                      <a:pt x="122" y="0"/>
                      <a:pt x="122" y="0"/>
                    </a:cubicBezTo>
                  </a:path>
                </a:pathLst>
              </a:custGeom>
              <a:noFill/>
              <a:ln w="50800" cap="flat">
                <a:solidFill>
                  <a:srgbClr val="273D55"/>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2" name="Line 82">
                <a:extLst>
                  <a:ext uri="{FF2B5EF4-FFF2-40B4-BE49-F238E27FC236}">
                    <a16:creationId xmlns:a16="http://schemas.microsoft.com/office/drawing/2014/main" id="{803EAA5A-DA09-5B44-A8C2-48B126606218}"/>
                  </a:ext>
                </a:extLst>
              </p:cNvPr>
              <p:cNvSpPr>
                <a:spLocks noChangeShapeType="1"/>
              </p:cNvSpPr>
              <p:nvPr/>
            </p:nvSpPr>
            <p:spPr bwMode="auto">
              <a:xfrm flipV="1">
                <a:off x="4059238" y="2301875"/>
                <a:ext cx="0" cy="241300"/>
              </a:xfrm>
              <a:prstGeom prst="line">
                <a:avLst/>
              </a:prstGeom>
              <a:noFill/>
              <a:ln w="50800" cap="flat">
                <a:solidFill>
                  <a:srgbClr val="273D55"/>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3" name="Freeform 112">
                <a:extLst>
                  <a:ext uri="{FF2B5EF4-FFF2-40B4-BE49-F238E27FC236}">
                    <a16:creationId xmlns:a16="http://schemas.microsoft.com/office/drawing/2014/main" id="{A3AD3861-39A9-754E-9984-E1B4AB5556E3}"/>
                  </a:ext>
                </a:extLst>
              </p:cNvPr>
              <p:cNvSpPr>
                <a:spLocks/>
              </p:cNvSpPr>
              <p:nvPr/>
            </p:nvSpPr>
            <p:spPr bwMode="auto">
              <a:xfrm>
                <a:off x="3841750" y="2662238"/>
                <a:ext cx="68263" cy="300038"/>
              </a:xfrm>
              <a:custGeom>
                <a:avLst/>
                <a:gdLst>
                  <a:gd name="T0" fmla="*/ 0 w 43"/>
                  <a:gd name="T1" fmla="*/ 189 h 189"/>
                  <a:gd name="T2" fmla="*/ 28 w 43"/>
                  <a:gd name="T3" fmla="*/ 164 h 189"/>
                  <a:gd name="T4" fmla="*/ 28 w 43"/>
                  <a:gd name="T5" fmla="*/ 143 h 189"/>
                  <a:gd name="T6" fmla="*/ 43 w 43"/>
                  <a:gd name="T7" fmla="*/ 129 h 189"/>
                  <a:gd name="T8" fmla="*/ 43 w 43"/>
                  <a:gd name="T9" fmla="*/ 0 h 189"/>
                </a:gdLst>
                <a:ahLst/>
                <a:cxnLst>
                  <a:cxn ang="0">
                    <a:pos x="T0" y="T1"/>
                  </a:cxn>
                  <a:cxn ang="0">
                    <a:pos x="T2" y="T3"/>
                  </a:cxn>
                  <a:cxn ang="0">
                    <a:pos x="T4" y="T5"/>
                  </a:cxn>
                  <a:cxn ang="0">
                    <a:pos x="T6" y="T7"/>
                  </a:cxn>
                  <a:cxn ang="0">
                    <a:pos x="T8" y="T9"/>
                  </a:cxn>
                </a:cxnLst>
                <a:rect l="0" t="0" r="r" b="b"/>
                <a:pathLst>
                  <a:path w="43" h="189">
                    <a:moveTo>
                      <a:pt x="0" y="189"/>
                    </a:moveTo>
                    <a:lnTo>
                      <a:pt x="28" y="164"/>
                    </a:lnTo>
                    <a:lnTo>
                      <a:pt x="28" y="143"/>
                    </a:lnTo>
                    <a:lnTo>
                      <a:pt x="43" y="129"/>
                    </a:lnTo>
                    <a:lnTo>
                      <a:pt x="43" y="0"/>
                    </a:lnTo>
                  </a:path>
                </a:pathLst>
              </a:custGeom>
              <a:noFill/>
              <a:ln w="50800" cap="flat">
                <a:solidFill>
                  <a:srgbClr val="273D55"/>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113">
                <a:extLst>
                  <a:ext uri="{FF2B5EF4-FFF2-40B4-BE49-F238E27FC236}">
                    <a16:creationId xmlns:a16="http://schemas.microsoft.com/office/drawing/2014/main" id="{A15456D6-E645-3444-95D6-81C56E80B841}"/>
                  </a:ext>
                </a:extLst>
              </p:cNvPr>
              <p:cNvSpPr>
                <a:spLocks/>
              </p:cNvSpPr>
              <p:nvPr/>
            </p:nvSpPr>
            <p:spPr bwMode="auto">
              <a:xfrm>
                <a:off x="3736975" y="2687638"/>
                <a:ext cx="74613" cy="214313"/>
              </a:xfrm>
              <a:custGeom>
                <a:avLst/>
                <a:gdLst>
                  <a:gd name="T0" fmla="*/ 40 w 40"/>
                  <a:gd name="T1" fmla="*/ 0 h 120"/>
                  <a:gd name="T2" fmla="*/ 26 w 40"/>
                  <a:gd name="T3" fmla="*/ 0 h 120"/>
                  <a:gd name="T4" fmla="*/ 0 w 40"/>
                  <a:gd name="T5" fmla="*/ 26 h 120"/>
                  <a:gd name="T6" fmla="*/ 0 w 40"/>
                  <a:gd name="T7" fmla="*/ 120 h 120"/>
                </a:gdLst>
                <a:ahLst/>
                <a:cxnLst>
                  <a:cxn ang="0">
                    <a:pos x="T0" y="T1"/>
                  </a:cxn>
                  <a:cxn ang="0">
                    <a:pos x="T2" y="T3"/>
                  </a:cxn>
                  <a:cxn ang="0">
                    <a:pos x="T4" y="T5"/>
                  </a:cxn>
                  <a:cxn ang="0">
                    <a:pos x="T6" y="T7"/>
                  </a:cxn>
                </a:cxnLst>
                <a:rect l="0" t="0" r="r" b="b"/>
                <a:pathLst>
                  <a:path w="40" h="120">
                    <a:moveTo>
                      <a:pt x="40" y="0"/>
                    </a:moveTo>
                    <a:cubicBezTo>
                      <a:pt x="26" y="0"/>
                      <a:pt x="26" y="0"/>
                      <a:pt x="26" y="0"/>
                    </a:cubicBezTo>
                    <a:cubicBezTo>
                      <a:pt x="12" y="0"/>
                      <a:pt x="0" y="12"/>
                      <a:pt x="0" y="26"/>
                    </a:cubicBezTo>
                    <a:cubicBezTo>
                      <a:pt x="0" y="120"/>
                      <a:pt x="0" y="120"/>
                      <a:pt x="0" y="120"/>
                    </a:cubicBezTo>
                  </a:path>
                </a:pathLst>
              </a:custGeom>
              <a:noFill/>
              <a:ln w="50800" cap="flat">
                <a:solidFill>
                  <a:srgbClr val="273D55"/>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5" name="Oval 114">
                <a:extLst>
                  <a:ext uri="{FF2B5EF4-FFF2-40B4-BE49-F238E27FC236}">
                    <a16:creationId xmlns:a16="http://schemas.microsoft.com/office/drawing/2014/main" id="{853E300B-068F-E54F-A9CC-5DF98968955E}"/>
                  </a:ext>
                </a:extLst>
              </p:cNvPr>
              <p:cNvSpPr>
                <a:spLocks noChangeArrowheads="1"/>
              </p:cNvSpPr>
              <p:nvPr/>
            </p:nvSpPr>
            <p:spPr bwMode="auto">
              <a:xfrm>
                <a:off x="3984625" y="2184400"/>
                <a:ext cx="149225" cy="142875"/>
              </a:xfrm>
              <a:prstGeom prst="ellipse">
                <a:avLst/>
              </a:prstGeom>
              <a:noFill/>
              <a:ln w="50800" cap="flat">
                <a:solidFill>
                  <a:srgbClr val="1B8F9F"/>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6" name="Oval 115">
                <a:extLst>
                  <a:ext uri="{FF2B5EF4-FFF2-40B4-BE49-F238E27FC236}">
                    <a16:creationId xmlns:a16="http://schemas.microsoft.com/office/drawing/2014/main" id="{EEC80B2D-6B91-2E45-9B70-C0A90CD6CF9D}"/>
                  </a:ext>
                </a:extLst>
              </p:cNvPr>
              <p:cNvSpPr>
                <a:spLocks noChangeArrowheads="1"/>
              </p:cNvSpPr>
              <p:nvPr/>
            </p:nvSpPr>
            <p:spPr bwMode="auto">
              <a:xfrm>
                <a:off x="3762375" y="1968500"/>
                <a:ext cx="147638" cy="142875"/>
              </a:xfrm>
              <a:prstGeom prst="ellipse">
                <a:avLst/>
              </a:prstGeom>
              <a:noFill/>
              <a:ln w="50800" cap="flat">
                <a:solidFill>
                  <a:srgbClr val="1B8F9F"/>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7" name="Oval 116">
                <a:extLst>
                  <a:ext uri="{FF2B5EF4-FFF2-40B4-BE49-F238E27FC236}">
                    <a16:creationId xmlns:a16="http://schemas.microsoft.com/office/drawing/2014/main" id="{0318268D-A8DB-9745-8BEA-96E31D8B9D32}"/>
                  </a:ext>
                </a:extLst>
              </p:cNvPr>
              <p:cNvSpPr>
                <a:spLocks noChangeArrowheads="1"/>
              </p:cNvSpPr>
              <p:nvPr/>
            </p:nvSpPr>
            <p:spPr bwMode="auto">
              <a:xfrm>
                <a:off x="4159250" y="1919288"/>
                <a:ext cx="147638" cy="144463"/>
              </a:xfrm>
              <a:prstGeom prst="ellipse">
                <a:avLst/>
              </a:prstGeom>
              <a:noFill/>
              <a:ln w="50800" cap="flat">
                <a:solidFill>
                  <a:srgbClr val="1B8F9F"/>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Oval 117">
                <a:extLst>
                  <a:ext uri="{FF2B5EF4-FFF2-40B4-BE49-F238E27FC236}">
                    <a16:creationId xmlns:a16="http://schemas.microsoft.com/office/drawing/2014/main" id="{9EC60DA3-064B-6A48-A4ED-34B4033B0A73}"/>
                  </a:ext>
                </a:extLst>
              </p:cNvPr>
              <p:cNvSpPr>
                <a:spLocks noChangeArrowheads="1"/>
              </p:cNvSpPr>
              <p:nvPr/>
            </p:nvSpPr>
            <p:spPr bwMode="auto">
              <a:xfrm>
                <a:off x="4432300" y="1990725"/>
                <a:ext cx="149225" cy="144463"/>
              </a:xfrm>
              <a:prstGeom prst="ellipse">
                <a:avLst/>
              </a:prstGeom>
              <a:noFill/>
              <a:ln w="50800" cap="flat">
                <a:solidFill>
                  <a:srgbClr val="1B8F9F"/>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sp>
          <p:nvSpPr>
            <p:cNvPr id="33" name="Target 03…">
              <a:extLst>
                <a:ext uri="{FF2B5EF4-FFF2-40B4-BE49-F238E27FC236}">
                  <a16:creationId xmlns:a16="http://schemas.microsoft.com/office/drawing/2014/main" id="{573C8E63-3651-2F4B-AEEE-501776E3ED96}"/>
                </a:ext>
              </a:extLst>
            </p:cNvPr>
            <p:cNvSpPr txBox="1">
              <a:spLocks/>
            </p:cNvSpPr>
            <p:nvPr/>
          </p:nvSpPr>
          <p:spPr>
            <a:xfrm>
              <a:off x="4870940" y="5265647"/>
              <a:ext cx="2078195" cy="447162"/>
            </a:xfrm>
            <a:prstGeom prst="rect">
              <a:avLst/>
            </a:prstGeom>
          </p:spPr>
          <p:txBody>
            <a:bodyPr anchor="t"/>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algn="l">
                <a:defRPr sz="2000">
                  <a:solidFill>
                    <a:srgbClr val="1C1F25"/>
                  </a:solidFill>
                  <a:latin typeface="Roboto Light"/>
                  <a:ea typeface="Roboto Light"/>
                  <a:cs typeface="Roboto Light"/>
                  <a:sym typeface="Roboto Light"/>
                </a:defRPr>
              </a:pPr>
              <a:r>
                <a:rPr lang="en-US" sz="1400" b="1" kern="0" dirty="0">
                  <a:solidFill>
                    <a:schemeClr val="bg2">
                      <a:lumMod val="50000"/>
                    </a:schemeClr>
                  </a:solidFill>
                  <a:latin typeface="Roboto Light"/>
                  <a:ea typeface="Roboto Light"/>
                  <a:cs typeface="Roboto Light"/>
                  <a:sym typeface="Roboto Light"/>
                </a:rPr>
                <a:t>Ensure the services are defined in plain language; avoid use of heavy jargon and abbreviations.</a:t>
              </a:r>
            </a:p>
          </p:txBody>
        </p:sp>
      </p:grpSp>
      <p:sp>
        <p:nvSpPr>
          <p:cNvPr id="15" name="Target 03…">
            <a:extLst>
              <a:ext uri="{FF2B5EF4-FFF2-40B4-BE49-F238E27FC236}">
                <a16:creationId xmlns:a16="http://schemas.microsoft.com/office/drawing/2014/main" id="{47B4ED2D-FAAE-744E-B640-3DD820A06D6E}"/>
              </a:ext>
            </a:extLst>
          </p:cNvPr>
          <p:cNvSpPr txBox="1">
            <a:spLocks/>
          </p:cNvSpPr>
          <p:nvPr/>
        </p:nvSpPr>
        <p:spPr>
          <a:xfrm>
            <a:off x="890686" y="3836436"/>
            <a:ext cx="2800142" cy="784225"/>
          </a:xfrm>
          <a:prstGeom prst="rect">
            <a:avLst/>
          </a:prstGeom>
        </p:spPr>
        <p:txBody>
          <a:bodyPr/>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a:defRPr sz="2000">
                <a:solidFill>
                  <a:srgbClr val="1C1F25"/>
                </a:solidFill>
                <a:latin typeface="Roboto Light"/>
                <a:ea typeface="Roboto Light"/>
                <a:cs typeface="Roboto Light"/>
                <a:sym typeface="Roboto Light"/>
              </a:defRPr>
            </a:pPr>
            <a:r>
              <a:rPr lang="en-US" sz="1600" b="1" kern="0" dirty="0">
                <a:solidFill>
                  <a:schemeClr val="bg2">
                    <a:lumMod val="50000"/>
                  </a:schemeClr>
                </a:solidFill>
                <a:latin typeface="Roboto" panose="02000000000000000000" pitchFamily="2" charset="0"/>
                <a:ea typeface="Roboto" panose="02000000000000000000" pitchFamily="2" charset="0"/>
                <a:cs typeface="Roboto Light"/>
                <a:sym typeface="Roboto Light"/>
              </a:rPr>
              <a:t>Terms</a:t>
            </a:r>
          </a:p>
        </p:txBody>
      </p:sp>
      <p:grpSp>
        <p:nvGrpSpPr>
          <p:cNvPr id="63" name="Group 62">
            <a:extLst>
              <a:ext uri="{FF2B5EF4-FFF2-40B4-BE49-F238E27FC236}">
                <a16:creationId xmlns:a16="http://schemas.microsoft.com/office/drawing/2014/main" id="{76F52DB5-500D-4C4E-AA63-7DD643ACF2F0}"/>
              </a:ext>
            </a:extLst>
          </p:cNvPr>
          <p:cNvGrpSpPr/>
          <p:nvPr/>
        </p:nvGrpSpPr>
        <p:grpSpPr>
          <a:xfrm>
            <a:off x="1876143" y="2628580"/>
            <a:ext cx="792163" cy="1050925"/>
            <a:chOff x="9672638" y="5759450"/>
            <a:chExt cx="792163" cy="1050925"/>
          </a:xfrm>
        </p:grpSpPr>
        <p:sp>
          <p:nvSpPr>
            <p:cNvPr id="64" name="Freeform 63">
              <a:extLst>
                <a:ext uri="{FF2B5EF4-FFF2-40B4-BE49-F238E27FC236}">
                  <a16:creationId xmlns:a16="http://schemas.microsoft.com/office/drawing/2014/main" id="{67D4722B-5D50-864B-B502-E363D8BBE613}"/>
                </a:ext>
              </a:extLst>
            </p:cNvPr>
            <p:cNvSpPr>
              <a:spLocks/>
            </p:cNvSpPr>
            <p:nvPr/>
          </p:nvSpPr>
          <p:spPr bwMode="auto">
            <a:xfrm>
              <a:off x="9672638" y="5759450"/>
              <a:ext cx="792163" cy="1050925"/>
            </a:xfrm>
            <a:custGeom>
              <a:avLst/>
              <a:gdLst>
                <a:gd name="T0" fmla="*/ 499 w 499"/>
                <a:gd name="T1" fmla="*/ 0 h 662"/>
                <a:gd name="T2" fmla="*/ 93 w 499"/>
                <a:gd name="T3" fmla="*/ 0 h 662"/>
                <a:gd name="T4" fmla="*/ 0 w 499"/>
                <a:gd name="T5" fmla="*/ 91 h 662"/>
                <a:gd name="T6" fmla="*/ 0 w 499"/>
                <a:gd name="T7" fmla="*/ 662 h 662"/>
                <a:gd name="T8" fmla="*/ 499 w 499"/>
                <a:gd name="T9" fmla="*/ 662 h 662"/>
                <a:gd name="T10" fmla="*/ 499 w 499"/>
                <a:gd name="T11" fmla="*/ 0 h 662"/>
              </a:gdLst>
              <a:ahLst/>
              <a:cxnLst>
                <a:cxn ang="0">
                  <a:pos x="T0" y="T1"/>
                </a:cxn>
                <a:cxn ang="0">
                  <a:pos x="T2" y="T3"/>
                </a:cxn>
                <a:cxn ang="0">
                  <a:pos x="T4" y="T5"/>
                </a:cxn>
                <a:cxn ang="0">
                  <a:pos x="T6" y="T7"/>
                </a:cxn>
                <a:cxn ang="0">
                  <a:pos x="T8" y="T9"/>
                </a:cxn>
                <a:cxn ang="0">
                  <a:pos x="T10" y="T11"/>
                </a:cxn>
              </a:cxnLst>
              <a:rect l="0" t="0" r="r" b="b"/>
              <a:pathLst>
                <a:path w="499" h="662">
                  <a:moveTo>
                    <a:pt x="499" y="0"/>
                  </a:moveTo>
                  <a:lnTo>
                    <a:pt x="93" y="0"/>
                  </a:lnTo>
                  <a:lnTo>
                    <a:pt x="0" y="91"/>
                  </a:lnTo>
                  <a:lnTo>
                    <a:pt x="0" y="662"/>
                  </a:lnTo>
                  <a:lnTo>
                    <a:pt x="499" y="662"/>
                  </a:lnTo>
                  <a:lnTo>
                    <a:pt x="499" y="0"/>
                  </a:lnTo>
                  <a:close/>
                </a:path>
              </a:pathLst>
            </a:custGeom>
            <a:noFill/>
            <a:ln w="50800" cap="flat">
              <a:solidFill>
                <a:srgbClr val="273D55"/>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64">
              <a:extLst>
                <a:ext uri="{FF2B5EF4-FFF2-40B4-BE49-F238E27FC236}">
                  <a16:creationId xmlns:a16="http://schemas.microsoft.com/office/drawing/2014/main" id="{A2745FED-CBA4-8843-8CDD-679D749EA034}"/>
                </a:ext>
              </a:extLst>
            </p:cNvPr>
            <p:cNvSpPr>
              <a:spLocks/>
            </p:cNvSpPr>
            <p:nvPr/>
          </p:nvSpPr>
          <p:spPr bwMode="auto">
            <a:xfrm>
              <a:off x="9721851" y="5807075"/>
              <a:ext cx="149225" cy="142875"/>
            </a:xfrm>
            <a:custGeom>
              <a:avLst/>
              <a:gdLst>
                <a:gd name="T0" fmla="*/ 0 w 94"/>
                <a:gd name="T1" fmla="*/ 90 h 90"/>
                <a:gd name="T2" fmla="*/ 94 w 94"/>
                <a:gd name="T3" fmla="*/ 90 h 90"/>
                <a:gd name="T4" fmla="*/ 94 w 94"/>
                <a:gd name="T5" fmla="*/ 0 h 90"/>
              </a:gdLst>
              <a:ahLst/>
              <a:cxnLst>
                <a:cxn ang="0">
                  <a:pos x="T0" y="T1"/>
                </a:cxn>
                <a:cxn ang="0">
                  <a:pos x="T2" y="T3"/>
                </a:cxn>
                <a:cxn ang="0">
                  <a:pos x="T4" y="T5"/>
                </a:cxn>
              </a:cxnLst>
              <a:rect l="0" t="0" r="r" b="b"/>
              <a:pathLst>
                <a:path w="94" h="90">
                  <a:moveTo>
                    <a:pt x="0" y="90"/>
                  </a:moveTo>
                  <a:lnTo>
                    <a:pt x="94" y="90"/>
                  </a:lnTo>
                  <a:lnTo>
                    <a:pt x="94" y="0"/>
                  </a:lnTo>
                </a:path>
              </a:pathLst>
            </a:custGeom>
            <a:noFill/>
            <a:ln w="50800" cap="flat">
              <a:solidFill>
                <a:srgbClr val="273D55"/>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6" name="Oval 65">
              <a:extLst>
                <a:ext uri="{FF2B5EF4-FFF2-40B4-BE49-F238E27FC236}">
                  <a16:creationId xmlns:a16="http://schemas.microsoft.com/office/drawing/2014/main" id="{D0E48F91-DB03-D542-B74A-475F08E582B3}"/>
                </a:ext>
              </a:extLst>
            </p:cNvPr>
            <p:cNvSpPr>
              <a:spLocks noChangeArrowheads="1"/>
            </p:cNvSpPr>
            <p:nvPr/>
          </p:nvSpPr>
          <p:spPr bwMode="auto">
            <a:xfrm>
              <a:off x="9994901" y="6548438"/>
              <a:ext cx="149225" cy="142875"/>
            </a:xfrm>
            <a:prstGeom prst="ellipse">
              <a:avLst/>
            </a:prstGeom>
            <a:noFill/>
            <a:ln w="50800" cap="flat">
              <a:solidFill>
                <a:srgbClr val="1B8F9F"/>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66">
              <a:extLst>
                <a:ext uri="{FF2B5EF4-FFF2-40B4-BE49-F238E27FC236}">
                  <a16:creationId xmlns:a16="http://schemas.microsoft.com/office/drawing/2014/main" id="{05FEA067-CC09-0D44-9253-1013A1E70A39}"/>
                </a:ext>
              </a:extLst>
            </p:cNvPr>
            <p:cNvSpPr>
              <a:spLocks/>
            </p:cNvSpPr>
            <p:nvPr/>
          </p:nvSpPr>
          <p:spPr bwMode="auto">
            <a:xfrm>
              <a:off x="9894888" y="6046788"/>
              <a:ext cx="371475" cy="430213"/>
            </a:xfrm>
            <a:custGeom>
              <a:avLst/>
              <a:gdLst>
                <a:gd name="T0" fmla="*/ 107 w 200"/>
                <a:gd name="T1" fmla="*/ 0 h 240"/>
                <a:gd name="T2" fmla="*/ 0 w 200"/>
                <a:gd name="T3" fmla="*/ 93 h 240"/>
                <a:gd name="T4" fmla="*/ 0 w 200"/>
                <a:gd name="T5" fmla="*/ 106 h 240"/>
                <a:gd name="T6" fmla="*/ 14 w 200"/>
                <a:gd name="T7" fmla="*/ 120 h 240"/>
                <a:gd name="T8" fmla="*/ 54 w 200"/>
                <a:gd name="T9" fmla="*/ 120 h 240"/>
                <a:gd name="T10" fmla="*/ 67 w 200"/>
                <a:gd name="T11" fmla="*/ 106 h 240"/>
                <a:gd name="T12" fmla="*/ 67 w 200"/>
                <a:gd name="T13" fmla="*/ 93 h 240"/>
                <a:gd name="T14" fmla="*/ 100 w 200"/>
                <a:gd name="T15" fmla="*/ 66 h 240"/>
                <a:gd name="T16" fmla="*/ 134 w 200"/>
                <a:gd name="T17" fmla="*/ 93 h 240"/>
                <a:gd name="T18" fmla="*/ 116 w 200"/>
                <a:gd name="T19" fmla="*/ 133 h 240"/>
                <a:gd name="T20" fmla="*/ 54 w 200"/>
                <a:gd name="T21" fmla="*/ 227 h 240"/>
                <a:gd name="T22" fmla="*/ 67 w 200"/>
                <a:gd name="T23" fmla="*/ 240 h 240"/>
                <a:gd name="T24" fmla="*/ 107 w 200"/>
                <a:gd name="T25" fmla="*/ 240 h 240"/>
                <a:gd name="T26" fmla="*/ 120 w 200"/>
                <a:gd name="T27" fmla="*/ 227 h 240"/>
                <a:gd name="T28" fmla="*/ 172 w 200"/>
                <a:gd name="T29" fmla="*/ 170 h 240"/>
                <a:gd name="T30" fmla="*/ 200 w 200"/>
                <a:gd name="T31" fmla="*/ 94 h 240"/>
                <a:gd name="T32" fmla="*/ 107 w 200"/>
                <a:gd name="T3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0" h="240">
                  <a:moveTo>
                    <a:pt x="107" y="0"/>
                  </a:moveTo>
                  <a:cubicBezTo>
                    <a:pt x="36" y="0"/>
                    <a:pt x="2" y="46"/>
                    <a:pt x="0" y="93"/>
                  </a:cubicBezTo>
                  <a:cubicBezTo>
                    <a:pt x="0" y="98"/>
                    <a:pt x="0" y="102"/>
                    <a:pt x="0" y="106"/>
                  </a:cubicBezTo>
                  <a:cubicBezTo>
                    <a:pt x="0" y="114"/>
                    <a:pt x="6" y="120"/>
                    <a:pt x="14" y="120"/>
                  </a:cubicBezTo>
                  <a:cubicBezTo>
                    <a:pt x="54" y="120"/>
                    <a:pt x="54" y="120"/>
                    <a:pt x="54" y="120"/>
                  </a:cubicBezTo>
                  <a:cubicBezTo>
                    <a:pt x="61" y="120"/>
                    <a:pt x="67" y="114"/>
                    <a:pt x="67" y="106"/>
                  </a:cubicBezTo>
                  <a:cubicBezTo>
                    <a:pt x="67" y="93"/>
                    <a:pt x="67" y="93"/>
                    <a:pt x="67" y="93"/>
                  </a:cubicBezTo>
                  <a:cubicBezTo>
                    <a:pt x="67" y="78"/>
                    <a:pt x="82" y="66"/>
                    <a:pt x="100" y="66"/>
                  </a:cubicBezTo>
                  <a:cubicBezTo>
                    <a:pt x="119" y="66"/>
                    <a:pt x="134" y="78"/>
                    <a:pt x="134" y="93"/>
                  </a:cubicBezTo>
                  <a:cubicBezTo>
                    <a:pt x="134" y="112"/>
                    <a:pt x="129" y="121"/>
                    <a:pt x="116" y="133"/>
                  </a:cubicBezTo>
                  <a:cubicBezTo>
                    <a:pt x="93" y="153"/>
                    <a:pt x="54" y="183"/>
                    <a:pt x="54" y="227"/>
                  </a:cubicBezTo>
                  <a:cubicBezTo>
                    <a:pt x="54" y="234"/>
                    <a:pt x="60" y="240"/>
                    <a:pt x="67" y="240"/>
                  </a:cubicBezTo>
                  <a:cubicBezTo>
                    <a:pt x="107" y="240"/>
                    <a:pt x="107" y="240"/>
                    <a:pt x="107" y="240"/>
                  </a:cubicBezTo>
                  <a:cubicBezTo>
                    <a:pt x="114" y="240"/>
                    <a:pt x="121" y="234"/>
                    <a:pt x="120" y="227"/>
                  </a:cubicBezTo>
                  <a:cubicBezTo>
                    <a:pt x="120" y="204"/>
                    <a:pt x="158" y="184"/>
                    <a:pt x="172" y="170"/>
                  </a:cubicBezTo>
                  <a:cubicBezTo>
                    <a:pt x="193" y="150"/>
                    <a:pt x="200" y="121"/>
                    <a:pt x="200" y="94"/>
                  </a:cubicBezTo>
                  <a:cubicBezTo>
                    <a:pt x="200" y="48"/>
                    <a:pt x="157" y="0"/>
                    <a:pt x="107" y="0"/>
                  </a:cubicBezTo>
                  <a:close/>
                </a:path>
              </a:pathLst>
            </a:custGeom>
            <a:noFill/>
            <a:ln w="50800" cap="flat">
              <a:solidFill>
                <a:srgbClr val="1B8F9F"/>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sp>
        <p:nvSpPr>
          <p:cNvPr id="31" name="Target 03…">
            <a:extLst>
              <a:ext uri="{FF2B5EF4-FFF2-40B4-BE49-F238E27FC236}">
                <a16:creationId xmlns:a16="http://schemas.microsoft.com/office/drawing/2014/main" id="{8AFDE0B4-488C-D94B-9603-26AA772ABBCA}"/>
              </a:ext>
            </a:extLst>
          </p:cNvPr>
          <p:cNvSpPr txBox="1">
            <a:spLocks/>
          </p:cNvSpPr>
          <p:nvPr/>
        </p:nvSpPr>
        <p:spPr>
          <a:xfrm>
            <a:off x="1178991" y="4780376"/>
            <a:ext cx="2186466" cy="447162"/>
          </a:xfrm>
          <a:prstGeom prst="rect">
            <a:avLst/>
          </a:prstGeom>
        </p:spPr>
        <p:txBody>
          <a:bodyPr anchor="t"/>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algn="l">
              <a:defRPr sz="2000">
                <a:solidFill>
                  <a:srgbClr val="1C1F25"/>
                </a:solidFill>
                <a:latin typeface="Roboto Light"/>
                <a:ea typeface="Roboto Light"/>
                <a:cs typeface="Roboto Light"/>
                <a:sym typeface="Roboto Light"/>
              </a:defRPr>
            </a:pPr>
            <a:r>
              <a:rPr lang="en-US" sz="1400" b="1" kern="0" dirty="0">
                <a:solidFill>
                  <a:schemeClr val="bg2">
                    <a:lumMod val="50000"/>
                  </a:schemeClr>
                </a:solidFill>
                <a:latin typeface="Roboto Light"/>
                <a:ea typeface="Roboto Light"/>
                <a:cs typeface="Roboto Light"/>
                <a:sym typeface="Roboto Light"/>
              </a:rPr>
              <a:t>Services and Deliverables are often defined terms under the relevant MSA.</a:t>
            </a:r>
          </a:p>
        </p:txBody>
      </p:sp>
      <p:grpSp>
        <p:nvGrpSpPr>
          <p:cNvPr id="9" name="Group 8">
            <a:extLst>
              <a:ext uri="{FF2B5EF4-FFF2-40B4-BE49-F238E27FC236}">
                <a16:creationId xmlns:a16="http://schemas.microsoft.com/office/drawing/2014/main" id="{299FB671-C563-594E-B1D4-0D9CB31D2146}"/>
              </a:ext>
            </a:extLst>
          </p:cNvPr>
          <p:cNvGrpSpPr/>
          <p:nvPr/>
        </p:nvGrpSpPr>
        <p:grpSpPr>
          <a:xfrm>
            <a:off x="8146976" y="2571605"/>
            <a:ext cx="2715652" cy="2623474"/>
            <a:chOff x="8175340" y="3056876"/>
            <a:chExt cx="2715652" cy="2623474"/>
          </a:xfrm>
        </p:grpSpPr>
        <p:sp>
          <p:nvSpPr>
            <p:cNvPr id="16" name="Target 03…">
              <a:extLst>
                <a:ext uri="{FF2B5EF4-FFF2-40B4-BE49-F238E27FC236}">
                  <a16:creationId xmlns:a16="http://schemas.microsoft.com/office/drawing/2014/main" id="{04B8D4B9-AAF3-7748-917C-2380B987816E}"/>
                </a:ext>
              </a:extLst>
            </p:cNvPr>
            <p:cNvSpPr txBox="1">
              <a:spLocks/>
            </p:cNvSpPr>
            <p:nvPr/>
          </p:nvSpPr>
          <p:spPr>
            <a:xfrm>
              <a:off x="8392737" y="4321708"/>
              <a:ext cx="1917701" cy="784225"/>
            </a:xfrm>
            <a:prstGeom prst="rect">
              <a:avLst/>
            </a:prstGeom>
          </p:spPr>
          <p:txBody>
            <a:bodyPr/>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a:defRPr sz="2000">
                  <a:solidFill>
                    <a:srgbClr val="1C1F25"/>
                  </a:solidFill>
                  <a:latin typeface="Roboto Light"/>
                  <a:ea typeface="Roboto Light"/>
                  <a:cs typeface="Roboto Light"/>
                  <a:sym typeface="Roboto Light"/>
                </a:defRPr>
              </a:pPr>
              <a:r>
                <a:rPr lang="en-US" sz="1600" b="1" kern="0" dirty="0">
                  <a:solidFill>
                    <a:schemeClr val="bg2">
                      <a:lumMod val="50000"/>
                    </a:schemeClr>
                  </a:solidFill>
                  <a:latin typeface="Roboto" panose="02000000000000000000" pitchFamily="2" charset="0"/>
                  <a:ea typeface="Roboto" panose="02000000000000000000" pitchFamily="2" charset="0"/>
                  <a:cs typeface="Roboto Light"/>
                  <a:sym typeface="Roboto Light"/>
                </a:rPr>
                <a:t>IP Considerations</a:t>
              </a:r>
            </a:p>
          </p:txBody>
        </p:sp>
        <p:sp>
          <p:nvSpPr>
            <p:cNvPr id="32" name="Target 03…">
              <a:extLst>
                <a:ext uri="{FF2B5EF4-FFF2-40B4-BE49-F238E27FC236}">
                  <a16:creationId xmlns:a16="http://schemas.microsoft.com/office/drawing/2014/main" id="{25A1EE68-E019-714E-A828-A016BD0195BB}"/>
                </a:ext>
              </a:extLst>
            </p:cNvPr>
            <p:cNvSpPr txBox="1">
              <a:spLocks/>
            </p:cNvSpPr>
            <p:nvPr/>
          </p:nvSpPr>
          <p:spPr>
            <a:xfrm>
              <a:off x="8175340" y="5195079"/>
              <a:ext cx="2715652" cy="485271"/>
            </a:xfrm>
            <a:prstGeom prst="rect">
              <a:avLst/>
            </a:prstGeom>
          </p:spPr>
          <p:txBody>
            <a:bodyPr anchor="t"/>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algn="l">
                <a:defRPr sz="2000">
                  <a:solidFill>
                    <a:srgbClr val="1C1F25"/>
                  </a:solidFill>
                  <a:latin typeface="Roboto Light"/>
                  <a:ea typeface="Roboto Light"/>
                  <a:cs typeface="Roboto Light"/>
                  <a:sym typeface="Roboto Light"/>
                </a:defRPr>
              </a:pPr>
              <a:r>
                <a:rPr lang="en-US" sz="1400" b="1" dirty="0">
                  <a:solidFill>
                    <a:schemeClr val="bg2">
                      <a:lumMod val="50000"/>
                    </a:schemeClr>
                  </a:solidFill>
                  <a:sym typeface="Roboto Light"/>
                </a:rPr>
                <a:t>Deliverables often implicate IP considerations as the buyer will generally claim ownership over the rights to all Deliverables, so make sure Deliverables are clearly defined. </a:t>
              </a:r>
            </a:p>
            <a:p>
              <a:pPr>
                <a:defRPr sz="2000">
                  <a:solidFill>
                    <a:srgbClr val="1C1F25"/>
                  </a:solidFill>
                  <a:latin typeface="Roboto Light"/>
                  <a:ea typeface="Roboto Light"/>
                  <a:cs typeface="Roboto Light"/>
                  <a:sym typeface="Roboto Light"/>
                </a:defRPr>
              </a:pPr>
              <a:r>
                <a:rPr lang="en-US" sz="1100" b="1" kern="0" dirty="0">
                  <a:solidFill>
                    <a:schemeClr val="bg2">
                      <a:lumMod val="50000"/>
                    </a:schemeClr>
                  </a:solidFill>
                  <a:latin typeface="Roboto Light"/>
                  <a:ea typeface="Roboto Light"/>
                  <a:cs typeface="Roboto Light"/>
                  <a:sym typeface="Roboto Light"/>
                </a:rPr>
                <a:t> </a:t>
              </a:r>
            </a:p>
          </p:txBody>
        </p:sp>
        <p:grpSp>
          <p:nvGrpSpPr>
            <p:cNvPr id="39" name="Group 38">
              <a:extLst>
                <a:ext uri="{FF2B5EF4-FFF2-40B4-BE49-F238E27FC236}">
                  <a16:creationId xmlns:a16="http://schemas.microsoft.com/office/drawing/2014/main" id="{17A4FE19-7F8A-9746-8E55-2EC1FF48E6DA}"/>
                </a:ext>
              </a:extLst>
            </p:cNvPr>
            <p:cNvGrpSpPr/>
            <p:nvPr/>
          </p:nvGrpSpPr>
          <p:grpSpPr>
            <a:xfrm>
              <a:off x="8852609" y="3056876"/>
              <a:ext cx="997957" cy="1052513"/>
              <a:chOff x="7518401" y="3848100"/>
              <a:chExt cx="1090612" cy="1052513"/>
            </a:xfrm>
          </p:grpSpPr>
          <p:sp>
            <p:nvSpPr>
              <p:cNvPr id="40" name="Freeform 39">
                <a:extLst>
                  <a:ext uri="{FF2B5EF4-FFF2-40B4-BE49-F238E27FC236}">
                    <a16:creationId xmlns:a16="http://schemas.microsoft.com/office/drawing/2014/main" id="{1EABA589-14DE-2542-A5C1-C289E6C82CEB}"/>
                  </a:ext>
                </a:extLst>
              </p:cNvPr>
              <p:cNvSpPr>
                <a:spLocks/>
              </p:cNvSpPr>
              <p:nvPr/>
            </p:nvSpPr>
            <p:spPr bwMode="auto">
              <a:xfrm>
                <a:off x="7518401" y="3848100"/>
                <a:ext cx="769938" cy="1052513"/>
              </a:xfrm>
              <a:custGeom>
                <a:avLst/>
                <a:gdLst>
                  <a:gd name="T0" fmla="*/ 485 w 485"/>
                  <a:gd name="T1" fmla="*/ 256 h 663"/>
                  <a:gd name="T2" fmla="*/ 485 w 485"/>
                  <a:gd name="T3" fmla="*/ 0 h 663"/>
                  <a:gd name="T4" fmla="*/ 94 w 485"/>
                  <a:gd name="T5" fmla="*/ 0 h 663"/>
                  <a:gd name="T6" fmla="*/ 0 w 485"/>
                  <a:gd name="T7" fmla="*/ 90 h 663"/>
                  <a:gd name="T8" fmla="*/ 0 w 485"/>
                  <a:gd name="T9" fmla="*/ 663 h 663"/>
                  <a:gd name="T10" fmla="*/ 485 w 485"/>
                  <a:gd name="T11" fmla="*/ 663 h 663"/>
                  <a:gd name="T12" fmla="*/ 485 w 485"/>
                  <a:gd name="T13" fmla="*/ 556 h 663"/>
                </a:gdLst>
                <a:ahLst/>
                <a:cxnLst>
                  <a:cxn ang="0">
                    <a:pos x="T0" y="T1"/>
                  </a:cxn>
                  <a:cxn ang="0">
                    <a:pos x="T2" y="T3"/>
                  </a:cxn>
                  <a:cxn ang="0">
                    <a:pos x="T4" y="T5"/>
                  </a:cxn>
                  <a:cxn ang="0">
                    <a:pos x="T6" y="T7"/>
                  </a:cxn>
                  <a:cxn ang="0">
                    <a:pos x="T8" y="T9"/>
                  </a:cxn>
                  <a:cxn ang="0">
                    <a:pos x="T10" y="T11"/>
                  </a:cxn>
                  <a:cxn ang="0">
                    <a:pos x="T12" y="T13"/>
                  </a:cxn>
                </a:cxnLst>
                <a:rect l="0" t="0" r="r" b="b"/>
                <a:pathLst>
                  <a:path w="485" h="663">
                    <a:moveTo>
                      <a:pt x="485" y="256"/>
                    </a:moveTo>
                    <a:lnTo>
                      <a:pt x="485" y="0"/>
                    </a:lnTo>
                    <a:lnTo>
                      <a:pt x="94" y="0"/>
                    </a:lnTo>
                    <a:lnTo>
                      <a:pt x="0" y="90"/>
                    </a:lnTo>
                    <a:lnTo>
                      <a:pt x="0" y="663"/>
                    </a:lnTo>
                    <a:lnTo>
                      <a:pt x="485" y="663"/>
                    </a:lnTo>
                    <a:lnTo>
                      <a:pt x="485" y="556"/>
                    </a:lnTo>
                  </a:path>
                </a:pathLst>
              </a:custGeom>
              <a:noFill/>
              <a:ln w="50800" cap="flat">
                <a:solidFill>
                  <a:srgbClr val="253F53"/>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40">
                <a:extLst>
                  <a:ext uri="{FF2B5EF4-FFF2-40B4-BE49-F238E27FC236}">
                    <a16:creationId xmlns:a16="http://schemas.microsoft.com/office/drawing/2014/main" id="{94C40B68-909B-3441-B655-0BBAA557E157}"/>
                  </a:ext>
                </a:extLst>
              </p:cNvPr>
              <p:cNvSpPr>
                <a:spLocks/>
              </p:cNvSpPr>
              <p:nvPr/>
            </p:nvSpPr>
            <p:spPr bwMode="auto">
              <a:xfrm>
                <a:off x="7569201" y="3897313"/>
                <a:ext cx="149225" cy="142875"/>
              </a:xfrm>
              <a:custGeom>
                <a:avLst/>
                <a:gdLst>
                  <a:gd name="T0" fmla="*/ 0 w 94"/>
                  <a:gd name="T1" fmla="*/ 90 h 90"/>
                  <a:gd name="T2" fmla="*/ 94 w 94"/>
                  <a:gd name="T3" fmla="*/ 90 h 90"/>
                  <a:gd name="T4" fmla="*/ 94 w 94"/>
                  <a:gd name="T5" fmla="*/ 0 h 90"/>
                </a:gdLst>
                <a:ahLst/>
                <a:cxnLst>
                  <a:cxn ang="0">
                    <a:pos x="T0" y="T1"/>
                  </a:cxn>
                  <a:cxn ang="0">
                    <a:pos x="T2" y="T3"/>
                  </a:cxn>
                  <a:cxn ang="0">
                    <a:pos x="T4" y="T5"/>
                  </a:cxn>
                </a:cxnLst>
                <a:rect l="0" t="0" r="r" b="b"/>
                <a:pathLst>
                  <a:path w="94" h="90">
                    <a:moveTo>
                      <a:pt x="0" y="90"/>
                    </a:moveTo>
                    <a:lnTo>
                      <a:pt x="94" y="90"/>
                    </a:lnTo>
                    <a:lnTo>
                      <a:pt x="94" y="0"/>
                    </a:lnTo>
                  </a:path>
                </a:pathLst>
              </a:custGeom>
              <a:noFill/>
              <a:ln w="50800" cap="flat">
                <a:solidFill>
                  <a:srgbClr val="273D55"/>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 name="Oval 41">
                <a:extLst>
                  <a:ext uri="{FF2B5EF4-FFF2-40B4-BE49-F238E27FC236}">
                    <a16:creationId xmlns:a16="http://schemas.microsoft.com/office/drawing/2014/main" id="{349CFE92-F0AF-1649-90D7-61108510C04F}"/>
                  </a:ext>
                </a:extLst>
              </p:cNvPr>
              <p:cNvSpPr>
                <a:spLocks noChangeArrowheads="1"/>
              </p:cNvSpPr>
              <p:nvPr/>
            </p:nvSpPr>
            <p:spPr bwMode="auto">
              <a:xfrm>
                <a:off x="7916863" y="4302125"/>
                <a:ext cx="692150" cy="382588"/>
              </a:xfrm>
              <a:prstGeom prst="ellipse">
                <a:avLst/>
              </a:prstGeom>
              <a:noFill/>
              <a:ln w="50800" cap="flat">
                <a:solidFill>
                  <a:srgbClr val="1B8F9F"/>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 name="Oval 42">
                <a:extLst>
                  <a:ext uri="{FF2B5EF4-FFF2-40B4-BE49-F238E27FC236}">
                    <a16:creationId xmlns:a16="http://schemas.microsoft.com/office/drawing/2014/main" id="{4E84F4AB-57CF-A544-96EE-66C354D78CBB}"/>
                  </a:ext>
                </a:extLst>
              </p:cNvPr>
              <p:cNvSpPr>
                <a:spLocks noChangeArrowheads="1"/>
              </p:cNvSpPr>
              <p:nvPr/>
            </p:nvSpPr>
            <p:spPr bwMode="auto">
              <a:xfrm>
                <a:off x="8162926" y="4398963"/>
                <a:ext cx="198438" cy="188913"/>
              </a:xfrm>
              <a:prstGeom prst="ellipse">
                <a:avLst/>
              </a:prstGeom>
              <a:noFill/>
              <a:ln w="50800" cap="flat">
                <a:solidFill>
                  <a:srgbClr val="1B8F9F"/>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cxnSp>
        <p:nvCxnSpPr>
          <p:cNvPr id="69" name="Straight Connector 68">
            <a:extLst>
              <a:ext uri="{FF2B5EF4-FFF2-40B4-BE49-F238E27FC236}">
                <a16:creationId xmlns:a16="http://schemas.microsoft.com/office/drawing/2014/main" id="{59C8AD45-BAFD-2346-9432-6F3CA95A160B}"/>
              </a:ext>
            </a:extLst>
          </p:cNvPr>
          <p:cNvCxnSpPr>
            <a:cxnSpLocks/>
          </p:cNvCxnSpPr>
          <p:nvPr/>
        </p:nvCxnSpPr>
        <p:spPr>
          <a:xfrm>
            <a:off x="8239332" y="4313658"/>
            <a:ext cx="2078194" cy="0"/>
          </a:xfrm>
          <a:prstGeom prst="line">
            <a:avLst/>
          </a:prstGeom>
          <a:noFill/>
          <a:ln w="28575" cap="flat">
            <a:solidFill>
              <a:srgbClr val="253F53"/>
            </a:solidFill>
            <a:prstDash val="solid"/>
            <a:miter lim="400000"/>
          </a:ln>
          <a:effectLst/>
          <a:sp3d/>
        </p:spPr>
        <p:style>
          <a:lnRef idx="0">
            <a:scrgbClr r="0" g="0" b="0"/>
          </a:lnRef>
          <a:fillRef idx="0">
            <a:scrgbClr r="0" g="0" b="0"/>
          </a:fillRef>
          <a:effectRef idx="0">
            <a:scrgbClr r="0" g="0" b="0"/>
          </a:effectRef>
          <a:fontRef idx="none"/>
        </p:style>
      </p:cxnSp>
      <p:sp>
        <p:nvSpPr>
          <p:cNvPr id="44" name="Rectangle 43">
            <a:extLst>
              <a:ext uri="{FF2B5EF4-FFF2-40B4-BE49-F238E27FC236}">
                <a16:creationId xmlns:a16="http://schemas.microsoft.com/office/drawing/2014/main" id="{A48500E1-2B2F-8247-BFBA-4D013793727D}"/>
              </a:ext>
            </a:extLst>
          </p:cNvPr>
          <p:cNvSpPr/>
          <p:nvPr/>
        </p:nvSpPr>
        <p:spPr>
          <a:xfrm>
            <a:off x="83380" y="99135"/>
            <a:ext cx="411570"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rPr>
              <a:t>14</a:t>
            </a:r>
          </a:p>
        </p:txBody>
      </p:sp>
    </p:spTree>
    <p:extLst>
      <p:ext uri="{BB962C8B-B14F-4D97-AF65-F5344CB8AC3E}">
        <p14:creationId xmlns:p14="http://schemas.microsoft.com/office/powerpoint/2010/main" val="3919902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6" y="370052"/>
            <a:ext cx="10410628"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Work Orders: Basic Fee Structures – Fixed vs. Hourly</a:t>
            </a:r>
          </a:p>
        </p:txBody>
      </p:sp>
      <p:sp>
        <p:nvSpPr>
          <p:cNvPr id="2841" name="Professionally fabricate cross-platform processes and out-of-the-box mindshare.…"/>
          <p:cNvSpPr txBox="1">
            <a:spLocks noGrp="1"/>
          </p:cNvSpPr>
          <p:nvPr>
            <p:ph type="body" idx="4294967295"/>
          </p:nvPr>
        </p:nvSpPr>
        <p:spPr>
          <a:xfrm>
            <a:off x="890686" y="1238343"/>
            <a:ext cx="9535704" cy="660401"/>
          </a:xfrm>
          <a:prstGeom prst="rect">
            <a:avLst/>
          </a:prstGeom>
        </p:spPr>
        <p:txBody>
          <a:bodyPr/>
          <a:lstStyle/>
          <a:p>
            <a:pPr algn="l">
              <a:defRPr sz="2000">
                <a:solidFill>
                  <a:srgbClr val="1C1F25"/>
                </a:solidFill>
                <a:latin typeface="Roboto Light"/>
                <a:ea typeface="Roboto Light"/>
                <a:cs typeface="Roboto Light"/>
                <a:sym typeface="Roboto Light"/>
              </a:defRPr>
            </a:pPr>
            <a:r>
              <a:rPr lang="en-US" sz="1800" b="1" dirty="0">
                <a:solidFill>
                  <a:schemeClr val="bg2">
                    <a:lumMod val="50000"/>
                  </a:schemeClr>
                </a:solidFill>
                <a:latin typeface="Roboto" panose="02000000000000000000" pitchFamily="2" charset="0"/>
                <a:ea typeface="Roboto" panose="02000000000000000000" pitchFamily="2" charset="0"/>
              </a:rPr>
              <a:t>Key Concept : </a:t>
            </a:r>
          </a:p>
          <a:p>
            <a:pPr algn="l">
              <a:defRPr sz="2000">
                <a:solidFill>
                  <a:srgbClr val="1C1F25"/>
                </a:solidFill>
                <a:latin typeface="Roboto Light"/>
                <a:ea typeface="Roboto Light"/>
                <a:cs typeface="Roboto Light"/>
                <a:sym typeface="Roboto Light"/>
              </a:defRPr>
            </a:pPr>
            <a:r>
              <a:rPr lang="en-US" sz="1600" dirty="0">
                <a:solidFill>
                  <a:schemeClr val="bg2">
                    <a:lumMod val="50000"/>
                  </a:schemeClr>
                </a:solidFill>
                <a:latin typeface="Roboto" panose="02000000000000000000" pitchFamily="2" charset="0"/>
                <a:ea typeface="Roboto" panose="02000000000000000000" pitchFamily="2" charset="0"/>
              </a:rPr>
              <a:t>Most Work Orders utilize one of two basic fee structures.</a:t>
            </a: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38" name="Target 03…">
            <a:extLst>
              <a:ext uri="{FF2B5EF4-FFF2-40B4-BE49-F238E27FC236}">
                <a16:creationId xmlns:a16="http://schemas.microsoft.com/office/drawing/2014/main" id="{071E1161-7210-6447-B6CA-A0DB5DD6AFE8}"/>
              </a:ext>
            </a:extLst>
          </p:cNvPr>
          <p:cNvSpPr txBox="1">
            <a:spLocks/>
          </p:cNvSpPr>
          <p:nvPr/>
        </p:nvSpPr>
        <p:spPr>
          <a:xfrm>
            <a:off x="1027175" y="1921627"/>
            <a:ext cx="10410628" cy="787871"/>
          </a:xfrm>
          <a:prstGeom prst="rect">
            <a:avLst/>
          </a:prstGeom>
          <a:solidFill>
            <a:srgbClr val="177D8B"/>
          </a:solidFill>
          <a:ln>
            <a:noFill/>
          </a:ln>
        </p:spPr>
        <p:txBody>
          <a:bodyPr anchor="ctr"/>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marL="114300" algn="l">
              <a:defRPr sz="2000">
                <a:solidFill>
                  <a:srgbClr val="1C1F25"/>
                </a:solidFill>
                <a:latin typeface="Roboto Light"/>
                <a:ea typeface="Roboto Light"/>
                <a:cs typeface="Roboto Light"/>
                <a:sym typeface="Roboto Light"/>
              </a:defRPr>
            </a:pPr>
            <a:r>
              <a:rPr lang="en-US" sz="1600" dirty="0">
                <a:solidFill>
                  <a:schemeClr val="bg1"/>
                </a:solidFill>
                <a:latin typeface="Roboto" panose="02000000000000000000" pitchFamily="2" charset="0"/>
                <a:ea typeface="Roboto" panose="02000000000000000000" pitchFamily="2" charset="0"/>
                <a:sym typeface="Roboto Light"/>
              </a:rPr>
              <a:t>Fixed Fee – Deliverable-based, fees and payment tied to completion of milestones. Best practice: use a chart with a delivery schedule.</a:t>
            </a:r>
          </a:p>
        </p:txBody>
      </p:sp>
      <p:sp>
        <p:nvSpPr>
          <p:cNvPr id="17" name="Target 03…">
            <a:extLst>
              <a:ext uri="{FF2B5EF4-FFF2-40B4-BE49-F238E27FC236}">
                <a16:creationId xmlns:a16="http://schemas.microsoft.com/office/drawing/2014/main" id="{A9AD4FF5-319D-0F45-B59A-801D04A2330E}"/>
              </a:ext>
            </a:extLst>
          </p:cNvPr>
          <p:cNvSpPr txBox="1">
            <a:spLocks/>
          </p:cNvSpPr>
          <p:nvPr/>
        </p:nvSpPr>
        <p:spPr>
          <a:xfrm>
            <a:off x="1027175" y="4938962"/>
            <a:ext cx="10410628" cy="787871"/>
          </a:xfrm>
          <a:prstGeom prst="rect">
            <a:avLst/>
          </a:prstGeom>
          <a:solidFill>
            <a:srgbClr val="177D8B"/>
          </a:solidFill>
          <a:ln>
            <a:noFill/>
          </a:ln>
        </p:spPr>
        <p:txBody>
          <a:bodyPr anchor="ctr"/>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marL="114300" algn="l">
              <a:defRPr sz="2000">
                <a:solidFill>
                  <a:srgbClr val="1C1F25"/>
                </a:solidFill>
                <a:latin typeface="Roboto Light"/>
                <a:ea typeface="Roboto Light"/>
                <a:cs typeface="Roboto Light"/>
                <a:sym typeface="Roboto Light"/>
              </a:defRPr>
            </a:pPr>
            <a:r>
              <a:rPr lang="en-US" sz="1600" dirty="0">
                <a:solidFill>
                  <a:schemeClr val="bg1"/>
                </a:solidFill>
                <a:latin typeface="Roboto" panose="02000000000000000000" pitchFamily="2" charset="0"/>
                <a:ea typeface="Roboto" panose="02000000000000000000" pitchFamily="2" charset="0"/>
                <a:sym typeface="Roboto Light"/>
              </a:rPr>
              <a:t>Hourly – Time and Materials (T&amp;M, also called Time and Expense, T&amp;E)</a:t>
            </a:r>
          </a:p>
        </p:txBody>
      </p:sp>
      <p:graphicFrame>
        <p:nvGraphicFramePr>
          <p:cNvPr id="2" name="Table 1">
            <a:extLst>
              <a:ext uri="{FF2B5EF4-FFF2-40B4-BE49-F238E27FC236}">
                <a16:creationId xmlns:a16="http://schemas.microsoft.com/office/drawing/2014/main" id="{A3095B19-615E-E643-8223-4585618991EE}"/>
              </a:ext>
            </a:extLst>
          </p:cNvPr>
          <p:cNvGraphicFramePr>
            <a:graphicFrameLocks noGrp="1"/>
          </p:cNvGraphicFramePr>
          <p:nvPr>
            <p:extLst>
              <p:ext uri="{D42A27DB-BD31-4B8C-83A1-F6EECF244321}">
                <p14:modId xmlns:p14="http://schemas.microsoft.com/office/powerpoint/2010/main" val="705013343"/>
              </p:ext>
            </p:extLst>
          </p:nvPr>
        </p:nvGraphicFramePr>
        <p:xfrm>
          <a:off x="1573948" y="2856956"/>
          <a:ext cx="8433652" cy="1892844"/>
        </p:xfrm>
        <a:graphic>
          <a:graphicData uri="http://schemas.openxmlformats.org/drawingml/2006/table">
            <a:tbl>
              <a:tblPr firstRow="1" firstCol="1" bandRow="1">
                <a:tableStyleId>{D7AC3CCA-C797-4891-BE02-D94E43425B78}</a:tableStyleId>
              </a:tblPr>
              <a:tblGrid>
                <a:gridCol w="433279">
                  <a:extLst>
                    <a:ext uri="{9D8B030D-6E8A-4147-A177-3AD203B41FA5}">
                      <a16:colId xmlns:a16="http://schemas.microsoft.com/office/drawing/2014/main" val="2297451286"/>
                    </a:ext>
                  </a:extLst>
                </a:gridCol>
                <a:gridCol w="2408522">
                  <a:extLst>
                    <a:ext uri="{9D8B030D-6E8A-4147-A177-3AD203B41FA5}">
                      <a16:colId xmlns:a16="http://schemas.microsoft.com/office/drawing/2014/main" val="4190833406"/>
                    </a:ext>
                  </a:extLst>
                </a:gridCol>
                <a:gridCol w="3809035">
                  <a:extLst>
                    <a:ext uri="{9D8B030D-6E8A-4147-A177-3AD203B41FA5}">
                      <a16:colId xmlns:a16="http://schemas.microsoft.com/office/drawing/2014/main" val="4138171795"/>
                    </a:ext>
                  </a:extLst>
                </a:gridCol>
                <a:gridCol w="1782816">
                  <a:extLst>
                    <a:ext uri="{9D8B030D-6E8A-4147-A177-3AD203B41FA5}">
                      <a16:colId xmlns:a16="http://schemas.microsoft.com/office/drawing/2014/main" val="3625589345"/>
                    </a:ext>
                  </a:extLst>
                </a:gridCol>
              </a:tblGrid>
              <a:tr h="307144">
                <a:tc>
                  <a:txBody>
                    <a:bodyPr/>
                    <a:lstStyle/>
                    <a:p>
                      <a:pPr marL="0" marR="0" algn="ctr">
                        <a:lnSpc>
                          <a:spcPct val="107000"/>
                        </a:lnSpc>
                        <a:spcBef>
                          <a:spcPts val="0"/>
                        </a:spcBef>
                        <a:spcAft>
                          <a:spcPts val="0"/>
                        </a:spcAft>
                      </a:pPr>
                      <a:r>
                        <a:rPr lang="en-US" sz="1600" dirty="0">
                          <a:effectLst/>
                          <a:latin typeface="Roboto" panose="02000000000000000000" pitchFamily="2" charset="0"/>
                          <a:ea typeface="Roboto" panose="02000000000000000000" pitchFamily="2" charset="0"/>
                        </a:rPr>
                        <a:t>#</a:t>
                      </a:r>
                      <a:endParaRPr lang="en-US" sz="1600" dirty="0">
                        <a:effectLst/>
                        <a:latin typeface="Roboto" panose="02000000000000000000" pitchFamily="2" charset="0"/>
                        <a:ea typeface="Roboto" panose="02000000000000000000" pitchFamily="2"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latin typeface="Roboto" panose="02000000000000000000" pitchFamily="2" charset="0"/>
                          <a:ea typeface="Roboto" panose="02000000000000000000" pitchFamily="2" charset="0"/>
                        </a:rPr>
                        <a:t>Milestone</a:t>
                      </a:r>
                      <a:endParaRPr lang="en-US" sz="1600" dirty="0">
                        <a:effectLst/>
                        <a:latin typeface="Roboto" panose="02000000000000000000" pitchFamily="2" charset="0"/>
                        <a:ea typeface="Roboto" panose="02000000000000000000" pitchFamily="2"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latin typeface="Roboto" panose="02000000000000000000" pitchFamily="2" charset="0"/>
                          <a:ea typeface="Roboto" panose="02000000000000000000" pitchFamily="2" charset="0"/>
                        </a:rPr>
                        <a:t>Services/Deliverables</a:t>
                      </a:r>
                      <a:endParaRPr lang="en-US" sz="1600" dirty="0">
                        <a:effectLst/>
                        <a:latin typeface="Roboto" panose="02000000000000000000" pitchFamily="2" charset="0"/>
                        <a:ea typeface="Roboto" panose="02000000000000000000" pitchFamily="2"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latin typeface="Roboto" panose="02000000000000000000" pitchFamily="2" charset="0"/>
                          <a:ea typeface="Roboto" panose="02000000000000000000" pitchFamily="2" charset="0"/>
                        </a:rPr>
                        <a:t>Fees</a:t>
                      </a:r>
                      <a:endParaRPr lang="en-US" sz="1600" dirty="0">
                        <a:effectLst/>
                        <a:latin typeface="Roboto" panose="02000000000000000000" pitchFamily="2" charset="0"/>
                        <a:ea typeface="Roboto" panose="02000000000000000000" pitchFamily="2" charset="0"/>
                        <a:cs typeface="Times New Roman" panose="02020603050405020304" pitchFamily="18" charset="0"/>
                      </a:endParaRPr>
                    </a:p>
                  </a:txBody>
                  <a:tcPr marL="68580" marR="68580" marT="0" marB="0"/>
                </a:tc>
                <a:extLst>
                  <a:ext uri="{0D108BD9-81ED-4DB2-BD59-A6C34878D82A}">
                    <a16:rowId xmlns:a16="http://schemas.microsoft.com/office/drawing/2014/main" val="4281632694"/>
                  </a:ext>
                </a:extLst>
              </a:tr>
              <a:tr h="954790">
                <a:tc>
                  <a:txBody>
                    <a:bodyPr/>
                    <a:lstStyle/>
                    <a:p>
                      <a:pPr marL="0" marR="0">
                        <a:lnSpc>
                          <a:spcPct val="107000"/>
                        </a:lnSpc>
                        <a:spcBef>
                          <a:spcPts val="0"/>
                        </a:spcBef>
                        <a:spcAft>
                          <a:spcPts val="0"/>
                        </a:spcAft>
                      </a:pPr>
                      <a:r>
                        <a:rPr lang="en-US" sz="1600" dirty="0">
                          <a:effectLst/>
                          <a:latin typeface="Roboto" panose="02000000000000000000" pitchFamily="2" charset="0"/>
                          <a:ea typeface="Roboto" panose="02000000000000000000" pitchFamily="2" charset="0"/>
                        </a:rPr>
                        <a:t>1</a:t>
                      </a:r>
                      <a:endParaRPr lang="en-US" sz="1600" dirty="0">
                        <a:effectLst/>
                        <a:latin typeface="Roboto" panose="02000000000000000000" pitchFamily="2" charset="0"/>
                        <a:ea typeface="Roboto" panose="02000000000000000000" pitchFamily="2"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Roboto" panose="02000000000000000000" pitchFamily="2" charset="0"/>
                          <a:ea typeface="Roboto" panose="02000000000000000000" pitchFamily="2" charset="0"/>
                        </a:rPr>
                        <a:t>Backyard</a:t>
                      </a:r>
                      <a:endParaRPr lang="en-US" sz="1600" dirty="0">
                        <a:effectLst/>
                        <a:latin typeface="Roboto" panose="02000000000000000000" pitchFamily="2" charset="0"/>
                        <a:ea typeface="Roboto" panose="02000000000000000000" pitchFamily="2"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Roboto" panose="02000000000000000000" pitchFamily="2" charset="0"/>
                          <a:ea typeface="Roboto" panose="02000000000000000000" pitchFamily="2" charset="0"/>
                        </a:rPr>
                        <a:t>Cut grass on lawn, trim trees </a:t>
                      </a:r>
                      <a:endParaRPr lang="en-US" sz="1600" dirty="0">
                        <a:effectLst/>
                        <a:latin typeface="Roboto" panose="02000000000000000000" pitchFamily="2" charset="0"/>
                        <a:ea typeface="Roboto" panose="02000000000000000000" pitchFamily="2"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latin typeface="Roboto" panose="02000000000000000000" pitchFamily="2" charset="0"/>
                          <a:ea typeface="Roboto" panose="02000000000000000000" pitchFamily="2" charset="0"/>
                        </a:rPr>
                        <a:t>$500</a:t>
                      </a:r>
                      <a:endParaRPr lang="en-US" sz="1600" dirty="0">
                        <a:effectLst/>
                        <a:latin typeface="Roboto" panose="02000000000000000000" pitchFamily="2" charset="0"/>
                        <a:ea typeface="Roboto" panose="02000000000000000000" pitchFamily="2" charset="0"/>
                        <a:cs typeface="Times New Roman" panose="02020603050405020304" pitchFamily="18" charset="0"/>
                      </a:endParaRPr>
                    </a:p>
                  </a:txBody>
                  <a:tcPr marL="68580" marR="68580" marT="0" marB="0"/>
                </a:tc>
                <a:extLst>
                  <a:ext uri="{0D108BD9-81ED-4DB2-BD59-A6C34878D82A}">
                    <a16:rowId xmlns:a16="http://schemas.microsoft.com/office/drawing/2014/main" val="4225006894"/>
                  </a:ext>
                </a:extLst>
              </a:tr>
              <a:tr h="630910">
                <a:tc>
                  <a:txBody>
                    <a:bodyPr/>
                    <a:lstStyle/>
                    <a:p>
                      <a:pPr marL="0" marR="0">
                        <a:lnSpc>
                          <a:spcPct val="107000"/>
                        </a:lnSpc>
                        <a:spcBef>
                          <a:spcPts val="0"/>
                        </a:spcBef>
                        <a:spcAft>
                          <a:spcPts val="0"/>
                        </a:spcAft>
                      </a:pPr>
                      <a:r>
                        <a:rPr lang="en-US" sz="1600" dirty="0">
                          <a:effectLst/>
                          <a:latin typeface="Roboto" panose="02000000000000000000" pitchFamily="2" charset="0"/>
                          <a:ea typeface="Roboto" panose="02000000000000000000" pitchFamily="2" charset="0"/>
                        </a:rPr>
                        <a:t>2</a:t>
                      </a:r>
                      <a:endParaRPr lang="en-US" sz="1600" dirty="0">
                        <a:effectLst/>
                        <a:latin typeface="Roboto" panose="02000000000000000000" pitchFamily="2" charset="0"/>
                        <a:ea typeface="Roboto" panose="02000000000000000000" pitchFamily="2"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Roboto" panose="02000000000000000000" pitchFamily="2" charset="0"/>
                          <a:ea typeface="Roboto" panose="02000000000000000000" pitchFamily="2" charset="0"/>
                          <a:cs typeface="Times New Roman" panose="02020603050405020304" pitchFamily="18" charset="0"/>
                        </a:rPr>
                        <a:t>Front yard</a:t>
                      </a:r>
                    </a:p>
                  </a:txBody>
                  <a:tcPr marL="68580" marR="68580" marT="0" marB="0"/>
                </a:tc>
                <a:tc>
                  <a:txBody>
                    <a:bodyPr/>
                    <a:lstStyle/>
                    <a:p>
                      <a:pPr marL="0" marR="0" algn="l">
                        <a:lnSpc>
                          <a:spcPct val="107000"/>
                        </a:lnSpc>
                        <a:spcBef>
                          <a:spcPts val="0"/>
                        </a:spcBef>
                        <a:spcAft>
                          <a:spcPts val="0"/>
                        </a:spcAft>
                      </a:pPr>
                      <a:r>
                        <a:rPr lang="en-US" sz="1600" dirty="0">
                          <a:effectLst/>
                          <a:latin typeface="Roboto" panose="02000000000000000000" pitchFamily="2" charset="0"/>
                          <a:ea typeface="Roboto" panose="02000000000000000000" pitchFamily="2" charset="0"/>
                          <a:cs typeface="Times New Roman" panose="02020603050405020304" pitchFamily="18" charset="0"/>
                        </a:rPr>
                        <a:t>Trim hedges, remove weeds from hedge area</a:t>
                      </a:r>
                    </a:p>
                  </a:txBody>
                  <a:tcPr marL="68580" marR="68580" marT="0" marB="0"/>
                </a:tc>
                <a:tc>
                  <a:txBody>
                    <a:bodyPr/>
                    <a:lstStyle/>
                    <a:p>
                      <a:pPr marL="0" marR="0" algn="ctr">
                        <a:lnSpc>
                          <a:spcPct val="107000"/>
                        </a:lnSpc>
                        <a:spcBef>
                          <a:spcPts val="0"/>
                        </a:spcBef>
                        <a:spcAft>
                          <a:spcPts val="0"/>
                        </a:spcAft>
                      </a:pPr>
                      <a:r>
                        <a:rPr lang="en-US" sz="1600" dirty="0">
                          <a:effectLst/>
                          <a:latin typeface="Roboto" panose="02000000000000000000" pitchFamily="2" charset="0"/>
                          <a:ea typeface="Roboto" panose="02000000000000000000" pitchFamily="2" charset="0"/>
                        </a:rPr>
                        <a:t>$250</a:t>
                      </a:r>
                      <a:endParaRPr lang="en-US" sz="1600" dirty="0">
                        <a:effectLst/>
                        <a:latin typeface="Roboto" panose="02000000000000000000" pitchFamily="2" charset="0"/>
                        <a:ea typeface="Roboto" panose="02000000000000000000" pitchFamily="2" charset="0"/>
                        <a:cs typeface="Times New Roman" panose="02020603050405020304" pitchFamily="18" charset="0"/>
                      </a:endParaRPr>
                    </a:p>
                  </a:txBody>
                  <a:tcPr marL="68580" marR="68580" marT="0" marB="0"/>
                </a:tc>
                <a:extLst>
                  <a:ext uri="{0D108BD9-81ED-4DB2-BD59-A6C34878D82A}">
                    <a16:rowId xmlns:a16="http://schemas.microsoft.com/office/drawing/2014/main" val="4156382173"/>
                  </a:ext>
                </a:extLst>
              </a:tr>
            </a:tbl>
          </a:graphicData>
        </a:graphic>
      </p:graphicFrame>
      <p:sp>
        <p:nvSpPr>
          <p:cNvPr id="3" name="Rectangle 1">
            <a:extLst>
              <a:ext uri="{FF2B5EF4-FFF2-40B4-BE49-F238E27FC236}">
                <a16:creationId xmlns:a16="http://schemas.microsoft.com/office/drawing/2014/main" id="{277F7375-4D75-6542-BE2A-F5CD3EF2BBB0}"/>
              </a:ext>
            </a:extLst>
          </p:cNvPr>
          <p:cNvSpPr>
            <a:spLocks noChangeArrowheads="1"/>
          </p:cNvSpPr>
          <p:nvPr/>
        </p:nvSpPr>
        <p:spPr bwMode="auto">
          <a:xfrm>
            <a:off x="1027175" y="312960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Rectangle 8">
            <a:extLst>
              <a:ext uri="{FF2B5EF4-FFF2-40B4-BE49-F238E27FC236}">
                <a16:creationId xmlns:a16="http://schemas.microsoft.com/office/drawing/2014/main" id="{8B3E3C92-7BF1-5740-B95E-A7F3B6032772}"/>
              </a:ext>
            </a:extLst>
          </p:cNvPr>
          <p:cNvSpPr/>
          <p:nvPr/>
        </p:nvSpPr>
        <p:spPr>
          <a:xfrm>
            <a:off x="83380" y="99135"/>
            <a:ext cx="411570"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rPr>
              <a:t>15</a:t>
            </a:r>
          </a:p>
        </p:txBody>
      </p:sp>
      <p:sp>
        <p:nvSpPr>
          <p:cNvPr id="5" name="Rectangle 4">
            <a:extLst>
              <a:ext uri="{FF2B5EF4-FFF2-40B4-BE49-F238E27FC236}">
                <a16:creationId xmlns:a16="http://schemas.microsoft.com/office/drawing/2014/main" id="{FCE6F7FB-B14B-D74E-84BA-2F32D41422F5}"/>
              </a:ext>
            </a:extLst>
          </p:cNvPr>
          <p:cNvSpPr/>
          <p:nvPr/>
        </p:nvSpPr>
        <p:spPr>
          <a:xfrm>
            <a:off x="1573948" y="5869353"/>
            <a:ext cx="8433652" cy="492443"/>
          </a:xfrm>
          <a:prstGeom prst="rect">
            <a:avLst/>
          </a:prstGeom>
          <a:solidFill>
            <a:schemeClr val="bg1">
              <a:lumMod val="8500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defTabSz="825500" hangingPunct="0"/>
            <a:r>
              <a:rPr lang="en-US" sz="1600" dirty="0">
                <a:latin typeface="Roboto" panose="02000000000000000000" pitchFamily="2" charset="0"/>
                <a:ea typeface="Roboto" panose="02000000000000000000" pitchFamily="2" charset="0"/>
              </a:rPr>
              <a:t>  Landscaper to maintain front and back yard of property for $50/hour. </a:t>
            </a:r>
          </a:p>
          <a:p>
            <a:pPr defTabSz="825500" hangingPunct="0"/>
            <a:r>
              <a:rPr lang="en-US" sz="1600" dirty="0">
                <a:latin typeface="Roboto" panose="02000000000000000000" pitchFamily="2" charset="0"/>
                <a:ea typeface="Roboto" panose="02000000000000000000" pitchFamily="2" charset="0"/>
              </a:rPr>
              <a:t>  Total time to complete service estimated at 15 hours. Total fees will not exceed $750.</a:t>
            </a:r>
            <a:endParaRPr kumimoji="0" lang="en-US" sz="1600" i="0" u="none" strike="noStrike" cap="none" spc="0" normalizeH="0" baseline="0" dirty="0">
              <a:ln>
                <a:noFill/>
              </a:ln>
              <a:solidFill>
                <a:srgbClr val="FFFFFF"/>
              </a:solidFill>
              <a:effectLst/>
              <a:uFillTx/>
              <a:latin typeface="Roboto" panose="02000000000000000000" pitchFamily="2" charset="0"/>
              <a:ea typeface="Roboto" panose="02000000000000000000" pitchFamily="2" charset="0"/>
              <a:sym typeface="Helvetica Neue Medium"/>
            </a:endParaRPr>
          </a:p>
        </p:txBody>
      </p:sp>
    </p:spTree>
    <p:extLst>
      <p:ext uri="{BB962C8B-B14F-4D97-AF65-F5344CB8AC3E}">
        <p14:creationId xmlns:p14="http://schemas.microsoft.com/office/powerpoint/2010/main" val="4069563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6" y="370052"/>
            <a:ext cx="10410628"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Work Orders: Adv Fee Structure – Managed Services</a:t>
            </a:r>
            <a:endParaRPr sz="3200" b="1" dirty="0">
              <a:solidFill>
                <a:schemeClr val="bg2">
                  <a:lumMod val="50000"/>
                </a:schemeClr>
              </a:solidFill>
              <a:latin typeface="Roboto" panose="02000000000000000000" pitchFamily="2" charset="0"/>
              <a:ea typeface="Roboto" panose="02000000000000000000" pitchFamily="2" charset="0"/>
            </a:endParaRPr>
          </a:p>
        </p:txBody>
      </p:sp>
      <p:sp>
        <p:nvSpPr>
          <p:cNvPr id="2841" name="Professionally fabricate cross-platform processes and out-of-the-box mindshare.…"/>
          <p:cNvSpPr txBox="1">
            <a:spLocks noGrp="1"/>
          </p:cNvSpPr>
          <p:nvPr>
            <p:ph type="body" idx="4294967295"/>
          </p:nvPr>
        </p:nvSpPr>
        <p:spPr>
          <a:xfrm>
            <a:off x="890685" y="1238343"/>
            <a:ext cx="10211843" cy="660401"/>
          </a:xfrm>
          <a:prstGeom prst="rect">
            <a:avLst/>
          </a:prstGeom>
        </p:spPr>
        <p:txBody>
          <a:bodyPr/>
          <a:lstStyle/>
          <a:p>
            <a:pPr algn="l"/>
            <a:r>
              <a:rPr lang="en-US" sz="1800" b="1" dirty="0">
                <a:solidFill>
                  <a:schemeClr val="bg2">
                    <a:lumMod val="50000"/>
                  </a:schemeClr>
                </a:solidFill>
                <a:latin typeface="Roboto" panose="02000000000000000000" pitchFamily="2" charset="0"/>
                <a:ea typeface="Roboto" panose="02000000000000000000" pitchFamily="2" charset="0"/>
              </a:rPr>
              <a:t>Key Concept:</a:t>
            </a:r>
          </a:p>
          <a:p>
            <a:pPr algn="l"/>
            <a:r>
              <a:rPr lang="en-US" sz="1600" dirty="0">
                <a:solidFill>
                  <a:schemeClr val="bg2">
                    <a:lumMod val="50000"/>
                  </a:schemeClr>
                </a:solidFill>
                <a:latin typeface="Roboto" panose="02000000000000000000" pitchFamily="2" charset="0"/>
                <a:ea typeface="Roboto" panose="02000000000000000000" pitchFamily="2" charset="0"/>
              </a:rPr>
              <a:t>In an advanced fee structure, there are regular recurring monthly fees for ongoing services.</a:t>
            </a: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38" name="Target 03…">
            <a:extLst>
              <a:ext uri="{FF2B5EF4-FFF2-40B4-BE49-F238E27FC236}">
                <a16:creationId xmlns:a16="http://schemas.microsoft.com/office/drawing/2014/main" id="{071E1161-7210-6447-B6CA-A0DB5DD6AFE8}"/>
              </a:ext>
            </a:extLst>
          </p:cNvPr>
          <p:cNvSpPr txBox="1">
            <a:spLocks/>
          </p:cNvSpPr>
          <p:nvPr/>
        </p:nvSpPr>
        <p:spPr>
          <a:xfrm>
            <a:off x="1027175" y="2005919"/>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sym typeface="Roboto Light"/>
              </a:rPr>
              <a:t>Vendor must uphold and maintain agreed-upon service levels (SLAs) subject to payment of credits.</a:t>
            </a:r>
          </a:p>
        </p:txBody>
      </p:sp>
      <p:sp>
        <p:nvSpPr>
          <p:cNvPr id="17" name="Target 03…">
            <a:extLst>
              <a:ext uri="{FF2B5EF4-FFF2-40B4-BE49-F238E27FC236}">
                <a16:creationId xmlns:a16="http://schemas.microsoft.com/office/drawing/2014/main" id="{A9AD4FF5-319D-0F45-B59A-801D04A2330E}"/>
              </a:ext>
            </a:extLst>
          </p:cNvPr>
          <p:cNvSpPr txBox="1">
            <a:spLocks/>
          </p:cNvSpPr>
          <p:nvPr/>
        </p:nvSpPr>
        <p:spPr>
          <a:xfrm>
            <a:off x="3208147" y="2837010"/>
            <a:ext cx="5624634" cy="819050"/>
          </a:xfrm>
          <a:prstGeom prst="rect">
            <a:avLst/>
          </a:prstGeom>
          <a:solidFill>
            <a:srgbClr val="56C1BF"/>
          </a:solidFill>
          <a:ln>
            <a:noFill/>
          </a:ln>
        </p:spPr>
        <p:txBody>
          <a:bodyPr anchor="t"/>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pPr algn="ctr"/>
            <a:endParaRPr lang="en-US" b="1" dirty="0">
              <a:sym typeface="Roboto Light"/>
            </a:endParaRPr>
          </a:p>
          <a:p>
            <a:pPr algn="ctr"/>
            <a:r>
              <a:rPr lang="en-US" sz="2000" b="1" dirty="0">
                <a:sym typeface="Roboto Light"/>
              </a:rPr>
              <a:t>Examples in different industries</a:t>
            </a:r>
          </a:p>
        </p:txBody>
      </p:sp>
      <p:grpSp>
        <p:nvGrpSpPr>
          <p:cNvPr id="2" name="Group 1">
            <a:extLst>
              <a:ext uri="{FF2B5EF4-FFF2-40B4-BE49-F238E27FC236}">
                <a16:creationId xmlns:a16="http://schemas.microsoft.com/office/drawing/2014/main" id="{162ABCD3-F40A-AD4C-B394-0219D779BE0D}"/>
              </a:ext>
            </a:extLst>
          </p:cNvPr>
          <p:cNvGrpSpPr/>
          <p:nvPr/>
        </p:nvGrpSpPr>
        <p:grpSpPr>
          <a:xfrm>
            <a:off x="3208147" y="3882954"/>
            <a:ext cx="2366233" cy="2188216"/>
            <a:chOff x="1584572" y="3868096"/>
            <a:chExt cx="2366233" cy="2188216"/>
          </a:xfrm>
        </p:grpSpPr>
        <p:sp>
          <p:nvSpPr>
            <p:cNvPr id="7" name="Rectangle 6">
              <a:extLst>
                <a:ext uri="{FF2B5EF4-FFF2-40B4-BE49-F238E27FC236}">
                  <a16:creationId xmlns:a16="http://schemas.microsoft.com/office/drawing/2014/main" id="{0B06F7AB-3F56-F442-83C7-061815765C31}"/>
                </a:ext>
              </a:extLst>
            </p:cNvPr>
            <p:cNvSpPr/>
            <p:nvPr/>
          </p:nvSpPr>
          <p:spPr>
            <a:xfrm>
              <a:off x="1584572" y="4438896"/>
              <a:ext cx="2366233" cy="1617416"/>
            </a:xfrm>
            <a:prstGeom prst="rect">
              <a:avLst/>
            </a:prstGeom>
            <a:solidFill>
              <a:srgbClr val="273D55"/>
            </a:solidFill>
            <a:ln w="12700" cap="flat">
              <a:solidFill>
                <a:srgbClr val="273D55"/>
              </a:solidFill>
              <a:miter lim="400000"/>
            </a:ln>
            <a:effectLst>
              <a:outerShdw blurRad="127000" sx="102000" sy="102000" algn="ctr" rotWithShape="0">
                <a:prstClr val="black">
                  <a:alpha val="6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2880" tIns="182880" rIns="182880" bIns="182880" numCol="1" spcCol="38100" rtlCol="0" anchor="t">
              <a:noAutofit/>
            </a:bodyPr>
            <a:lstStyle/>
            <a:p>
              <a:pPr lvl="0" defTabSz="825500" hangingPunct="0"/>
              <a:r>
                <a:rPr lang="en-US" sz="1600" dirty="0">
                  <a:solidFill>
                    <a:schemeClr val="bg1"/>
                  </a:solidFill>
                  <a:latin typeface="Roboto" panose="02000000000000000000" pitchFamily="2" charset="0"/>
                  <a:ea typeface="Roboto" panose="02000000000000000000" pitchFamily="2" charset="0"/>
                  <a:sym typeface="Helvetica Neue Medium"/>
                </a:rPr>
                <a:t>Landscaper will cut grass at property resulting in  grass between 3” and 5” at all times</a:t>
              </a:r>
            </a:p>
          </p:txBody>
        </p:sp>
        <p:sp>
          <p:nvSpPr>
            <p:cNvPr id="9" name="Rectangle 8">
              <a:extLst>
                <a:ext uri="{FF2B5EF4-FFF2-40B4-BE49-F238E27FC236}">
                  <a16:creationId xmlns:a16="http://schemas.microsoft.com/office/drawing/2014/main" id="{080EAF6A-CE70-5040-9A50-3D9A577A3908}"/>
                </a:ext>
              </a:extLst>
            </p:cNvPr>
            <p:cNvSpPr/>
            <p:nvPr/>
          </p:nvSpPr>
          <p:spPr>
            <a:xfrm>
              <a:off x="1584572" y="3868096"/>
              <a:ext cx="2366233" cy="400110"/>
            </a:xfrm>
            <a:prstGeom prst="rect">
              <a:avLst/>
            </a:prstGeom>
          </p:spPr>
          <p:txBody>
            <a:bodyPr wrap="square">
              <a:spAutoFit/>
            </a:bodyPr>
            <a:lstStyle/>
            <a:p>
              <a:pPr lvl="0" algn="ctr" defTabSz="825500" hangingPunct="0"/>
              <a:r>
                <a:rPr lang="en-US" sz="2000" b="1" dirty="0">
                  <a:solidFill>
                    <a:schemeClr val="bg2">
                      <a:lumMod val="50000"/>
                    </a:schemeClr>
                  </a:solidFill>
                  <a:latin typeface="Roboto" panose="02000000000000000000" pitchFamily="2" charset="0"/>
                  <a:ea typeface="Roboto" panose="02000000000000000000" pitchFamily="2" charset="0"/>
                  <a:sym typeface="Helvetica Neue Medium"/>
                </a:rPr>
                <a:t>Landscaping</a:t>
              </a:r>
            </a:p>
          </p:txBody>
        </p:sp>
      </p:grpSp>
      <p:grpSp>
        <p:nvGrpSpPr>
          <p:cNvPr id="3" name="Group 2">
            <a:extLst>
              <a:ext uri="{FF2B5EF4-FFF2-40B4-BE49-F238E27FC236}">
                <a16:creationId xmlns:a16="http://schemas.microsoft.com/office/drawing/2014/main" id="{1FD53314-A65F-D249-8C04-B9B00F1EAE1E}"/>
              </a:ext>
            </a:extLst>
          </p:cNvPr>
          <p:cNvGrpSpPr/>
          <p:nvPr/>
        </p:nvGrpSpPr>
        <p:grpSpPr>
          <a:xfrm>
            <a:off x="6096000" y="3882954"/>
            <a:ext cx="3247149" cy="2188216"/>
            <a:chOff x="4472425" y="3868096"/>
            <a:chExt cx="3247149" cy="2188216"/>
          </a:xfrm>
        </p:grpSpPr>
        <p:sp>
          <p:nvSpPr>
            <p:cNvPr id="8" name="Rectangle 7">
              <a:extLst>
                <a:ext uri="{FF2B5EF4-FFF2-40B4-BE49-F238E27FC236}">
                  <a16:creationId xmlns:a16="http://schemas.microsoft.com/office/drawing/2014/main" id="{6118A8CD-ED1C-9148-9E57-9F81243CDE2A}"/>
                </a:ext>
              </a:extLst>
            </p:cNvPr>
            <p:cNvSpPr/>
            <p:nvPr/>
          </p:nvSpPr>
          <p:spPr>
            <a:xfrm>
              <a:off x="4949979" y="4438896"/>
              <a:ext cx="2366233" cy="1617416"/>
            </a:xfrm>
            <a:prstGeom prst="rect">
              <a:avLst/>
            </a:prstGeom>
            <a:solidFill>
              <a:srgbClr val="273D55"/>
            </a:solidFill>
            <a:ln w="12700" cap="flat">
              <a:solidFill>
                <a:srgbClr val="273D55"/>
              </a:solidFill>
              <a:miter lim="400000"/>
            </a:ln>
            <a:effectLst>
              <a:outerShdw blurRad="127000" sx="102000" sy="102000" algn="ctr" rotWithShape="0">
                <a:prstClr val="black">
                  <a:alpha val="6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2880" tIns="182880" rIns="182880" bIns="182880" numCol="1" spcCol="38100" rtlCol="0" anchor="t">
              <a:noAutofit/>
            </a:bodyPr>
            <a:lstStyle/>
            <a:p>
              <a:pPr defTabSz="825500" hangingPunct="0"/>
              <a:r>
                <a:rPr lang="en-US" sz="1600" dirty="0">
                  <a:solidFill>
                    <a:schemeClr val="bg1"/>
                  </a:solidFill>
                  <a:latin typeface="Roboto" panose="02000000000000000000" pitchFamily="2" charset="0"/>
                  <a:ea typeface="Roboto" panose="02000000000000000000" pitchFamily="2" charset="0"/>
                  <a:sym typeface="Helvetica Neue Medium"/>
                </a:rPr>
                <a:t>Tech outsourcer will provide buyer’s employees with help desk support 24/7 365 days</a:t>
              </a:r>
            </a:p>
          </p:txBody>
        </p:sp>
        <p:sp>
          <p:nvSpPr>
            <p:cNvPr id="11" name="Rectangle 10">
              <a:extLst>
                <a:ext uri="{FF2B5EF4-FFF2-40B4-BE49-F238E27FC236}">
                  <a16:creationId xmlns:a16="http://schemas.microsoft.com/office/drawing/2014/main" id="{D1BF832E-EA28-5B48-98A8-5E57CC65DA01}"/>
                </a:ext>
              </a:extLst>
            </p:cNvPr>
            <p:cNvSpPr/>
            <p:nvPr/>
          </p:nvSpPr>
          <p:spPr>
            <a:xfrm>
              <a:off x="4472425" y="3868096"/>
              <a:ext cx="3247149" cy="400110"/>
            </a:xfrm>
            <a:prstGeom prst="rect">
              <a:avLst/>
            </a:prstGeom>
          </p:spPr>
          <p:txBody>
            <a:bodyPr wrap="square">
              <a:spAutoFit/>
            </a:bodyPr>
            <a:lstStyle/>
            <a:p>
              <a:pPr algn="ctr" defTabSz="825500" hangingPunct="0"/>
              <a:r>
                <a:rPr lang="en-US" sz="2000" b="1" dirty="0">
                  <a:solidFill>
                    <a:schemeClr val="bg2">
                      <a:lumMod val="50000"/>
                    </a:schemeClr>
                  </a:solidFill>
                  <a:latin typeface="Roboto" panose="02000000000000000000" pitchFamily="2" charset="0"/>
                  <a:ea typeface="Roboto" panose="02000000000000000000" pitchFamily="2" charset="0"/>
                  <a:sym typeface="Helvetica Neue Medium"/>
                </a:rPr>
                <a:t>Tech Outsourcing</a:t>
              </a:r>
            </a:p>
          </p:txBody>
        </p:sp>
      </p:grpSp>
      <p:sp>
        <p:nvSpPr>
          <p:cNvPr id="13" name="Rectangle 12">
            <a:extLst>
              <a:ext uri="{FF2B5EF4-FFF2-40B4-BE49-F238E27FC236}">
                <a16:creationId xmlns:a16="http://schemas.microsoft.com/office/drawing/2014/main" id="{968839E6-FC49-3242-8184-517D851BCBD2}"/>
              </a:ext>
            </a:extLst>
          </p:cNvPr>
          <p:cNvSpPr/>
          <p:nvPr/>
        </p:nvSpPr>
        <p:spPr>
          <a:xfrm>
            <a:off x="83380" y="99135"/>
            <a:ext cx="411570"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rPr>
              <a:t>16</a:t>
            </a:r>
          </a:p>
        </p:txBody>
      </p:sp>
    </p:spTree>
    <p:extLst>
      <p:ext uri="{BB962C8B-B14F-4D97-AF65-F5344CB8AC3E}">
        <p14:creationId xmlns:p14="http://schemas.microsoft.com/office/powerpoint/2010/main" val="1610853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6" y="370052"/>
            <a:ext cx="10410628"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Work Orders: Term Dates</a:t>
            </a:r>
            <a:endParaRPr sz="3200" b="1" dirty="0">
              <a:solidFill>
                <a:schemeClr val="bg2">
                  <a:lumMod val="50000"/>
                </a:schemeClr>
              </a:solidFill>
              <a:latin typeface="Roboto" panose="02000000000000000000" pitchFamily="2" charset="0"/>
              <a:ea typeface="Roboto" panose="02000000000000000000" pitchFamily="2" charset="0"/>
            </a:endParaRP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38" name="Target 03…">
            <a:extLst>
              <a:ext uri="{FF2B5EF4-FFF2-40B4-BE49-F238E27FC236}">
                <a16:creationId xmlns:a16="http://schemas.microsoft.com/office/drawing/2014/main" id="{071E1161-7210-6447-B6CA-A0DB5DD6AFE8}"/>
              </a:ext>
            </a:extLst>
          </p:cNvPr>
          <p:cNvSpPr txBox="1">
            <a:spLocks/>
          </p:cNvSpPr>
          <p:nvPr/>
        </p:nvSpPr>
        <p:spPr>
          <a:xfrm>
            <a:off x="1027175" y="1562082"/>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sym typeface="Roboto Light"/>
              </a:rPr>
              <a:t>Ensure that Work Order contains clear and accurate start and end dates for the entire engagement.</a:t>
            </a:r>
          </a:p>
        </p:txBody>
      </p:sp>
      <p:sp>
        <p:nvSpPr>
          <p:cNvPr id="17" name="Target 03…">
            <a:extLst>
              <a:ext uri="{FF2B5EF4-FFF2-40B4-BE49-F238E27FC236}">
                <a16:creationId xmlns:a16="http://schemas.microsoft.com/office/drawing/2014/main" id="{A9AD4FF5-319D-0F45-B59A-801D04A2330E}"/>
              </a:ext>
            </a:extLst>
          </p:cNvPr>
          <p:cNvSpPr txBox="1">
            <a:spLocks/>
          </p:cNvSpPr>
          <p:nvPr/>
        </p:nvSpPr>
        <p:spPr>
          <a:xfrm>
            <a:off x="1027175" y="2323196"/>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sym typeface="Roboto Light"/>
              </a:rPr>
              <a:t>If applicable, ensure that Work Order contains clear and accurate delivery schedule for the completion of services/deliverable milestones over the course of the engagement.</a:t>
            </a:r>
          </a:p>
        </p:txBody>
      </p:sp>
      <p:sp>
        <p:nvSpPr>
          <p:cNvPr id="6" name="Target 03…">
            <a:extLst>
              <a:ext uri="{FF2B5EF4-FFF2-40B4-BE49-F238E27FC236}">
                <a16:creationId xmlns:a16="http://schemas.microsoft.com/office/drawing/2014/main" id="{BC64B7D2-1E2B-F54F-9614-1BDA2DA71ECC}"/>
              </a:ext>
            </a:extLst>
          </p:cNvPr>
          <p:cNvSpPr txBox="1">
            <a:spLocks/>
          </p:cNvSpPr>
          <p:nvPr/>
        </p:nvSpPr>
        <p:spPr>
          <a:xfrm>
            <a:off x="1027175" y="3098799"/>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sym typeface="Roboto Light"/>
              </a:rPr>
              <a:t>Watch for project start/end/delivery dates that occur before the effective date of the order itself.</a:t>
            </a:r>
          </a:p>
        </p:txBody>
      </p:sp>
      <p:sp>
        <p:nvSpPr>
          <p:cNvPr id="7" name="Target 03…">
            <a:extLst>
              <a:ext uri="{FF2B5EF4-FFF2-40B4-BE49-F238E27FC236}">
                <a16:creationId xmlns:a16="http://schemas.microsoft.com/office/drawing/2014/main" id="{4B8A6B45-4AC8-5A46-B952-2B82CE1D170D}"/>
              </a:ext>
            </a:extLst>
          </p:cNvPr>
          <p:cNvSpPr txBox="1">
            <a:spLocks/>
          </p:cNvSpPr>
          <p:nvPr/>
        </p:nvSpPr>
        <p:spPr>
          <a:xfrm>
            <a:off x="1027175" y="3874402"/>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sym typeface="Roboto Light"/>
              </a:rPr>
              <a:t>Ensure project start/end dates and order effective dates align with proposed payment cycle.</a:t>
            </a:r>
          </a:p>
        </p:txBody>
      </p:sp>
      <p:sp>
        <p:nvSpPr>
          <p:cNvPr id="8" name="Target 03…">
            <a:extLst>
              <a:ext uri="{FF2B5EF4-FFF2-40B4-BE49-F238E27FC236}">
                <a16:creationId xmlns:a16="http://schemas.microsoft.com/office/drawing/2014/main" id="{2EF86643-8539-7842-94B0-5092701A465D}"/>
              </a:ext>
            </a:extLst>
          </p:cNvPr>
          <p:cNvSpPr txBox="1">
            <a:spLocks/>
          </p:cNvSpPr>
          <p:nvPr/>
        </p:nvSpPr>
        <p:spPr>
          <a:xfrm>
            <a:off x="1027175" y="4635517"/>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sym typeface="Roboto Light"/>
              </a:rPr>
              <a:t>Order may state that vendor began work prior to the execution of the order.</a:t>
            </a:r>
          </a:p>
        </p:txBody>
      </p:sp>
      <p:sp>
        <p:nvSpPr>
          <p:cNvPr id="9" name="Rectangle 8">
            <a:extLst>
              <a:ext uri="{FF2B5EF4-FFF2-40B4-BE49-F238E27FC236}">
                <a16:creationId xmlns:a16="http://schemas.microsoft.com/office/drawing/2014/main" id="{EC00834F-1E5E-A44F-ADCF-3146625DC35D}"/>
              </a:ext>
            </a:extLst>
          </p:cNvPr>
          <p:cNvSpPr/>
          <p:nvPr/>
        </p:nvSpPr>
        <p:spPr>
          <a:xfrm>
            <a:off x="83380" y="99135"/>
            <a:ext cx="411570"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rPr>
              <a:t>17</a:t>
            </a:r>
          </a:p>
        </p:txBody>
      </p:sp>
    </p:spTree>
    <p:extLst>
      <p:ext uri="{BB962C8B-B14F-4D97-AF65-F5344CB8AC3E}">
        <p14:creationId xmlns:p14="http://schemas.microsoft.com/office/powerpoint/2010/main" val="2495075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6" y="370052"/>
            <a:ext cx="10410628"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CLE Certification Credit</a:t>
            </a:r>
            <a:endParaRPr sz="3200" b="1" dirty="0">
              <a:solidFill>
                <a:schemeClr val="bg2">
                  <a:lumMod val="50000"/>
                </a:schemeClr>
              </a:solidFill>
              <a:latin typeface="Roboto" panose="02000000000000000000" pitchFamily="2" charset="0"/>
              <a:ea typeface="Roboto" panose="02000000000000000000" pitchFamily="2" charset="0"/>
            </a:endParaRP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2" name="Rectangle 1">
            <a:extLst>
              <a:ext uri="{FF2B5EF4-FFF2-40B4-BE49-F238E27FC236}">
                <a16:creationId xmlns:a16="http://schemas.microsoft.com/office/drawing/2014/main" id="{23D208DB-C862-AB47-957E-432EBC0EADD3}"/>
              </a:ext>
            </a:extLst>
          </p:cNvPr>
          <p:cNvSpPr/>
          <p:nvPr/>
        </p:nvSpPr>
        <p:spPr>
          <a:xfrm>
            <a:off x="890686" y="1454623"/>
            <a:ext cx="10211843" cy="707886"/>
          </a:xfrm>
          <a:prstGeom prst="rect">
            <a:avLst/>
          </a:prstGeom>
        </p:spPr>
        <p:txBody>
          <a:bodyPr wrap="square">
            <a:spAutoFit/>
          </a:bodyPr>
          <a:lstStyle/>
          <a:p>
            <a:r>
              <a:rPr lang="en-US" sz="2000" b="1" dirty="0">
                <a:solidFill>
                  <a:schemeClr val="bg2">
                    <a:lumMod val="50000"/>
                  </a:schemeClr>
                </a:solidFill>
                <a:latin typeface="Roboto" panose="02000000000000000000" pitchFamily="2" charset="0"/>
                <a:ea typeface="Roboto" panose="02000000000000000000" pitchFamily="2" charset="0"/>
              </a:rPr>
              <a:t>If you are applying for credit in a state that requires a certification code,</a:t>
            </a:r>
          </a:p>
          <a:p>
            <a:r>
              <a:rPr lang="en-US" sz="2000" b="1" dirty="0">
                <a:solidFill>
                  <a:schemeClr val="bg2">
                    <a:lumMod val="50000"/>
                  </a:schemeClr>
                </a:solidFill>
                <a:latin typeface="Roboto" panose="02000000000000000000" pitchFamily="2" charset="0"/>
                <a:ea typeface="Roboto" panose="02000000000000000000" pitchFamily="2" charset="0"/>
              </a:rPr>
              <a:t>the certification code for this session is </a:t>
            </a:r>
            <a:r>
              <a:rPr lang="en-US" sz="2000" b="1" dirty="0" err="1">
                <a:solidFill>
                  <a:srgbClr val="177D8B"/>
                </a:solidFill>
                <a:latin typeface="Roboto" panose="02000000000000000000" pitchFamily="2" charset="0"/>
                <a:ea typeface="Roboto" panose="02000000000000000000" pitchFamily="2" charset="0"/>
              </a:rPr>
              <a:t>TANGIBLE_Orders</a:t>
            </a:r>
            <a:r>
              <a:rPr lang="en-US" sz="2000" b="1" dirty="0">
                <a:solidFill>
                  <a:schemeClr val="bg2">
                    <a:lumMod val="50000"/>
                  </a:schemeClr>
                </a:solidFill>
                <a:latin typeface="Roboto" panose="02000000000000000000" pitchFamily="2" charset="0"/>
                <a:ea typeface="Roboto" panose="02000000000000000000" pitchFamily="2" charset="0"/>
              </a:rPr>
              <a:t>.</a:t>
            </a:r>
          </a:p>
        </p:txBody>
      </p:sp>
      <p:sp>
        <p:nvSpPr>
          <p:cNvPr id="5" name="Rectangle 4">
            <a:extLst>
              <a:ext uri="{FF2B5EF4-FFF2-40B4-BE49-F238E27FC236}">
                <a16:creationId xmlns:a16="http://schemas.microsoft.com/office/drawing/2014/main" id="{FD3199F4-626F-DB44-9373-C2E699773675}"/>
              </a:ext>
            </a:extLst>
          </p:cNvPr>
          <p:cNvSpPr/>
          <p:nvPr/>
        </p:nvSpPr>
        <p:spPr>
          <a:xfrm>
            <a:off x="83380" y="99135"/>
            <a:ext cx="411570"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rPr>
              <a:t>18</a:t>
            </a:r>
          </a:p>
        </p:txBody>
      </p:sp>
    </p:spTree>
    <p:extLst>
      <p:ext uri="{BB962C8B-B14F-4D97-AF65-F5344CB8AC3E}">
        <p14:creationId xmlns:p14="http://schemas.microsoft.com/office/powerpoint/2010/main" val="21639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D4342C6-69E0-2D46-BBE5-CA0BA72D1114}"/>
              </a:ext>
            </a:extLst>
          </p:cNvPr>
          <p:cNvSpPr/>
          <p:nvPr/>
        </p:nvSpPr>
        <p:spPr>
          <a:xfrm>
            <a:off x="475488" y="1579447"/>
            <a:ext cx="11508693" cy="1754326"/>
          </a:xfrm>
          <a:prstGeom prst="rect">
            <a:avLst/>
          </a:prstGeom>
        </p:spPr>
        <p:txBody>
          <a:bodyPr wrap="square">
            <a:spAutoFit/>
          </a:bodyPr>
          <a:lstStyle/>
          <a:p>
            <a:pPr algn="ctr"/>
            <a:br>
              <a:rPr lang="en-US" sz="3600" b="1" dirty="0">
                <a:solidFill>
                  <a:srgbClr val="FFFFFF"/>
                </a:solidFill>
                <a:latin typeface="Avenir Book" panose="02000503020000020003" pitchFamily="2" charset="0"/>
                <a:cs typeface="Calibri" panose="020F0502020204030204" pitchFamily="34" charset="0"/>
              </a:rPr>
            </a:br>
            <a:r>
              <a:rPr lang="en-US" sz="3600" b="1" dirty="0">
                <a:solidFill>
                  <a:schemeClr val="accent3"/>
                </a:solidFill>
                <a:latin typeface="Avenir Next" panose="020B0503020202020204" pitchFamily="34" charset="0"/>
                <a:ea typeface="Verdana" panose="020B0604030504040204" pitchFamily="34" charset="0"/>
                <a:cs typeface="Verdana" panose="020B0604030504040204" pitchFamily="34" charset="0"/>
              </a:rPr>
              <a:t> </a:t>
            </a:r>
          </a:p>
          <a:p>
            <a:pPr algn="ctr" defTabSz="457200" hangingPunct="0"/>
            <a:endParaRPr lang="en-US" sz="3600" b="1" dirty="0">
              <a:solidFill>
                <a:srgbClr val="FFFFFF"/>
              </a:solidFill>
              <a:latin typeface="Avenir Book" panose="02000503020000020003" pitchFamily="2" charset="0"/>
              <a:cs typeface="Calibri" panose="020F0502020204030204" pitchFamily="34" charset="0"/>
            </a:endParaRPr>
          </a:p>
        </p:txBody>
      </p:sp>
      <p:sp>
        <p:nvSpPr>
          <p:cNvPr id="2" name="Rectangle 1">
            <a:extLst>
              <a:ext uri="{FF2B5EF4-FFF2-40B4-BE49-F238E27FC236}">
                <a16:creationId xmlns:a16="http://schemas.microsoft.com/office/drawing/2014/main" id="{7C1B244C-02D4-644A-A168-182D130A5813}"/>
              </a:ext>
            </a:extLst>
          </p:cNvPr>
          <p:cNvSpPr/>
          <p:nvPr/>
        </p:nvSpPr>
        <p:spPr>
          <a:xfrm>
            <a:off x="360217" y="3351710"/>
            <a:ext cx="9807388" cy="584775"/>
          </a:xfrm>
          <a:prstGeom prst="rect">
            <a:avLst/>
          </a:prstGeom>
        </p:spPr>
        <p:txBody>
          <a:bodyPr wrap="square">
            <a:spAutoFit/>
          </a:bodyPr>
          <a:lstStyle/>
          <a:p>
            <a:pPr defTabSz="825500" latinLnBrk="1" hangingPunct="0"/>
            <a:r>
              <a:rPr lang="en-US" sz="3200" b="1" dirty="0">
                <a:solidFill>
                  <a:srgbClr val="FFFFFF"/>
                </a:solidFill>
                <a:latin typeface="Roboto" panose="02000000000000000000" pitchFamily="2" charset="0"/>
                <a:ea typeface="Roboto" panose="02000000000000000000" pitchFamily="2" charset="0"/>
                <a:cs typeface="Arial" panose="020B0604020202020204" pitchFamily="34" charset="0"/>
                <a:sym typeface="Gill Sans"/>
              </a:rPr>
              <a:t>Software Orders</a:t>
            </a:r>
          </a:p>
        </p:txBody>
      </p:sp>
      <p:pic>
        <p:nvPicPr>
          <p:cNvPr id="10" name="Picture 9">
            <a:extLst>
              <a:ext uri="{FF2B5EF4-FFF2-40B4-BE49-F238E27FC236}">
                <a16:creationId xmlns:a16="http://schemas.microsoft.com/office/drawing/2014/main" id="{295FBF33-9632-9740-8B5D-A06E79B42B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65647" y="5639056"/>
            <a:ext cx="2619223" cy="451031"/>
          </a:xfrm>
          <a:prstGeom prst="rect">
            <a:avLst/>
          </a:prstGeom>
        </p:spPr>
      </p:pic>
      <p:cxnSp>
        <p:nvCxnSpPr>
          <p:cNvPr id="12" name="Straight Connector 11">
            <a:extLst>
              <a:ext uri="{FF2B5EF4-FFF2-40B4-BE49-F238E27FC236}">
                <a16:creationId xmlns:a16="http://schemas.microsoft.com/office/drawing/2014/main" id="{992640CC-A5C8-3648-8526-B57CF79CC4F3}"/>
              </a:ext>
            </a:extLst>
          </p:cNvPr>
          <p:cNvCxnSpPr/>
          <p:nvPr/>
        </p:nvCxnSpPr>
        <p:spPr>
          <a:xfrm>
            <a:off x="360217" y="4074983"/>
            <a:ext cx="11623964" cy="0"/>
          </a:xfrm>
          <a:prstGeom prst="line">
            <a:avLst/>
          </a:prstGeom>
          <a:noFill/>
          <a:ln w="381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6" name="Rectangle 5">
            <a:extLst>
              <a:ext uri="{FF2B5EF4-FFF2-40B4-BE49-F238E27FC236}">
                <a16:creationId xmlns:a16="http://schemas.microsoft.com/office/drawing/2014/main" id="{9D3B2267-F077-B04F-98A8-396AC47809FB}"/>
              </a:ext>
            </a:extLst>
          </p:cNvPr>
          <p:cNvSpPr/>
          <p:nvPr/>
        </p:nvSpPr>
        <p:spPr>
          <a:xfrm>
            <a:off x="9198906" y="6090087"/>
            <a:ext cx="2585964" cy="307777"/>
          </a:xfrm>
          <a:prstGeom prst="rect">
            <a:avLst/>
          </a:prstGeom>
        </p:spPr>
        <p:txBody>
          <a:bodyPr wrap="none">
            <a:spAutoFit/>
          </a:bodyPr>
          <a:lstStyle/>
          <a:p>
            <a:pPr algn="r" defTabSz="825500" latinLnBrk="1" hangingPunct="0"/>
            <a:r>
              <a:rPr lang="en-US" sz="1400" dirty="0">
                <a:solidFill>
                  <a:srgbClr val="FFFFFF"/>
                </a:solidFill>
                <a:latin typeface="Roboto" panose="02000000000000000000" pitchFamily="2" charset="0"/>
                <a:ea typeface="Roboto" panose="02000000000000000000" pitchFamily="2" charset="0"/>
                <a:cs typeface="Arial" panose="020B0604020202020204" pitchFamily="34" charset="0"/>
                <a:sym typeface="Gill Sans"/>
              </a:rPr>
              <a:t>Law at the speed of business</a:t>
            </a:r>
            <a:r>
              <a:rPr lang="en-US" sz="1400" baseline="30000" dirty="0">
                <a:solidFill>
                  <a:srgbClr val="FFFFFF"/>
                </a:solidFill>
                <a:latin typeface="Avenir Next" panose="020B0503020202020204" pitchFamily="34" charset="0"/>
                <a:cs typeface="Arial" panose="020B0604020202020204" pitchFamily="34" charset="0"/>
                <a:sym typeface="Gill Sans"/>
              </a:rPr>
              <a:t>®</a:t>
            </a:r>
          </a:p>
        </p:txBody>
      </p:sp>
      <p:sp>
        <p:nvSpPr>
          <p:cNvPr id="7" name="Rectangle 6">
            <a:extLst>
              <a:ext uri="{FF2B5EF4-FFF2-40B4-BE49-F238E27FC236}">
                <a16:creationId xmlns:a16="http://schemas.microsoft.com/office/drawing/2014/main" id="{B9A01DD0-5C18-D643-B4B7-60317F0FDB48}"/>
              </a:ext>
            </a:extLst>
          </p:cNvPr>
          <p:cNvSpPr/>
          <p:nvPr/>
        </p:nvSpPr>
        <p:spPr>
          <a:xfrm>
            <a:off x="83380" y="99135"/>
            <a:ext cx="411570" cy="410369"/>
          </a:xfrm>
          <a:prstGeom prst="rect">
            <a:avLst/>
          </a:prstGeom>
          <a:blipFill rotWithShape="1">
            <a:blip r:embed="rId4"/>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rPr>
              <a:t>19</a:t>
            </a:r>
          </a:p>
        </p:txBody>
      </p:sp>
    </p:spTree>
    <p:extLst>
      <p:ext uri="{BB962C8B-B14F-4D97-AF65-F5344CB8AC3E}">
        <p14:creationId xmlns:p14="http://schemas.microsoft.com/office/powerpoint/2010/main" val="6458457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D4342C6-69E0-2D46-BBE5-CA0BA72D1114}"/>
              </a:ext>
            </a:extLst>
          </p:cNvPr>
          <p:cNvSpPr/>
          <p:nvPr/>
        </p:nvSpPr>
        <p:spPr>
          <a:xfrm>
            <a:off x="475488" y="1579447"/>
            <a:ext cx="11508693" cy="1754326"/>
          </a:xfrm>
          <a:prstGeom prst="rect">
            <a:avLst/>
          </a:prstGeom>
        </p:spPr>
        <p:txBody>
          <a:bodyPr wrap="square">
            <a:spAutoFit/>
          </a:bodyPr>
          <a:lstStyle/>
          <a:p>
            <a:pPr algn="ctr"/>
            <a:br>
              <a:rPr lang="en-US" sz="3600" b="1" dirty="0">
                <a:solidFill>
                  <a:srgbClr val="FFFFFF"/>
                </a:solidFill>
                <a:latin typeface="Avenir Book" panose="02000503020000020003" pitchFamily="2" charset="0"/>
                <a:cs typeface="Calibri" panose="020F0502020204030204" pitchFamily="34" charset="0"/>
              </a:rPr>
            </a:br>
            <a:r>
              <a:rPr lang="en-US" sz="3600" b="1" dirty="0">
                <a:solidFill>
                  <a:schemeClr val="accent3"/>
                </a:solidFill>
                <a:latin typeface="Avenir Next" panose="020B0503020202020204" pitchFamily="34" charset="0"/>
                <a:ea typeface="Verdana" panose="020B0604030504040204" pitchFamily="34" charset="0"/>
                <a:cs typeface="Verdana" panose="020B0604030504040204" pitchFamily="34" charset="0"/>
              </a:rPr>
              <a:t> </a:t>
            </a:r>
          </a:p>
          <a:p>
            <a:pPr algn="ctr" defTabSz="457200" hangingPunct="0"/>
            <a:endParaRPr lang="en-US" sz="3600" b="1" dirty="0">
              <a:solidFill>
                <a:srgbClr val="FFFFFF"/>
              </a:solidFill>
              <a:latin typeface="Avenir Book" panose="02000503020000020003" pitchFamily="2" charset="0"/>
              <a:cs typeface="Calibri" panose="020F0502020204030204" pitchFamily="34" charset="0"/>
            </a:endParaRPr>
          </a:p>
        </p:txBody>
      </p:sp>
      <p:sp>
        <p:nvSpPr>
          <p:cNvPr id="2" name="Rectangle 1">
            <a:extLst>
              <a:ext uri="{FF2B5EF4-FFF2-40B4-BE49-F238E27FC236}">
                <a16:creationId xmlns:a16="http://schemas.microsoft.com/office/drawing/2014/main" id="{7C1B244C-02D4-644A-A168-182D130A5813}"/>
              </a:ext>
            </a:extLst>
          </p:cNvPr>
          <p:cNvSpPr/>
          <p:nvPr/>
        </p:nvSpPr>
        <p:spPr>
          <a:xfrm>
            <a:off x="360217" y="2364277"/>
            <a:ext cx="9807388" cy="1938992"/>
          </a:xfrm>
          <a:prstGeom prst="rect">
            <a:avLst/>
          </a:prstGeom>
        </p:spPr>
        <p:txBody>
          <a:bodyPr wrap="square">
            <a:spAutoFit/>
          </a:bodyPr>
          <a:lstStyle/>
          <a:p>
            <a:pPr defTabSz="825500" latinLnBrk="1" hangingPunct="0"/>
            <a:r>
              <a:rPr lang="en-US" sz="3200" b="1" dirty="0">
                <a:solidFill>
                  <a:srgbClr val="FFFFFF"/>
                </a:solidFill>
                <a:latin typeface="Roboto" panose="02000000000000000000" pitchFamily="2" charset="0"/>
                <a:ea typeface="Roboto" panose="02000000000000000000" pitchFamily="2" charset="0"/>
                <a:cs typeface="Arial" panose="020B0604020202020204" pitchFamily="34" charset="0"/>
                <a:sym typeface="Gill Sans"/>
              </a:rPr>
              <a:t>Drafting &amp; Negotiating Order Forms</a:t>
            </a:r>
          </a:p>
          <a:p>
            <a:pPr defTabSz="825500" latinLnBrk="1" hangingPunct="0"/>
            <a:endParaRPr lang="en-US" sz="3200" b="1" dirty="0">
              <a:solidFill>
                <a:srgbClr val="FFFFFF"/>
              </a:solidFill>
              <a:latin typeface="Roboto" panose="02000000000000000000" pitchFamily="2" charset="0"/>
              <a:ea typeface="Roboto" panose="02000000000000000000" pitchFamily="2" charset="0"/>
              <a:cs typeface="Arial" panose="020B0604020202020204" pitchFamily="34" charset="0"/>
              <a:sym typeface="Gill Sans"/>
            </a:endParaRPr>
          </a:p>
          <a:p>
            <a:pPr defTabSz="825500" latinLnBrk="1" hangingPunct="0"/>
            <a:r>
              <a:rPr lang="en-US" sz="2800" b="1" dirty="0">
                <a:solidFill>
                  <a:schemeClr val="accent3"/>
                </a:solidFill>
                <a:latin typeface="Roboto" panose="02000000000000000000" pitchFamily="2" charset="0"/>
                <a:ea typeface="Roboto" panose="02000000000000000000" pitchFamily="2" charset="0"/>
                <a:cs typeface="Arial" panose="020B0604020202020204" pitchFamily="34" charset="0"/>
                <a:sym typeface="Gill Sans"/>
              </a:rPr>
              <a:t>Work Orders, Software Orders, SaaS Orders, and</a:t>
            </a:r>
          </a:p>
          <a:p>
            <a:pPr defTabSz="825500" latinLnBrk="1" hangingPunct="0"/>
            <a:r>
              <a:rPr lang="en-US" sz="2800" b="1" dirty="0">
                <a:solidFill>
                  <a:schemeClr val="accent3"/>
                </a:solidFill>
                <a:latin typeface="Roboto" panose="02000000000000000000" pitchFamily="2" charset="0"/>
                <a:ea typeface="Roboto" panose="02000000000000000000" pitchFamily="2" charset="0"/>
                <a:cs typeface="Arial" panose="020B0604020202020204" pitchFamily="34" charset="0"/>
                <a:sym typeface="Gill Sans"/>
              </a:rPr>
              <a:t>Hardware/Equipment Orders</a:t>
            </a:r>
          </a:p>
        </p:txBody>
      </p:sp>
      <p:pic>
        <p:nvPicPr>
          <p:cNvPr id="10" name="Picture 9">
            <a:extLst>
              <a:ext uri="{FF2B5EF4-FFF2-40B4-BE49-F238E27FC236}">
                <a16:creationId xmlns:a16="http://schemas.microsoft.com/office/drawing/2014/main" id="{295FBF33-9632-9740-8B5D-A06E79B42B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65647" y="5639056"/>
            <a:ext cx="2619223" cy="451031"/>
          </a:xfrm>
          <a:prstGeom prst="rect">
            <a:avLst/>
          </a:prstGeom>
        </p:spPr>
      </p:pic>
      <p:cxnSp>
        <p:nvCxnSpPr>
          <p:cNvPr id="12" name="Straight Connector 11">
            <a:extLst>
              <a:ext uri="{FF2B5EF4-FFF2-40B4-BE49-F238E27FC236}">
                <a16:creationId xmlns:a16="http://schemas.microsoft.com/office/drawing/2014/main" id="{992640CC-A5C8-3648-8526-B57CF79CC4F3}"/>
              </a:ext>
            </a:extLst>
          </p:cNvPr>
          <p:cNvCxnSpPr/>
          <p:nvPr/>
        </p:nvCxnSpPr>
        <p:spPr>
          <a:xfrm>
            <a:off x="417852" y="3208085"/>
            <a:ext cx="11623964" cy="0"/>
          </a:xfrm>
          <a:prstGeom prst="line">
            <a:avLst/>
          </a:prstGeom>
          <a:noFill/>
          <a:ln w="381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6" name="Rectangle 5">
            <a:extLst>
              <a:ext uri="{FF2B5EF4-FFF2-40B4-BE49-F238E27FC236}">
                <a16:creationId xmlns:a16="http://schemas.microsoft.com/office/drawing/2014/main" id="{9D3B2267-F077-B04F-98A8-396AC47809FB}"/>
              </a:ext>
            </a:extLst>
          </p:cNvPr>
          <p:cNvSpPr/>
          <p:nvPr/>
        </p:nvSpPr>
        <p:spPr>
          <a:xfrm>
            <a:off x="9198906" y="6090087"/>
            <a:ext cx="2585964" cy="307777"/>
          </a:xfrm>
          <a:prstGeom prst="rect">
            <a:avLst/>
          </a:prstGeom>
        </p:spPr>
        <p:txBody>
          <a:bodyPr wrap="none">
            <a:spAutoFit/>
          </a:bodyPr>
          <a:lstStyle/>
          <a:p>
            <a:pPr algn="r" defTabSz="825500" latinLnBrk="1" hangingPunct="0"/>
            <a:r>
              <a:rPr lang="en-US" sz="1400" dirty="0">
                <a:solidFill>
                  <a:srgbClr val="FFFFFF"/>
                </a:solidFill>
                <a:latin typeface="Roboto" panose="02000000000000000000" pitchFamily="2" charset="0"/>
                <a:ea typeface="Roboto" panose="02000000000000000000" pitchFamily="2" charset="0"/>
                <a:cs typeface="Arial" panose="020B0604020202020204" pitchFamily="34" charset="0"/>
                <a:sym typeface="Gill Sans"/>
              </a:rPr>
              <a:t>Law at the speed of business</a:t>
            </a:r>
            <a:r>
              <a:rPr lang="en-US" sz="1400" baseline="30000" dirty="0">
                <a:solidFill>
                  <a:srgbClr val="FFFFFF"/>
                </a:solidFill>
                <a:latin typeface="Avenir Next" panose="020B0503020202020204" pitchFamily="34" charset="0"/>
                <a:cs typeface="Arial" panose="020B0604020202020204" pitchFamily="34" charset="0"/>
                <a:sym typeface="Gill Sans"/>
              </a:rPr>
              <a:t>®</a:t>
            </a:r>
          </a:p>
        </p:txBody>
      </p:sp>
      <p:sp>
        <p:nvSpPr>
          <p:cNvPr id="9" name="Rectangle 8">
            <a:extLst>
              <a:ext uri="{FF2B5EF4-FFF2-40B4-BE49-F238E27FC236}">
                <a16:creationId xmlns:a16="http://schemas.microsoft.com/office/drawing/2014/main" id="{624C63BF-97C2-4A4C-9351-0364164DD6F5}"/>
              </a:ext>
            </a:extLst>
          </p:cNvPr>
          <p:cNvSpPr/>
          <p:nvPr/>
        </p:nvSpPr>
        <p:spPr>
          <a:xfrm>
            <a:off x="83380" y="99135"/>
            <a:ext cx="276837" cy="410369"/>
          </a:xfrm>
          <a:prstGeom prst="rect">
            <a:avLst/>
          </a:prstGeom>
          <a:blipFill rotWithShape="1">
            <a:blip r:embed="rId4"/>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rPr>
              <a:t>2</a:t>
            </a:r>
          </a:p>
        </p:txBody>
      </p:sp>
    </p:spTree>
    <p:extLst>
      <p:ext uri="{BB962C8B-B14F-4D97-AF65-F5344CB8AC3E}">
        <p14:creationId xmlns:p14="http://schemas.microsoft.com/office/powerpoint/2010/main" val="12932182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6" y="370052"/>
            <a:ext cx="10410628"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Software Order: Description of Products</a:t>
            </a:r>
            <a:endParaRPr sz="3200" b="1" dirty="0">
              <a:solidFill>
                <a:schemeClr val="bg2">
                  <a:lumMod val="50000"/>
                </a:schemeClr>
              </a:solidFill>
              <a:latin typeface="Roboto" panose="02000000000000000000" pitchFamily="2" charset="0"/>
              <a:ea typeface="Roboto" panose="02000000000000000000" pitchFamily="2" charset="0"/>
            </a:endParaRP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38" name="Target 03…">
            <a:extLst>
              <a:ext uri="{FF2B5EF4-FFF2-40B4-BE49-F238E27FC236}">
                <a16:creationId xmlns:a16="http://schemas.microsoft.com/office/drawing/2014/main" id="{071E1161-7210-6447-B6CA-A0DB5DD6AFE8}"/>
              </a:ext>
            </a:extLst>
          </p:cNvPr>
          <p:cNvSpPr txBox="1">
            <a:spLocks/>
          </p:cNvSpPr>
          <p:nvPr/>
        </p:nvSpPr>
        <p:spPr>
          <a:xfrm>
            <a:off x="1027175" y="1562082"/>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sym typeface="Roboto Light"/>
              </a:rPr>
              <a:t>Ensure that Software Order clearly defines the software titles being purchased; don’t rely on SKUs or product numbers</a:t>
            </a:r>
          </a:p>
        </p:txBody>
      </p:sp>
      <p:sp>
        <p:nvSpPr>
          <p:cNvPr id="17" name="Target 03…">
            <a:extLst>
              <a:ext uri="{FF2B5EF4-FFF2-40B4-BE49-F238E27FC236}">
                <a16:creationId xmlns:a16="http://schemas.microsoft.com/office/drawing/2014/main" id="{A9AD4FF5-319D-0F45-B59A-801D04A2330E}"/>
              </a:ext>
            </a:extLst>
          </p:cNvPr>
          <p:cNvSpPr txBox="1">
            <a:spLocks/>
          </p:cNvSpPr>
          <p:nvPr/>
        </p:nvSpPr>
        <p:spPr>
          <a:xfrm>
            <a:off x="1027175" y="2323196"/>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sym typeface="Roboto Light"/>
              </a:rPr>
              <a:t>If applicable, ensure that Software Order contains clear and accurate delivery schedule for the completion of services/deliverable milestones over the course of the engagement</a:t>
            </a:r>
          </a:p>
        </p:txBody>
      </p:sp>
      <p:sp>
        <p:nvSpPr>
          <p:cNvPr id="6" name="Rectangle 5">
            <a:extLst>
              <a:ext uri="{FF2B5EF4-FFF2-40B4-BE49-F238E27FC236}">
                <a16:creationId xmlns:a16="http://schemas.microsoft.com/office/drawing/2014/main" id="{8FC2A95E-1FB4-AB4F-BE42-C4014FD64AE6}"/>
              </a:ext>
            </a:extLst>
          </p:cNvPr>
          <p:cNvSpPr/>
          <p:nvPr/>
        </p:nvSpPr>
        <p:spPr>
          <a:xfrm>
            <a:off x="83380" y="99135"/>
            <a:ext cx="411570"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2000" dirty="0">
                <a:solidFill>
                  <a:srgbClr val="FFFFFF"/>
                </a:solidFill>
                <a:effectLst>
                  <a:outerShdw blurRad="38100" dist="12700" dir="5400000" rotWithShape="0">
                    <a:srgbClr val="000000">
                      <a:alpha val="50000"/>
                    </a:srgbClr>
                  </a:outerShdw>
                </a:effectLst>
                <a:latin typeface="Roboto" panose="02000000000000000000" pitchFamily="2" charset="0"/>
                <a:ea typeface="Roboto" panose="02000000000000000000" pitchFamily="2" charset="0"/>
                <a:cs typeface="Arial" panose="020B0604020202020204" pitchFamily="34" charset="0"/>
                <a:sym typeface="Gill Sans"/>
              </a:rPr>
              <a:t>20</a:t>
            </a:r>
            <a:endPar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endParaRPr>
          </a:p>
        </p:txBody>
      </p:sp>
    </p:spTree>
    <p:extLst>
      <p:ext uri="{BB962C8B-B14F-4D97-AF65-F5344CB8AC3E}">
        <p14:creationId xmlns:p14="http://schemas.microsoft.com/office/powerpoint/2010/main" val="1720672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5" y="370052"/>
            <a:ext cx="11549407"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Software Order: Usage Limitations &amp; User/Core CPU Counts</a:t>
            </a:r>
            <a:endParaRPr sz="3200" b="1" dirty="0">
              <a:solidFill>
                <a:schemeClr val="bg2">
                  <a:lumMod val="50000"/>
                </a:schemeClr>
              </a:solidFill>
              <a:latin typeface="Roboto" panose="02000000000000000000" pitchFamily="2" charset="0"/>
              <a:ea typeface="Roboto" panose="02000000000000000000" pitchFamily="2" charset="0"/>
            </a:endParaRP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38" name="Target 03…">
            <a:extLst>
              <a:ext uri="{FF2B5EF4-FFF2-40B4-BE49-F238E27FC236}">
                <a16:creationId xmlns:a16="http://schemas.microsoft.com/office/drawing/2014/main" id="{071E1161-7210-6447-B6CA-A0DB5DD6AFE8}"/>
              </a:ext>
            </a:extLst>
          </p:cNvPr>
          <p:cNvSpPr txBox="1">
            <a:spLocks/>
          </p:cNvSpPr>
          <p:nvPr/>
        </p:nvSpPr>
        <p:spPr>
          <a:xfrm>
            <a:off x="1027175" y="1562082"/>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t>Some software is provided under the condition that it only be used for a certain use case – if so, be sure that the buyer is aware of an accepts the usage restrictions and that they are clearly defined in the Software Order </a:t>
            </a:r>
          </a:p>
        </p:txBody>
      </p:sp>
      <p:sp>
        <p:nvSpPr>
          <p:cNvPr id="17" name="Target 03…">
            <a:extLst>
              <a:ext uri="{FF2B5EF4-FFF2-40B4-BE49-F238E27FC236}">
                <a16:creationId xmlns:a16="http://schemas.microsoft.com/office/drawing/2014/main" id="{A9AD4FF5-319D-0F45-B59A-801D04A2330E}"/>
              </a:ext>
            </a:extLst>
          </p:cNvPr>
          <p:cNvSpPr txBox="1">
            <a:spLocks/>
          </p:cNvSpPr>
          <p:nvPr/>
        </p:nvSpPr>
        <p:spPr>
          <a:xfrm>
            <a:off x="1027175" y="2278573"/>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t>If applicable, make sure that the number of authorized users, cores, CPUs, and the methodology for counting each is clearly defined in the order or the master agreement</a:t>
            </a:r>
          </a:p>
        </p:txBody>
      </p:sp>
      <p:sp>
        <p:nvSpPr>
          <p:cNvPr id="18" name="Target 03…">
            <a:extLst>
              <a:ext uri="{FF2B5EF4-FFF2-40B4-BE49-F238E27FC236}">
                <a16:creationId xmlns:a16="http://schemas.microsoft.com/office/drawing/2014/main" id="{573D99B9-BD5D-7047-80CB-8CA0AEAB5666}"/>
              </a:ext>
            </a:extLst>
          </p:cNvPr>
          <p:cNvSpPr txBox="1">
            <a:spLocks/>
          </p:cNvSpPr>
          <p:nvPr/>
        </p:nvSpPr>
        <p:spPr>
          <a:xfrm>
            <a:off x="1027175" y="2995064"/>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t>Failure to understand and define usage limitations and user counts can result in the assessment of overage fees </a:t>
            </a:r>
          </a:p>
        </p:txBody>
      </p:sp>
      <p:sp>
        <p:nvSpPr>
          <p:cNvPr id="7" name="Rectangle 6">
            <a:extLst>
              <a:ext uri="{FF2B5EF4-FFF2-40B4-BE49-F238E27FC236}">
                <a16:creationId xmlns:a16="http://schemas.microsoft.com/office/drawing/2014/main" id="{0925AE1D-2A24-EA4C-8295-7B46FF2E0F23}"/>
              </a:ext>
            </a:extLst>
          </p:cNvPr>
          <p:cNvSpPr/>
          <p:nvPr/>
        </p:nvSpPr>
        <p:spPr>
          <a:xfrm>
            <a:off x="83380" y="99135"/>
            <a:ext cx="411570"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rPr>
              <a:t>21</a:t>
            </a:r>
          </a:p>
        </p:txBody>
      </p:sp>
    </p:spTree>
    <p:extLst>
      <p:ext uri="{BB962C8B-B14F-4D97-AF65-F5344CB8AC3E}">
        <p14:creationId xmlns:p14="http://schemas.microsoft.com/office/powerpoint/2010/main" val="2418800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6" y="370052"/>
            <a:ext cx="10410628"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Software Order: Pricing, Overages, and True Ups</a:t>
            </a: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8" name="Rectangle 7">
            <a:extLst>
              <a:ext uri="{FF2B5EF4-FFF2-40B4-BE49-F238E27FC236}">
                <a16:creationId xmlns:a16="http://schemas.microsoft.com/office/drawing/2014/main" id="{C1BC8A77-F284-4A4B-B78E-37B0380A9D1D}"/>
              </a:ext>
            </a:extLst>
          </p:cNvPr>
          <p:cNvSpPr/>
          <p:nvPr/>
        </p:nvSpPr>
        <p:spPr>
          <a:xfrm>
            <a:off x="771932" y="2638216"/>
            <a:ext cx="2366233" cy="1792425"/>
          </a:xfrm>
          <a:prstGeom prst="rect">
            <a:avLst/>
          </a:prstGeom>
          <a:solidFill>
            <a:srgbClr val="273D55"/>
          </a:solidFill>
          <a:ln w="12700" cap="flat">
            <a:solidFill>
              <a:srgbClr val="273D55"/>
            </a:solidFill>
            <a:miter lim="400000"/>
          </a:ln>
          <a:effectLst>
            <a:outerShdw blurRad="127000" sx="102000" sy="102000" algn="ctr" rotWithShape="0">
              <a:prstClr val="black">
                <a:alpha val="6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2880" tIns="182880" rIns="182880" bIns="182880" numCol="1" spcCol="38100" rtlCol="0" anchor="t">
            <a:noAutofit/>
          </a:bodyPr>
          <a:lstStyle/>
          <a:p>
            <a:pPr lvl="0" defTabSz="825500" hangingPunct="0"/>
            <a:r>
              <a:rPr lang="en-US" sz="1600" dirty="0">
                <a:solidFill>
                  <a:schemeClr val="bg1"/>
                </a:solidFill>
                <a:latin typeface="Roboto" panose="02000000000000000000" pitchFamily="2" charset="0"/>
                <a:ea typeface="Roboto" panose="02000000000000000000" pitchFamily="2" charset="0"/>
                <a:sym typeface="Helvetica Neue Medium"/>
              </a:rPr>
              <a:t>Important to establish clear pricing per unit.</a:t>
            </a:r>
          </a:p>
        </p:txBody>
      </p:sp>
      <p:sp>
        <p:nvSpPr>
          <p:cNvPr id="9" name="Rectangle 8">
            <a:extLst>
              <a:ext uri="{FF2B5EF4-FFF2-40B4-BE49-F238E27FC236}">
                <a16:creationId xmlns:a16="http://schemas.microsoft.com/office/drawing/2014/main" id="{CE5D0777-13C3-2547-A712-54C17DC85A78}"/>
              </a:ext>
            </a:extLst>
          </p:cNvPr>
          <p:cNvSpPr/>
          <p:nvPr/>
        </p:nvSpPr>
        <p:spPr>
          <a:xfrm>
            <a:off x="3611013" y="2638217"/>
            <a:ext cx="2366233" cy="1792430"/>
          </a:xfrm>
          <a:prstGeom prst="rect">
            <a:avLst/>
          </a:prstGeom>
          <a:solidFill>
            <a:srgbClr val="273D55"/>
          </a:solidFill>
          <a:ln w="12700" cap="flat">
            <a:solidFill>
              <a:srgbClr val="273D55"/>
            </a:solidFill>
            <a:miter lim="400000"/>
          </a:ln>
          <a:effectLst>
            <a:outerShdw blurRad="127000" sx="102000" sy="102000" algn="ctr" rotWithShape="0">
              <a:prstClr val="black">
                <a:alpha val="6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2880" tIns="182880" rIns="182880" bIns="182880" numCol="1" spcCol="38100" rtlCol="0" anchor="t">
            <a:noAutofit/>
          </a:bodyPr>
          <a:lstStyle/>
          <a:p>
            <a:pPr defTabSz="825500" hangingPunct="0"/>
            <a:r>
              <a:rPr lang="en-US" sz="1600" dirty="0">
                <a:solidFill>
                  <a:schemeClr val="bg1"/>
                </a:solidFill>
                <a:latin typeface="Roboto" panose="02000000000000000000" pitchFamily="2" charset="0"/>
                <a:ea typeface="Roboto" panose="02000000000000000000" pitchFamily="2" charset="0"/>
                <a:sym typeface="Helvetica Neue Medium"/>
              </a:rPr>
              <a:t>Specific terms for overages incurred during the term of the order.</a:t>
            </a:r>
          </a:p>
        </p:txBody>
      </p:sp>
      <p:sp>
        <p:nvSpPr>
          <p:cNvPr id="11" name="Rectangle 10">
            <a:extLst>
              <a:ext uri="{FF2B5EF4-FFF2-40B4-BE49-F238E27FC236}">
                <a16:creationId xmlns:a16="http://schemas.microsoft.com/office/drawing/2014/main" id="{1B930F08-CF2F-7341-A185-3FE76B44B362}"/>
              </a:ext>
            </a:extLst>
          </p:cNvPr>
          <p:cNvSpPr/>
          <p:nvPr/>
        </p:nvSpPr>
        <p:spPr>
          <a:xfrm>
            <a:off x="6336768" y="2630980"/>
            <a:ext cx="2366233" cy="1792431"/>
          </a:xfrm>
          <a:prstGeom prst="rect">
            <a:avLst/>
          </a:prstGeom>
          <a:solidFill>
            <a:srgbClr val="273D55"/>
          </a:solidFill>
          <a:ln w="12700" cap="flat">
            <a:solidFill>
              <a:srgbClr val="273D55"/>
            </a:solidFill>
            <a:miter lim="400000"/>
          </a:ln>
          <a:effectLst>
            <a:outerShdw blurRad="127000" sx="102000" sy="102000" algn="ctr" rotWithShape="0">
              <a:prstClr val="black">
                <a:alpha val="6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2880" tIns="182880" rIns="182880" bIns="182880" numCol="1" spcCol="38100" rtlCol="0" anchor="t">
            <a:noAutofit/>
          </a:bodyPr>
          <a:lstStyle/>
          <a:p>
            <a:pPr defTabSz="825500" hangingPunct="0"/>
            <a:r>
              <a:rPr lang="en-US" sz="1600" dirty="0">
                <a:solidFill>
                  <a:schemeClr val="bg1"/>
                </a:solidFill>
                <a:latin typeface="Roboto" panose="02000000000000000000" pitchFamily="2" charset="0"/>
                <a:ea typeface="Roboto" panose="02000000000000000000" pitchFamily="2" charset="0"/>
                <a:sym typeface="Helvetica Neue Medium"/>
              </a:rPr>
              <a:t>Rights for buyer to add add additional users during the term of the order at an established price</a:t>
            </a:r>
          </a:p>
        </p:txBody>
      </p:sp>
      <p:sp>
        <p:nvSpPr>
          <p:cNvPr id="12" name="Rectangle 11">
            <a:extLst>
              <a:ext uri="{FF2B5EF4-FFF2-40B4-BE49-F238E27FC236}">
                <a16:creationId xmlns:a16="http://schemas.microsoft.com/office/drawing/2014/main" id="{7C5D4881-BE20-7645-ADBE-A7D055CFA7DA}"/>
              </a:ext>
            </a:extLst>
          </p:cNvPr>
          <p:cNvSpPr/>
          <p:nvPr/>
        </p:nvSpPr>
        <p:spPr>
          <a:xfrm>
            <a:off x="9019271" y="2630982"/>
            <a:ext cx="2366233" cy="1792438"/>
          </a:xfrm>
          <a:prstGeom prst="rect">
            <a:avLst/>
          </a:prstGeom>
          <a:solidFill>
            <a:srgbClr val="273D55"/>
          </a:solidFill>
          <a:ln w="12700" cap="flat">
            <a:solidFill>
              <a:srgbClr val="273D55"/>
            </a:solidFill>
            <a:miter lim="400000"/>
          </a:ln>
          <a:effectLst>
            <a:outerShdw blurRad="127000" sx="102000" sy="102000" algn="ctr" rotWithShape="0">
              <a:prstClr val="black">
                <a:alpha val="6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2880" tIns="182880" rIns="182880" bIns="182880" numCol="1" spcCol="38100" rtlCol="0" anchor="t">
            <a:noAutofit/>
          </a:bodyPr>
          <a:lstStyle/>
          <a:p>
            <a:pPr defTabSz="825500" hangingPunct="0"/>
            <a:r>
              <a:rPr lang="en-US" sz="1600" dirty="0">
                <a:solidFill>
                  <a:schemeClr val="bg1"/>
                </a:solidFill>
                <a:latin typeface="Roboto" panose="02000000000000000000" pitchFamily="2" charset="0"/>
                <a:ea typeface="Roboto" panose="02000000000000000000" pitchFamily="2" charset="0"/>
                <a:sym typeface="Helvetica Neue Medium"/>
              </a:rPr>
              <a:t>This is a mechanism for buyer to raise and lower number of users and associated fees during the term of the order</a:t>
            </a:r>
          </a:p>
        </p:txBody>
      </p:sp>
      <p:sp>
        <p:nvSpPr>
          <p:cNvPr id="2" name="Rectangle 1">
            <a:extLst>
              <a:ext uri="{FF2B5EF4-FFF2-40B4-BE49-F238E27FC236}">
                <a16:creationId xmlns:a16="http://schemas.microsoft.com/office/drawing/2014/main" id="{B22A56F9-534C-814B-98A3-0E08B66EDB0F}"/>
              </a:ext>
            </a:extLst>
          </p:cNvPr>
          <p:cNvSpPr/>
          <p:nvPr/>
        </p:nvSpPr>
        <p:spPr>
          <a:xfrm>
            <a:off x="727525" y="1779504"/>
            <a:ext cx="2366233" cy="707886"/>
          </a:xfrm>
          <a:prstGeom prst="rect">
            <a:avLst/>
          </a:prstGeom>
        </p:spPr>
        <p:txBody>
          <a:bodyPr wrap="square">
            <a:spAutoFit/>
          </a:bodyPr>
          <a:lstStyle/>
          <a:p>
            <a:pPr lvl="0" algn="ctr" defTabSz="825500" hangingPunct="0"/>
            <a:r>
              <a:rPr lang="en-US" sz="2000" b="1" dirty="0">
                <a:solidFill>
                  <a:schemeClr val="bg2">
                    <a:lumMod val="50000"/>
                  </a:schemeClr>
                </a:solidFill>
                <a:latin typeface="Roboto" panose="02000000000000000000" pitchFamily="2" charset="0"/>
                <a:ea typeface="Roboto" panose="02000000000000000000" pitchFamily="2" charset="0"/>
                <a:sym typeface="Helvetica Neue Medium"/>
              </a:rPr>
              <a:t>Clear Per Unit Pricing</a:t>
            </a:r>
          </a:p>
        </p:txBody>
      </p:sp>
      <p:sp>
        <p:nvSpPr>
          <p:cNvPr id="3" name="Rectangle 2">
            <a:extLst>
              <a:ext uri="{FF2B5EF4-FFF2-40B4-BE49-F238E27FC236}">
                <a16:creationId xmlns:a16="http://schemas.microsoft.com/office/drawing/2014/main" id="{9971FFEC-08E4-974F-A2F7-FF6FF5C25F2F}"/>
              </a:ext>
            </a:extLst>
          </p:cNvPr>
          <p:cNvSpPr/>
          <p:nvPr/>
        </p:nvSpPr>
        <p:spPr>
          <a:xfrm>
            <a:off x="3621124" y="1733338"/>
            <a:ext cx="2366233" cy="400110"/>
          </a:xfrm>
          <a:prstGeom prst="rect">
            <a:avLst/>
          </a:prstGeom>
        </p:spPr>
        <p:txBody>
          <a:bodyPr wrap="square">
            <a:spAutoFit/>
          </a:bodyPr>
          <a:lstStyle/>
          <a:p>
            <a:pPr algn="ctr" defTabSz="825500" hangingPunct="0"/>
            <a:r>
              <a:rPr lang="en-US" sz="2000" b="1" dirty="0">
                <a:solidFill>
                  <a:schemeClr val="bg2">
                    <a:lumMod val="50000"/>
                  </a:schemeClr>
                </a:solidFill>
                <a:latin typeface="Roboto" panose="02000000000000000000" pitchFamily="2" charset="0"/>
                <a:ea typeface="Roboto" panose="02000000000000000000" pitchFamily="2" charset="0"/>
                <a:sym typeface="Helvetica Neue Medium"/>
              </a:rPr>
              <a:t>Specific Terms</a:t>
            </a:r>
          </a:p>
        </p:txBody>
      </p:sp>
      <p:sp>
        <p:nvSpPr>
          <p:cNvPr id="4" name="Rectangle 3">
            <a:extLst>
              <a:ext uri="{FF2B5EF4-FFF2-40B4-BE49-F238E27FC236}">
                <a16:creationId xmlns:a16="http://schemas.microsoft.com/office/drawing/2014/main" id="{5F7B2F57-B985-2645-8692-524164A6D951}"/>
              </a:ext>
            </a:extLst>
          </p:cNvPr>
          <p:cNvSpPr/>
          <p:nvPr/>
        </p:nvSpPr>
        <p:spPr>
          <a:xfrm>
            <a:off x="6336768" y="1716810"/>
            <a:ext cx="2366232" cy="400110"/>
          </a:xfrm>
          <a:prstGeom prst="rect">
            <a:avLst/>
          </a:prstGeom>
        </p:spPr>
        <p:txBody>
          <a:bodyPr wrap="square">
            <a:spAutoFit/>
          </a:bodyPr>
          <a:lstStyle/>
          <a:p>
            <a:pPr algn="ctr"/>
            <a:r>
              <a:rPr lang="en-US" sz="2000" b="1" dirty="0">
                <a:solidFill>
                  <a:schemeClr val="bg2">
                    <a:lumMod val="50000"/>
                  </a:schemeClr>
                </a:solidFill>
                <a:latin typeface="Roboto" panose="02000000000000000000" pitchFamily="2" charset="0"/>
                <a:ea typeface="Roboto" panose="02000000000000000000" pitchFamily="2" charset="0"/>
                <a:sym typeface="Helvetica Neue Medium"/>
              </a:rPr>
              <a:t>Rights for Buyer</a:t>
            </a:r>
            <a:endParaRPr lang="en-US" sz="2000" dirty="0">
              <a:solidFill>
                <a:schemeClr val="bg2">
                  <a:lumMod val="50000"/>
                </a:schemeClr>
              </a:solidFill>
            </a:endParaRPr>
          </a:p>
        </p:txBody>
      </p:sp>
      <p:sp>
        <p:nvSpPr>
          <p:cNvPr id="5" name="Rectangle 4">
            <a:extLst>
              <a:ext uri="{FF2B5EF4-FFF2-40B4-BE49-F238E27FC236}">
                <a16:creationId xmlns:a16="http://schemas.microsoft.com/office/drawing/2014/main" id="{BFDEA086-1877-FC42-815B-46A4BBFAB856}"/>
              </a:ext>
            </a:extLst>
          </p:cNvPr>
          <p:cNvSpPr/>
          <p:nvPr/>
        </p:nvSpPr>
        <p:spPr>
          <a:xfrm>
            <a:off x="9052411" y="1716809"/>
            <a:ext cx="2366233" cy="400110"/>
          </a:xfrm>
          <a:prstGeom prst="rect">
            <a:avLst/>
          </a:prstGeom>
        </p:spPr>
        <p:txBody>
          <a:bodyPr wrap="square">
            <a:spAutoFit/>
          </a:bodyPr>
          <a:lstStyle/>
          <a:p>
            <a:pPr algn="ctr"/>
            <a:r>
              <a:rPr lang="en-US" sz="2000" b="1" dirty="0">
                <a:solidFill>
                  <a:schemeClr val="bg2">
                    <a:lumMod val="50000"/>
                  </a:schemeClr>
                </a:solidFill>
                <a:latin typeface="Roboto" panose="02000000000000000000" pitchFamily="2" charset="0"/>
                <a:ea typeface="Roboto" panose="02000000000000000000" pitchFamily="2" charset="0"/>
                <a:sym typeface="Helvetica Neue Medium"/>
              </a:rPr>
              <a:t>True Up/Down</a:t>
            </a:r>
            <a:endParaRPr lang="en-US" sz="2000" dirty="0">
              <a:solidFill>
                <a:schemeClr val="bg2">
                  <a:lumMod val="50000"/>
                </a:schemeClr>
              </a:solidFill>
            </a:endParaRPr>
          </a:p>
        </p:txBody>
      </p:sp>
      <p:sp>
        <p:nvSpPr>
          <p:cNvPr id="13" name="Rectangle 12">
            <a:extLst>
              <a:ext uri="{FF2B5EF4-FFF2-40B4-BE49-F238E27FC236}">
                <a16:creationId xmlns:a16="http://schemas.microsoft.com/office/drawing/2014/main" id="{748B89C8-5FA6-3B4F-9735-D300F8493168}"/>
              </a:ext>
            </a:extLst>
          </p:cNvPr>
          <p:cNvSpPr/>
          <p:nvPr/>
        </p:nvSpPr>
        <p:spPr>
          <a:xfrm>
            <a:off x="83380" y="99135"/>
            <a:ext cx="411570"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2000" dirty="0">
                <a:solidFill>
                  <a:srgbClr val="FFFFFF"/>
                </a:solidFill>
                <a:effectLst>
                  <a:outerShdw blurRad="38100" dist="12700" dir="5400000" rotWithShape="0">
                    <a:srgbClr val="000000">
                      <a:alpha val="50000"/>
                    </a:srgbClr>
                  </a:outerShdw>
                </a:effectLst>
                <a:latin typeface="Roboto" panose="02000000000000000000" pitchFamily="2" charset="0"/>
                <a:ea typeface="Roboto" panose="02000000000000000000" pitchFamily="2" charset="0"/>
                <a:cs typeface="Arial" panose="020B0604020202020204" pitchFamily="34" charset="0"/>
                <a:sym typeface="Gill Sans"/>
              </a:rPr>
              <a:t>22</a:t>
            </a:r>
            <a:endPar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endParaRPr>
          </a:p>
        </p:txBody>
      </p:sp>
    </p:spTree>
    <p:extLst>
      <p:ext uri="{BB962C8B-B14F-4D97-AF65-F5344CB8AC3E}">
        <p14:creationId xmlns:p14="http://schemas.microsoft.com/office/powerpoint/2010/main" val="2499535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6" y="370052"/>
            <a:ext cx="10410628"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Software Order: Term and Renewal</a:t>
            </a:r>
            <a:endParaRPr sz="3200" b="1" dirty="0">
              <a:solidFill>
                <a:schemeClr val="bg2">
                  <a:lumMod val="50000"/>
                </a:schemeClr>
              </a:solidFill>
              <a:latin typeface="Roboto" panose="02000000000000000000" pitchFamily="2" charset="0"/>
              <a:ea typeface="Roboto" panose="02000000000000000000" pitchFamily="2" charset="0"/>
            </a:endParaRP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38" name="Target 03…">
            <a:extLst>
              <a:ext uri="{FF2B5EF4-FFF2-40B4-BE49-F238E27FC236}">
                <a16:creationId xmlns:a16="http://schemas.microsoft.com/office/drawing/2014/main" id="{071E1161-7210-6447-B6CA-A0DB5DD6AFE8}"/>
              </a:ext>
            </a:extLst>
          </p:cNvPr>
          <p:cNvSpPr txBox="1">
            <a:spLocks/>
          </p:cNvSpPr>
          <p:nvPr/>
        </p:nvSpPr>
        <p:spPr>
          <a:xfrm>
            <a:off x="1027175" y="2114704"/>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sym typeface="Roboto Light"/>
              </a:rPr>
              <a:t>Basic: Ensure that the license term has a clear start and end date</a:t>
            </a:r>
          </a:p>
        </p:txBody>
      </p:sp>
      <p:sp>
        <p:nvSpPr>
          <p:cNvPr id="17" name="Target 03…">
            <a:extLst>
              <a:ext uri="{FF2B5EF4-FFF2-40B4-BE49-F238E27FC236}">
                <a16:creationId xmlns:a16="http://schemas.microsoft.com/office/drawing/2014/main" id="{A9AD4FF5-319D-0F45-B59A-801D04A2330E}"/>
              </a:ext>
            </a:extLst>
          </p:cNvPr>
          <p:cNvSpPr txBox="1">
            <a:spLocks/>
          </p:cNvSpPr>
          <p:nvPr/>
        </p:nvSpPr>
        <p:spPr>
          <a:xfrm>
            <a:off x="1027175" y="2831195"/>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sym typeface="Roboto Light"/>
              </a:rPr>
              <a:t>Advanced: Establish clear right for the buyer to renew licenses at predetermined price</a:t>
            </a:r>
          </a:p>
        </p:txBody>
      </p:sp>
      <p:sp>
        <p:nvSpPr>
          <p:cNvPr id="18" name="Target 03…">
            <a:extLst>
              <a:ext uri="{FF2B5EF4-FFF2-40B4-BE49-F238E27FC236}">
                <a16:creationId xmlns:a16="http://schemas.microsoft.com/office/drawing/2014/main" id="{573D99B9-BD5D-7047-80CB-8CA0AEAB5666}"/>
              </a:ext>
            </a:extLst>
          </p:cNvPr>
          <p:cNvSpPr txBox="1">
            <a:spLocks/>
          </p:cNvSpPr>
          <p:nvPr/>
        </p:nvSpPr>
        <p:spPr>
          <a:xfrm>
            <a:off x="1027175" y="3547686"/>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sym typeface="Roboto Light"/>
              </a:rPr>
              <a:t>Notice Method/Period: e.g. written notice at least 30 days prior to end of then-current term</a:t>
            </a:r>
          </a:p>
        </p:txBody>
      </p:sp>
      <p:sp>
        <p:nvSpPr>
          <p:cNvPr id="8" name="Professionally fabricate cross-platform processes and out-of-the-box mindshare.…">
            <a:extLst>
              <a:ext uri="{FF2B5EF4-FFF2-40B4-BE49-F238E27FC236}">
                <a16:creationId xmlns:a16="http://schemas.microsoft.com/office/drawing/2014/main" id="{3F5A170E-199D-C54A-8C37-CA5EDB28216B}"/>
              </a:ext>
            </a:extLst>
          </p:cNvPr>
          <p:cNvSpPr txBox="1">
            <a:spLocks/>
          </p:cNvSpPr>
          <p:nvPr/>
        </p:nvSpPr>
        <p:spPr>
          <a:xfrm>
            <a:off x="890686" y="1238343"/>
            <a:ext cx="10799744" cy="966235"/>
          </a:xfrm>
          <a:prstGeom prst="rect">
            <a:avLst/>
          </a:prstGeom>
        </p:spPr>
        <p:txBody>
          <a:bodyPr/>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algn="l"/>
            <a:r>
              <a:rPr lang="en-US" sz="1800" b="1" kern="0" dirty="0">
                <a:solidFill>
                  <a:schemeClr val="bg2">
                    <a:lumMod val="50000"/>
                  </a:schemeClr>
                </a:solidFill>
                <a:latin typeface="Roboto" panose="02000000000000000000" pitchFamily="2" charset="0"/>
                <a:ea typeface="Roboto" panose="02000000000000000000" pitchFamily="2" charset="0"/>
              </a:rPr>
              <a:t>Key Concept: </a:t>
            </a:r>
          </a:p>
          <a:p>
            <a:pPr algn="l"/>
            <a:r>
              <a:rPr lang="en-US" sz="1600" kern="0" dirty="0">
                <a:solidFill>
                  <a:schemeClr val="bg2">
                    <a:lumMod val="50000"/>
                  </a:schemeClr>
                </a:solidFill>
                <a:latin typeface="Roboto" panose="02000000000000000000" pitchFamily="2" charset="0"/>
                <a:ea typeface="Roboto" panose="02000000000000000000" pitchFamily="2" charset="0"/>
              </a:rPr>
              <a:t>How critical is the system/software that is being licensed?</a:t>
            </a:r>
          </a:p>
        </p:txBody>
      </p:sp>
      <p:sp>
        <p:nvSpPr>
          <p:cNvPr id="9" name="Rectangle 8">
            <a:extLst>
              <a:ext uri="{FF2B5EF4-FFF2-40B4-BE49-F238E27FC236}">
                <a16:creationId xmlns:a16="http://schemas.microsoft.com/office/drawing/2014/main" id="{547B4301-FAE5-7041-9F05-90B8C7AA6555}"/>
              </a:ext>
            </a:extLst>
          </p:cNvPr>
          <p:cNvSpPr/>
          <p:nvPr/>
        </p:nvSpPr>
        <p:spPr>
          <a:xfrm>
            <a:off x="83380" y="99135"/>
            <a:ext cx="411570"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2000" dirty="0">
                <a:solidFill>
                  <a:srgbClr val="FFFFFF"/>
                </a:solidFill>
                <a:effectLst>
                  <a:outerShdw blurRad="38100" dist="12700" dir="5400000" rotWithShape="0">
                    <a:srgbClr val="000000">
                      <a:alpha val="50000"/>
                    </a:srgbClr>
                  </a:outerShdw>
                </a:effectLst>
                <a:latin typeface="Roboto" panose="02000000000000000000" pitchFamily="2" charset="0"/>
                <a:ea typeface="Roboto" panose="02000000000000000000" pitchFamily="2" charset="0"/>
                <a:cs typeface="Arial" panose="020B0604020202020204" pitchFamily="34" charset="0"/>
                <a:sym typeface="Gill Sans"/>
              </a:rPr>
              <a:t>23</a:t>
            </a:r>
            <a:endPar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endParaRPr>
          </a:p>
        </p:txBody>
      </p:sp>
    </p:spTree>
    <p:extLst>
      <p:ext uri="{BB962C8B-B14F-4D97-AF65-F5344CB8AC3E}">
        <p14:creationId xmlns:p14="http://schemas.microsoft.com/office/powerpoint/2010/main" val="1390576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D4342C6-69E0-2D46-BBE5-CA0BA72D1114}"/>
              </a:ext>
            </a:extLst>
          </p:cNvPr>
          <p:cNvSpPr/>
          <p:nvPr/>
        </p:nvSpPr>
        <p:spPr>
          <a:xfrm>
            <a:off x="475488" y="1579447"/>
            <a:ext cx="11508693" cy="1754326"/>
          </a:xfrm>
          <a:prstGeom prst="rect">
            <a:avLst/>
          </a:prstGeom>
        </p:spPr>
        <p:txBody>
          <a:bodyPr wrap="square">
            <a:spAutoFit/>
          </a:bodyPr>
          <a:lstStyle/>
          <a:p>
            <a:pPr algn="ctr"/>
            <a:br>
              <a:rPr lang="en-US" sz="3600" b="1" dirty="0">
                <a:solidFill>
                  <a:srgbClr val="FFFFFF"/>
                </a:solidFill>
                <a:latin typeface="Avenir Book" panose="02000503020000020003" pitchFamily="2" charset="0"/>
                <a:cs typeface="Calibri" panose="020F0502020204030204" pitchFamily="34" charset="0"/>
              </a:rPr>
            </a:br>
            <a:r>
              <a:rPr lang="en-US" sz="3600" b="1" dirty="0">
                <a:solidFill>
                  <a:schemeClr val="accent3"/>
                </a:solidFill>
                <a:latin typeface="Avenir Next" panose="020B0503020202020204" pitchFamily="34" charset="0"/>
                <a:ea typeface="Verdana" panose="020B0604030504040204" pitchFamily="34" charset="0"/>
                <a:cs typeface="Verdana" panose="020B0604030504040204" pitchFamily="34" charset="0"/>
              </a:rPr>
              <a:t> </a:t>
            </a:r>
          </a:p>
          <a:p>
            <a:pPr algn="ctr" defTabSz="457200" hangingPunct="0"/>
            <a:endParaRPr lang="en-US" sz="3600" b="1" dirty="0">
              <a:solidFill>
                <a:srgbClr val="FFFFFF"/>
              </a:solidFill>
              <a:latin typeface="Avenir Book" panose="02000503020000020003" pitchFamily="2" charset="0"/>
              <a:cs typeface="Calibri" panose="020F0502020204030204" pitchFamily="34" charset="0"/>
            </a:endParaRPr>
          </a:p>
        </p:txBody>
      </p:sp>
      <p:sp>
        <p:nvSpPr>
          <p:cNvPr id="2" name="Rectangle 1">
            <a:extLst>
              <a:ext uri="{FF2B5EF4-FFF2-40B4-BE49-F238E27FC236}">
                <a16:creationId xmlns:a16="http://schemas.microsoft.com/office/drawing/2014/main" id="{7C1B244C-02D4-644A-A168-182D130A5813}"/>
              </a:ext>
            </a:extLst>
          </p:cNvPr>
          <p:cNvSpPr/>
          <p:nvPr/>
        </p:nvSpPr>
        <p:spPr>
          <a:xfrm>
            <a:off x="360217" y="3351710"/>
            <a:ext cx="9807388" cy="584775"/>
          </a:xfrm>
          <a:prstGeom prst="rect">
            <a:avLst/>
          </a:prstGeom>
        </p:spPr>
        <p:txBody>
          <a:bodyPr wrap="square">
            <a:spAutoFit/>
          </a:bodyPr>
          <a:lstStyle/>
          <a:p>
            <a:pPr defTabSz="825500" latinLnBrk="1" hangingPunct="0"/>
            <a:r>
              <a:rPr lang="en-US" sz="3200" b="1" dirty="0">
                <a:solidFill>
                  <a:srgbClr val="FFFFFF"/>
                </a:solidFill>
                <a:latin typeface="Roboto" panose="02000000000000000000" pitchFamily="2" charset="0"/>
                <a:ea typeface="Roboto" panose="02000000000000000000" pitchFamily="2" charset="0"/>
                <a:cs typeface="Arial" panose="020B0604020202020204" pitchFamily="34" charset="0"/>
                <a:sym typeface="Gill Sans"/>
              </a:rPr>
              <a:t>SaaS Subscription Orders</a:t>
            </a:r>
          </a:p>
        </p:txBody>
      </p:sp>
      <p:pic>
        <p:nvPicPr>
          <p:cNvPr id="10" name="Picture 9">
            <a:extLst>
              <a:ext uri="{FF2B5EF4-FFF2-40B4-BE49-F238E27FC236}">
                <a16:creationId xmlns:a16="http://schemas.microsoft.com/office/drawing/2014/main" id="{295FBF33-9632-9740-8B5D-A06E79B42B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65647" y="5639056"/>
            <a:ext cx="2619223" cy="451031"/>
          </a:xfrm>
          <a:prstGeom prst="rect">
            <a:avLst/>
          </a:prstGeom>
        </p:spPr>
      </p:pic>
      <p:cxnSp>
        <p:nvCxnSpPr>
          <p:cNvPr id="12" name="Straight Connector 11">
            <a:extLst>
              <a:ext uri="{FF2B5EF4-FFF2-40B4-BE49-F238E27FC236}">
                <a16:creationId xmlns:a16="http://schemas.microsoft.com/office/drawing/2014/main" id="{992640CC-A5C8-3648-8526-B57CF79CC4F3}"/>
              </a:ext>
            </a:extLst>
          </p:cNvPr>
          <p:cNvCxnSpPr/>
          <p:nvPr/>
        </p:nvCxnSpPr>
        <p:spPr>
          <a:xfrm>
            <a:off x="360217" y="4074983"/>
            <a:ext cx="11623964" cy="0"/>
          </a:xfrm>
          <a:prstGeom prst="line">
            <a:avLst/>
          </a:prstGeom>
          <a:noFill/>
          <a:ln w="381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6" name="Rectangle 5">
            <a:extLst>
              <a:ext uri="{FF2B5EF4-FFF2-40B4-BE49-F238E27FC236}">
                <a16:creationId xmlns:a16="http://schemas.microsoft.com/office/drawing/2014/main" id="{9D3B2267-F077-B04F-98A8-396AC47809FB}"/>
              </a:ext>
            </a:extLst>
          </p:cNvPr>
          <p:cNvSpPr/>
          <p:nvPr/>
        </p:nvSpPr>
        <p:spPr>
          <a:xfrm>
            <a:off x="9198906" y="6090087"/>
            <a:ext cx="2585964" cy="307777"/>
          </a:xfrm>
          <a:prstGeom prst="rect">
            <a:avLst/>
          </a:prstGeom>
        </p:spPr>
        <p:txBody>
          <a:bodyPr wrap="none">
            <a:spAutoFit/>
          </a:bodyPr>
          <a:lstStyle/>
          <a:p>
            <a:pPr algn="r" defTabSz="825500" latinLnBrk="1" hangingPunct="0"/>
            <a:r>
              <a:rPr lang="en-US" sz="1400" dirty="0">
                <a:solidFill>
                  <a:srgbClr val="FFFFFF"/>
                </a:solidFill>
                <a:latin typeface="Roboto" panose="02000000000000000000" pitchFamily="2" charset="0"/>
                <a:ea typeface="Roboto" panose="02000000000000000000" pitchFamily="2" charset="0"/>
                <a:cs typeface="Arial" panose="020B0604020202020204" pitchFamily="34" charset="0"/>
                <a:sym typeface="Gill Sans"/>
              </a:rPr>
              <a:t>Law at the speed of business</a:t>
            </a:r>
            <a:r>
              <a:rPr lang="en-US" sz="1400" baseline="30000" dirty="0">
                <a:solidFill>
                  <a:srgbClr val="FFFFFF"/>
                </a:solidFill>
                <a:latin typeface="Avenir Next" panose="020B0503020202020204" pitchFamily="34" charset="0"/>
                <a:cs typeface="Arial" panose="020B0604020202020204" pitchFamily="34" charset="0"/>
                <a:sym typeface="Gill Sans"/>
              </a:rPr>
              <a:t>®</a:t>
            </a:r>
          </a:p>
        </p:txBody>
      </p:sp>
      <p:sp>
        <p:nvSpPr>
          <p:cNvPr id="7" name="Rectangle 6">
            <a:extLst>
              <a:ext uri="{FF2B5EF4-FFF2-40B4-BE49-F238E27FC236}">
                <a16:creationId xmlns:a16="http://schemas.microsoft.com/office/drawing/2014/main" id="{9B9636CC-15AC-6A48-BA28-94379FC8D79C}"/>
              </a:ext>
            </a:extLst>
          </p:cNvPr>
          <p:cNvSpPr/>
          <p:nvPr/>
        </p:nvSpPr>
        <p:spPr>
          <a:xfrm>
            <a:off x="83380" y="99135"/>
            <a:ext cx="411570" cy="410369"/>
          </a:xfrm>
          <a:prstGeom prst="rect">
            <a:avLst/>
          </a:prstGeom>
          <a:blipFill rotWithShape="1">
            <a:blip r:embed="rId4"/>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2000" dirty="0">
                <a:solidFill>
                  <a:srgbClr val="FFFFFF"/>
                </a:solidFill>
                <a:effectLst>
                  <a:outerShdw blurRad="38100" dist="12700" dir="5400000" rotWithShape="0">
                    <a:srgbClr val="000000">
                      <a:alpha val="50000"/>
                    </a:srgbClr>
                  </a:outerShdw>
                </a:effectLst>
                <a:latin typeface="Roboto" panose="02000000000000000000" pitchFamily="2" charset="0"/>
                <a:ea typeface="Roboto" panose="02000000000000000000" pitchFamily="2" charset="0"/>
                <a:cs typeface="Arial" panose="020B0604020202020204" pitchFamily="34" charset="0"/>
                <a:sym typeface="Gill Sans"/>
              </a:rPr>
              <a:t>24</a:t>
            </a:r>
            <a:endPar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endParaRPr>
          </a:p>
        </p:txBody>
      </p:sp>
    </p:spTree>
    <p:extLst>
      <p:ext uri="{BB962C8B-B14F-4D97-AF65-F5344CB8AC3E}">
        <p14:creationId xmlns:p14="http://schemas.microsoft.com/office/powerpoint/2010/main" val="37785341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704068" y="395451"/>
            <a:ext cx="10783863" cy="931863"/>
          </a:xfrm>
          <a:prstGeom prst="rect">
            <a:avLst/>
          </a:prstGeom>
        </p:spPr>
        <p:txBody>
          <a:bodyPr/>
          <a:lstStyle/>
          <a:p>
            <a:pPr>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SaaS Subscription Order: Description of Products</a:t>
            </a: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952982" y="1154278"/>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grpSp>
        <p:nvGrpSpPr>
          <p:cNvPr id="2" name="Group 1">
            <a:extLst>
              <a:ext uri="{FF2B5EF4-FFF2-40B4-BE49-F238E27FC236}">
                <a16:creationId xmlns:a16="http://schemas.microsoft.com/office/drawing/2014/main" id="{51CA4CB4-9031-CB41-8294-6C6899CF2BD4}"/>
              </a:ext>
            </a:extLst>
          </p:cNvPr>
          <p:cNvGrpSpPr/>
          <p:nvPr/>
        </p:nvGrpSpPr>
        <p:grpSpPr>
          <a:xfrm>
            <a:off x="6516895" y="1972308"/>
            <a:ext cx="3204839" cy="3143796"/>
            <a:chOff x="4496802" y="2254030"/>
            <a:chExt cx="3204839" cy="3143796"/>
          </a:xfrm>
        </p:grpSpPr>
        <p:grpSp>
          <p:nvGrpSpPr>
            <p:cNvPr id="39" name="Group 38">
              <a:extLst>
                <a:ext uri="{FF2B5EF4-FFF2-40B4-BE49-F238E27FC236}">
                  <a16:creationId xmlns:a16="http://schemas.microsoft.com/office/drawing/2014/main" id="{4BC44859-8625-E641-A860-8A6BF246147A}"/>
                </a:ext>
              </a:extLst>
            </p:cNvPr>
            <p:cNvGrpSpPr/>
            <p:nvPr/>
          </p:nvGrpSpPr>
          <p:grpSpPr>
            <a:xfrm>
              <a:off x="5592583" y="2254030"/>
              <a:ext cx="1034610" cy="1098550"/>
              <a:chOff x="3609976" y="1912938"/>
              <a:chExt cx="1039813" cy="1098550"/>
            </a:xfrm>
          </p:grpSpPr>
          <p:sp>
            <p:nvSpPr>
              <p:cNvPr id="40" name="Freeform 39">
                <a:extLst>
                  <a:ext uri="{FF2B5EF4-FFF2-40B4-BE49-F238E27FC236}">
                    <a16:creationId xmlns:a16="http://schemas.microsoft.com/office/drawing/2014/main" id="{C9E3AD5A-1AA7-9341-BCF2-D28FE314C393}"/>
                  </a:ext>
                </a:extLst>
              </p:cNvPr>
              <p:cNvSpPr>
                <a:spLocks/>
              </p:cNvSpPr>
              <p:nvPr/>
            </p:nvSpPr>
            <p:spPr bwMode="auto">
              <a:xfrm>
                <a:off x="3609976" y="2481263"/>
                <a:ext cx="549275" cy="530225"/>
              </a:xfrm>
              <a:custGeom>
                <a:avLst/>
                <a:gdLst>
                  <a:gd name="T0" fmla="*/ 296 w 296"/>
                  <a:gd name="T1" fmla="*/ 115 h 296"/>
                  <a:gd name="T2" fmla="*/ 276 w 296"/>
                  <a:gd name="T3" fmla="*/ 68 h 296"/>
                  <a:gd name="T4" fmla="*/ 247 w 296"/>
                  <a:gd name="T5" fmla="*/ 77 h 296"/>
                  <a:gd name="T6" fmla="*/ 219 w 296"/>
                  <a:gd name="T7" fmla="*/ 49 h 296"/>
                  <a:gd name="T8" fmla="*/ 228 w 296"/>
                  <a:gd name="T9" fmla="*/ 20 h 296"/>
                  <a:gd name="T10" fmla="*/ 181 w 296"/>
                  <a:gd name="T11" fmla="*/ 0 h 296"/>
                  <a:gd name="T12" fmla="*/ 168 w 296"/>
                  <a:gd name="T13" fmla="*/ 28 h 296"/>
                  <a:gd name="T14" fmla="*/ 128 w 296"/>
                  <a:gd name="T15" fmla="*/ 27 h 296"/>
                  <a:gd name="T16" fmla="*/ 114 w 296"/>
                  <a:gd name="T17" fmla="*/ 0 h 296"/>
                  <a:gd name="T18" fmla="*/ 67 w 296"/>
                  <a:gd name="T19" fmla="*/ 20 h 296"/>
                  <a:gd name="T20" fmla="*/ 76 w 296"/>
                  <a:gd name="T21" fmla="*/ 49 h 296"/>
                  <a:gd name="T22" fmla="*/ 48 w 296"/>
                  <a:gd name="T23" fmla="*/ 77 h 296"/>
                  <a:gd name="T24" fmla="*/ 19 w 296"/>
                  <a:gd name="T25" fmla="*/ 68 h 296"/>
                  <a:gd name="T26" fmla="*/ 0 w 296"/>
                  <a:gd name="T27" fmla="*/ 115 h 296"/>
                  <a:gd name="T28" fmla="*/ 27 w 296"/>
                  <a:gd name="T29" fmla="*/ 128 h 296"/>
                  <a:gd name="T30" fmla="*/ 27 w 296"/>
                  <a:gd name="T31" fmla="*/ 168 h 296"/>
                  <a:gd name="T32" fmla="*/ 0 w 296"/>
                  <a:gd name="T33" fmla="*/ 182 h 296"/>
                  <a:gd name="T34" fmla="*/ 19 w 296"/>
                  <a:gd name="T35" fmla="*/ 229 h 296"/>
                  <a:gd name="T36" fmla="*/ 48 w 296"/>
                  <a:gd name="T37" fmla="*/ 220 h 296"/>
                  <a:gd name="T38" fmla="*/ 76 w 296"/>
                  <a:gd name="T39" fmla="*/ 248 h 296"/>
                  <a:gd name="T40" fmla="*/ 67 w 296"/>
                  <a:gd name="T41" fmla="*/ 277 h 296"/>
                  <a:gd name="T42" fmla="*/ 114 w 296"/>
                  <a:gd name="T43" fmla="*/ 296 h 296"/>
                  <a:gd name="T44" fmla="*/ 128 w 296"/>
                  <a:gd name="T45" fmla="*/ 269 h 296"/>
                  <a:gd name="T46" fmla="*/ 168 w 296"/>
                  <a:gd name="T47" fmla="*/ 269 h 296"/>
                  <a:gd name="T48" fmla="*/ 181 w 296"/>
                  <a:gd name="T49" fmla="*/ 296 h 296"/>
                  <a:gd name="T50" fmla="*/ 228 w 296"/>
                  <a:gd name="T51" fmla="*/ 277 h 296"/>
                  <a:gd name="T52" fmla="*/ 219 w 296"/>
                  <a:gd name="T53" fmla="*/ 248 h 296"/>
                  <a:gd name="T54" fmla="*/ 247 w 296"/>
                  <a:gd name="T55" fmla="*/ 220 h 296"/>
                  <a:gd name="T56" fmla="*/ 276 w 296"/>
                  <a:gd name="T57" fmla="*/ 229 h 296"/>
                  <a:gd name="T58" fmla="*/ 296 w 296"/>
                  <a:gd name="T59" fmla="*/ 182 h 296"/>
                  <a:gd name="T60" fmla="*/ 268 w 296"/>
                  <a:gd name="T61" fmla="*/ 168 h 296"/>
                  <a:gd name="T62" fmla="*/ 269 w 296"/>
                  <a:gd name="T63" fmla="*/ 128 h 296"/>
                  <a:gd name="T64" fmla="*/ 296 w 296"/>
                  <a:gd name="T65" fmla="*/ 115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96" h="296">
                    <a:moveTo>
                      <a:pt x="296" y="115"/>
                    </a:moveTo>
                    <a:cubicBezTo>
                      <a:pt x="276" y="68"/>
                      <a:pt x="276" y="68"/>
                      <a:pt x="276" y="68"/>
                    </a:cubicBezTo>
                    <a:cubicBezTo>
                      <a:pt x="247" y="77"/>
                      <a:pt x="247" y="77"/>
                      <a:pt x="247" y="77"/>
                    </a:cubicBezTo>
                    <a:cubicBezTo>
                      <a:pt x="239" y="66"/>
                      <a:pt x="230" y="56"/>
                      <a:pt x="219" y="49"/>
                    </a:cubicBezTo>
                    <a:cubicBezTo>
                      <a:pt x="228" y="20"/>
                      <a:pt x="228" y="20"/>
                      <a:pt x="228" y="20"/>
                    </a:cubicBezTo>
                    <a:cubicBezTo>
                      <a:pt x="181" y="0"/>
                      <a:pt x="181" y="0"/>
                      <a:pt x="181" y="0"/>
                    </a:cubicBezTo>
                    <a:cubicBezTo>
                      <a:pt x="168" y="28"/>
                      <a:pt x="168" y="28"/>
                      <a:pt x="168" y="28"/>
                    </a:cubicBezTo>
                    <a:cubicBezTo>
                      <a:pt x="155" y="25"/>
                      <a:pt x="141" y="25"/>
                      <a:pt x="128" y="27"/>
                    </a:cubicBezTo>
                    <a:cubicBezTo>
                      <a:pt x="114" y="0"/>
                      <a:pt x="114" y="0"/>
                      <a:pt x="114" y="0"/>
                    </a:cubicBezTo>
                    <a:cubicBezTo>
                      <a:pt x="67" y="20"/>
                      <a:pt x="67" y="20"/>
                      <a:pt x="67" y="20"/>
                    </a:cubicBezTo>
                    <a:cubicBezTo>
                      <a:pt x="76" y="49"/>
                      <a:pt x="76" y="49"/>
                      <a:pt x="76" y="49"/>
                    </a:cubicBezTo>
                    <a:cubicBezTo>
                      <a:pt x="65" y="57"/>
                      <a:pt x="56" y="66"/>
                      <a:pt x="48" y="77"/>
                    </a:cubicBezTo>
                    <a:cubicBezTo>
                      <a:pt x="19" y="68"/>
                      <a:pt x="19" y="68"/>
                      <a:pt x="19" y="68"/>
                    </a:cubicBezTo>
                    <a:cubicBezTo>
                      <a:pt x="0" y="115"/>
                      <a:pt x="0" y="115"/>
                      <a:pt x="0" y="115"/>
                    </a:cubicBezTo>
                    <a:cubicBezTo>
                      <a:pt x="27" y="128"/>
                      <a:pt x="27" y="128"/>
                      <a:pt x="27" y="128"/>
                    </a:cubicBezTo>
                    <a:cubicBezTo>
                      <a:pt x="25" y="141"/>
                      <a:pt x="24" y="155"/>
                      <a:pt x="27" y="168"/>
                    </a:cubicBezTo>
                    <a:cubicBezTo>
                      <a:pt x="0" y="182"/>
                      <a:pt x="0" y="182"/>
                      <a:pt x="0" y="182"/>
                    </a:cubicBezTo>
                    <a:cubicBezTo>
                      <a:pt x="19" y="229"/>
                      <a:pt x="19" y="229"/>
                      <a:pt x="19" y="229"/>
                    </a:cubicBezTo>
                    <a:cubicBezTo>
                      <a:pt x="48" y="220"/>
                      <a:pt x="48" y="220"/>
                      <a:pt x="48" y="220"/>
                    </a:cubicBezTo>
                    <a:cubicBezTo>
                      <a:pt x="56" y="231"/>
                      <a:pt x="66" y="240"/>
                      <a:pt x="76" y="248"/>
                    </a:cubicBezTo>
                    <a:cubicBezTo>
                      <a:pt x="67" y="277"/>
                      <a:pt x="67" y="277"/>
                      <a:pt x="67" y="277"/>
                    </a:cubicBezTo>
                    <a:cubicBezTo>
                      <a:pt x="114" y="296"/>
                      <a:pt x="114" y="296"/>
                      <a:pt x="114" y="296"/>
                    </a:cubicBezTo>
                    <a:cubicBezTo>
                      <a:pt x="128" y="269"/>
                      <a:pt x="128" y="269"/>
                      <a:pt x="128" y="269"/>
                    </a:cubicBezTo>
                    <a:cubicBezTo>
                      <a:pt x="141" y="271"/>
                      <a:pt x="154" y="272"/>
                      <a:pt x="168" y="269"/>
                    </a:cubicBezTo>
                    <a:cubicBezTo>
                      <a:pt x="181" y="296"/>
                      <a:pt x="181" y="296"/>
                      <a:pt x="181" y="296"/>
                    </a:cubicBezTo>
                    <a:cubicBezTo>
                      <a:pt x="228" y="277"/>
                      <a:pt x="228" y="277"/>
                      <a:pt x="228" y="277"/>
                    </a:cubicBezTo>
                    <a:cubicBezTo>
                      <a:pt x="219" y="248"/>
                      <a:pt x="219" y="248"/>
                      <a:pt x="219" y="248"/>
                    </a:cubicBezTo>
                    <a:cubicBezTo>
                      <a:pt x="230" y="240"/>
                      <a:pt x="240" y="230"/>
                      <a:pt x="247" y="220"/>
                    </a:cubicBezTo>
                    <a:cubicBezTo>
                      <a:pt x="276" y="229"/>
                      <a:pt x="276" y="229"/>
                      <a:pt x="276" y="229"/>
                    </a:cubicBezTo>
                    <a:cubicBezTo>
                      <a:pt x="296" y="182"/>
                      <a:pt x="296" y="182"/>
                      <a:pt x="296" y="182"/>
                    </a:cubicBezTo>
                    <a:cubicBezTo>
                      <a:pt x="268" y="168"/>
                      <a:pt x="268" y="168"/>
                      <a:pt x="268" y="168"/>
                    </a:cubicBezTo>
                    <a:cubicBezTo>
                      <a:pt x="271" y="155"/>
                      <a:pt x="271" y="142"/>
                      <a:pt x="269" y="128"/>
                    </a:cubicBezTo>
                    <a:lnTo>
                      <a:pt x="296" y="115"/>
                    </a:lnTo>
                    <a:close/>
                  </a:path>
                </a:pathLst>
              </a:custGeom>
              <a:noFill/>
              <a:ln w="19050" cap="flat">
                <a:solidFill>
                  <a:srgbClr val="177D8B"/>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273D55"/>
                  </a:solidFill>
                </a:endParaRPr>
              </a:p>
            </p:txBody>
          </p:sp>
          <p:sp>
            <p:nvSpPr>
              <p:cNvPr id="41" name="Oval 40">
                <a:extLst>
                  <a:ext uri="{FF2B5EF4-FFF2-40B4-BE49-F238E27FC236}">
                    <a16:creationId xmlns:a16="http://schemas.microsoft.com/office/drawing/2014/main" id="{B12DCD3A-D7DB-114C-9A7B-DE621FE162C7}"/>
                  </a:ext>
                </a:extLst>
              </p:cNvPr>
              <p:cNvSpPr>
                <a:spLocks noChangeArrowheads="1"/>
              </p:cNvSpPr>
              <p:nvPr/>
            </p:nvSpPr>
            <p:spPr bwMode="auto">
              <a:xfrm>
                <a:off x="3797301" y="2663825"/>
                <a:ext cx="179388" cy="174625"/>
              </a:xfrm>
              <a:prstGeom prst="ellipse">
                <a:avLst/>
              </a:prstGeom>
              <a:noFill/>
              <a:ln w="19050" cap="flat">
                <a:solidFill>
                  <a:srgbClr val="177D8B"/>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273D55"/>
                  </a:solidFill>
                </a:endParaRPr>
              </a:p>
            </p:txBody>
          </p:sp>
          <p:sp>
            <p:nvSpPr>
              <p:cNvPr id="42" name="Freeform 41">
                <a:extLst>
                  <a:ext uri="{FF2B5EF4-FFF2-40B4-BE49-F238E27FC236}">
                    <a16:creationId xmlns:a16="http://schemas.microsoft.com/office/drawing/2014/main" id="{EBA59189-AD0F-CC41-BC86-112E2E717907}"/>
                  </a:ext>
                </a:extLst>
              </p:cNvPr>
              <p:cNvSpPr>
                <a:spLocks/>
              </p:cNvSpPr>
              <p:nvPr/>
            </p:nvSpPr>
            <p:spPr bwMode="auto">
              <a:xfrm>
                <a:off x="3732213" y="2105025"/>
                <a:ext cx="717550" cy="906463"/>
              </a:xfrm>
              <a:custGeom>
                <a:avLst/>
                <a:gdLst>
                  <a:gd name="T0" fmla="*/ 0 w 452"/>
                  <a:gd name="T1" fmla="*/ 210 h 571"/>
                  <a:gd name="T2" fmla="*/ 0 w 452"/>
                  <a:gd name="T3" fmla="*/ 75 h 571"/>
                  <a:gd name="T4" fmla="*/ 78 w 452"/>
                  <a:gd name="T5" fmla="*/ 0 h 571"/>
                  <a:gd name="T6" fmla="*/ 452 w 452"/>
                  <a:gd name="T7" fmla="*/ 0 h 571"/>
                  <a:gd name="T8" fmla="*/ 452 w 452"/>
                  <a:gd name="T9" fmla="*/ 571 h 571"/>
                  <a:gd name="T10" fmla="*/ 219 w 452"/>
                  <a:gd name="T11" fmla="*/ 571 h 571"/>
                </a:gdLst>
                <a:ahLst/>
                <a:cxnLst>
                  <a:cxn ang="0">
                    <a:pos x="T0" y="T1"/>
                  </a:cxn>
                  <a:cxn ang="0">
                    <a:pos x="T2" y="T3"/>
                  </a:cxn>
                  <a:cxn ang="0">
                    <a:pos x="T4" y="T5"/>
                  </a:cxn>
                  <a:cxn ang="0">
                    <a:pos x="T6" y="T7"/>
                  </a:cxn>
                  <a:cxn ang="0">
                    <a:pos x="T8" y="T9"/>
                  </a:cxn>
                  <a:cxn ang="0">
                    <a:pos x="T10" y="T11"/>
                  </a:cxn>
                </a:cxnLst>
                <a:rect l="0" t="0" r="r" b="b"/>
                <a:pathLst>
                  <a:path w="452" h="571">
                    <a:moveTo>
                      <a:pt x="0" y="210"/>
                    </a:moveTo>
                    <a:lnTo>
                      <a:pt x="0" y="75"/>
                    </a:lnTo>
                    <a:lnTo>
                      <a:pt x="78" y="0"/>
                    </a:lnTo>
                    <a:lnTo>
                      <a:pt x="452" y="0"/>
                    </a:lnTo>
                    <a:lnTo>
                      <a:pt x="452" y="571"/>
                    </a:lnTo>
                    <a:lnTo>
                      <a:pt x="219" y="571"/>
                    </a:lnTo>
                  </a:path>
                </a:pathLst>
              </a:custGeom>
              <a:noFill/>
              <a:ln w="19050" cap="flat">
                <a:solidFill>
                  <a:srgbClr val="177D8B"/>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273D55"/>
                  </a:solidFill>
                </a:endParaRPr>
              </a:p>
            </p:txBody>
          </p:sp>
          <p:sp>
            <p:nvSpPr>
              <p:cNvPr id="43" name="Freeform 42">
                <a:extLst>
                  <a:ext uri="{FF2B5EF4-FFF2-40B4-BE49-F238E27FC236}">
                    <a16:creationId xmlns:a16="http://schemas.microsoft.com/office/drawing/2014/main" id="{71B4CF2C-28F6-BB47-990A-0D881F7F7D73}"/>
                  </a:ext>
                </a:extLst>
              </p:cNvPr>
              <p:cNvSpPr>
                <a:spLocks/>
              </p:cNvSpPr>
              <p:nvPr/>
            </p:nvSpPr>
            <p:spPr bwMode="auto">
              <a:xfrm>
                <a:off x="3954463" y="2008188"/>
                <a:ext cx="593725" cy="931863"/>
              </a:xfrm>
              <a:custGeom>
                <a:avLst/>
                <a:gdLst>
                  <a:gd name="T0" fmla="*/ 0 w 374"/>
                  <a:gd name="T1" fmla="*/ 0 h 587"/>
                  <a:gd name="T2" fmla="*/ 374 w 374"/>
                  <a:gd name="T3" fmla="*/ 0 h 587"/>
                  <a:gd name="T4" fmla="*/ 374 w 374"/>
                  <a:gd name="T5" fmla="*/ 587 h 587"/>
                </a:gdLst>
                <a:ahLst/>
                <a:cxnLst>
                  <a:cxn ang="0">
                    <a:pos x="T0" y="T1"/>
                  </a:cxn>
                  <a:cxn ang="0">
                    <a:pos x="T2" y="T3"/>
                  </a:cxn>
                  <a:cxn ang="0">
                    <a:pos x="T4" y="T5"/>
                  </a:cxn>
                </a:cxnLst>
                <a:rect l="0" t="0" r="r" b="b"/>
                <a:pathLst>
                  <a:path w="374" h="587">
                    <a:moveTo>
                      <a:pt x="0" y="0"/>
                    </a:moveTo>
                    <a:lnTo>
                      <a:pt x="374" y="0"/>
                    </a:lnTo>
                    <a:lnTo>
                      <a:pt x="374" y="587"/>
                    </a:lnTo>
                  </a:path>
                </a:pathLst>
              </a:custGeom>
              <a:noFill/>
              <a:ln w="19050" cap="flat">
                <a:solidFill>
                  <a:srgbClr val="177D8B"/>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273D55"/>
                  </a:solidFill>
                </a:endParaRPr>
              </a:p>
            </p:txBody>
          </p:sp>
          <p:sp>
            <p:nvSpPr>
              <p:cNvPr id="44" name="Freeform 43">
                <a:extLst>
                  <a:ext uri="{FF2B5EF4-FFF2-40B4-BE49-F238E27FC236}">
                    <a16:creationId xmlns:a16="http://schemas.microsoft.com/office/drawing/2014/main" id="{08D4F693-B045-774E-BE35-6A5524732BAE}"/>
                  </a:ext>
                </a:extLst>
              </p:cNvPr>
              <p:cNvSpPr>
                <a:spLocks/>
              </p:cNvSpPr>
              <p:nvPr/>
            </p:nvSpPr>
            <p:spPr bwMode="auto">
              <a:xfrm>
                <a:off x="4054476" y="1912938"/>
                <a:ext cx="595313" cy="931863"/>
              </a:xfrm>
              <a:custGeom>
                <a:avLst/>
                <a:gdLst>
                  <a:gd name="T0" fmla="*/ 0 w 375"/>
                  <a:gd name="T1" fmla="*/ 0 h 587"/>
                  <a:gd name="T2" fmla="*/ 375 w 375"/>
                  <a:gd name="T3" fmla="*/ 0 h 587"/>
                  <a:gd name="T4" fmla="*/ 375 w 375"/>
                  <a:gd name="T5" fmla="*/ 587 h 587"/>
                </a:gdLst>
                <a:ahLst/>
                <a:cxnLst>
                  <a:cxn ang="0">
                    <a:pos x="T0" y="T1"/>
                  </a:cxn>
                  <a:cxn ang="0">
                    <a:pos x="T2" y="T3"/>
                  </a:cxn>
                  <a:cxn ang="0">
                    <a:pos x="T4" y="T5"/>
                  </a:cxn>
                </a:cxnLst>
                <a:rect l="0" t="0" r="r" b="b"/>
                <a:pathLst>
                  <a:path w="375" h="587">
                    <a:moveTo>
                      <a:pt x="0" y="0"/>
                    </a:moveTo>
                    <a:lnTo>
                      <a:pt x="375" y="0"/>
                    </a:lnTo>
                    <a:lnTo>
                      <a:pt x="375" y="587"/>
                    </a:lnTo>
                  </a:path>
                </a:pathLst>
              </a:custGeom>
              <a:noFill/>
              <a:ln w="19050" cap="flat">
                <a:solidFill>
                  <a:srgbClr val="177D8B"/>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273D55"/>
                  </a:solidFill>
                </a:endParaRPr>
              </a:p>
            </p:txBody>
          </p:sp>
          <p:sp>
            <p:nvSpPr>
              <p:cNvPr id="45" name="Freeform 44">
                <a:extLst>
                  <a:ext uri="{FF2B5EF4-FFF2-40B4-BE49-F238E27FC236}">
                    <a16:creationId xmlns:a16="http://schemas.microsoft.com/office/drawing/2014/main" id="{B4A04462-F0BE-FA41-A1BB-E5590163552D}"/>
                  </a:ext>
                </a:extLst>
              </p:cNvPr>
              <p:cNvSpPr>
                <a:spLocks/>
              </p:cNvSpPr>
              <p:nvPr/>
            </p:nvSpPr>
            <p:spPr bwMode="auto">
              <a:xfrm>
                <a:off x="3781426" y="2151063"/>
                <a:ext cx="125413" cy="120650"/>
              </a:xfrm>
              <a:custGeom>
                <a:avLst/>
                <a:gdLst>
                  <a:gd name="T0" fmla="*/ 0 w 79"/>
                  <a:gd name="T1" fmla="*/ 76 h 76"/>
                  <a:gd name="T2" fmla="*/ 79 w 79"/>
                  <a:gd name="T3" fmla="*/ 76 h 76"/>
                  <a:gd name="T4" fmla="*/ 79 w 79"/>
                  <a:gd name="T5" fmla="*/ 0 h 76"/>
                </a:gdLst>
                <a:ahLst/>
                <a:cxnLst>
                  <a:cxn ang="0">
                    <a:pos x="T0" y="T1"/>
                  </a:cxn>
                  <a:cxn ang="0">
                    <a:pos x="T2" y="T3"/>
                  </a:cxn>
                  <a:cxn ang="0">
                    <a:pos x="T4" y="T5"/>
                  </a:cxn>
                </a:cxnLst>
                <a:rect l="0" t="0" r="r" b="b"/>
                <a:pathLst>
                  <a:path w="79" h="76">
                    <a:moveTo>
                      <a:pt x="0" y="76"/>
                    </a:moveTo>
                    <a:lnTo>
                      <a:pt x="79" y="76"/>
                    </a:lnTo>
                    <a:lnTo>
                      <a:pt x="79" y="0"/>
                    </a:lnTo>
                  </a:path>
                </a:pathLst>
              </a:custGeom>
              <a:noFill/>
              <a:ln w="19050" cap="flat">
                <a:solidFill>
                  <a:srgbClr val="177D8B"/>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273D55"/>
                  </a:solidFill>
                </a:endParaRPr>
              </a:p>
            </p:txBody>
          </p:sp>
        </p:grpSp>
        <p:sp>
          <p:nvSpPr>
            <p:cNvPr id="38" name="Target 03…">
              <a:extLst>
                <a:ext uri="{FF2B5EF4-FFF2-40B4-BE49-F238E27FC236}">
                  <a16:creationId xmlns:a16="http://schemas.microsoft.com/office/drawing/2014/main" id="{071E1161-7210-6447-B6CA-A0DB5DD6AFE8}"/>
                </a:ext>
              </a:extLst>
            </p:cNvPr>
            <p:cNvSpPr txBox="1">
              <a:spLocks/>
            </p:cNvSpPr>
            <p:nvPr/>
          </p:nvSpPr>
          <p:spPr>
            <a:xfrm>
              <a:off x="4496802" y="3819745"/>
              <a:ext cx="3204839" cy="1578081"/>
            </a:xfrm>
            <a:prstGeom prst="rect">
              <a:avLst/>
            </a:prstGeom>
            <a:solidFill>
              <a:srgbClr val="177D8B"/>
            </a:solidFill>
            <a:ln w="19050">
              <a:solidFill>
                <a:srgbClr val="177D8B"/>
              </a:solidFill>
            </a:ln>
          </p:spPr>
          <p:txBody>
            <a:bodyPr/>
            <a:lstStyle>
              <a:defPPr>
                <a:defRPr lang="en-US"/>
              </a:defPPr>
              <a:lvl1pPr marR="0" indent="0" algn="ctr" defTabSz="412750">
                <a:lnSpc>
                  <a:spcPct val="100000"/>
                </a:lnSpc>
                <a:spcBef>
                  <a:spcPts val="0"/>
                </a:spcBef>
                <a:spcAft>
                  <a:spcPts val="0"/>
                </a:spcAft>
                <a:buClrTx/>
                <a:buSzTx/>
                <a:buFontTx/>
                <a:buNone/>
                <a:tabLst/>
                <a:defRPr sz="1600" b="0" i="0" u="none" strike="noStrike" kern="0" cap="none" spc="0" baseline="0">
                  <a:ln>
                    <a:noFill/>
                  </a:ln>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b="1" dirty="0">
                  <a:solidFill>
                    <a:schemeClr val="bg1"/>
                  </a:solidFill>
                  <a:sym typeface="Roboto Light"/>
                </a:rPr>
                <a:t>Note Multiple Purchase Option</a:t>
              </a:r>
            </a:p>
            <a:p>
              <a:pPr algn="l"/>
              <a:endParaRPr lang="en-US" b="1" dirty="0">
                <a:solidFill>
                  <a:schemeClr val="bg1"/>
                </a:solidFill>
                <a:sym typeface="Roboto Light"/>
              </a:endParaRPr>
            </a:p>
            <a:p>
              <a:r>
                <a:rPr lang="en-US" dirty="0">
                  <a:solidFill>
                    <a:schemeClr val="bg1"/>
                  </a:solidFill>
                  <a:sym typeface="Roboto Light"/>
                </a:rPr>
                <a:t>Multiple SaaS Products/Services</a:t>
              </a:r>
            </a:p>
            <a:p>
              <a:r>
                <a:rPr lang="en-US" dirty="0">
                  <a:solidFill>
                    <a:schemeClr val="bg1"/>
                  </a:solidFill>
                  <a:sym typeface="Roboto Light"/>
                </a:rPr>
                <a:t>may be purchased under one SaaS subscription order (e.g. training and configuration)</a:t>
              </a:r>
            </a:p>
          </p:txBody>
        </p:sp>
      </p:grpSp>
      <p:grpSp>
        <p:nvGrpSpPr>
          <p:cNvPr id="5" name="Group 4">
            <a:extLst>
              <a:ext uri="{FF2B5EF4-FFF2-40B4-BE49-F238E27FC236}">
                <a16:creationId xmlns:a16="http://schemas.microsoft.com/office/drawing/2014/main" id="{8832E048-7806-CB49-89E1-348EACF915F6}"/>
              </a:ext>
            </a:extLst>
          </p:cNvPr>
          <p:cNvGrpSpPr/>
          <p:nvPr/>
        </p:nvGrpSpPr>
        <p:grpSpPr>
          <a:xfrm>
            <a:off x="2565494" y="1972308"/>
            <a:ext cx="3109613" cy="3143796"/>
            <a:chOff x="568835" y="2711525"/>
            <a:chExt cx="3109613" cy="3143796"/>
          </a:xfrm>
        </p:grpSpPr>
        <p:sp>
          <p:nvSpPr>
            <p:cNvPr id="14" name="Target 03…">
              <a:extLst>
                <a:ext uri="{FF2B5EF4-FFF2-40B4-BE49-F238E27FC236}">
                  <a16:creationId xmlns:a16="http://schemas.microsoft.com/office/drawing/2014/main" id="{225389A8-5244-AB4B-A304-F0E19909F577}"/>
                </a:ext>
              </a:extLst>
            </p:cNvPr>
            <p:cNvSpPr txBox="1">
              <a:spLocks/>
            </p:cNvSpPr>
            <p:nvPr/>
          </p:nvSpPr>
          <p:spPr>
            <a:xfrm>
              <a:off x="568835" y="4277240"/>
              <a:ext cx="3109613" cy="1578081"/>
            </a:xfrm>
            <a:prstGeom prst="rect">
              <a:avLst/>
            </a:prstGeom>
            <a:solidFill>
              <a:srgbClr val="177D8B"/>
            </a:solidFill>
            <a:ln w="19050">
              <a:solidFill>
                <a:srgbClr val="177D8B"/>
              </a:solidFill>
            </a:ln>
          </p:spPr>
          <p:txBody>
            <a:bodyPr/>
            <a:lstStyle>
              <a:defPPr>
                <a:defRPr lang="en-US"/>
              </a:defPPr>
              <a:lvl1pPr marR="0" indent="0" algn="ctr" defTabSz="412750">
                <a:lnSpc>
                  <a:spcPct val="100000"/>
                </a:lnSpc>
                <a:spcBef>
                  <a:spcPts val="0"/>
                </a:spcBef>
                <a:spcAft>
                  <a:spcPts val="0"/>
                </a:spcAft>
                <a:buClrTx/>
                <a:buSzTx/>
                <a:buFontTx/>
                <a:buNone/>
                <a:tabLst/>
                <a:defRPr sz="1600" b="0" i="0" u="none" strike="noStrike" kern="0" cap="none" spc="0" baseline="0">
                  <a:ln>
                    <a:noFill/>
                  </a:ln>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b="1" dirty="0">
                  <a:solidFill>
                    <a:schemeClr val="bg1"/>
                  </a:solidFill>
                  <a:sym typeface="Roboto Light"/>
                </a:rPr>
                <a:t>Ensure Definitions</a:t>
              </a:r>
            </a:p>
            <a:p>
              <a:endParaRPr lang="en-US" b="1" dirty="0">
                <a:solidFill>
                  <a:schemeClr val="bg1"/>
                </a:solidFill>
                <a:sym typeface="Roboto Light"/>
              </a:endParaRPr>
            </a:p>
            <a:p>
              <a:r>
                <a:rPr lang="en-US" dirty="0">
                  <a:solidFill>
                    <a:schemeClr val="bg1"/>
                  </a:solidFill>
                  <a:sym typeface="Roboto Light"/>
                </a:rPr>
                <a:t>Ensure that order clearly defines the SaaS products being purchased;  don’t rely on SKUs or product numbers</a:t>
              </a:r>
            </a:p>
          </p:txBody>
        </p:sp>
        <p:grpSp>
          <p:nvGrpSpPr>
            <p:cNvPr id="31" name="Group 30">
              <a:extLst>
                <a:ext uri="{FF2B5EF4-FFF2-40B4-BE49-F238E27FC236}">
                  <a16:creationId xmlns:a16="http://schemas.microsoft.com/office/drawing/2014/main" id="{3B98CBDC-2BB5-8643-8E1E-CD88A7781419}"/>
                </a:ext>
              </a:extLst>
            </p:cNvPr>
            <p:cNvGrpSpPr/>
            <p:nvPr/>
          </p:nvGrpSpPr>
          <p:grpSpPr>
            <a:xfrm>
              <a:off x="1682033" y="2711525"/>
              <a:ext cx="1016000" cy="1098550"/>
              <a:chOff x="7569201" y="1912938"/>
              <a:chExt cx="1016000" cy="1098550"/>
            </a:xfrm>
          </p:grpSpPr>
          <p:sp>
            <p:nvSpPr>
              <p:cNvPr id="32" name="Freeform 31">
                <a:extLst>
                  <a:ext uri="{FF2B5EF4-FFF2-40B4-BE49-F238E27FC236}">
                    <a16:creationId xmlns:a16="http://schemas.microsoft.com/office/drawing/2014/main" id="{EAAED065-827E-0745-94E2-C3A14C4A632F}"/>
                  </a:ext>
                </a:extLst>
              </p:cNvPr>
              <p:cNvSpPr>
                <a:spLocks/>
              </p:cNvSpPr>
              <p:nvPr/>
            </p:nvSpPr>
            <p:spPr bwMode="auto">
              <a:xfrm>
                <a:off x="7889876" y="2008188"/>
                <a:ext cx="593725" cy="931863"/>
              </a:xfrm>
              <a:custGeom>
                <a:avLst/>
                <a:gdLst>
                  <a:gd name="T0" fmla="*/ 0 w 374"/>
                  <a:gd name="T1" fmla="*/ 0 h 587"/>
                  <a:gd name="T2" fmla="*/ 374 w 374"/>
                  <a:gd name="T3" fmla="*/ 0 h 587"/>
                  <a:gd name="T4" fmla="*/ 374 w 374"/>
                  <a:gd name="T5" fmla="*/ 587 h 587"/>
                </a:gdLst>
                <a:ahLst/>
                <a:cxnLst>
                  <a:cxn ang="0">
                    <a:pos x="T0" y="T1"/>
                  </a:cxn>
                  <a:cxn ang="0">
                    <a:pos x="T2" y="T3"/>
                  </a:cxn>
                  <a:cxn ang="0">
                    <a:pos x="T4" y="T5"/>
                  </a:cxn>
                </a:cxnLst>
                <a:rect l="0" t="0" r="r" b="b"/>
                <a:pathLst>
                  <a:path w="374" h="587">
                    <a:moveTo>
                      <a:pt x="0" y="0"/>
                    </a:moveTo>
                    <a:lnTo>
                      <a:pt x="374" y="0"/>
                    </a:lnTo>
                    <a:lnTo>
                      <a:pt x="374" y="587"/>
                    </a:lnTo>
                  </a:path>
                </a:pathLst>
              </a:custGeom>
              <a:noFill/>
              <a:ln w="19050" cap="flat">
                <a:solidFill>
                  <a:srgbClr val="177D8B"/>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273D55"/>
                  </a:solidFill>
                </a:endParaRPr>
              </a:p>
            </p:txBody>
          </p:sp>
          <p:sp>
            <p:nvSpPr>
              <p:cNvPr id="33" name="Freeform 32">
                <a:extLst>
                  <a:ext uri="{FF2B5EF4-FFF2-40B4-BE49-F238E27FC236}">
                    <a16:creationId xmlns:a16="http://schemas.microsoft.com/office/drawing/2014/main" id="{407B8AB9-C677-F74A-892C-E6A0BB8B1F4B}"/>
                  </a:ext>
                </a:extLst>
              </p:cNvPr>
              <p:cNvSpPr>
                <a:spLocks/>
              </p:cNvSpPr>
              <p:nvPr/>
            </p:nvSpPr>
            <p:spPr bwMode="auto">
              <a:xfrm>
                <a:off x="7989888" y="1912938"/>
                <a:ext cx="595313" cy="931863"/>
              </a:xfrm>
              <a:custGeom>
                <a:avLst/>
                <a:gdLst>
                  <a:gd name="T0" fmla="*/ 0 w 375"/>
                  <a:gd name="T1" fmla="*/ 0 h 587"/>
                  <a:gd name="T2" fmla="*/ 375 w 375"/>
                  <a:gd name="T3" fmla="*/ 0 h 587"/>
                  <a:gd name="T4" fmla="*/ 375 w 375"/>
                  <a:gd name="T5" fmla="*/ 587 h 587"/>
                </a:gdLst>
                <a:ahLst/>
                <a:cxnLst>
                  <a:cxn ang="0">
                    <a:pos x="T0" y="T1"/>
                  </a:cxn>
                  <a:cxn ang="0">
                    <a:pos x="T2" y="T3"/>
                  </a:cxn>
                  <a:cxn ang="0">
                    <a:pos x="T4" y="T5"/>
                  </a:cxn>
                </a:cxnLst>
                <a:rect l="0" t="0" r="r" b="b"/>
                <a:pathLst>
                  <a:path w="375" h="587">
                    <a:moveTo>
                      <a:pt x="0" y="0"/>
                    </a:moveTo>
                    <a:lnTo>
                      <a:pt x="375" y="0"/>
                    </a:lnTo>
                    <a:lnTo>
                      <a:pt x="375" y="587"/>
                    </a:lnTo>
                  </a:path>
                </a:pathLst>
              </a:custGeom>
              <a:noFill/>
              <a:ln w="19050" cap="flat">
                <a:solidFill>
                  <a:srgbClr val="177D8B"/>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273D55"/>
                  </a:solidFill>
                </a:endParaRPr>
              </a:p>
            </p:txBody>
          </p:sp>
          <p:sp>
            <p:nvSpPr>
              <p:cNvPr id="34" name="Freeform 33">
                <a:extLst>
                  <a:ext uri="{FF2B5EF4-FFF2-40B4-BE49-F238E27FC236}">
                    <a16:creationId xmlns:a16="http://schemas.microsoft.com/office/drawing/2014/main" id="{7AD597F0-B42D-4740-8EC6-AF0B727F782B}"/>
                  </a:ext>
                </a:extLst>
              </p:cNvPr>
              <p:cNvSpPr>
                <a:spLocks/>
              </p:cNvSpPr>
              <p:nvPr/>
            </p:nvSpPr>
            <p:spPr bwMode="auto">
              <a:xfrm>
                <a:off x="7718426" y="2151063"/>
                <a:ext cx="123825" cy="120650"/>
              </a:xfrm>
              <a:custGeom>
                <a:avLst/>
                <a:gdLst>
                  <a:gd name="T0" fmla="*/ 0 w 78"/>
                  <a:gd name="T1" fmla="*/ 76 h 76"/>
                  <a:gd name="T2" fmla="*/ 78 w 78"/>
                  <a:gd name="T3" fmla="*/ 76 h 76"/>
                  <a:gd name="T4" fmla="*/ 78 w 78"/>
                  <a:gd name="T5" fmla="*/ 0 h 76"/>
                </a:gdLst>
                <a:ahLst/>
                <a:cxnLst>
                  <a:cxn ang="0">
                    <a:pos x="T0" y="T1"/>
                  </a:cxn>
                  <a:cxn ang="0">
                    <a:pos x="T2" y="T3"/>
                  </a:cxn>
                  <a:cxn ang="0">
                    <a:pos x="T4" y="T5"/>
                  </a:cxn>
                </a:cxnLst>
                <a:rect l="0" t="0" r="r" b="b"/>
                <a:pathLst>
                  <a:path w="78" h="76">
                    <a:moveTo>
                      <a:pt x="0" y="76"/>
                    </a:moveTo>
                    <a:lnTo>
                      <a:pt x="78" y="76"/>
                    </a:lnTo>
                    <a:lnTo>
                      <a:pt x="78" y="0"/>
                    </a:lnTo>
                  </a:path>
                </a:pathLst>
              </a:custGeom>
              <a:noFill/>
              <a:ln w="19050" cap="flat">
                <a:solidFill>
                  <a:srgbClr val="177D8B"/>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273D55"/>
                  </a:solidFill>
                </a:endParaRPr>
              </a:p>
            </p:txBody>
          </p:sp>
          <p:sp>
            <p:nvSpPr>
              <p:cNvPr id="35" name="Oval 34">
                <a:extLst>
                  <a:ext uri="{FF2B5EF4-FFF2-40B4-BE49-F238E27FC236}">
                    <a16:creationId xmlns:a16="http://schemas.microsoft.com/office/drawing/2014/main" id="{4F7B2343-F1D2-244C-B6B7-25153806DBDB}"/>
                  </a:ext>
                </a:extLst>
              </p:cNvPr>
              <p:cNvSpPr>
                <a:spLocks noChangeArrowheads="1"/>
              </p:cNvSpPr>
              <p:nvPr/>
            </p:nvSpPr>
            <p:spPr bwMode="auto">
              <a:xfrm>
                <a:off x="7569201" y="2463800"/>
                <a:ext cx="395288" cy="381000"/>
              </a:xfrm>
              <a:prstGeom prst="ellipse">
                <a:avLst/>
              </a:prstGeom>
              <a:noFill/>
              <a:ln w="19050" cap="flat">
                <a:solidFill>
                  <a:srgbClr val="177D8B"/>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273D55"/>
                  </a:solidFill>
                </a:endParaRPr>
              </a:p>
            </p:txBody>
          </p:sp>
          <p:sp>
            <p:nvSpPr>
              <p:cNvPr id="36" name="Line 50">
                <a:extLst>
                  <a:ext uri="{FF2B5EF4-FFF2-40B4-BE49-F238E27FC236}">
                    <a16:creationId xmlns:a16="http://schemas.microsoft.com/office/drawing/2014/main" id="{15B0AB9E-7031-044F-BACB-A1505B857AB0}"/>
                  </a:ext>
                </a:extLst>
              </p:cNvPr>
              <p:cNvSpPr>
                <a:spLocks noChangeShapeType="1"/>
              </p:cNvSpPr>
              <p:nvPr/>
            </p:nvSpPr>
            <p:spPr bwMode="auto">
              <a:xfrm>
                <a:off x="7889876" y="2797175"/>
                <a:ext cx="149225" cy="142875"/>
              </a:xfrm>
              <a:prstGeom prst="line">
                <a:avLst/>
              </a:prstGeom>
              <a:noFill/>
              <a:ln w="19050" cap="flat">
                <a:solidFill>
                  <a:srgbClr val="177D8B"/>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dirty="0">
                  <a:solidFill>
                    <a:srgbClr val="273D55"/>
                  </a:solidFill>
                </a:endParaRPr>
              </a:p>
            </p:txBody>
          </p:sp>
          <p:sp>
            <p:nvSpPr>
              <p:cNvPr id="37" name="Freeform 36">
                <a:extLst>
                  <a:ext uri="{FF2B5EF4-FFF2-40B4-BE49-F238E27FC236}">
                    <a16:creationId xmlns:a16="http://schemas.microsoft.com/office/drawing/2014/main" id="{E7B15D19-996A-FE4B-91D6-5BA7CA3E66EB}"/>
                  </a:ext>
                </a:extLst>
              </p:cNvPr>
              <p:cNvSpPr>
                <a:spLocks/>
              </p:cNvSpPr>
              <p:nvPr/>
            </p:nvSpPr>
            <p:spPr bwMode="auto">
              <a:xfrm>
                <a:off x="7667626" y="2105025"/>
                <a:ext cx="717550" cy="906463"/>
              </a:xfrm>
              <a:custGeom>
                <a:avLst/>
                <a:gdLst>
                  <a:gd name="T0" fmla="*/ 0 w 452"/>
                  <a:gd name="T1" fmla="*/ 195 h 571"/>
                  <a:gd name="T2" fmla="*/ 0 w 452"/>
                  <a:gd name="T3" fmla="*/ 75 h 571"/>
                  <a:gd name="T4" fmla="*/ 78 w 452"/>
                  <a:gd name="T5" fmla="*/ 0 h 571"/>
                  <a:gd name="T6" fmla="*/ 452 w 452"/>
                  <a:gd name="T7" fmla="*/ 0 h 571"/>
                  <a:gd name="T8" fmla="*/ 452 w 452"/>
                  <a:gd name="T9" fmla="*/ 571 h 571"/>
                  <a:gd name="T10" fmla="*/ 0 w 452"/>
                  <a:gd name="T11" fmla="*/ 571 h 571"/>
                  <a:gd name="T12" fmla="*/ 0 w 452"/>
                  <a:gd name="T13" fmla="*/ 497 h 571"/>
                </a:gdLst>
                <a:ahLst/>
                <a:cxnLst>
                  <a:cxn ang="0">
                    <a:pos x="T0" y="T1"/>
                  </a:cxn>
                  <a:cxn ang="0">
                    <a:pos x="T2" y="T3"/>
                  </a:cxn>
                  <a:cxn ang="0">
                    <a:pos x="T4" y="T5"/>
                  </a:cxn>
                  <a:cxn ang="0">
                    <a:pos x="T6" y="T7"/>
                  </a:cxn>
                  <a:cxn ang="0">
                    <a:pos x="T8" y="T9"/>
                  </a:cxn>
                  <a:cxn ang="0">
                    <a:pos x="T10" y="T11"/>
                  </a:cxn>
                  <a:cxn ang="0">
                    <a:pos x="T12" y="T13"/>
                  </a:cxn>
                </a:cxnLst>
                <a:rect l="0" t="0" r="r" b="b"/>
                <a:pathLst>
                  <a:path w="452" h="571">
                    <a:moveTo>
                      <a:pt x="0" y="195"/>
                    </a:moveTo>
                    <a:lnTo>
                      <a:pt x="0" y="75"/>
                    </a:lnTo>
                    <a:lnTo>
                      <a:pt x="78" y="0"/>
                    </a:lnTo>
                    <a:lnTo>
                      <a:pt x="452" y="0"/>
                    </a:lnTo>
                    <a:lnTo>
                      <a:pt x="452" y="571"/>
                    </a:lnTo>
                    <a:lnTo>
                      <a:pt x="0" y="571"/>
                    </a:lnTo>
                    <a:lnTo>
                      <a:pt x="0" y="497"/>
                    </a:lnTo>
                  </a:path>
                </a:pathLst>
              </a:custGeom>
              <a:noFill/>
              <a:ln w="19050" cap="flat">
                <a:solidFill>
                  <a:srgbClr val="177D8B"/>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273D55"/>
                  </a:solidFill>
                </a:endParaRPr>
              </a:p>
            </p:txBody>
          </p:sp>
        </p:grpSp>
      </p:grpSp>
      <p:sp>
        <p:nvSpPr>
          <p:cNvPr id="8" name="TextBox 7">
            <a:extLst>
              <a:ext uri="{FF2B5EF4-FFF2-40B4-BE49-F238E27FC236}">
                <a16:creationId xmlns:a16="http://schemas.microsoft.com/office/drawing/2014/main" id="{F25DF445-9A92-E641-A254-90411D6876A4}"/>
              </a:ext>
            </a:extLst>
          </p:cNvPr>
          <p:cNvSpPr txBox="1"/>
          <p:nvPr/>
        </p:nvSpPr>
        <p:spPr>
          <a:xfrm>
            <a:off x="5422715" y="4551847"/>
            <a:ext cx="102657"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
        <p:nvSpPr>
          <p:cNvPr id="23" name="Rectangle 22">
            <a:extLst>
              <a:ext uri="{FF2B5EF4-FFF2-40B4-BE49-F238E27FC236}">
                <a16:creationId xmlns:a16="http://schemas.microsoft.com/office/drawing/2014/main" id="{9988B841-0700-A44A-8C4D-AFB429A2F53F}"/>
              </a:ext>
            </a:extLst>
          </p:cNvPr>
          <p:cNvSpPr/>
          <p:nvPr/>
        </p:nvSpPr>
        <p:spPr>
          <a:xfrm>
            <a:off x="83380" y="99135"/>
            <a:ext cx="411570"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2000" dirty="0">
                <a:solidFill>
                  <a:srgbClr val="FFFFFF"/>
                </a:solidFill>
                <a:effectLst>
                  <a:outerShdw blurRad="38100" dist="12700" dir="5400000" rotWithShape="0">
                    <a:srgbClr val="000000">
                      <a:alpha val="50000"/>
                    </a:srgbClr>
                  </a:outerShdw>
                </a:effectLst>
                <a:latin typeface="Roboto" panose="02000000000000000000" pitchFamily="2" charset="0"/>
                <a:ea typeface="Roboto" panose="02000000000000000000" pitchFamily="2" charset="0"/>
                <a:cs typeface="Arial" panose="020B0604020202020204" pitchFamily="34" charset="0"/>
                <a:sym typeface="Gill Sans"/>
              </a:rPr>
              <a:t>25</a:t>
            </a:r>
            <a:endPar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endParaRPr>
          </a:p>
        </p:txBody>
      </p:sp>
    </p:spTree>
    <p:extLst>
      <p:ext uri="{BB962C8B-B14F-4D97-AF65-F5344CB8AC3E}">
        <p14:creationId xmlns:p14="http://schemas.microsoft.com/office/powerpoint/2010/main" val="160629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6" y="370052"/>
            <a:ext cx="10410628"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SaaS Subscription: Usage Limitations &amp; User Counts</a:t>
            </a:r>
            <a:endParaRPr sz="3200" b="1" dirty="0">
              <a:solidFill>
                <a:schemeClr val="bg2">
                  <a:lumMod val="50000"/>
                </a:schemeClr>
              </a:solidFill>
              <a:latin typeface="Roboto" panose="02000000000000000000" pitchFamily="2" charset="0"/>
              <a:ea typeface="Roboto" panose="02000000000000000000" pitchFamily="2" charset="0"/>
            </a:endParaRPr>
          </a:p>
        </p:txBody>
      </p:sp>
      <p:sp>
        <p:nvSpPr>
          <p:cNvPr id="2841" name="Professionally fabricate cross-platform processes and out-of-the-box mindshare.…"/>
          <p:cNvSpPr txBox="1">
            <a:spLocks noGrp="1"/>
          </p:cNvSpPr>
          <p:nvPr>
            <p:ph type="body" idx="4294967295"/>
          </p:nvPr>
        </p:nvSpPr>
        <p:spPr>
          <a:xfrm>
            <a:off x="890686" y="1238343"/>
            <a:ext cx="10799744" cy="966235"/>
          </a:xfrm>
          <a:prstGeom prst="rect">
            <a:avLst/>
          </a:prstGeom>
        </p:spPr>
        <p:txBody>
          <a:bodyPr/>
          <a:lstStyle/>
          <a:p>
            <a:pPr algn="l"/>
            <a:r>
              <a:rPr lang="en-US" sz="1800" b="1" dirty="0">
                <a:solidFill>
                  <a:schemeClr val="bg2">
                    <a:lumMod val="50000"/>
                  </a:schemeClr>
                </a:solidFill>
                <a:latin typeface="Roboto" panose="02000000000000000000" pitchFamily="2" charset="0"/>
                <a:ea typeface="Roboto" panose="02000000000000000000" pitchFamily="2" charset="0"/>
              </a:rPr>
              <a:t>Key Concept: </a:t>
            </a:r>
          </a:p>
          <a:p>
            <a:pPr algn="l"/>
            <a:r>
              <a:rPr lang="en-US" sz="1600" dirty="0">
                <a:solidFill>
                  <a:schemeClr val="bg2">
                    <a:lumMod val="50000"/>
                  </a:schemeClr>
                </a:solidFill>
                <a:latin typeface="Roboto" panose="02000000000000000000" pitchFamily="2" charset="0"/>
                <a:ea typeface="Roboto" panose="02000000000000000000" pitchFamily="2" charset="0"/>
              </a:rPr>
              <a:t>Make sure usage limitations align with intended business purpose.</a:t>
            </a: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8" name="Target 03…">
            <a:extLst>
              <a:ext uri="{FF2B5EF4-FFF2-40B4-BE49-F238E27FC236}">
                <a16:creationId xmlns:a16="http://schemas.microsoft.com/office/drawing/2014/main" id="{55E87A07-FDDC-B84D-BF1C-8B7662B45162}"/>
              </a:ext>
            </a:extLst>
          </p:cNvPr>
          <p:cNvSpPr txBox="1">
            <a:spLocks/>
          </p:cNvSpPr>
          <p:nvPr/>
        </p:nvSpPr>
        <p:spPr>
          <a:xfrm>
            <a:off x="1027175" y="2292115"/>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t>Some SaaS products are provided under the condition that they only be used for a certain use case – if so, be sure that the buyer is aware of an accepts the usage restrictions and that they are clearly defined in the order </a:t>
            </a:r>
          </a:p>
        </p:txBody>
      </p:sp>
      <p:sp>
        <p:nvSpPr>
          <p:cNvPr id="9" name="Target 03…">
            <a:extLst>
              <a:ext uri="{FF2B5EF4-FFF2-40B4-BE49-F238E27FC236}">
                <a16:creationId xmlns:a16="http://schemas.microsoft.com/office/drawing/2014/main" id="{B4AA5DCC-A46E-2F44-9E22-E0AA7E5F334D}"/>
              </a:ext>
            </a:extLst>
          </p:cNvPr>
          <p:cNvSpPr txBox="1">
            <a:spLocks/>
          </p:cNvSpPr>
          <p:nvPr/>
        </p:nvSpPr>
        <p:spPr>
          <a:xfrm>
            <a:off x="1027175" y="3027901"/>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t>If applicable, make sure that the number of authorized users and the methodology for counting such users is clearly defined in the order or the master agreement</a:t>
            </a:r>
          </a:p>
        </p:txBody>
      </p:sp>
      <p:sp>
        <p:nvSpPr>
          <p:cNvPr id="7" name="Target 03…">
            <a:extLst>
              <a:ext uri="{FF2B5EF4-FFF2-40B4-BE49-F238E27FC236}">
                <a16:creationId xmlns:a16="http://schemas.microsoft.com/office/drawing/2014/main" id="{65C013E1-DD68-3B45-856D-1E5407542862}"/>
              </a:ext>
            </a:extLst>
          </p:cNvPr>
          <p:cNvSpPr txBox="1">
            <a:spLocks/>
          </p:cNvSpPr>
          <p:nvPr/>
        </p:nvSpPr>
        <p:spPr>
          <a:xfrm>
            <a:off x="1027175" y="3766066"/>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t>Failure to understand and define usage limitations and user counts can result in the assessment of overage fees</a:t>
            </a:r>
          </a:p>
        </p:txBody>
      </p:sp>
      <p:sp>
        <p:nvSpPr>
          <p:cNvPr id="11" name="Target 03…">
            <a:extLst>
              <a:ext uri="{FF2B5EF4-FFF2-40B4-BE49-F238E27FC236}">
                <a16:creationId xmlns:a16="http://schemas.microsoft.com/office/drawing/2014/main" id="{B04F773F-AF4C-E541-8B84-748842CEA9AB}"/>
              </a:ext>
            </a:extLst>
          </p:cNvPr>
          <p:cNvSpPr txBox="1">
            <a:spLocks/>
          </p:cNvSpPr>
          <p:nvPr/>
        </p:nvSpPr>
        <p:spPr>
          <a:xfrm>
            <a:off x="1027175" y="4507890"/>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t>Example: Ensure that independent contractors or other service providers of the buyer are included in the definition of Authorized Users</a:t>
            </a:r>
          </a:p>
        </p:txBody>
      </p:sp>
      <p:sp>
        <p:nvSpPr>
          <p:cNvPr id="12" name="Rectangle 11">
            <a:extLst>
              <a:ext uri="{FF2B5EF4-FFF2-40B4-BE49-F238E27FC236}">
                <a16:creationId xmlns:a16="http://schemas.microsoft.com/office/drawing/2014/main" id="{1C4EF888-0500-5640-8AFB-86550613FEC5}"/>
              </a:ext>
            </a:extLst>
          </p:cNvPr>
          <p:cNvSpPr/>
          <p:nvPr/>
        </p:nvSpPr>
        <p:spPr>
          <a:xfrm>
            <a:off x="83380" y="99135"/>
            <a:ext cx="411570"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2000" dirty="0">
                <a:solidFill>
                  <a:srgbClr val="FFFFFF"/>
                </a:solidFill>
                <a:effectLst>
                  <a:outerShdw blurRad="38100" dist="12700" dir="5400000" rotWithShape="0">
                    <a:srgbClr val="000000">
                      <a:alpha val="50000"/>
                    </a:srgbClr>
                  </a:outerShdw>
                </a:effectLst>
                <a:latin typeface="Roboto" panose="02000000000000000000" pitchFamily="2" charset="0"/>
                <a:ea typeface="Roboto" panose="02000000000000000000" pitchFamily="2" charset="0"/>
                <a:cs typeface="Arial" panose="020B0604020202020204" pitchFamily="34" charset="0"/>
                <a:sym typeface="Gill Sans"/>
              </a:rPr>
              <a:t>26</a:t>
            </a:r>
            <a:endPar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endParaRPr>
          </a:p>
        </p:txBody>
      </p:sp>
    </p:spTree>
    <p:extLst>
      <p:ext uri="{BB962C8B-B14F-4D97-AF65-F5344CB8AC3E}">
        <p14:creationId xmlns:p14="http://schemas.microsoft.com/office/powerpoint/2010/main" val="4014981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6" y="370052"/>
            <a:ext cx="10410628"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SaaS Subscription: Pricing, Overages</a:t>
            </a: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8" name="Rectangle 7">
            <a:extLst>
              <a:ext uri="{FF2B5EF4-FFF2-40B4-BE49-F238E27FC236}">
                <a16:creationId xmlns:a16="http://schemas.microsoft.com/office/drawing/2014/main" id="{C1BC8A77-F284-4A4B-B78E-37B0380A9D1D}"/>
              </a:ext>
            </a:extLst>
          </p:cNvPr>
          <p:cNvSpPr/>
          <p:nvPr/>
        </p:nvSpPr>
        <p:spPr>
          <a:xfrm>
            <a:off x="863427" y="2532784"/>
            <a:ext cx="2366233" cy="1792425"/>
          </a:xfrm>
          <a:prstGeom prst="rect">
            <a:avLst/>
          </a:prstGeom>
          <a:solidFill>
            <a:srgbClr val="273D55"/>
          </a:solidFill>
          <a:ln w="12700" cap="flat">
            <a:solidFill>
              <a:srgbClr val="273D55"/>
            </a:solidFill>
            <a:miter lim="400000"/>
          </a:ln>
          <a:effectLst>
            <a:outerShdw blurRad="127000" sx="102000" sy="102000" algn="ctr" rotWithShape="0">
              <a:prstClr val="black">
                <a:alpha val="6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2880" tIns="182880" rIns="182880" bIns="182880" numCol="1" spcCol="38100" rtlCol="0" anchor="t">
            <a:noAutofit/>
          </a:bodyPr>
          <a:lstStyle/>
          <a:p>
            <a:pPr lvl="0" defTabSz="825500" hangingPunct="0"/>
            <a:r>
              <a:rPr lang="en-US" sz="1600" dirty="0">
                <a:solidFill>
                  <a:schemeClr val="bg1"/>
                </a:solidFill>
                <a:latin typeface="Roboto" panose="02000000000000000000" pitchFamily="2" charset="0"/>
                <a:ea typeface="Roboto" panose="02000000000000000000" pitchFamily="2" charset="0"/>
                <a:sym typeface="Helvetica Neue Medium"/>
              </a:rPr>
              <a:t>Order must contain clear per unit pricing and total pricing</a:t>
            </a:r>
          </a:p>
        </p:txBody>
      </p:sp>
      <p:sp>
        <p:nvSpPr>
          <p:cNvPr id="9" name="Rectangle 8">
            <a:extLst>
              <a:ext uri="{FF2B5EF4-FFF2-40B4-BE49-F238E27FC236}">
                <a16:creationId xmlns:a16="http://schemas.microsoft.com/office/drawing/2014/main" id="{CE5D0777-13C3-2547-A712-54C17DC85A78}"/>
              </a:ext>
            </a:extLst>
          </p:cNvPr>
          <p:cNvSpPr/>
          <p:nvPr/>
        </p:nvSpPr>
        <p:spPr>
          <a:xfrm>
            <a:off x="3684783" y="2532785"/>
            <a:ext cx="2366233" cy="1792430"/>
          </a:xfrm>
          <a:prstGeom prst="rect">
            <a:avLst/>
          </a:prstGeom>
          <a:solidFill>
            <a:srgbClr val="273D55"/>
          </a:solidFill>
          <a:ln w="12700" cap="flat">
            <a:solidFill>
              <a:srgbClr val="273D55"/>
            </a:solidFill>
            <a:miter lim="400000"/>
          </a:ln>
          <a:effectLst>
            <a:outerShdw blurRad="127000" sx="102000" sy="102000" algn="ctr" rotWithShape="0">
              <a:prstClr val="black">
                <a:alpha val="6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2880" tIns="182880" rIns="182880" bIns="182880" numCol="1" spcCol="38100" rtlCol="0" anchor="t">
            <a:noAutofit/>
          </a:bodyPr>
          <a:lstStyle/>
          <a:p>
            <a:pPr defTabSz="825500" hangingPunct="0"/>
            <a:r>
              <a:rPr lang="en-US" sz="1600" dirty="0">
                <a:solidFill>
                  <a:schemeClr val="bg1"/>
                </a:solidFill>
                <a:latin typeface="Roboto" panose="02000000000000000000" pitchFamily="2" charset="0"/>
                <a:ea typeface="Roboto" panose="02000000000000000000" pitchFamily="2" charset="0"/>
                <a:sym typeface="Helvetica Neue Medium"/>
              </a:rPr>
              <a:t>Specific terms for overages incurred during the term of the order</a:t>
            </a:r>
          </a:p>
        </p:txBody>
      </p:sp>
      <p:sp>
        <p:nvSpPr>
          <p:cNvPr id="11" name="Rectangle 10">
            <a:extLst>
              <a:ext uri="{FF2B5EF4-FFF2-40B4-BE49-F238E27FC236}">
                <a16:creationId xmlns:a16="http://schemas.microsoft.com/office/drawing/2014/main" id="{1B930F08-CF2F-7341-A185-3FE76B44B362}"/>
              </a:ext>
            </a:extLst>
          </p:cNvPr>
          <p:cNvSpPr/>
          <p:nvPr/>
        </p:nvSpPr>
        <p:spPr>
          <a:xfrm>
            <a:off x="6417161" y="2525548"/>
            <a:ext cx="2366233" cy="1792431"/>
          </a:xfrm>
          <a:prstGeom prst="rect">
            <a:avLst/>
          </a:prstGeom>
          <a:solidFill>
            <a:srgbClr val="273D55"/>
          </a:solidFill>
          <a:ln w="12700" cap="flat">
            <a:solidFill>
              <a:srgbClr val="273D55"/>
            </a:solidFill>
            <a:miter lim="400000"/>
          </a:ln>
          <a:effectLst>
            <a:outerShdw blurRad="127000" sx="102000" sy="102000" algn="ctr" rotWithShape="0">
              <a:prstClr val="black">
                <a:alpha val="6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2880" tIns="182880" rIns="182880" bIns="182880" numCol="1" spcCol="38100" rtlCol="0" anchor="t">
            <a:noAutofit/>
          </a:bodyPr>
          <a:lstStyle/>
          <a:p>
            <a:pPr defTabSz="825500" hangingPunct="0"/>
            <a:r>
              <a:rPr lang="en-US" sz="1600" dirty="0">
                <a:solidFill>
                  <a:schemeClr val="bg1"/>
                </a:solidFill>
                <a:latin typeface="Roboto" panose="02000000000000000000" pitchFamily="2" charset="0"/>
                <a:ea typeface="Roboto" panose="02000000000000000000" pitchFamily="2" charset="0"/>
                <a:sym typeface="Helvetica Neue Medium"/>
              </a:rPr>
              <a:t>Rights for buyer to add additional users during the term of the order at an established price</a:t>
            </a:r>
          </a:p>
        </p:txBody>
      </p:sp>
      <p:sp>
        <p:nvSpPr>
          <p:cNvPr id="12" name="Rectangle 11">
            <a:extLst>
              <a:ext uri="{FF2B5EF4-FFF2-40B4-BE49-F238E27FC236}">
                <a16:creationId xmlns:a16="http://schemas.microsoft.com/office/drawing/2014/main" id="{7C5D4881-BE20-7645-ADBE-A7D055CFA7DA}"/>
              </a:ext>
            </a:extLst>
          </p:cNvPr>
          <p:cNvSpPr/>
          <p:nvPr/>
        </p:nvSpPr>
        <p:spPr>
          <a:xfrm>
            <a:off x="9149540" y="2525550"/>
            <a:ext cx="2366233" cy="1792438"/>
          </a:xfrm>
          <a:prstGeom prst="rect">
            <a:avLst/>
          </a:prstGeom>
          <a:solidFill>
            <a:srgbClr val="273D55"/>
          </a:solidFill>
          <a:ln w="12700" cap="flat">
            <a:solidFill>
              <a:srgbClr val="273D55"/>
            </a:solidFill>
            <a:miter lim="400000"/>
          </a:ln>
          <a:effectLst>
            <a:outerShdw blurRad="127000" sx="102000" sy="102000" algn="ctr" rotWithShape="0">
              <a:prstClr val="black">
                <a:alpha val="6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2880" tIns="182880" rIns="182880" bIns="182880" numCol="1" spcCol="38100" rtlCol="0" anchor="t">
            <a:noAutofit/>
          </a:bodyPr>
          <a:lstStyle/>
          <a:p>
            <a:pPr defTabSz="825500" hangingPunct="0"/>
            <a:r>
              <a:rPr lang="en-US" sz="1600" dirty="0">
                <a:solidFill>
                  <a:schemeClr val="bg1"/>
                </a:solidFill>
                <a:latin typeface="Roboto" panose="02000000000000000000" pitchFamily="2" charset="0"/>
                <a:ea typeface="Roboto" panose="02000000000000000000" pitchFamily="2" charset="0"/>
                <a:sym typeface="Helvetica Neue Medium"/>
              </a:rPr>
              <a:t>This is a mechanism for buyer to raise and lower number of users and associated fees during the term of the order</a:t>
            </a:r>
          </a:p>
        </p:txBody>
      </p:sp>
      <p:sp>
        <p:nvSpPr>
          <p:cNvPr id="2" name="Rectangle 1">
            <a:extLst>
              <a:ext uri="{FF2B5EF4-FFF2-40B4-BE49-F238E27FC236}">
                <a16:creationId xmlns:a16="http://schemas.microsoft.com/office/drawing/2014/main" id="{B22A56F9-534C-814B-98A3-0E08B66EDB0F}"/>
              </a:ext>
            </a:extLst>
          </p:cNvPr>
          <p:cNvSpPr/>
          <p:nvPr/>
        </p:nvSpPr>
        <p:spPr>
          <a:xfrm>
            <a:off x="863427" y="1775724"/>
            <a:ext cx="2366233" cy="707886"/>
          </a:xfrm>
          <a:prstGeom prst="rect">
            <a:avLst/>
          </a:prstGeom>
        </p:spPr>
        <p:txBody>
          <a:bodyPr wrap="square">
            <a:spAutoFit/>
          </a:bodyPr>
          <a:lstStyle/>
          <a:p>
            <a:pPr lvl="0" algn="ctr" defTabSz="825500" hangingPunct="0"/>
            <a:r>
              <a:rPr lang="en-US" sz="2000" b="1" dirty="0">
                <a:solidFill>
                  <a:schemeClr val="bg2">
                    <a:lumMod val="50000"/>
                  </a:schemeClr>
                </a:solidFill>
                <a:latin typeface="Roboto" panose="02000000000000000000" pitchFamily="2" charset="0"/>
                <a:ea typeface="Roboto" panose="02000000000000000000" pitchFamily="2" charset="0"/>
                <a:sym typeface="Helvetica Neue Medium"/>
              </a:rPr>
              <a:t>Clear Per Unit Pricing</a:t>
            </a:r>
          </a:p>
        </p:txBody>
      </p:sp>
      <p:sp>
        <p:nvSpPr>
          <p:cNvPr id="3" name="Rectangle 2">
            <a:extLst>
              <a:ext uri="{FF2B5EF4-FFF2-40B4-BE49-F238E27FC236}">
                <a16:creationId xmlns:a16="http://schemas.microsoft.com/office/drawing/2014/main" id="{9971FFEC-08E4-974F-A2F7-FF6FF5C25F2F}"/>
              </a:ext>
            </a:extLst>
          </p:cNvPr>
          <p:cNvSpPr/>
          <p:nvPr/>
        </p:nvSpPr>
        <p:spPr>
          <a:xfrm>
            <a:off x="3684783" y="1775724"/>
            <a:ext cx="2366233" cy="400110"/>
          </a:xfrm>
          <a:prstGeom prst="rect">
            <a:avLst/>
          </a:prstGeom>
        </p:spPr>
        <p:txBody>
          <a:bodyPr wrap="square">
            <a:spAutoFit/>
          </a:bodyPr>
          <a:lstStyle/>
          <a:p>
            <a:pPr algn="ctr" defTabSz="825500" hangingPunct="0"/>
            <a:r>
              <a:rPr lang="en-US" sz="2000" b="1" dirty="0">
                <a:solidFill>
                  <a:schemeClr val="bg2">
                    <a:lumMod val="50000"/>
                  </a:schemeClr>
                </a:solidFill>
                <a:latin typeface="Roboto" panose="02000000000000000000" pitchFamily="2" charset="0"/>
                <a:ea typeface="Roboto" panose="02000000000000000000" pitchFamily="2" charset="0"/>
                <a:sym typeface="Helvetica Neue Medium"/>
              </a:rPr>
              <a:t>Specific Terms</a:t>
            </a:r>
          </a:p>
        </p:txBody>
      </p:sp>
      <p:sp>
        <p:nvSpPr>
          <p:cNvPr id="4" name="Rectangle 3">
            <a:extLst>
              <a:ext uri="{FF2B5EF4-FFF2-40B4-BE49-F238E27FC236}">
                <a16:creationId xmlns:a16="http://schemas.microsoft.com/office/drawing/2014/main" id="{5F7B2F57-B985-2645-8692-524164A6D951}"/>
              </a:ext>
            </a:extLst>
          </p:cNvPr>
          <p:cNvSpPr/>
          <p:nvPr/>
        </p:nvSpPr>
        <p:spPr>
          <a:xfrm>
            <a:off x="6417161" y="1775724"/>
            <a:ext cx="2366232" cy="400110"/>
          </a:xfrm>
          <a:prstGeom prst="rect">
            <a:avLst/>
          </a:prstGeom>
        </p:spPr>
        <p:txBody>
          <a:bodyPr wrap="square">
            <a:spAutoFit/>
          </a:bodyPr>
          <a:lstStyle/>
          <a:p>
            <a:pPr algn="ctr"/>
            <a:r>
              <a:rPr lang="en-US" sz="2000" b="1" dirty="0">
                <a:solidFill>
                  <a:schemeClr val="bg2">
                    <a:lumMod val="50000"/>
                  </a:schemeClr>
                </a:solidFill>
                <a:latin typeface="Roboto" panose="02000000000000000000" pitchFamily="2" charset="0"/>
                <a:ea typeface="Roboto" panose="02000000000000000000" pitchFamily="2" charset="0"/>
                <a:sym typeface="Helvetica Neue Medium"/>
              </a:rPr>
              <a:t>Rights for Buyer</a:t>
            </a:r>
            <a:endParaRPr lang="en-US" sz="2000" dirty="0">
              <a:solidFill>
                <a:schemeClr val="bg2">
                  <a:lumMod val="50000"/>
                </a:schemeClr>
              </a:solidFill>
            </a:endParaRPr>
          </a:p>
        </p:txBody>
      </p:sp>
      <p:sp>
        <p:nvSpPr>
          <p:cNvPr id="5" name="Rectangle 4">
            <a:extLst>
              <a:ext uri="{FF2B5EF4-FFF2-40B4-BE49-F238E27FC236}">
                <a16:creationId xmlns:a16="http://schemas.microsoft.com/office/drawing/2014/main" id="{BFDEA086-1877-FC42-815B-46A4BBFAB856}"/>
              </a:ext>
            </a:extLst>
          </p:cNvPr>
          <p:cNvSpPr/>
          <p:nvPr/>
        </p:nvSpPr>
        <p:spPr>
          <a:xfrm>
            <a:off x="9149540" y="1775724"/>
            <a:ext cx="2366233" cy="400110"/>
          </a:xfrm>
          <a:prstGeom prst="rect">
            <a:avLst/>
          </a:prstGeom>
        </p:spPr>
        <p:txBody>
          <a:bodyPr wrap="square">
            <a:spAutoFit/>
          </a:bodyPr>
          <a:lstStyle/>
          <a:p>
            <a:pPr algn="ctr"/>
            <a:r>
              <a:rPr lang="en-US" sz="2000" b="1" dirty="0">
                <a:solidFill>
                  <a:schemeClr val="bg2">
                    <a:lumMod val="50000"/>
                  </a:schemeClr>
                </a:solidFill>
                <a:latin typeface="Roboto" panose="02000000000000000000" pitchFamily="2" charset="0"/>
                <a:ea typeface="Roboto" panose="02000000000000000000" pitchFamily="2" charset="0"/>
                <a:sym typeface="Helvetica Neue Medium"/>
              </a:rPr>
              <a:t>True Up/Down</a:t>
            </a:r>
            <a:endParaRPr lang="en-US" sz="2000" dirty="0">
              <a:solidFill>
                <a:schemeClr val="bg2">
                  <a:lumMod val="50000"/>
                </a:schemeClr>
              </a:solidFill>
            </a:endParaRPr>
          </a:p>
        </p:txBody>
      </p:sp>
      <p:sp>
        <p:nvSpPr>
          <p:cNvPr id="13" name="Professionally fabricate cross-platform processes and out-of-the-box mindshare.…">
            <a:extLst>
              <a:ext uri="{FF2B5EF4-FFF2-40B4-BE49-F238E27FC236}">
                <a16:creationId xmlns:a16="http://schemas.microsoft.com/office/drawing/2014/main" id="{F53A71D2-6C1A-0941-B85C-60789D648BB3}"/>
              </a:ext>
            </a:extLst>
          </p:cNvPr>
          <p:cNvSpPr txBox="1">
            <a:spLocks/>
          </p:cNvSpPr>
          <p:nvPr/>
        </p:nvSpPr>
        <p:spPr>
          <a:xfrm>
            <a:off x="824007" y="4667693"/>
            <a:ext cx="10799744" cy="966235"/>
          </a:xfrm>
          <a:prstGeom prst="rect">
            <a:avLst/>
          </a:prstGeom>
        </p:spPr>
        <p:txBody>
          <a:bodyPr/>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algn="l"/>
            <a:r>
              <a:rPr lang="en-US" sz="1800" b="1" kern="0" dirty="0">
                <a:solidFill>
                  <a:schemeClr val="bg2">
                    <a:lumMod val="50000"/>
                  </a:schemeClr>
                </a:solidFill>
                <a:latin typeface="Roboto" panose="02000000000000000000" pitchFamily="2" charset="0"/>
                <a:ea typeface="Roboto" panose="02000000000000000000" pitchFamily="2" charset="0"/>
              </a:rPr>
              <a:t>Technical Consideration:</a:t>
            </a:r>
          </a:p>
          <a:p>
            <a:pPr marL="285750" indent="-285750" algn="l">
              <a:buClr>
                <a:srgbClr val="177D8B"/>
              </a:buClr>
              <a:buFont typeface="Wingdings" pitchFamily="2" charset="2"/>
              <a:buChar char="§"/>
            </a:pPr>
            <a:r>
              <a:rPr lang="en-US" sz="1600" kern="0" dirty="0">
                <a:solidFill>
                  <a:schemeClr val="bg2">
                    <a:lumMod val="50000"/>
                  </a:schemeClr>
                </a:solidFill>
                <a:latin typeface="Roboto" panose="02000000000000000000" pitchFamily="2" charset="0"/>
                <a:ea typeface="Roboto" panose="02000000000000000000" pitchFamily="2" charset="0"/>
              </a:rPr>
              <a:t>How are users added? </a:t>
            </a:r>
          </a:p>
          <a:p>
            <a:pPr marL="285750" indent="-285750" algn="l">
              <a:buClr>
                <a:srgbClr val="177D8B"/>
              </a:buClr>
              <a:buFont typeface="Wingdings" pitchFamily="2" charset="2"/>
              <a:buChar char="§"/>
            </a:pPr>
            <a:r>
              <a:rPr lang="en-US" sz="1600" kern="0" dirty="0">
                <a:solidFill>
                  <a:schemeClr val="bg2">
                    <a:lumMod val="50000"/>
                  </a:schemeClr>
                </a:solidFill>
                <a:latin typeface="Roboto" panose="02000000000000000000" pitchFamily="2" charset="0"/>
                <a:ea typeface="Roboto" panose="02000000000000000000" pitchFamily="2" charset="0"/>
              </a:rPr>
              <a:t>Who is in charge of counting/monitoring usage levels?</a:t>
            </a:r>
          </a:p>
        </p:txBody>
      </p:sp>
      <p:sp>
        <p:nvSpPr>
          <p:cNvPr id="14" name="Rectangle 13">
            <a:extLst>
              <a:ext uri="{FF2B5EF4-FFF2-40B4-BE49-F238E27FC236}">
                <a16:creationId xmlns:a16="http://schemas.microsoft.com/office/drawing/2014/main" id="{57134855-4C29-C94E-80F8-46B2ED61A945}"/>
              </a:ext>
            </a:extLst>
          </p:cNvPr>
          <p:cNvSpPr/>
          <p:nvPr/>
        </p:nvSpPr>
        <p:spPr>
          <a:xfrm>
            <a:off x="83380" y="99135"/>
            <a:ext cx="411570"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2000" dirty="0">
                <a:solidFill>
                  <a:srgbClr val="FFFFFF"/>
                </a:solidFill>
                <a:effectLst>
                  <a:outerShdw blurRad="38100" dist="12700" dir="5400000" rotWithShape="0">
                    <a:srgbClr val="000000">
                      <a:alpha val="50000"/>
                    </a:srgbClr>
                  </a:outerShdw>
                </a:effectLst>
                <a:latin typeface="Roboto" panose="02000000000000000000" pitchFamily="2" charset="0"/>
                <a:ea typeface="Roboto" panose="02000000000000000000" pitchFamily="2" charset="0"/>
                <a:cs typeface="Arial" panose="020B0604020202020204" pitchFamily="34" charset="0"/>
                <a:sym typeface="Gill Sans"/>
              </a:rPr>
              <a:t>27</a:t>
            </a:r>
            <a:endPar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endParaRPr>
          </a:p>
        </p:txBody>
      </p:sp>
    </p:spTree>
    <p:extLst>
      <p:ext uri="{BB962C8B-B14F-4D97-AF65-F5344CB8AC3E}">
        <p14:creationId xmlns:p14="http://schemas.microsoft.com/office/powerpoint/2010/main" val="3769187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6" y="370052"/>
            <a:ext cx="10410628"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SaaS Subscription: Term and Renewal</a:t>
            </a:r>
            <a:endParaRPr sz="3200" b="1" dirty="0">
              <a:solidFill>
                <a:schemeClr val="bg2">
                  <a:lumMod val="50000"/>
                </a:schemeClr>
              </a:solidFill>
              <a:latin typeface="Roboto" panose="02000000000000000000" pitchFamily="2" charset="0"/>
              <a:ea typeface="Roboto" panose="02000000000000000000" pitchFamily="2" charset="0"/>
            </a:endParaRP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38" name="Target 03…">
            <a:extLst>
              <a:ext uri="{FF2B5EF4-FFF2-40B4-BE49-F238E27FC236}">
                <a16:creationId xmlns:a16="http://schemas.microsoft.com/office/drawing/2014/main" id="{071E1161-7210-6447-B6CA-A0DB5DD6AFE8}"/>
              </a:ext>
            </a:extLst>
          </p:cNvPr>
          <p:cNvSpPr txBox="1">
            <a:spLocks/>
          </p:cNvSpPr>
          <p:nvPr/>
        </p:nvSpPr>
        <p:spPr>
          <a:xfrm>
            <a:off x="1027175" y="2114704"/>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sym typeface="Roboto Light"/>
              </a:rPr>
              <a:t>Basic: Ensure that the license term has a clear start and end date</a:t>
            </a:r>
          </a:p>
        </p:txBody>
      </p:sp>
      <p:sp>
        <p:nvSpPr>
          <p:cNvPr id="17" name="Target 03…">
            <a:extLst>
              <a:ext uri="{FF2B5EF4-FFF2-40B4-BE49-F238E27FC236}">
                <a16:creationId xmlns:a16="http://schemas.microsoft.com/office/drawing/2014/main" id="{A9AD4FF5-319D-0F45-B59A-801D04A2330E}"/>
              </a:ext>
            </a:extLst>
          </p:cNvPr>
          <p:cNvSpPr txBox="1">
            <a:spLocks/>
          </p:cNvSpPr>
          <p:nvPr/>
        </p:nvSpPr>
        <p:spPr>
          <a:xfrm>
            <a:off x="1027175" y="2831195"/>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sym typeface="Roboto Light"/>
              </a:rPr>
              <a:t>Advanced: Establish clear right for the buyer to renew licenses at predetermined price</a:t>
            </a:r>
          </a:p>
        </p:txBody>
      </p:sp>
      <p:sp>
        <p:nvSpPr>
          <p:cNvPr id="18" name="Target 03…">
            <a:extLst>
              <a:ext uri="{FF2B5EF4-FFF2-40B4-BE49-F238E27FC236}">
                <a16:creationId xmlns:a16="http://schemas.microsoft.com/office/drawing/2014/main" id="{573D99B9-BD5D-7047-80CB-8CA0AEAB5666}"/>
              </a:ext>
            </a:extLst>
          </p:cNvPr>
          <p:cNvSpPr txBox="1">
            <a:spLocks/>
          </p:cNvSpPr>
          <p:nvPr/>
        </p:nvSpPr>
        <p:spPr>
          <a:xfrm>
            <a:off x="1027175" y="3547686"/>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sym typeface="Roboto Light"/>
              </a:rPr>
              <a:t>Notice Method/Period: e.g. written notice at least 30 days prior to end of then-current term</a:t>
            </a:r>
          </a:p>
        </p:txBody>
      </p:sp>
      <p:sp>
        <p:nvSpPr>
          <p:cNvPr id="8" name="Professionally fabricate cross-platform processes and out-of-the-box mindshare.…">
            <a:extLst>
              <a:ext uri="{FF2B5EF4-FFF2-40B4-BE49-F238E27FC236}">
                <a16:creationId xmlns:a16="http://schemas.microsoft.com/office/drawing/2014/main" id="{3F5A170E-199D-C54A-8C37-CA5EDB28216B}"/>
              </a:ext>
            </a:extLst>
          </p:cNvPr>
          <p:cNvSpPr txBox="1">
            <a:spLocks/>
          </p:cNvSpPr>
          <p:nvPr/>
        </p:nvSpPr>
        <p:spPr>
          <a:xfrm>
            <a:off x="890686" y="1238343"/>
            <a:ext cx="10799744" cy="966235"/>
          </a:xfrm>
          <a:prstGeom prst="rect">
            <a:avLst/>
          </a:prstGeom>
        </p:spPr>
        <p:txBody>
          <a:bodyPr/>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algn="l"/>
            <a:r>
              <a:rPr lang="en-US" sz="1800" b="1" kern="0" dirty="0">
                <a:solidFill>
                  <a:schemeClr val="bg2">
                    <a:lumMod val="50000"/>
                  </a:schemeClr>
                </a:solidFill>
                <a:latin typeface="Roboto" panose="02000000000000000000" pitchFamily="2" charset="0"/>
                <a:ea typeface="Roboto" panose="02000000000000000000" pitchFamily="2" charset="0"/>
              </a:rPr>
              <a:t>Key Concept: </a:t>
            </a:r>
          </a:p>
          <a:p>
            <a:pPr algn="l"/>
            <a:r>
              <a:rPr lang="en-US" sz="1600" kern="0" dirty="0">
                <a:solidFill>
                  <a:schemeClr val="bg2">
                    <a:lumMod val="50000"/>
                  </a:schemeClr>
                </a:solidFill>
                <a:latin typeface="Roboto" panose="02000000000000000000" pitchFamily="2" charset="0"/>
                <a:ea typeface="Roboto" panose="02000000000000000000" pitchFamily="2" charset="0"/>
              </a:rPr>
              <a:t>When you need renewal for a critical system.</a:t>
            </a:r>
          </a:p>
        </p:txBody>
      </p:sp>
      <p:sp>
        <p:nvSpPr>
          <p:cNvPr id="9" name="Rectangle 8">
            <a:extLst>
              <a:ext uri="{FF2B5EF4-FFF2-40B4-BE49-F238E27FC236}">
                <a16:creationId xmlns:a16="http://schemas.microsoft.com/office/drawing/2014/main" id="{891D7A9B-4E16-5046-9CD1-24D1FB59ED52}"/>
              </a:ext>
            </a:extLst>
          </p:cNvPr>
          <p:cNvSpPr/>
          <p:nvPr/>
        </p:nvSpPr>
        <p:spPr>
          <a:xfrm>
            <a:off x="83380" y="99135"/>
            <a:ext cx="411570"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2000" dirty="0">
                <a:solidFill>
                  <a:srgbClr val="FFFFFF"/>
                </a:solidFill>
                <a:effectLst>
                  <a:outerShdw blurRad="38100" dist="12700" dir="5400000" rotWithShape="0">
                    <a:srgbClr val="000000">
                      <a:alpha val="50000"/>
                    </a:srgbClr>
                  </a:outerShdw>
                </a:effectLst>
                <a:latin typeface="Roboto" panose="02000000000000000000" pitchFamily="2" charset="0"/>
                <a:ea typeface="Roboto" panose="02000000000000000000" pitchFamily="2" charset="0"/>
                <a:cs typeface="Arial" panose="020B0604020202020204" pitchFamily="34" charset="0"/>
                <a:sym typeface="Gill Sans"/>
              </a:rPr>
              <a:t>28</a:t>
            </a:r>
            <a:endPar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endParaRPr>
          </a:p>
        </p:txBody>
      </p:sp>
    </p:spTree>
    <p:extLst>
      <p:ext uri="{BB962C8B-B14F-4D97-AF65-F5344CB8AC3E}">
        <p14:creationId xmlns:p14="http://schemas.microsoft.com/office/powerpoint/2010/main" val="2111328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6" y="370052"/>
            <a:ext cx="10410628"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IP Considerations for SW or SaaS Configurations</a:t>
            </a:r>
            <a:endParaRPr sz="3200" b="1" dirty="0">
              <a:solidFill>
                <a:schemeClr val="bg2">
                  <a:lumMod val="50000"/>
                </a:schemeClr>
              </a:solidFill>
              <a:latin typeface="Roboto" panose="02000000000000000000" pitchFamily="2" charset="0"/>
              <a:ea typeface="Roboto" panose="02000000000000000000" pitchFamily="2" charset="0"/>
            </a:endParaRP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5" name="Target 03…">
            <a:extLst>
              <a:ext uri="{FF2B5EF4-FFF2-40B4-BE49-F238E27FC236}">
                <a16:creationId xmlns:a16="http://schemas.microsoft.com/office/drawing/2014/main" id="{2646232E-2A9A-DC49-9DEF-F98A4CD8FAF0}"/>
              </a:ext>
            </a:extLst>
          </p:cNvPr>
          <p:cNvSpPr txBox="1">
            <a:spLocks/>
          </p:cNvSpPr>
          <p:nvPr/>
        </p:nvSpPr>
        <p:spPr>
          <a:xfrm>
            <a:off x="1027175" y="1447804"/>
            <a:ext cx="10410628" cy="1257295"/>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b="1" dirty="0">
                <a:sym typeface="Roboto Light"/>
              </a:rPr>
              <a:t>Scenario</a:t>
            </a:r>
            <a:r>
              <a:rPr lang="en-US" dirty="0">
                <a:sym typeface="Roboto Light"/>
              </a:rPr>
              <a:t>: Your client is paying the vendor to customize/configure its software or SaaS product for the specific use of the buyer</a:t>
            </a:r>
          </a:p>
          <a:p>
            <a:endParaRPr lang="en-US" dirty="0">
              <a:sym typeface="Roboto Light"/>
            </a:endParaRPr>
          </a:p>
          <a:p>
            <a:r>
              <a:rPr lang="en-US" dirty="0">
                <a:sym typeface="Roboto Light"/>
              </a:rPr>
              <a:t>Action: 	Consider who should own the IP rights to such customizations and/or configurations</a:t>
            </a:r>
          </a:p>
        </p:txBody>
      </p:sp>
      <p:sp>
        <p:nvSpPr>
          <p:cNvPr id="6" name="Target 03…">
            <a:extLst>
              <a:ext uri="{FF2B5EF4-FFF2-40B4-BE49-F238E27FC236}">
                <a16:creationId xmlns:a16="http://schemas.microsoft.com/office/drawing/2014/main" id="{003C3C60-894C-0E41-9930-8F4640CFC96D}"/>
              </a:ext>
            </a:extLst>
          </p:cNvPr>
          <p:cNvSpPr txBox="1">
            <a:spLocks/>
          </p:cNvSpPr>
          <p:nvPr/>
        </p:nvSpPr>
        <p:spPr>
          <a:xfrm>
            <a:off x="1027175" y="2825543"/>
            <a:ext cx="10410628" cy="1218973"/>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b="1" dirty="0">
                <a:sym typeface="Roboto Light"/>
              </a:rPr>
              <a:t>Buyers</a:t>
            </a:r>
            <a:r>
              <a:rPr lang="en-US" dirty="0">
                <a:sym typeface="Roboto Light"/>
              </a:rPr>
              <a:t> should be able to protect against re-use of customizations with </a:t>
            </a:r>
            <a:r>
              <a:rPr lang="en-US" b="1" dirty="0">
                <a:sym typeface="Roboto Light"/>
              </a:rPr>
              <a:t>competitors</a:t>
            </a:r>
          </a:p>
        </p:txBody>
      </p:sp>
      <p:sp>
        <p:nvSpPr>
          <p:cNvPr id="7" name="Target 03…">
            <a:extLst>
              <a:ext uri="{FF2B5EF4-FFF2-40B4-BE49-F238E27FC236}">
                <a16:creationId xmlns:a16="http://schemas.microsoft.com/office/drawing/2014/main" id="{19897A06-B880-C84F-8AD2-17E1E51A635D}"/>
              </a:ext>
            </a:extLst>
          </p:cNvPr>
          <p:cNvSpPr txBox="1">
            <a:spLocks/>
          </p:cNvSpPr>
          <p:nvPr/>
        </p:nvSpPr>
        <p:spPr>
          <a:xfrm>
            <a:off x="1027175" y="4164960"/>
            <a:ext cx="10410628" cy="1218973"/>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endParaRPr lang="en-US" b="1" dirty="0">
              <a:sym typeface="Roboto Light"/>
            </a:endParaRPr>
          </a:p>
          <a:p>
            <a:r>
              <a:rPr lang="en-US" b="1" dirty="0">
                <a:sym typeface="Roboto Light"/>
              </a:rPr>
              <a:t>Sellers </a:t>
            </a:r>
            <a:r>
              <a:rPr lang="en-US" dirty="0">
                <a:sym typeface="Roboto Light"/>
              </a:rPr>
              <a:t>should maintain rights to core IP (their existing products)</a:t>
            </a:r>
            <a:endParaRPr lang="en-US" b="1" dirty="0">
              <a:sym typeface="Roboto Light"/>
            </a:endParaRPr>
          </a:p>
          <a:p>
            <a:endParaRPr lang="en-US" dirty="0">
              <a:sym typeface="Roboto Light"/>
            </a:endParaRPr>
          </a:p>
        </p:txBody>
      </p:sp>
      <p:sp>
        <p:nvSpPr>
          <p:cNvPr id="8" name="Rectangle 7">
            <a:extLst>
              <a:ext uri="{FF2B5EF4-FFF2-40B4-BE49-F238E27FC236}">
                <a16:creationId xmlns:a16="http://schemas.microsoft.com/office/drawing/2014/main" id="{7163194F-8F9F-1F4B-A3E7-B471EC62F02D}"/>
              </a:ext>
            </a:extLst>
          </p:cNvPr>
          <p:cNvSpPr/>
          <p:nvPr/>
        </p:nvSpPr>
        <p:spPr>
          <a:xfrm>
            <a:off x="83380" y="99135"/>
            <a:ext cx="411570"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2000" dirty="0">
                <a:solidFill>
                  <a:srgbClr val="FFFFFF"/>
                </a:solidFill>
                <a:effectLst>
                  <a:outerShdw blurRad="38100" dist="12700" dir="5400000" rotWithShape="0">
                    <a:srgbClr val="000000">
                      <a:alpha val="50000"/>
                    </a:srgbClr>
                  </a:outerShdw>
                </a:effectLst>
                <a:latin typeface="Roboto" panose="02000000000000000000" pitchFamily="2" charset="0"/>
                <a:ea typeface="Roboto" panose="02000000000000000000" pitchFamily="2" charset="0"/>
                <a:cs typeface="Arial" panose="020B0604020202020204" pitchFamily="34" charset="0"/>
                <a:sym typeface="Gill Sans"/>
              </a:rPr>
              <a:t>29</a:t>
            </a:r>
            <a:endPar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endParaRPr>
          </a:p>
        </p:txBody>
      </p:sp>
    </p:spTree>
    <p:extLst>
      <p:ext uri="{BB962C8B-B14F-4D97-AF65-F5344CB8AC3E}">
        <p14:creationId xmlns:p14="http://schemas.microsoft.com/office/powerpoint/2010/main" val="65509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322120" y="3002550"/>
            <a:ext cx="6116780" cy="1142781"/>
          </a:xfrm>
          <a:prstGeom prst="rect">
            <a:avLst/>
          </a:prstGeom>
        </p:spPr>
        <p:txBody>
          <a:bodyPr anchor="b"/>
          <a:lstStyle/>
          <a:p>
            <a:pPr algn="l" defTabSz="825500" hangingPunct="0"/>
            <a:r>
              <a:rPr lang="en-US" sz="1600" dirty="0">
                <a:solidFill>
                  <a:schemeClr val="bg2">
                    <a:lumMod val="50000"/>
                  </a:schemeClr>
                </a:solidFill>
                <a:latin typeface="Roboto" panose="02000000000000000000" pitchFamily="2" charset="0"/>
                <a:ea typeface="Roboto" panose="02000000000000000000" pitchFamily="2" charset="0"/>
              </a:rPr>
              <a:t>Definitions &amp; Starting Points</a:t>
            </a:r>
          </a:p>
          <a:p>
            <a:pPr algn="l">
              <a:defRPr sz="6000">
                <a:solidFill>
                  <a:srgbClr val="1C1F25"/>
                </a:solidFill>
                <a:latin typeface="Raleway Light"/>
                <a:ea typeface="Raleway Light"/>
                <a:cs typeface="Raleway Light"/>
                <a:sym typeface="Raleway Light"/>
              </a:defRPr>
            </a:pPr>
            <a:endParaRPr lang="en-US" sz="2400" dirty="0">
              <a:latin typeface="Roboto" panose="02000000000000000000" pitchFamily="2" charset="0"/>
              <a:ea typeface="Roboto" panose="02000000000000000000" pitchFamily="2" charset="0"/>
            </a:endParaRP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411020" y="3304216"/>
            <a:ext cx="5481780" cy="0"/>
          </a:xfrm>
          <a:prstGeom prst="line">
            <a:avLst/>
          </a:prstGeom>
          <a:noFill/>
          <a:ln w="381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11" name="Our work is the…">
            <a:extLst>
              <a:ext uri="{FF2B5EF4-FFF2-40B4-BE49-F238E27FC236}">
                <a16:creationId xmlns:a16="http://schemas.microsoft.com/office/drawing/2014/main" id="{2D5A12B9-7ECB-4C4B-AEF3-10DFDD1DEE21}"/>
              </a:ext>
            </a:extLst>
          </p:cNvPr>
          <p:cNvSpPr txBox="1">
            <a:spLocks/>
          </p:cNvSpPr>
          <p:nvPr/>
        </p:nvSpPr>
        <p:spPr>
          <a:xfrm>
            <a:off x="322120" y="2431160"/>
            <a:ext cx="6116780" cy="1142781"/>
          </a:xfrm>
          <a:prstGeom prst="rect">
            <a:avLst/>
          </a:prstGeom>
        </p:spPr>
        <p:txBody>
          <a:bodyPr anchor="b"/>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algn="l" defTabSz="825500" hangingPunct="0"/>
            <a:r>
              <a:rPr lang="en-US" sz="3200" kern="0" dirty="0">
                <a:solidFill>
                  <a:schemeClr val="bg2">
                    <a:lumMod val="50000"/>
                  </a:schemeClr>
                </a:solidFill>
                <a:latin typeface="Roboto" panose="02000000000000000000" pitchFamily="2" charset="0"/>
                <a:ea typeface="Roboto" panose="02000000000000000000" pitchFamily="2" charset="0"/>
              </a:rPr>
              <a:t>Overview</a:t>
            </a:r>
          </a:p>
          <a:p>
            <a:pPr algn="l">
              <a:defRPr sz="6000">
                <a:solidFill>
                  <a:srgbClr val="1C1F25"/>
                </a:solidFill>
                <a:latin typeface="Raleway Light"/>
                <a:ea typeface="Raleway Light"/>
                <a:cs typeface="Raleway Light"/>
                <a:sym typeface="Raleway Light"/>
              </a:defRPr>
            </a:pPr>
            <a:endParaRPr lang="en-US" sz="2400" kern="0" dirty="0">
              <a:solidFill>
                <a:srgbClr val="1C1F25"/>
              </a:solidFill>
              <a:latin typeface="Roboto" panose="02000000000000000000" pitchFamily="2" charset="0"/>
              <a:ea typeface="Roboto" panose="02000000000000000000" pitchFamily="2" charset="0"/>
              <a:cs typeface="Raleway Light"/>
              <a:sym typeface="Raleway Light"/>
            </a:endParaRPr>
          </a:p>
        </p:txBody>
      </p:sp>
      <p:sp>
        <p:nvSpPr>
          <p:cNvPr id="2" name="Rectangle 1">
            <a:extLst>
              <a:ext uri="{FF2B5EF4-FFF2-40B4-BE49-F238E27FC236}">
                <a16:creationId xmlns:a16="http://schemas.microsoft.com/office/drawing/2014/main" id="{9FB2C8A4-93B9-8A4D-BC94-3DE1779CD98C}"/>
              </a:ext>
            </a:extLst>
          </p:cNvPr>
          <p:cNvSpPr/>
          <p:nvPr/>
        </p:nvSpPr>
        <p:spPr>
          <a:xfrm>
            <a:off x="6616700" y="1194517"/>
            <a:ext cx="5253180" cy="5262979"/>
          </a:xfrm>
          <a:prstGeom prst="rect">
            <a:avLst/>
          </a:prstGeom>
        </p:spPr>
        <p:txBody>
          <a:bodyPr wrap="square">
            <a:spAutoFit/>
          </a:bodyPr>
          <a:lstStyle/>
          <a:p>
            <a:r>
              <a:rPr lang="en-US" sz="1400" i="1" dirty="0">
                <a:solidFill>
                  <a:schemeClr val="bg1"/>
                </a:solidFill>
                <a:latin typeface="Roboto" panose="02000000000000000000" pitchFamily="2" charset="0"/>
                <a:ea typeface="Roboto" panose="02000000000000000000" pitchFamily="2" charset="0"/>
              </a:rPr>
              <a:t>What is an order form?</a:t>
            </a:r>
          </a:p>
          <a:p>
            <a:pPr>
              <a:buClr>
                <a:srgbClr val="D2DB2F"/>
              </a:buClr>
            </a:pPr>
            <a:endParaRPr lang="en-US" sz="1400" dirty="0">
              <a:solidFill>
                <a:schemeClr val="bg1"/>
              </a:solidFill>
              <a:latin typeface="Roboto" panose="02000000000000000000" pitchFamily="2" charset="0"/>
              <a:ea typeface="Roboto" panose="02000000000000000000" pitchFamily="2" charset="0"/>
            </a:endParaRPr>
          </a:p>
          <a:p>
            <a:pPr marL="285750" indent="-285750">
              <a:buClr>
                <a:srgbClr val="D2DB2F"/>
              </a:buClr>
              <a:buFont typeface="Wingdings" pitchFamily="2" charset="2"/>
              <a:buChar char="§"/>
            </a:pPr>
            <a:r>
              <a:rPr lang="en-US" sz="1400" dirty="0">
                <a:solidFill>
                  <a:schemeClr val="bg1"/>
                </a:solidFill>
                <a:latin typeface="Roboto" panose="02000000000000000000" pitchFamily="2" charset="0"/>
                <a:ea typeface="Roboto" panose="02000000000000000000" pitchFamily="2" charset="0"/>
              </a:rPr>
              <a:t>Order Forms are the principal contracting document which covers the sourcing of a technology or service. </a:t>
            </a:r>
          </a:p>
          <a:p>
            <a:pPr marL="285750" indent="-285750">
              <a:buClr>
                <a:srgbClr val="D2DB2F"/>
              </a:buClr>
              <a:buFont typeface="Wingdings" pitchFamily="2" charset="2"/>
              <a:buChar char="§"/>
            </a:pPr>
            <a:r>
              <a:rPr lang="en-US" sz="1400" dirty="0">
                <a:solidFill>
                  <a:schemeClr val="bg1"/>
                </a:solidFill>
                <a:latin typeface="Roboto" panose="02000000000000000000" pitchFamily="2" charset="0"/>
                <a:ea typeface="Roboto" panose="02000000000000000000" pitchFamily="2" charset="0"/>
              </a:rPr>
              <a:t>Order Forms are generally subject to the terms of an existing master agreement between the buyer and seller.</a:t>
            </a:r>
          </a:p>
          <a:p>
            <a:pPr marL="285750" indent="-285750">
              <a:buClr>
                <a:srgbClr val="D2DB2F"/>
              </a:buClr>
              <a:buFont typeface="Wingdings" pitchFamily="2" charset="2"/>
              <a:buChar char="§"/>
            </a:pPr>
            <a:r>
              <a:rPr lang="en-US" sz="1400" dirty="0">
                <a:solidFill>
                  <a:schemeClr val="bg1"/>
                </a:solidFill>
                <a:latin typeface="Roboto" panose="02000000000000000000" pitchFamily="2" charset="0"/>
                <a:ea typeface="Roboto" panose="02000000000000000000" pitchFamily="2" charset="0"/>
              </a:rPr>
              <a:t>“Order Form” is a broad term which encompasses Work Orders, Software Orders, SaaS Orders, and Equipment/Hardware Orders.</a:t>
            </a:r>
          </a:p>
          <a:p>
            <a:pPr marL="285750" indent="-285750">
              <a:buClr>
                <a:srgbClr val="D2DB2F"/>
              </a:buClr>
              <a:buFont typeface="Wingdings" pitchFamily="2" charset="2"/>
              <a:buChar char="§"/>
            </a:pPr>
            <a:endParaRPr lang="en-US" sz="1400" dirty="0">
              <a:solidFill>
                <a:schemeClr val="bg1"/>
              </a:solidFill>
              <a:latin typeface="Roboto" panose="02000000000000000000" pitchFamily="2" charset="0"/>
              <a:ea typeface="Roboto" panose="02000000000000000000" pitchFamily="2" charset="0"/>
            </a:endParaRPr>
          </a:p>
          <a:p>
            <a:pPr marL="285750" indent="-285750">
              <a:buClr>
                <a:srgbClr val="D2DB2F"/>
              </a:buClr>
              <a:buFont typeface="Wingdings" pitchFamily="2" charset="2"/>
              <a:buChar char="§"/>
            </a:pPr>
            <a:endParaRPr lang="en-US" sz="1400" dirty="0">
              <a:solidFill>
                <a:schemeClr val="bg1"/>
              </a:solidFill>
              <a:latin typeface="Roboto" panose="02000000000000000000" pitchFamily="2" charset="0"/>
              <a:ea typeface="Roboto" panose="02000000000000000000" pitchFamily="2" charset="0"/>
            </a:endParaRPr>
          </a:p>
          <a:p>
            <a:r>
              <a:rPr lang="en-US" sz="1400" i="1" dirty="0">
                <a:solidFill>
                  <a:schemeClr val="bg1"/>
                </a:solidFill>
                <a:latin typeface="Roboto" panose="02000000000000000000" pitchFamily="2" charset="0"/>
                <a:ea typeface="Roboto" panose="02000000000000000000" pitchFamily="2" charset="0"/>
              </a:rPr>
              <a:t>How should a legal professional approach the task of reviewing an Order form?</a:t>
            </a:r>
          </a:p>
          <a:p>
            <a:endParaRPr lang="en-US" sz="1400" dirty="0">
              <a:solidFill>
                <a:schemeClr val="bg1"/>
              </a:solidFill>
              <a:latin typeface="Roboto" panose="02000000000000000000" pitchFamily="2" charset="0"/>
              <a:ea typeface="Roboto" panose="02000000000000000000" pitchFamily="2" charset="0"/>
            </a:endParaRPr>
          </a:p>
          <a:p>
            <a:pPr marL="285750" indent="-285750">
              <a:buClr>
                <a:srgbClr val="D2DB2F"/>
              </a:buClr>
              <a:buFont typeface="Wingdings" pitchFamily="2" charset="2"/>
              <a:buChar char="§"/>
            </a:pPr>
            <a:r>
              <a:rPr lang="en-US" sz="1400" dirty="0">
                <a:solidFill>
                  <a:schemeClr val="bg1"/>
                </a:solidFill>
                <a:latin typeface="Roboto" panose="02000000000000000000" pitchFamily="2" charset="0"/>
                <a:ea typeface="Roboto" panose="02000000000000000000" pitchFamily="2" charset="0"/>
              </a:rPr>
              <a:t>A legal professional should ensure that the form contains adequate detail to fully cover the intended transaction and protect the business interests of the client. </a:t>
            </a:r>
          </a:p>
          <a:p>
            <a:pPr marL="285750" indent="-285750">
              <a:buClr>
                <a:srgbClr val="D2DB2F"/>
              </a:buClr>
              <a:buFont typeface="Wingdings" pitchFamily="2" charset="2"/>
              <a:buChar char="§"/>
            </a:pPr>
            <a:endParaRPr lang="en-US" sz="1400" dirty="0">
              <a:solidFill>
                <a:schemeClr val="bg1"/>
              </a:solidFill>
              <a:latin typeface="Roboto" panose="02000000000000000000" pitchFamily="2" charset="0"/>
              <a:ea typeface="Roboto" panose="02000000000000000000" pitchFamily="2" charset="0"/>
            </a:endParaRPr>
          </a:p>
          <a:p>
            <a:pPr marL="285750" indent="-285750">
              <a:buClr>
                <a:srgbClr val="D2DB2F"/>
              </a:buClr>
              <a:buFont typeface="Wingdings" pitchFamily="2" charset="2"/>
              <a:buChar char="§"/>
            </a:pPr>
            <a:endParaRPr lang="en-US" sz="1400" dirty="0">
              <a:solidFill>
                <a:schemeClr val="bg1"/>
              </a:solidFill>
              <a:latin typeface="Roboto" panose="02000000000000000000" pitchFamily="2" charset="0"/>
              <a:ea typeface="Roboto" panose="02000000000000000000" pitchFamily="2" charset="0"/>
            </a:endParaRPr>
          </a:p>
          <a:p>
            <a:pPr>
              <a:buClr>
                <a:srgbClr val="D2DB2F"/>
              </a:buClr>
            </a:pPr>
            <a:r>
              <a:rPr lang="en-US" sz="1400" dirty="0">
                <a:solidFill>
                  <a:schemeClr val="bg1"/>
                </a:solidFill>
                <a:latin typeface="Roboto" panose="02000000000000000000" pitchFamily="2" charset="0"/>
                <a:ea typeface="Roboto" panose="02000000000000000000" pitchFamily="2" charset="0"/>
              </a:rPr>
              <a:t>For this MCLE the main perspective is the </a:t>
            </a:r>
            <a:r>
              <a:rPr lang="en-US" sz="1400" b="1" dirty="0">
                <a:solidFill>
                  <a:schemeClr val="bg1"/>
                </a:solidFill>
                <a:latin typeface="Roboto" panose="02000000000000000000" pitchFamily="2" charset="0"/>
                <a:ea typeface="Roboto" panose="02000000000000000000" pitchFamily="2" charset="0"/>
              </a:rPr>
              <a:t>buy side </a:t>
            </a:r>
            <a:r>
              <a:rPr lang="en-US" sz="1400" dirty="0">
                <a:solidFill>
                  <a:schemeClr val="bg1"/>
                </a:solidFill>
                <a:latin typeface="Roboto" panose="02000000000000000000" pitchFamily="2" charset="0"/>
                <a:ea typeface="Roboto" panose="02000000000000000000" pitchFamily="2" charset="0"/>
              </a:rPr>
              <a:t>of a tech transaction. </a:t>
            </a:r>
          </a:p>
          <a:p>
            <a:pPr>
              <a:buClr>
                <a:srgbClr val="D2DB2F"/>
              </a:buClr>
            </a:pPr>
            <a:endParaRPr lang="en-US" sz="1400" dirty="0">
              <a:solidFill>
                <a:schemeClr val="bg1"/>
              </a:solidFill>
              <a:latin typeface="Roboto" panose="02000000000000000000" pitchFamily="2" charset="0"/>
              <a:ea typeface="Roboto" panose="02000000000000000000" pitchFamily="2" charset="0"/>
            </a:endParaRPr>
          </a:p>
          <a:p>
            <a:pPr marL="285750" indent="-285750">
              <a:buClr>
                <a:srgbClr val="D2DB2F"/>
              </a:buClr>
              <a:buFont typeface="Wingdings" pitchFamily="2" charset="2"/>
              <a:buChar char="§"/>
            </a:pPr>
            <a:endParaRPr lang="en-US" sz="1400" dirty="0">
              <a:solidFill>
                <a:schemeClr val="bg1"/>
              </a:solidFill>
              <a:latin typeface="Roboto" panose="02000000000000000000" pitchFamily="2" charset="0"/>
              <a:ea typeface="Roboto" panose="02000000000000000000" pitchFamily="2" charset="0"/>
            </a:endParaRPr>
          </a:p>
          <a:p>
            <a:endParaRPr lang="en-US" sz="1400" dirty="0">
              <a:solidFill>
                <a:schemeClr val="bg1"/>
              </a:solidFill>
              <a:latin typeface="Roboto" panose="02000000000000000000" pitchFamily="2" charset="0"/>
              <a:ea typeface="Roboto" panose="02000000000000000000" pitchFamily="2" charset="0"/>
            </a:endParaRPr>
          </a:p>
        </p:txBody>
      </p:sp>
      <p:sp>
        <p:nvSpPr>
          <p:cNvPr id="8" name="Rectangle 7">
            <a:extLst>
              <a:ext uri="{FF2B5EF4-FFF2-40B4-BE49-F238E27FC236}">
                <a16:creationId xmlns:a16="http://schemas.microsoft.com/office/drawing/2014/main" id="{85886C78-B3CA-CC4E-92C0-A637AE4BB1E7}"/>
              </a:ext>
            </a:extLst>
          </p:cNvPr>
          <p:cNvSpPr/>
          <p:nvPr/>
        </p:nvSpPr>
        <p:spPr>
          <a:xfrm>
            <a:off x="83380" y="99135"/>
            <a:ext cx="276837"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2000" dirty="0">
                <a:solidFill>
                  <a:srgbClr val="FFFFFF"/>
                </a:solidFill>
                <a:effectLst>
                  <a:outerShdw blurRad="38100" dist="12700" dir="5400000" rotWithShape="0">
                    <a:srgbClr val="000000">
                      <a:alpha val="50000"/>
                    </a:srgbClr>
                  </a:outerShdw>
                </a:effectLst>
                <a:latin typeface="Roboto" panose="02000000000000000000" pitchFamily="2" charset="0"/>
                <a:ea typeface="Roboto" panose="02000000000000000000" pitchFamily="2" charset="0"/>
                <a:cs typeface="Arial" panose="020B0604020202020204" pitchFamily="34" charset="0"/>
                <a:sym typeface="Gill Sans"/>
              </a:rPr>
              <a:t>3</a:t>
            </a:r>
            <a:endPar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endParaRPr>
          </a:p>
        </p:txBody>
      </p:sp>
    </p:spTree>
    <p:extLst>
      <p:ext uri="{BB962C8B-B14F-4D97-AF65-F5344CB8AC3E}">
        <p14:creationId xmlns:p14="http://schemas.microsoft.com/office/powerpoint/2010/main" val="131608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6" y="370052"/>
            <a:ext cx="10410628"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Equipment/Hardware Orders</a:t>
            </a:r>
            <a:endParaRPr sz="3200" b="1" dirty="0">
              <a:solidFill>
                <a:schemeClr val="bg2">
                  <a:lumMod val="50000"/>
                </a:schemeClr>
              </a:solidFill>
              <a:latin typeface="Roboto" panose="02000000000000000000" pitchFamily="2" charset="0"/>
              <a:ea typeface="Roboto" panose="02000000000000000000" pitchFamily="2" charset="0"/>
            </a:endParaRPr>
          </a:p>
        </p:txBody>
      </p:sp>
      <p:sp>
        <p:nvSpPr>
          <p:cNvPr id="2841" name="Professionally fabricate cross-platform processes and out-of-the-box mindshare.…"/>
          <p:cNvSpPr txBox="1">
            <a:spLocks noGrp="1"/>
          </p:cNvSpPr>
          <p:nvPr>
            <p:ph type="body" idx="4294967295"/>
          </p:nvPr>
        </p:nvSpPr>
        <p:spPr>
          <a:xfrm>
            <a:off x="920055" y="1169692"/>
            <a:ext cx="10310714" cy="660401"/>
          </a:xfrm>
          <a:prstGeom prst="rect">
            <a:avLst/>
          </a:prstGeom>
        </p:spPr>
        <p:txBody>
          <a:bodyPr/>
          <a:lstStyle/>
          <a:p>
            <a:pPr algn="l">
              <a:defRPr sz="2000">
                <a:solidFill>
                  <a:srgbClr val="1C1F25"/>
                </a:solidFill>
                <a:latin typeface="Roboto Light"/>
                <a:ea typeface="Roboto Light"/>
                <a:cs typeface="Roboto Light"/>
                <a:sym typeface="Roboto Light"/>
              </a:defRPr>
            </a:pPr>
            <a:r>
              <a:rPr lang="en-US" sz="1800" b="1" dirty="0">
                <a:solidFill>
                  <a:schemeClr val="bg2">
                    <a:lumMod val="50000"/>
                  </a:schemeClr>
                </a:solidFill>
                <a:latin typeface="Roboto" panose="02000000000000000000" pitchFamily="2" charset="0"/>
                <a:ea typeface="Roboto" panose="02000000000000000000" pitchFamily="2" charset="0"/>
              </a:rPr>
              <a:t>Key Concept:</a:t>
            </a:r>
          </a:p>
          <a:p>
            <a:pPr algn="l">
              <a:defRPr sz="2000">
                <a:solidFill>
                  <a:srgbClr val="1C1F25"/>
                </a:solidFill>
                <a:latin typeface="Roboto Light"/>
                <a:ea typeface="Roboto Light"/>
                <a:cs typeface="Roboto Light"/>
                <a:sym typeface="Roboto Light"/>
              </a:defRPr>
            </a:pPr>
            <a:r>
              <a:rPr lang="en-US" sz="1600" dirty="0">
                <a:solidFill>
                  <a:schemeClr val="bg2">
                    <a:lumMod val="50000"/>
                  </a:schemeClr>
                </a:solidFill>
                <a:latin typeface="Roboto" panose="02000000000000000000" pitchFamily="2" charset="0"/>
                <a:ea typeface="Roboto" panose="02000000000000000000" pitchFamily="2" charset="0"/>
              </a:rPr>
              <a:t>Are you buying or are you leasing?</a:t>
            </a: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7" name="Target 03…">
            <a:extLst>
              <a:ext uri="{FF2B5EF4-FFF2-40B4-BE49-F238E27FC236}">
                <a16:creationId xmlns:a16="http://schemas.microsoft.com/office/drawing/2014/main" id="{CC6A761B-CC5A-8B4D-ACD8-6BEE2F79971B}"/>
              </a:ext>
            </a:extLst>
          </p:cNvPr>
          <p:cNvSpPr txBox="1">
            <a:spLocks/>
          </p:cNvSpPr>
          <p:nvPr/>
        </p:nvSpPr>
        <p:spPr>
          <a:xfrm>
            <a:off x="1027175" y="2114704"/>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sym typeface="Roboto Light"/>
              </a:rPr>
              <a:t>Buying – Basic Considerations: What is being purchased and how much is being paid?</a:t>
            </a:r>
          </a:p>
        </p:txBody>
      </p:sp>
      <p:sp>
        <p:nvSpPr>
          <p:cNvPr id="8" name="Target 03…">
            <a:extLst>
              <a:ext uri="{FF2B5EF4-FFF2-40B4-BE49-F238E27FC236}">
                <a16:creationId xmlns:a16="http://schemas.microsoft.com/office/drawing/2014/main" id="{445CF68C-FD52-BE45-997A-64B420DC81AD}"/>
              </a:ext>
            </a:extLst>
          </p:cNvPr>
          <p:cNvSpPr txBox="1">
            <a:spLocks/>
          </p:cNvSpPr>
          <p:nvPr/>
        </p:nvSpPr>
        <p:spPr>
          <a:xfrm>
            <a:off x="1027175" y="2831195"/>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sym typeface="Roboto Light"/>
              </a:rPr>
              <a:t>Leasing – Advanced Considerations: Usage limitations, renewal/extension options and buyout rights at term end</a:t>
            </a:r>
          </a:p>
        </p:txBody>
      </p:sp>
      <p:sp>
        <p:nvSpPr>
          <p:cNvPr id="9" name="Target 03…">
            <a:extLst>
              <a:ext uri="{FF2B5EF4-FFF2-40B4-BE49-F238E27FC236}">
                <a16:creationId xmlns:a16="http://schemas.microsoft.com/office/drawing/2014/main" id="{212568F7-9559-A540-B92C-7104CDC7F2C8}"/>
              </a:ext>
            </a:extLst>
          </p:cNvPr>
          <p:cNvSpPr txBox="1">
            <a:spLocks/>
          </p:cNvSpPr>
          <p:nvPr/>
        </p:nvSpPr>
        <p:spPr>
          <a:xfrm>
            <a:off x="1027175" y="3547686"/>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sym typeface="Roboto Light"/>
              </a:rPr>
              <a:t>For Buying and Leasing – Delivery dates and product warranties/return policies</a:t>
            </a:r>
          </a:p>
        </p:txBody>
      </p:sp>
      <p:sp>
        <p:nvSpPr>
          <p:cNvPr id="12" name="Rectangle 11">
            <a:extLst>
              <a:ext uri="{FF2B5EF4-FFF2-40B4-BE49-F238E27FC236}">
                <a16:creationId xmlns:a16="http://schemas.microsoft.com/office/drawing/2014/main" id="{5422E7C2-1E49-4145-9D0D-3C3435BDFAA7}"/>
              </a:ext>
            </a:extLst>
          </p:cNvPr>
          <p:cNvSpPr/>
          <p:nvPr/>
        </p:nvSpPr>
        <p:spPr>
          <a:xfrm>
            <a:off x="83380" y="99135"/>
            <a:ext cx="411570"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2000" dirty="0">
                <a:solidFill>
                  <a:srgbClr val="FFFFFF"/>
                </a:solidFill>
                <a:effectLst>
                  <a:outerShdw blurRad="38100" dist="12700" dir="5400000" rotWithShape="0">
                    <a:srgbClr val="000000">
                      <a:alpha val="50000"/>
                    </a:srgbClr>
                  </a:outerShdw>
                </a:effectLst>
                <a:latin typeface="Roboto" panose="02000000000000000000" pitchFamily="2" charset="0"/>
                <a:ea typeface="Roboto" panose="02000000000000000000" pitchFamily="2" charset="0"/>
                <a:cs typeface="Arial" panose="020B0604020202020204" pitchFamily="34" charset="0"/>
                <a:sym typeface="Gill Sans"/>
              </a:rPr>
              <a:t>3</a:t>
            </a:r>
            <a:r>
              <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rPr>
              <a:t>0</a:t>
            </a:r>
          </a:p>
        </p:txBody>
      </p:sp>
    </p:spTree>
    <p:extLst>
      <p:ext uri="{BB962C8B-B14F-4D97-AF65-F5344CB8AC3E}">
        <p14:creationId xmlns:p14="http://schemas.microsoft.com/office/powerpoint/2010/main" val="2979504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322120" y="3002550"/>
            <a:ext cx="6116780" cy="1142781"/>
          </a:xfrm>
          <a:prstGeom prst="rect">
            <a:avLst/>
          </a:prstGeom>
        </p:spPr>
        <p:txBody>
          <a:bodyPr anchor="b"/>
          <a:lstStyle/>
          <a:p>
            <a:pPr algn="l" defTabSz="825500" hangingPunct="0"/>
            <a:r>
              <a:rPr lang="en-US" sz="1600" dirty="0">
                <a:solidFill>
                  <a:schemeClr val="bg2">
                    <a:lumMod val="50000"/>
                  </a:schemeClr>
                </a:solidFill>
                <a:latin typeface="Roboto" panose="02000000000000000000" pitchFamily="2" charset="0"/>
                <a:ea typeface="Roboto" panose="02000000000000000000" pitchFamily="2" charset="0"/>
              </a:rPr>
              <a:t>Core Principles: Drafting &amp; Negotiating Order Forms</a:t>
            </a:r>
          </a:p>
          <a:p>
            <a:pPr algn="l">
              <a:defRPr sz="6000">
                <a:solidFill>
                  <a:srgbClr val="1C1F25"/>
                </a:solidFill>
                <a:latin typeface="Raleway Light"/>
                <a:ea typeface="Raleway Light"/>
                <a:cs typeface="Raleway Light"/>
                <a:sym typeface="Raleway Light"/>
              </a:defRPr>
            </a:pPr>
            <a:endParaRPr lang="en-US" sz="2400" dirty="0">
              <a:latin typeface="Roboto" panose="02000000000000000000" pitchFamily="2" charset="0"/>
              <a:ea typeface="Roboto" panose="02000000000000000000" pitchFamily="2" charset="0"/>
            </a:endParaRP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411020" y="3304216"/>
            <a:ext cx="5481780" cy="0"/>
          </a:xfrm>
          <a:prstGeom prst="line">
            <a:avLst/>
          </a:prstGeom>
          <a:noFill/>
          <a:ln w="381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11" name="Our work is the…">
            <a:extLst>
              <a:ext uri="{FF2B5EF4-FFF2-40B4-BE49-F238E27FC236}">
                <a16:creationId xmlns:a16="http://schemas.microsoft.com/office/drawing/2014/main" id="{2D5A12B9-7ECB-4C4B-AEF3-10DFDD1DEE21}"/>
              </a:ext>
            </a:extLst>
          </p:cNvPr>
          <p:cNvSpPr txBox="1">
            <a:spLocks/>
          </p:cNvSpPr>
          <p:nvPr/>
        </p:nvSpPr>
        <p:spPr>
          <a:xfrm>
            <a:off x="322120" y="2431160"/>
            <a:ext cx="6116780" cy="1142781"/>
          </a:xfrm>
          <a:prstGeom prst="rect">
            <a:avLst/>
          </a:prstGeom>
        </p:spPr>
        <p:txBody>
          <a:bodyPr anchor="b"/>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algn="l" defTabSz="825500" hangingPunct="0"/>
            <a:r>
              <a:rPr lang="en-US" sz="3200" b="1" kern="0" dirty="0">
                <a:solidFill>
                  <a:schemeClr val="bg2">
                    <a:lumMod val="50000"/>
                  </a:schemeClr>
                </a:solidFill>
                <a:latin typeface="Roboto" panose="02000000000000000000" pitchFamily="2" charset="0"/>
                <a:ea typeface="Roboto" panose="02000000000000000000" pitchFamily="2" charset="0"/>
              </a:rPr>
              <a:t>Key Takeaways</a:t>
            </a:r>
          </a:p>
          <a:p>
            <a:pPr algn="l">
              <a:defRPr sz="6000">
                <a:solidFill>
                  <a:srgbClr val="1C1F25"/>
                </a:solidFill>
                <a:latin typeface="Raleway Light"/>
                <a:ea typeface="Raleway Light"/>
                <a:cs typeface="Raleway Light"/>
                <a:sym typeface="Raleway Light"/>
              </a:defRPr>
            </a:pPr>
            <a:endParaRPr lang="en-US" sz="2400" kern="0" dirty="0">
              <a:solidFill>
                <a:srgbClr val="1C1F25"/>
              </a:solidFill>
              <a:latin typeface="Roboto" panose="02000000000000000000" pitchFamily="2" charset="0"/>
              <a:ea typeface="Roboto" panose="02000000000000000000" pitchFamily="2" charset="0"/>
              <a:cs typeface="Raleway Light"/>
              <a:sym typeface="Raleway Light"/>
            </a:endParaRPr>
          </a:p>
        </p:txBody>
      </p:sp>
      <p:sp>
        <p:nvSpPr>
          <p:cNvPr id="7" name="Rectangle 6">
            <a:extLst>
              <a:ext uri="{FF2B5EF4-FFF2-40B4-BE49-F238E27FC236}">
                <a16:creationId xmlns:a16="http://schemas.microsoft.com/office/drawing/2014/main" id="{7D6E0C5B-52DF-A641-A972-943CD58449CA}"/>
              </a:ext>
            </a:extLst>
          </p:cNvPr>
          <p:cNvSpPr/>
          <p:nvPr/>
        </p:nvSpPr>
        <p:spPr>
          <a:xfrm>
            <a:off x="6497780" y="1865780"/>
            <a:ext cx="5372100" cy="3416320"/>
          </a:xfrm>
          <a:prstGeom prst="rect">
            <a:avLst/>
          </a:prstGeom>
        </p:spPr>
        <p:txBody>
          <a:bodyPr wrap="square">
            <a:spAutoFit/>
          </a:bodyPr>
          <a:lstStyle/>
          <a:p>
            <a:endParaRPr lang="en-US" sz="1400" dirty="0">
              <a:solidFill>
                <a:schemeClr val="bg1"/>
              </a:solidFill>
              <a:latin typeface="Roboto" panose="02000000000000000000" pitchFamily="2" charset="0"/>
              <a:ea typeface="Roboto" panose="02000000000000000000" pitchFamily="2" charset="0"/>
            </a:endParaRPr>
          </a:p>
          <a:p>
            <a:r>
              <a:rPr lang="en-US" sz="1600" dirty="0">
                <a:solidFill>
                  <a:schemeClr val="bg1"/>
                </a:solidFill>
                <a:latin typeface="Roboto" panose="02000000000000000000" pitchFamily="2" charset="0"/>
                <a:ea typeface="Roboto" panose="02000000000000000000" pitchFamily="2" charset="0"/>
              </a:rPr>
              <a:t>Remember:</a:t>
            </a:r>
          </a:p>
          <a:p>
            <a:endParaRPr lang="en-US" sz="1600" dirty="0">
              <a:solidFill>
                <a:schemeClr val="bg1"/>
              </a:solidFill>
              <a:latin typeface="Roboto" panose="02000000000000000000" pitchFamily="2" charset="0"/>
              <a:ea typeface="Roboto" panose="02000000000000000000" pitchFamily="2" charset="0"/>
            </a:endParaRPr>
          </a:p>
          <a:p>
            <a:pPr marL="285750" indent="-285750">
              <a:buClr>
                <a:srgbClr val="D2DB2F"/>
              </a:buClr>
              <a:buFont typeface="Wingdings" pitchFamily="2" charset="2"/>
              <a:buChar char="§"/>
            </a:pPr>
            <a:r>
              <a:rPr lang="en-US" sz="1600" dirty="0">
                <a:solidFill>
                  <a:schemeClr val="bg1"/>
                </a:solidFill>
                <a:latin typeface="Roboto" panose="02000000000000000000" pitchFamily="2" charset="0"/>
                <a:ea typeface="Roboto" panose="02000000000000000000" pitchFamily="2" charset="0"/>
              </a:rPr>
              <a:t>Identify Order type (What are we buying?)</a:t>
            </a:r>
          </a:p>
          <a:p>
            <a:pPr marL="285750" indent="-285750">
              <a:buClr>
                <a:srgbClr val="D2DB2F"/>
              </a:buClr>
              <a:buFont typeface="Wingdings" pitchFamily="2" charset="2"/>
              <a:buChar char="§"/>
            </a:pPr>
            <a:r>
              <a:rPr lang="en-US" sz="1600" dirty="0">
                <a:solidFill>
                  <a:schemeClr val="bg1"/>
                </a:solidFill>
                <a:latin typeface="Roboto" panose="02000000000000000000" pitchFamily="2" charset="0"/>
                <a:ea typeface="Roboto" panose="02000000000000000000" pitchFamily="2" charset="0"/>
              </a:rPr>
              <a:t>Confirm commercial terms (How much are we paying?)</a:t>
            </a:r>
          </a:p>
          <a:p>
            <a:pPr marL="285750" indent="-285750">
              <a:buClr>
                <a:srgbClr val="D2DB2F"/>
              </a:buClr>
              <a:buFont typeface="Wingdings" pitchFamily="2" charset="2"/>
              <a:buChar char="§"/>
            </a:pPr>
            <a:r>
              <a:rPr lang="en-US" sz="1600" dirty="0">
                <a:solidFill>
                  <a:schemeClr val="bg1"/>
                </a:solidFill>
                <a:latin typeface="Roboto" panose="02000000000000000000" pitchFamily="2" charset="0"/>
                <a:ea typeface="Roboto" panose="02000000000000000000" pitchFamily="2" charset="0"/>
              </a:rPr>
              <a:t>Focus on the Big 3 for Legal Review:</a:t>
            </a:r>
          </a:p>
          <a:p>
            <a:pPr marL="742950" lvl="1" indent="-285750">
              <a:buClr>
                <a:srgbClr val="D2DB2F"/>
              </a:buClr>
              <a:buFont typeface="Wingdings" pitchFamily="2" charset="2"/>
              <a:buChar char="§"/>
            </a:pPr>
            <a:r>
              <a:rPr lang="en-US" sz="1600" dirty="0">
                <a:solidFill>
                  <a:schemeClr val="bg1"/>
                </a:solidFill>
                <a:latin typeface="Roboto" panose="02000000000000000000" pitchFamily="2" charset="0"/>
                <a:ea typeface="Roboto" panose="02000000000000000000" pitchFamily="2" charset="0"/>
              </a:rPr>
              <a:t>Exit Rights</a:t>
            </a:r>
          </a:p>
          <a:p>
            <a:pPr marL="742950" lvl="1" indent="-285750">
              <a:buClr>
                <a:srgbClr val="D2DB2F"/>
              </a:buClr>
              <a:buFont typeface="Wingdings" pitchFamily="2" charset="2"/>
              <a:buChar char="§"/>
            </a:pPr>
            <a:r>
              <a:rPr lang="en-US" sz="1600" dirty="0">
                <a:solidFill>
                  <a:schemeClr val="bg1"/>
                </a:solidFill>
                <a:latin typeface="Roboto" panose="02000000000000000000" pitchFamily="2" charset="0"/>
                <a:ea typeface="Roboto" panose="02000000000000000000" pitchFamily="2" charset="0"/>
              </a:rPr>
              <a:t>Term/Pricing</a:t>
            </a:r>
          </a:p>
          <a:p>
            <a:pPr marL="742950" lvl="1" indent="-285750">
              <a:buClr>
                <a:srgbClr val="D2DB2F"/>
              </a:buClr>
              <a:buFont typeface="Wingdings" pitchFamily="2" charset="2"/>
              <a:buChar char="§"/>
            </a:pPr>
            <a:r>
              <a:rPr lang="en-US" sz="1600" dirty="0">
                <a:solidFill>
                  <a:schemeClr val="bg1"/>
                </a:solidFill>
                <a:latin typeface="Roboto" panose="02000000000000000000" pitchFamily="2" charset="0"/>
                <a:ea typeface="Roboto" panose="02000000000000000000" pitchFamily="2" charset="0"/>
              </a:rPr>
              <a:t>No Additional terms</a:t>
            </a:r>
          </a:p>
          <a:p>
            <a:pPr lvl="1">
              <a:buClr>
                <a:srgbClr val="D2DB2F"/>
              </a:buClr>
            </a:pPr>
            <a:endParaRPr lang="en-US" sz="1600" dirty="0">
              <a:solidFill>
                <a:schemeClr val="bg1"/>
              </a:solidFill>
              <a:latin typeface="Roboto" panose="02000000000000000000" pitchFamily="2" charset="0"/>
              <a:ea typeface="Roboto" panose="02000000000000000000" pitchFamily="2" charset="0"/>
            </a:endParaRPr>
          </a:p>
          <a:p>
            <a:endParaRPr lang="en-US" sz="1400" dirty="0">
              <a:solidFill>
                <a:schemeClr val="bg1"/>
              </a:solidFill>
              <a:latin typeface="Roboto" panose="02000000000000000000" pitchFamily="2" charset="0"/>
              <a:ea typeface="Roboto" panose="02000000000000000000" pitchFamily="2" charset="0"/>
            </a:endParaRPr>
          </a:p>
          <a:p>
            <a:endParaRPr lang="en-US" sz="1400" dirty="0">
              <a:solidFill>
                <a:schemeClr val="bg1"/>
              </a:solidFill>
              <a:latin typeface="Roboto" panose="02000000000000000000" pitchFamily="2" charset="0"/>
              <a:ea typeface="Roboto" panose="02000000000000000000" pitchFamily="2" charset="0"/>
            </a:endParaRPr>
          </a:p>
          <a:p>
            <a:endParaRPr lang="en-US" sz="1400" dirty="0">
              <a:solidFill>
                <a:schemeClr val="bg1"/>
              </a:solidFill>
              <a:latin typeface="Roboto" panose="02000000000000000000" pitchFamily="2" charset="0"/>
              <a:ea typeface="Roboto" panose="02000000000000000000" pitchFamily="2" charset="0"/>
            </a:endParaRPr>
          </a:p>
        </p:txBody>
      </p:sp>
      <p:sp>
        <p:nvSpPr>
          <p:cNvPr id="6" name="Rectangle 5">
            <a:extLst>
              <a:ext uri="{FF2B5EF4-FFF2-40B4-BE49-F238E27FC236}">
                <a16:creationId xmlns:a16="http://schemas.microsoft.com/office/drawing/2014/main" id="{6929883D-DC1F-2346-9E3D-FAAD13E05E3A}"/>
              </a:ext>
            </a:extLst>
          </p:cNvPr>
          <p:cNvSpPr/>
          <p:nvPr/>
        </p:nvSpPr>
        <p:spPr>
          <a:xfrm>
            <a:off x="83380" y="99135"/>
            <a:ext cx="411570"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2000" dirty="0">
                <a:solidFill>
                  <a:srgbClr val="FFFFFF"/>
                </a:solidFill>
                <a:effectLst>
                  <a:outerShdw blurRad="38100" dist="12700" dir="5400000" rotWithShape="0">
                    <a:srgbClr val="000000">
                      <a:alpha val="50000"/>
                    </a:srgbClr>
                  </a:outerShdw>
                </a:effectLst>
                <a:latin typeface="Roboto" panose="02000000000000000000" pitchFamily="2" charset="0"/>
                <a:ea typeface="Roboto" panose="02000000000000000000" pitchFamily="2" charset="0"/>
                <a:cs typeface="Arial" panose="020B0604020202020204" pitchFamily="34" charset="0"/>
                <a:sym typeface="Gill Sans"/>
              </a:rPr>
              <a:t>31</a:t>
            </a:r>
            <a:endPar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endParaRPr>
          </a:p>
        </p:txBody>
      </p:sp>
    </p:spTree>
    <p:extLst>
      <p:ext uri="{BB962C8B-B14F-4D97-AF65-F5344CB8AC3E}">
        <p14:creationId xmlns:p14="http://schemas.microsoft.com/office/powerpoint/2010/main" val="2187329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D4342C6-69E0-2D46-BBE5-CA0BA72D1114}"/>
              </a:ext>
            </a:extLst>
          </p:cNvPr>
          <p:cNvSpPr/>
          <p:nvPr/>
        </p:nvSpPr>
        <p:spPr>
          <a:xfrm>
            <a:off x="475488" y="1579447"/>
            <a:ext cx="11508693" cy="1754326"/>
          </a:xfrm>
          <a:prstGeom prst="rect">
            <a:avLst/>
          </a:prstGeom>
        </p:spPr>
        <p:txBody>
          <a:bodyPr wrap="square">
            <a:spAutoFit/>
          </a:bodyPr>
          <a:lstStyle/>
          <a:p>
            <a:pPr algn="ctr"/>
            <a:br>
              <a:rPr lang="en-US" sz="3600" b="1" dirty="0">
                <a:solidFill>
                  <a:srgbClr val="FFFFFF"/>
                </a:solidFill>
                <a:latin typeface="Avenir Book" panose="02000503020000020003" pitchFamily="2" charset="0"/>
                <a:cs typeface="Calibri" panose="020F0502020204030204" pitchFamily="34" charset="0"/>
              </a:rPr>
            </a:br>
            <a:r>
              <a:rPr lang="en-US" sz="3600" b="1" dirty="0">
                <a:solidFill>
                  <a:schemeClr val="accent3"/>
                </a:solidFill>
                <a:latin typeface="Avenir Next" panose="020B0503020202020204" pitchFamily="34" charset="0"/>
                <a:ea typeface="Verdana" panose="020B0604030504040204" pitchFamily="34" charset="0"/>
                <a:cs typeface="Verdana" panose="020B0604030504040204" pitchFamily="34" charset="0"/>
              </a:rPr>
              <a:t> </a:t>
            </a:r>
          </a:p>
          <a:p>
            <a:pPr algn="ctr" defTabSz="457200" hangingPunct="0"/>
            <a:endParaRPr lang="en-US" sz="3600" b="1" dirty="0">
              <a:solidFill>
                <a:srgbClr val="FFFFFF"/>
              </a:solidFill>
              <a:latin typeface="Avenir Book" panose="02000503020000020003" pitchFamily="2" charset="0"/>
              <a:cs typeface="Calibri" panose="020F0502020204030204" pitchFamily="34" charset="0"/>
            </a:endParaRPr>
          </a:p>
        </p:txBody>
      </p:sp>
      <p:sp>
        <p:nvSpPr>
          <p:cNvPr id="2" name="Rectangle 1">
            <a:extLst>
              <a:ext uri="{FF2B5EF4-FFF2-40B4-BE49-F238E27FC236}">
                <a16:creationId xmlns:a16="http://schemas.microsoft.com/office/drawing/2014/main" id="{7C1B244C-02D4-644A-A168-182D130A5813}"/>
              </a:ext>
            </a:extLst>
          </p:cNvPr>
          <p:cNvSpPr/>
          <p:nvPr/>
        </p:nvSpPr>
        <p:spPr>
          <a:xfrm>
            <a:off x="360217" y="3351710"/>
            <a:ext cx="9807388" cy="584775"/>
          </a:xfrm>
          <a:prstGeom prst="rect">
            <a:avLst/>
          </a:prstGeom>
        </p:spPr>
        <p:txBody>
          <a:bodyPr wrap="square">
            <a:spAutoFit/>
          </a:bodyPr>
          <a:lstStyle/>
          <a:p>
            <a:pPr defTabSz="825500" latinLnBrk="1" hangingPunct="0"/>
            <a:r>
              <a:rPr lang="en-US" sz="3200" b="1" dirty="0">
                <a:solidFill>
                  <a:srgbClr val="FFFFFF"/>
                </a:solidFill>
                <a:latin typeface="Roboto" panose="02000000000000000000" pitchFamily="2" charset="0"/>
                <a:ea typeface="Roboto" panose="02000000000000000000" pitchFamily="2" charset="0"/>
                <a:cs typeface="Arial" panose="020B0604020202020204" pitchFamily="34" charset="0"/>
                <a:sym typeface="Gill Sans"/>
              </a:rPr>
              <a:t>Common Questions &amp; Answers</a:t>
            </a:r>
          </a:p>
        </p:txBody>
      </p:sp>
      <p:pic>
        <p:nvPicPr>
          <p:cNvPr id="10" name="Picture 9">
            <a:extLst>
              <a:ext uri="{FF2B5EF4-FFF2-40B4-BE49-F238E27FC236}">
                <a16:creationId xmlns:a16="http://schemas.microsoft.com/office/drawing/2014/main" id="{295FBF33-9632-9740-8B5D-A06E79B42B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65647" y="5639056"/>
            <a:ext cx="2619223" cy="451031"/>
          </a:xfrm>
          <a:prstGeom prst="rect">
            <a:avLst/>
          </a:prstGeom>
        </p:spPr>
      </p:pic>
      <p:cxnSp>
        <p:nvCxnSpPr>
          <p:cNvPr id="12" name="Straight Connector 11">
            <a:extLst>
              <a:ext uri="{FF2B5EF4-FFF2-40B4-BE49-F238E27FC236}">
                <a16:creationId xmlns:a16="http://schemas.microsoft.com/office/drawing/2014/main" id="{992640CC-A5C8-3648-8526-B57CF79CC4F3}"/>
              </a:ext>
            </a:extLst>
          </p:cNvPr>
          <p:cNvCxnSpPr/>
          <p:nvPr/>
        </p:nvCxnSpPr>
        <p:spPr>
          <a:xfrm>
            <a:off x="360217" y="4074983"/>
            <a:ext cx="11623964" cy="0"/>
          </a:xfrm>
          <a:prstGeom prst="line">
            <a:avLst/>
          </a:prstGeom>
          <a:noFill/>
          <a:ln w="381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6" name="Rectangle 5">
            <a:extLst>
              <a:ext uri="{FF2B5EF4-FFF2-40B4-BE49-F238E27FC236}">
                <a16:creationId xmlns:a16="http://schemas.microsoft.com/office/drawing/2014/main" id="{9D3B2267-F077-B04F-98A8-396AC47809FB}"/>
              </a:ext>
            </a:extLst>
          </p:cNvPr>
          <p:cNvSpPr/>
          <p:nvPr/>
        </p:nvSpPr>
        <p:spPr>
          <a:xfrm>
            <a:off x="9198906" y="6090087"/>
            <a:ext cx="2585964" cy="307777"/>
          </a:xfrm>
          <a:prstGeom prst="rect">
            <a:avLst/>
          </a:prstGeom>
        </p:spPr>
        <p:txBody>
          <a:bodyPr wrap="none">
            <a:spAutoFit/>
          </a:bodyPr>
          <a:lstStyle/>
          <a:p>
            <a:pPr algn="r" defTabSz="825500" latinLnBrk="1" hangingPunct="0"/>
            <a:r>
              <a:rPr lang="en-US" sz="1400" dirty="0">
                <a:solidFill>
                  <a:srgbClr val="FFFFFF"/>
                </a:solidFill>
                <a:latin typeface="Roboto" panose="02000000000000000000" pitchFamily="2" charset="0"/>
                <a:ea typeface="Roboto" panose="02000000000000000000" pitchFamily="2" charset="0"/>
                <a:cs typeface="Arial" panose="020B0604020202020204" pitchFamily="34" charset="0"/>
                <a:sym typeface="Gill Sans"/>
              </a:rPr>
              <a:t>Law at the speed of business</a:t>
            </a:r>
            <a:r>
              <a:rPr lang="en-US" sz="1400" baseline="30000" dirty="0">
                <a:solidFill>
                  <a:srgbClr val="FFFFFF"/>
                </a:solidFill>
                <a:latin typeface="Avenir Next" panose="020B0503020202020204" pitchFamily="34" charset="0"/>
                <a:cs typeface="Arial" panose="020B0604020202020204" pitchFamily="34" charset="0"/>
                <a:sym typeface="Gill Sans"/>
              </a:rPr>
              <a:t>®</a:t>
            </a:r>
          </a:p>
        </p:txBody>
      </p:sp>
      <p:sp>
        <p:nvSpPr>
          <p:cNvPr id="7" name="Rectangle 6">
            <a:extLst>
              <a:ext uri="{FF2B5EF4-FFF2-40B4-BE49-F238E27FC236}">
                <a16:creationId xmlns:a16="http://schemas.microsoft.com/office/drawing/2014/main" id="{FDC5B372-EDD6-514C-AA26-1628D8900BA8}"/>
              </a:ext>
            </a:extLst>
          </p:cNvPr>
          <p:cNvSpPr/>
          <p:nvPr/>
        </p:nvSpPr>
        <p:spPr>
          <a:xfrm>
            <a:off x="83380" y="99135"/>
            <a:ext cx="411570" cy="410369"/>
          </a:xfrm>
          <a:prstGeom prst="rect">
            <a:avLst/>
          </a:prstGeom>
          <a:blipFill rotWithShape="1">
            <a:blip r:embed="rId4"/>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2000" dirty="0">
                <a:solidFill>
                  <a:srgbClr val="FFFFFF"/>
                </a:solidFill>
                <a:effectLst>
                  <a:outerShdw blurRad="38100" dist="12700" dir="5400000" rotWithShape="0">
                    <a:srgbClr val="000000">
                      <a:alpha val="50000"/>
                    </a:srgbClr>
                  </a:outerShdw>
                </a:effectLst>
                <a:latin typeface="Roboto" panose="02000000000000000000" pitchFamily="2" charset="0"/>
                <a:ea typeface="Roboto" panose="02000000000000000000" pitchFamily="2" charset="0"/>
                <a:cs typeface="Arial" panose="020B0604020202020204" pitchFamily="34" charset="0"/>
                <a:sym typeface="Gill Sans"/>
              </a:rPr>
              <a:t>32</a:t>
            </a:r>
            <a:endPar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endParaRPr>
          </a:p>
        </p:txBody>
      </p:sp>
    </p:spTree>
    <p:extLst>
      <p:ext uri="{BB962C8B-B14F-4D97-AF65-F5344CB8AC3E}">
        <p14:creationId xmlns:p14="http://schemas.microsoft.com/office/powerpoint/2010/main" val="22778093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6" y="370052"/>
            <a:ext cx="10410628"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Common Questions &amp; Answers</a:t>
            </a:r>
            <a:endParaRPr sz="3200" b="1" dirty="0">
              <a:solidFill>
                <a:schemeClr val="bg2">
                  <a:lumMod val="50000"/>
                </a:schemeClr>
              </a:solidFill>
              <a:latin typeface="Roboto" panose="02000000000000000000" pitchFamily="2" charset="0"/>
              <a:ea typeface="Roboto" panose="02000000000000000000" pitchFamily="2" charset="0"/>
            </a:endParaRP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5" name="Target 03…">
            <a:extLst>
              <a:ext uri="{FF2B5EF4-FFF2-40B4-BE49-F238E27FC236}">
                <a16:creationId xmlns:a16="http://schemas.microsoft.com/office/drawing/2014/main" id="{2646232E-2A9A-DC49-9DEF-F98A4CD8FAF0}"/>
              </a:ext>
            </a:extLst>
          </p:cNvPr>
          <p:cNvSpPr txBox="1">
            <a:spLocks/>
          </p:cNvSpPr>
          <p:nvPr/>
        </p:nvSpPr>
        <p:spPr>
          <a:xfrm>
            <a:off x="1027175" y="1447804"/>
            <a:ext cx="10410628" cy="1257295"/>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sym typeface="Roboto Light"/>
              </a:rPr>
              <a:t>Q:  Can more than one type of product/service be ordered under a single order form?</a:t>
            </a:r>
          </a:p>
          <a:p>
            <a:endParaRPr lang="en-US" dirty="0">
              <a:sym typeface="Roboto Light"/>
            </a:endParaRPr>
          </a:p>
          <a:p>
            <a:r>
              <a:rPr lang="en-US" dirty="0">
                <a:sym typeface="Roboto Light"/>
              </a:rPr>
              <a:t>A: 	Yes, but master agreements must cover both types of products/services.</a:t>
            </a:r>
          </a:p>
        </p:txBody>
      </p:sp>
      <p:sp>
        <p:nvSpPr>
          <p:cNvPr id="6" name="Target 03…">
            <a:extLst>
              <a:ext uri="{FF2B5EF4-FFF2-40B4-BE49-F238E27FC236}">
                <a16:creationId xmlns:a16="http://schemas.microsoft.com/office/drawing/2014/main" id="{003C3C60-894C-0E41-9930-8F4640CFC96D}"/>
              </a:ext>
            </a:extLst>
          </p:cNvPr>
          <p:cNvSpPr txBox="1">
            <a:spLocks/>
          </p:cNvSpPr>
          <p:nvPr/>
        </p:nvSpPr>
        <p:spPr>
          <a:xfrm>
            <a:off x="1027175" y="2825543"/>
            <a:ext cx="10410628" cy="1218973"/>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sym typeface="Roboto Light"/>
              </a:rPr>
              <a:t>Q: 	Is it ever advantageous for a buyer to agree to automatic renewal?</a:t>
            </a:r>
          </a:p>
          <a:p>
            <a:endParaRPr lang="en-US" dirty="0">
              <a:sym typeface="Roboto Light"/>
            </a:endParaRPr>
          </a:p>
          <a:p>
            <a:r>
              <a:rPr lang="en-US" dirty="0">
                <a:sym typeface="Roboto Light"/>
              </a:rPr>
              <a:t>A: 	Sometimes, but buyer should receive something in exchange.</a:t>
            </a:r>
          </a:p>
        </p:txBody>
      </p:sp>
      <p:sp>
        <p:nvSpPr>
          <p:cNvPr id="7" name="Target 03…">
            <a:extLst>
              <a:ext uri="{FF2B5EF4-FFF2-40B4-BE49-F238E27FC236}">
                <a16:creationId xmlns:a16="http://schemas.microsoft.com/office/drawing/2014/main" id="{19897A06-B880-C84F-8AD2-17E1E51A635D}"/>
              </a:ext>
            </a:extLst>
          </p:cNvPr>
          <p:cNvSpPr txBox="1">
            <a:spLocks/>
          </p:cNvSpPr>
          <p:nvPr/>
        </p:nvSpPr>
        <p:spPr>
          <a:xfrm>
            <a:off x="1027175" y="4164960"/>
            <a:ext cx="10410628" cy="1218973"/>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endParaRPr lang="en-US" dirty="0">
              <a:sym typeface="Roboto Light"/>
            </a:endParaRPr>
          </a:p>
          <a:p>
            <a:r>
              <a:rPr lang="en-US" dirty="0">
                <a:sym typeface="Roboto Light"/>
              </a:rPr>
              <a:t>Q:	Why are equipment purchases less complex than equipment leases?</a:t>
            </a:r>
          </a:p>
          <a:p>
            <a:endParaRPr lang="en-US" dirty="0">
              <a:sym typeface="Roboto Light"/>
            </a:endParaRPr>
          </a:p>
          <a:p>
            <a:r>
              <a:rPr lang="en-US" dirty="0">
                <a:sym typeface="Roboto Light"/>
              </a:rPr>
              <a:t>A:	Leasing can involve additional considerations including: renewal rights, usage limitations, return procedures/conditions.</a:t>
            </a:r>
          </a:p>
          <a:p>
            <a:endParaRPr lang="en-US" dirty="0">
              <a:sym typeface="Roboto Light"/>
            </a:endParaRPr>
          </a:p>
        </p:txBody>
      </p:sp>
      <p:sp>
        <p:nvSpPr>
          <p:cNvPr id="8" name="Rectangle 7">
            <a:extLst>
              <a:ext uri="{FF2B5EF4-FFF2-40B4-BE49-F238E27FC236}">
                <a16:creationId xmlns:a16="http://schemas.microsoft.com/office/drawing/2014/main" id="{21618147-0DEA-214A-83E0-53A0F22B6483}"/>
              </a:ext>
            </a:extLst>
          </p:cNvPr>
          <p:cNvSpPr/>
          <p:nvPr/>
        </p:nvSpPr>
        <p:spPr>
          <a:xfrm>
            <a:off x="83380" y="99135"/>
            <a:ext cx="411570"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2000" dirty="0">
                <a:solidFill>
                  <a:srgbClr val="FFFFFF"/>
                </a:solidFill>
                <a:effectLst>
                  <a:outerShdw blurRad="38100" dist="12700" dir="5400000" rotWithShape="0">
                    <a:srgbClr val="000000">
                      <a:alpha val="50000"/>
                    </a:srgbClr>
                  </a:outerShdw>
                </a:effectLst>
                <a:latin typeface="Roboto" panose="02000000000000000000" pitchFamily="2" charset="0"/>
                <a:ea typeface="Roboto" panose="02000000000000000000" pitchFamily="2" charset="0"/>
                <a:cs typeface="Arial" panose="020B0604020202020204" pitchFamily="34" charset="0"/>
                <a:sym typeface="Gill Sans"/>
              </a:rPr>
              <a:t>33</a:t>
            </a:r>
            <a:endPar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endParaRPr>
          </a:p>
        </p:txBody>
      </p:sp>
    </p:spTree>
    <p:extLst>
      <p:ext uri="{BB962C8B-B14F-4D97-AF65-F5344CB8AC3E}">
        <p14:creationId xmlns:p14="http://schemas.microsoft.com/office/powerpoint/2010/main" val="2143372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6" y="370052"/>
            <a:ext cx="10410628"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CLE Credit Reminder</a:t>
            </a:r>
            <a:endParaRPr sz="3200" b="1" dirty="0">
              <a:solidFill>
                <a:schemeClr val="bg2">
                  <a:lumMod val="50000"/>
                </a:schemeClr>
              </a:solidFill>
              <a:latin typeface="Roboto" panose="02000000000000000000" pitchFamily="2" charset="0"/>
              <a:ea typeface="Roboto" panose="02000000000000000000" pitchFamily="2" charset="0"/>
            </a:endParaRP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4" name="Rectangle 3">
            <a:extLst>
              <a:ext uri="{FF2B5EF4-FFF2-40B4-BE49-F238E27FC236}">
                <a16:creationId xmlns:a16="http://schemas.microsoft.com/office/drawing/2014/main" id="{C8259F41-754C-904C-ADA7-A1C197CDA9F5}"/>
              </a:ext>
            </a:extLst>
          </p:cNvPr>
          <p:cNvSpPr/>
          <p:nvPr/>
        </p:nvSpPr>
        <p:spPr>
          <a:xfrm>
            <a:off x="890686" y="1522950"/>
            <a:ext cx="6157814" cy="3139321"/>
          </a:xfrm>
          <a:prstGeom prst="rect">
            <a:avLst/>
          </a:prstGeom>
        </p:spPr>
        <p:txBody>
          <a:bodyPr wrap="square">
            <a:spAutoFit/>
          </a:bodyPr>
          <a:lstStyle/>
          <a:p>
            <a:r>
              <a:rPr lang="en-US" b="1" dirty="0">
                <a:solidFill>
                  <a:schemeClr val="bg2">
                    <a:lumMod val="50000"/>
                  </a:schemeClr>
                </a:solidFill>
                <a:latin typeface="Roboto" panose="02000000000000000000" pitchFamily="2" charset="0"/>
                <a:ea typeface="Roboto" panose="02000000000000000000" pitchFamily="2" charset="0"/>
              </a:rPr>
              <a:t>To receive CLE Credit in Oregon, remember:</a:t>
            </a:r>
          </a:p>
          <a:p>
            <a:endParaRPr lang="en-US" b="1" dirty="0">
              <a:solidFill>
                <a:schemeClr val="bg2">
                  <a:lumMod val="50000"/>
                </a:schemeClr>
              </a:solidFill>
              <a:latin typeface="Roboto" panose="02000000000000000000" pitchFamily="2" charset="0"/>
              <a:ea typeface="Roboto" panose="02000000000000000000" pitchFamily="2" charset="0"/>
            </a:endParaRPr>
          </a:p>
          <a:p>
            <a:pPr marL="342900" indent="-342900">
              <a:buAutoNum type="arabicParenBoth"/>
            </a:pPr>
            <a:r>
              <a:rPr lang="en-US" b="1" dirty="0">
                <a:solidFill>
                  <a:schemeClr val="bg2">
                    <a:lumMod val="50000"/>
                  </a:schemeClr>
                </a:solidFill>
                <a:latin typeface="Roboto" panose="02000000000000000000" pitchFamily="2" charset="0"/>
                <a:ea typeface="Roboto" panose="02000000000000000000" pitchFamily="2" charset="0"/>
              </a:rPr>
              <a:t>To send your name and 6-digit BAR number to </a:t>
            </a:r>
            <a:r>
              <a:rPr lang="en-US" b="1" dirty="0">
                <a:solidFill>
                  <a:srgbClr val="56C1BF"/>
                </a:solidFill>
                <a:latin typeface="Roboto" panose="02000000000000000000" pitchFamily="2" charset="0"/>
                <a:ea typeface="Roboto" panose="02000000000000000000" pitchFamily="2" charset="0"/>
                <a:hlinkClick r:id="rId3">
                  <a:extLst>
                    <a:ext uri="{A12FA001-AC4F-418D-AE19-62706E023703}">
                      <ahyp:hlinkClr xmlns:ahyp="http://schemas.microsoft.com/office/drawing/2018/hyperlinkcolor" val="tx"/>
                    </a:ext>
                  </a:extLst>
                </a:hlinkClick>
              </a:rPr>
              <a:t>rturnage@tangibleltd.com</a:t>
            </a:r>
            <a:r>
              <a:rPr lang="en-US" b="1" dirty="0">
                <a:solidFill>
                  <a:srgbClr val="56C1BF"/>
                </a:solidFill>
                <a:latin typeface="Roboto" panose="02000000000000000000" pitchFamily="2" charset="0"/>
                <a:ea typeface="Roboto" panose="02000000000000000000" pitchFamily="2" charset="0"/>
              </a:rPr>
              <a:t> </a:t>
            </a:r>
            <a:r>
              <a:rPr lang="en-US" b="1" dirty="0">
                <a:solidFill>
                  <a:schemeClr val="bg2">
                    <a:lumMod val="50000"/>
                  </a:schemeClr>
                </a:solidFill>
                <a:latin typeface="Roboto" panose="02000000000000000000" pitchFamily="2" charset="0"/>
                <a:ea typeface="Roboto" panose="02000000000000000000" pitchFamily="2" charset="0"/>
              </a:rPr>
              <a:t>(for Tangible reporting purposes)</a:t>
            </a:r>
          </a:p>
          <a:p>
            <a:pPr marL="342900" indent="-342900">
              <a:buAutoNum type="arabicParenBoth"/>
            </a:pPr>
            <a:endParaRPr lang="en-US" b="1" dirty="0">
              <a:solidFill>
                <a:schemeClr val="bg2">
                  <a:lumMod val="50000"/>
                </a:schemeClr>
              </a:solidFill>
              <a:latin typeface="Roboto" panose="02000000000000000000" pitchFamily="2" charset="0"/>
              <a:ea typeface="Roboto" panose="02000000000000000000" pitchFamily="2" charset="0"/>
            </a:endParaRPr>
          </a:p>
          <a:p>
            <a:pPr marL="342900" indent="-342900">
              <a:buAutoNum type="arabicParenBoth"/>
            </a:pPr>
            <a:endParaRPr lang="en-US" b="1" dirty="0">
              <a:solidFill>
                <a:schemeClr val="bg2">
                  <a:lumMod val="50000"/>
                </a:schemeClr>
              </a:solidFill>
              <a:latin typeface="Roboto" panose="02000000000000000000" pitchFamily="2" charset="0"/>
              <a:ea typeface="Roboto" panose="02000000000000000000" pitchFamily="2" charset="0"/>
            </a:endParaRPr>
          </a:p>
          <a:p>
            <a:pPr marL="342900" indent="-342900">
              <a:buAutoNum type="arabicParenBoth"/>
            </a:pPr>
            <a:r>
              <a:rPr lang="en-US" b="1" dirty="0">
                <a:solidFill>
                  <a:schemeClr val="bg2">
                    <a:lumMod val="50000"/>
                  </a:schemeClr>
                </a:solidFill>
                <a:latin typeface="Roboto" panose="02000000000000000000" pitchFamily="2" charset="0"/>
                <a:ea typeface="Roboto" panose="02000000000000000000" pitchFamily="2" charset="0"/>
              </a:rPr>
              <a:t>To log in to your member dashboard at </a:t>
            </a:r>
            <a:r>
              <a:rPr lang="en-US" b="1" dirty="0">
                <a:solidFill>
                  <a:srgbClr val="56C1BF"/>
                </a:solidFill>
                <a:latin typeface="Roboto" panose="02000000000000000000" pitchFamily="2" charset="0"/>
                <a:ea typeface="Roboto" panose="02000000000000000000" pitchFamily="2" charset="0"/>
                <a:hlinkClick r:id="rId4">
                  <a:extLst>
                    <a:ext uri="{A12FA001-AC4F-418D-AE19-62706E023703}">
                      <ahyp:hlinkClr xmlns:ahyp="http://schemas.microsoft.com/office/drawing/2018/hyperlinkcolor" val="tx"/>
                    </a:ext>
                  </a:extLst>
                </a:hlinkClick>
              </a:rPr>
              <a:t>www.hello.osbar.org</a:t>
            </a:r>
            <a:r>
              <a:rPr lang="en-US" b="1" dirty="0">
                <a:solidFill>
                  <a:srgbClr val="56C1BF"/>
                </a:solidFill>
                <a:latin typeface="Roboto" panose="02000000000000000000" pitchFamily="2" charset="0"/>
                <a:ea typeface="Roboto" panose="02000000000000000000" pitchFamily="2" charset="0"/>
              </a:rPr>
              <a:t> </a:t>
            </a:r>
            <a:r>
              <a:rPr lang="en-US" b="1" dirty="0">
                <a:solidFill>
                  <a:schemeClr val="bg2">
                    <a:lumMod val="50000"/>
                  </a:schemeClr>
                </a:solidFill>
                <a:latin typeface="Roboto" panose="02000000000000000000" pitchFamily="2" charset="0"/>
                <a:ea typeface="Roboto" panose="02000000000000000000" pitchFamily="2" charset="0"/>
              </a:rPr>
              <a:t>and add an activity to your transcript in MCLE reporting</a:t>
            </a:r>
          </a:p>
          <a:p>
            <a:pPr marL="342900" indent="-342900">
              <a:buAutoNum type="arabicParenBoth"/>
            </a:pPr>
            <a:endParaRPr lang="en-US" b="1" dirty="0">
              <a:solidFill>
                <a:schemeClr val="bg2">
                  <a:lumMod val="50000"/>
                </a:schemeClr>
              </a:solidFill>
              <a:latin typeface="Roboto" panose="02000000000000000000" pitchFamily="2" charset="0"/>
              <a:ea typeface="Roboto" panose="02000000000000000000" pitchFamily="2" charset="0"/>
            </a:endParaRPr>
          </a:p>
        </p:txBody>
      </p:sp>
      <p:sp>
        <p:nvSpPr>
          <p:cNvPr id="5" name="Rectangle 4">
            <a:extLst>
              <a:ext uri="{FF2B5EF4-FFF2-40B4-BE49-F238E27FC236}">
                <a16:creationId xmlns:a16="http://schemas.microsoft.com/office/drawing/2014/main" id="{705D1482-9017-254F-91C4-E1089B621821}"/>
              </a:ext>
            </a:extLst>
          </p:cNvPr>
          <p:cNvSpPr/>
          <p:nvPr/>
        </p:nvSpPr>
        <p:spPr>
          <a:xfrm>
            <a:off x="83380" y="99135"/>
            <a:ext cx="411570" cy="410369"/>
          </a:xfrm>
          <a:prstGeom prst="rect">
            <a:avLst/>
          </a:prstGeom>
          <a:blipFill rotWithShape="1">
            <a:blip r:embed="rId5"/>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2000" dirty="0">
                <a:solidFill>
                  <a:srgbClr val="FFFFFF"/>
                </a:solidFill>
                <a:effectLst>
                  <a:outerShdw blurRad="38100" dist="12700" dir="5400000" rotWithShape="0">
                    <a:srgbClr val="000000">
                      <a:alpha val="50000"/>
                    </a:srgbClr>
                  </a:outerShdw>
                </a:effectLst>
                <a:latin typeface="Roboto" panose="02000000000000000000" pitchFamily="2" charset="0"/>
                <a:ea typeface="Roboto" panose="02000000000000000000" pitchFamily="2" charset="0"/>
                <a:cs typeface="Arial" panose="020B0604020202020204" pitchFamily="34" charset="0"/>
                <a:sym typeface="Gill Sans"/>
              </a:rPr>
              <a:t>34</a:t>
            </a:r>
            <a:endPar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endParaRPr>
          </a:p>
        </p:txBody>
      </p:sp>
    </p:spTree>
    <p:extLst>
      <p:ext uri="{BB962C8B-B14F-4D97-AF65-F5344CB8AC3E}">
        <p14:creationId xmlns:p14="http://schemas.microsoft.com/office/powerpoint/2010/main" val="461359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D4342C6-69E0-2D46-BBE5-CA0BA72D1114}"/>
              </a:ext>
            </a:extLst>
          </p:cNvPr>
          <p:cNvSpPr/>
          <p:nvPr/>
        </p:nvSpPr>
        <p:spPr>
          <a:xfrm>
            <a:off x="494950" y="1428446"/>
            <a:ext cx="11508693" cy="175432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kumimoji="0" lang="en-US" sz="3600" b="1" i="0" u="none" strike="noStrike" kern="1200" cap="none" spc="0" normalizeH="0" baseline="0" noProof="0" dirty="0">
                <a:ln>
                  <a:noFill/>
                </a:ln>
                <a:solidFill>
                  <a:srgbClr val="FFFFFF"/>
                </a:solidFill>
                <a:effectLst/>
                <a:uLnTx/>
                <a:uFillTx/>
                <a:latin typeface="Avenir Book" panose="02000503020000020003" pitchFamily="2" charset="0"/>
                <a:cs typeface="Calibri" panose="020F0502020204030204" pitchFamily="34" charset="0"/>
              </a:rPr>
            </a:br>
            <a:r>
              <a:rPr kumimoji="0" lang="en-US" sz="3600" b="1" i="0" u="none" strike="noStrike" kern="1200" cap="none" spc="0" normalizeH="0" baseline="0" noProof="0" dirty="0">
                <a:ln>
                  <a:noFill/>
                </a:ln>
                <a:solidFill>
                  <a:srgbClr val="C7BD29"/>
                </a:solidFill>
                <a:effectLst/>
                <a:uLnTx/>
                <a:uFillTx/>
                <a:latin typeface="Avenir Next" panose="020B0503020202020204" pitchFamily="34" charset="0"/>
                <a:ea typeface="Verdana" panose="020B0604030504040204" pitchFamily="34" charset="0"/>
                <a:cs typeface="Verdana" panose="020B0604030504040204" pitchFamily="34" charset="0"/>
              </a:rPr>
              <a:t> </a:t>
            </a:r>
          </a:p>
          <a:p>
            <a:pPr marL="0" marR="0" lvl="0" indent="0" algn="ctr" defTabSz="457200" rtl="0" eaLnBrk="1" fontAlgn="auto" latinLnBrk="0" hangingPunct="0">
              <a:lnSpc>
                <a:spcPct val="100000"/>
              </a:lnSpc>
              <a:spcBef>
                <a:spcPts val="0"/>
              </a:spcBef>
              <a:spcAft>
                <a:spcPts val="0"/>
              </a:spcAft>
              <a:buClrTx/>
              <a:buSzTx/>
              <a:buFontTx/>
              <a:buNone/>
              <a:tabLst/>
              <a:defRPr/>
            </a:pPr>
            <a:endParaRPr kumimoji="0" lang="en-US" sz="3600" b="1" i="0" u="none" strike="noStrike" kern="1200" cap="none" spc="0" normalizeH="0" baseline="0" noProof="0" dirty="0">
              <a:ln>
                <a:noFill/>
              </a:ln>
              <a:solidFill>
                <a:srgbClr val="FFFFFF"/>
              </a:solidFill>
              <a:effectLst/>
              <a:uLnTx/>
              <a:uFillTx/>
              <a:latin typeface="Avenir Book" panose="02000503020000020003" pitchFamily="2" charset="0"/>
              <a:cs typeface="Calibri" panose="020F0502020204030204" pitchFamily="34" charset="0"/>
            </a:endParaRPr>
          </a:p>
        </p:txBody>
      </p:sp>
      <p:sp>
        <p:nvSpPr>
          <p:cNvPr id="6" name="Rectangle 5">
            <a:extLst>
              <a:ext uri="{FF2B5EF4-FFF2-40B4-BE49-F238E27FC236}">
                <a16:creationId xmlns:a16="http://schemas.microsoft.com/office/drawing/2014/main" id="{F4DCAD88-1BC7-014D-BBF8-DDB4E583CE56}"/>
              </a:ext>
            </a:extLst>
          </p:cNvPr>
          <p:cNvSpPr/>
          <p:nvPr/>
        </p:nvSpPr>
        <p:spPr>
          <a:xfrm>
            <a:off x="2316866" y="2456610"/>
            <a:ext cx="7558268" cy="1753813"/>
          </a:xfrm>
          <a:prstGeom prst="rect">
            <a:avLst/>
          </a:prstGeom>
        </p:spPr>
        <p:txBody>
          <a:bodyPr wrap="square">
            <a:spAutoFit/>
          </a:bodyPr>
          <a:lstStyle/>
          <a:p>
            <a:pPr algn="ctr">
              <a:lnSpc>
                <a:spcPct val="107000"/>
              </a:lnSpc>
              <a:spcAft>
                <a:spcPts val="800"/>
              </a:spcAft>
            </a:pPr>
            <a:r>
              <a:rPr lang="en-US" sz="2400" dirty="0">
                <a:solidFill>
                  <a:schemeClr val="bg2"/>
                </a:solidFill>
                <a:latin typeface="Roboto" panose="02000000000000000000" pitchFamily="2" charset="0"/>
                <a:ea typeface="Roboto" panose="02000000000000000000" pitchFamily="2" charset="0"/>
                <a:cs typeface="Times New Roman" panose="02020603050405020304" pitchFamily="18" charset="0"/>
              </a:rPr>
              <a:t>Thank you for attending this session.</a:t>
            </a:r>
          </a:p>
          <a:p>
            <a:pPr algn="ctr">
              <a:lnSpc>
                <a:spcPct val="107000"/>
              </a:lnSpc>
              <a:spcAft>
                <a:spcPts val="800"/>
              </a:spcAft>
            </a:pPr>
            <a:br>
              <a:rPr lang="en-US" sz="2400" dirty="0">
                <a:solidFill>
                  <a:schemeClr val="bg2"/>
                </a:solidFill>
                <a:latin typeface="Roboto" panose="02000000000000000000" pitchFamily="2" charset="0"/>
                <a:ea typeface="Roboto" panose="02000000000000000000" pitchFamily="2" charset="0"/>
                <a:cs typeface="Times New Roman" panose="02020603050405020304" pitchFamily="18" charset="0"/>
              </a:rPr>
            </a:br>
            <a:r>
              <a:rPr lang="en-US" sz="2400" dirty="0">
                <a:solidFill>
                  <a:schemeClr val="bg2"/>
                </a:solidFill>
                <a:latin typeface="Roboto" panose="02000000000000000000" pitchFamily="2" charset="0"/>
                <a:ea typeface="Roboto" panose="02000000000000000000" pitchFamily="2" charset="0"/>
                <a:cs typeface="Times New Roman" panose="02020603050405020304" pitchFamily="18" charset="0"/>
              </a:rPr>
              <a:t>We hope that you will join us for our next session:</a:t>
            </a:r>
            <a:br>
              <a:rPr lang="en-US" sz="2400" dirty="0">
                <a:solidFill>
                  <a:schemeClr val="bg2"/>
                </a:solidFill>
                <a:latin typeface="Roboto" panose="02000000000000000000" pitchFamily="2" charset="0"/>
                <a:ea typeface="Roboto" panose="02000000000000000000" pitchFamily="2" charset="0"/>
                <a:cs typeface="Times New Roman" panose="02020603050405020304" pitchFamily="18" charset="0"/>
              </a:rPr>
            </a:br>
            <a:r>
              <a:rPr lang="en-US" sz="2400" b="1" dirty="0">
                <a:solidFill>
                  <a:srgbClr val="56C1BF"/>
                </a:solidFill>
                <a:latin typeface="Roboto" panose="02000000000000000000" pitchFamily="2" charset="0"/>
                <a:ea typeface="Roboto" panose="02000000000000000000" pitchFamily="2" charset="0"/>
                <a:cs typeface="Times New Roman" panose="02020603050405020304" pitchFamily="18" charset="0"/>
              </a:rPr>
              <a:t>Common Issues in Master SaaS Agreements</a:t>
            </a:r>
          </a:p>
        </p:txBody>
      </p:sp>
      <p:sp>
        <p:nvSpPr>
          <p:cNvPr id="2" name="Rectangle 1">
            <a:extLst>
              <a:ext uri="{FF2B5EF4-FFF2-40B4-BE49-F238E27FC236}">
                <a16:creationId xmlns:a16="http://schemas.microsoft.com/office/drawing/2014/main" id="{7681DA53-DBEA-EF47-A4ED-CE42C46C97B7}"/>
              </a:ext>
            </a:extLst>
          </p:cNvPr>
          <p:cNvSpPr/>
          <p:nvPr/>
        </p:nvSpPr>
        <p:spPr>
          <a:xfrm>
            <a:off x="229419" y="6007149"/>
            <a:ext cx="9981381" cy="523220"/>
          </a:xfrm>
          <a:prstGeom prst="rect">
            <a:avLst/>
          </a:prstGeom>
        </p:spPr>
        <p:txBody>
          <a:bodyPr wrap="square">
            <a:spAutoFit/>
          </a:bodyPr>
          <a:lstStyle/>
          <a:p>
            <a:pPr defTabSz="825500" latinLnBrk="1" hangingPunct="0"/>
            <a:r>
              <a:rPr lang="en-US" sz="1400" dirty="0">
                <a:solidFill>
                  <a:srgbClr val="F9F9F9"/>
                </a:solidFill>
                <a:latin typeface="Roboto" panose="02000000000000000000" pitchFamily="2" charset="0"/>
                <a:ea typeface="Roboto" panose="02000000000000000000" pitchFamily="2" charset="0"/>
                <a:cs typeface="Aharoni" panose="02010803020104030203" pitchFamily="2" charset="-79"/>
                <a:sym typeface="Gill Sans"/>
              </a:rPr>
              <a:t>IMPORTANT: Be sure to review notes and model templates before proceeding to the </a:t>
            </a:r>
          </a:p>
          <a:p>
            <a:pPr defTabSz="825500" latinLnBrk="1" hangingPunct="0"/>
            <a:r>
              <a:rPr lang="en-US" sz="1400" b="1" dirty="0">
                <a:solidFill>
                  <a:srgbClr val="F9F9F9"/>
                </a:solidFill>
                <a:latin typeface="Roboto" panose="02000000000000000000" pitchFamily="2" charset="0"/>
                <a:ea typeface="Roboto" panose="02000000000000000000" pitchFamily="2" charset="0"/>
                <a:cs typeface="Aharoni" panose="02010803020104030203" pitchFamily="2" charset="-79"/>
                <a:sym typeface="Gill Sans"/>
              </a:rPr>
              <a:t>Common Issues in Master SaaS Agreements </a:t>
            </a:r>
            <a:r>
              <a:rPr lang="en-US" sz="1400" dirty="0">
                <a:solidFill>
                  <a:srgbClr val="F9F9F9"/>
                </a:solidFill>
                <a:latin typeface="Roboto" panose="02000000000000000000" pitchFamily="2" charset="0"/>
                <a:ea typeface="Roboto" panose="02000000000000000000" pitchFamily="2" charset="0"/>
                <a:cs typeface="Aharoni" panose="02010803020104030203" pitchFamily="2" charset="-79"/>
                <a:sym typeface="Gill Sans"/>
              </a:rPr>
              <a:t>session found in the CLE section of the Tangible Resource Center.</a:t>
            </a:r>
          </a:p>
        </p:txBody>
      </p:sp>
      <p:pic>
        <p:nvPicPr>
          <p:cNvPr id="9" name="Picture 8">
            <a:extLst>
              <a:ext uri="{FF2B5EF4-FFF2-40B4-BE49-F238E27FC236}">
                <a16:creationId xmlns:a16="http://schemas.microsoft.com/office/drawing/2014/main" id="{2FFAD2A0-7F0C-9C41-BBEC-CC4D68824E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5293" y="6158884"/>
            <a:ext cx="2157288" cy="371485"/>
          </a:xfrm>
          <a:prstGeom prst="rect">
            <a:avLst/>
          </a:prstGeom>
        </p:spPr>
      </p:pic>
      <p:sp>
        <p:nvSpPr>
          <p:cNvPr id="7" name="Rectangle 6">
            <a:extLst>
              <a:ext uri="{FF2B5EF4-FFF2-40B4-BE49-F238E27FC236}">
                <a16:creationId xmlns:a16="http://schemas.microsoft.com/office/drawing/2014/main" id="{B8CF4848-A08C-5148-A685-A162CBB3327E}"/>
              </a:ext>
            </a:extLst>
          </p:cNvPr>
          <p:cNvSpPr/>
          <p:nvPr/>
        </p:nvSpPr>
        <p:spPr>
          <a:xfrm>
            <a:off x="83380" y="99135"/>
            <a:ext cx="411570" cy="410369"/>
          </a:xfrm>
          <a:prstGeom prst="rect">
            <a:avLst/>
          </a:prstGeom>
          <a:blipFill rotWithShape="1">
            <a:blip r:embed="rId4"/>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2000" dirty="0">
                <a:solidFill>
                  <a:srgbClr val="FFFFFF"/>
                </a:solidFill>
                <a:effectLst>
                  <a:outerShdw blurRad="38100" dist="12700" dir="5400000" rotWithShape="0">
                    <a:srgbClr val="000000">
                      <a:alpha val="50000"/>
                    </a:srgbClr>
                  </a:outerShdw>
                </a:effectLst>
                <a:latin typeface="Roboto" panose="02000000000000000000" pitchFamily="2" charset="0"/>
                <a:ea typeface="Roboto" panose="02000000000000000000" pitchFamily="2" charset="0"/>
                <a:cs typeface="Arial" panose="020B0604020202020204" pitchFamily="34" charset="0"/>
                <a:sym typeface="Gill Sans"/>
              </a:rPr>
              <a:t>35</a:t>
            </a:r>
            <a:endPar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endParaRPr>
          </a:p>
        </p:txBody>
      </p:sp>
    </p:spTree>
    <p:extLst>
      <p:ext uri="{BB962C8B-B14F-4D97-AF65-F5344CB8AC3E}">
        <p14:creationId xmlns:p14="http://schemas.microsoft.com/office/powerpoint/2010/main" val="2549023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9C6077E4-7B7B-E444-8F3F-82BB6029E6B5}"/>
              </a:ext>
            </a:extLst>
          </p:cNvPr>
          <p:cNvSpPr/>
          <p:nvPr/>
        </p:nvSpPr>
        <p:spPr>
          <a:xfrm>
            <a:off x="6453407" y="1076807"/>
            <a:ext cx="5360092" cy="5184669"/>
          </a:xfrm>
          <a:prstGeom prst="rect">
            <a:avLst/>
          </a:prstGeom>
          <a:solidFill>
            <a:srgbClr val="273D55"/>
          </a:solidFill>
          <a:ln w="12700" cap="flat">
            <a:noFill/>
            <a:miter lim="400000"/>
          </a:ln>
          <a:effectLst>
            <a:outerShdw blurRad="127000" sx="102000" sy="102000" algn="ctr" rotWithShape="0">
              <a:prstClr val="black">
                <a:alpha val="6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26" name="Rectangle 25">
            <a:extLst>
              <a:ext uri="{FF2B5EF4-FFF2-40B4-BE49-F238E27FC236}">
                <a16:creationId xmlns:a16="http://schemas.microsoft.com/office/drawing/2014/main" id="{71A628DD-AB0A-5E41-B28A-2A3C67F80364}"/>
              </a:ext>
            </a:extLst>
          </p:cNvPr>
          <p:cNvSpPr/>
          <p:nvPr/>
        </p:nvSpPr>
        <p:spPr>
          <a:xfrm>
            <a:off x="555847" y="1065133"/>
            <a:ext cx="5360092" cy="5184669"/>
          </a:xfrm>
          <a:prstGeom prst="rect">
            <a:avLst/>
          </a:prstGeom>
          <a:solidFill>
            <a:srgbClr val="273D55"/>
          </a:solidFill>
          <a:ln w="12700" cap="flat">
            <a:noFill/>
            <a:miter lim="400000"/>
          </a:ln>
          <a:effectLst>
            <a:outerShdw blurRad="127000" sx="102000" sy="102000" algn="ctr" rotWithShape="0">
              <a:prstClr val="black">
                <a:alpha val="6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FFFFFF"/>
              </a:solidFill>
              <a:effectLst/>
              <a:uFillTx/>
              <a:latin typeface="+mn-lt"/>
              <a:ea typeface="+mn-ea"/>
              <a:cs typeface="+mn-cs"/>
              <a:sym typeface="Helvetica Neue Medium"/>
            </a:endParaRPr>
          </a:p>
        </p:txBody>
      </p:sp>
      <p:cxnSp>
        <p:nvCxnSpPr>
          <p:cNvPr id="12" name="Straight Connector 11">
            <a:extLst>
              <a:ext uri="{FF2B5EF4-FFF2-40B4-BE49-F238E27FC236}">
                <a16:creationId xmlns:a16="http://schemas.microsoft.com/office/drawing/2014/main" id="{0684BBA4-B7AA-C040-825A-7CAC9F4D8B96}"/>
              </a:ext>
            </a:extLst>
          </p:cNvPr>
          <p:cNvCxnSpPr>
            <a:cxnSpLocks/>
          </p:cNvCxnSpPr>
          <p:nvPr/>
        </p:nvCxnSpPr>
        <p:spPr>
          <a:xfrm>
            <a:off x="2073599" y="2012044"/>
            <a:ext cx="3477485" cy="0"/>
          </a:xfrm>
          <a:prstGeom prst="line">
            <a:avLst/>
          </a:prstGeom>
          <a:noFill/>
          <a:ln w="19050" cap="flat">
            <a:solidFill>
              <a:srgbClr val="1B8F9F"/>
            </a:solidFill>
            <a:prstDash val="solid"/>
            <a:miter lim="400000"/>
          </a:ln>
          <a:effectLst/>
        </p:spPr>
        <p:style>
          <a:lnRef idx="0">
            <a:scrgbClr r="0" g="0" b="0"/>
          </a:lnRef>
          <a:fillRef idx="0">
            <a:scrgbClr r="0" g="0" b="0"/>
          </a:fillRef>
          <a:effectRef idx="0">
            <a:scrgbClr r="0" g="0" b="0"/>
          </a:effectRef>
          <a:fontRef idx="none"/>
        </p:style>
      </p:cxnSp>
      <p:cxnSp>
        <p:nvCxnSpPr>
          <p:cNvPr id="17" name="Straight Connector 16">
            <a:extLst>
              <a:ext uri="{FF2B5EF4-FFF2-40B4-BE49-F238E27FC236}">
                <a16:creationId xmlns:a16="http://schemas.microsoft.com/office/drawing/2014/main" id="{A34239EC-1401-5F44-A78F-4DB3B451F8B4}"/>
              </a:ext>
            </a:extLst>
          </p:cNvPr>
          <p:cNvCxnSpPr>
            <a:cxnSpLocks/>
          </p:cNvCxnSpPr>
          <p:nvPr/>
        </p:nvCxnSpPr>
        <p:spPr>
          <a:xfrm>
            <a:off x="7944130" y="2012044"/>
            <a:ext cx="3562872" cy="0"/>
          </a:xfrm>
          <a:prstGeom prst="line">
            <a:avLst/>
          </a:prstGeom>
          <a:noFill/>
          <a:ln w="19050" cap="flat">
            <a:solidFill>
              <a:srgbClr val="1B8F9F"/>
            </a:solidFill>
            <a:prstDash val="solid"/>
            <a:miter lim="400000"/>
          </a:ln>
          <a:effectLst/>
        </p:spPr>
        <p:style>
          <a:lnRef idx="0">
            <a:scrgbClr r="0" g="0" b="0"/>
          </a:lnRef>
          <a:fillRef idx="0">
            <a:scrgbClr r="0" g="0" b="0"/>
          </a:fillRef>
          <a:effectRef idx="0">
            <a:scrgbClr r="0" g="0" b="0"/>
          </a:effectRef>
          <a:fontRef idx="none"/>
        </p:style>
      </p:cxnSp>
      <p:sp>
        <p:nvSpPr>
          <p:cNvPr id="9" name="Our work is the…">
            <a:extLst>
              <a:ext uri="{FF2B5EF4-FFF2-40B4-BE49-F238E27FC236}">
                <a16:creationId xmlns:a16="http://schemas.microsoft.com/office/drawing/2014/main" id="{271AA5A1-1154-7E4F-A05F-8D06C51D9AC9}"/>
              </a:ext>
            </a:extLst>
          </p:cNvPr>
          <p:cNvSpPr txBox="1">
            <a:spLocks/>
          </p:cNvSpPr>
          <p:nvPr/>
        </p:nvSpPr>
        <p:spPr>
          <a:xfrm>
            <a:off x="2042061" y="1432841"/>
            <a:ext cx="3396186" cy="897546"/>
          </a:xfrm>
          <a:prstGeom prst="rect">
            <a:avLst/>
          </a:prstGeom>
        </p:spPr>
        <p:txBody>
          <a:bodyPr/>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algn="l">
              <a:defRPr sz="6000">
                <a:solidFill>
                  <a:srgbClr val="1C1F25"/>
                </a:solidFill>
                <a:latin typeface="Raleway Light"/>
                <a:ea typeface="Raleway Light"/>
                <a:cs typeface="Raleway Light"/>
                <a:sym typeface="Raleway Light"/>
              </a:defRPr>
            </a:pPr>
            <a:r>
              <a:rPr lang="en-US" sz="2800" b="1" kern="0" dirty="0">
                <a:solidFill>
                  <a:schemeClr val="bg1"/>
                </a:solidFill>
                <a:latin typeface="Roboto" panose="02000000000000000000" pitchFamily="2" charset="0"/>
                <a:ea typeface="Roboto" panose="02000000000000000000" pitchFamily="2" charset="0"/>
                <a:cs typeface="Raleway Light"/>
                <a:sym typeface="Raleway Light"/>
              </a:rPr>
              <a:t>Robert Reynolds</a:t>
            </a:r>
          </a:p>
        </p:txBody>
      </p:sp>
      <p:sp>
        <p:nvSpPr>
          <p:cNvPr id="11" name="Professionally fabricate cross-platform processes and out-of-the-box mindshare.…">
            <a:extLst>
              <a:ext uri="{FF2B5EF4-FFF2-40B4-BE49-F238E27FC236}">
                <a16:creationId xmlns:a16="http://schemas.microsoft.com/office/drawing/2014/main" id="{44D64CFD-0714-1344-97AB-EADC32188EC7}"/>
              </a:ext>
            </a:extLst>
          </p:cNvPr>
          <p:cNvSpPr txBox="1">
            <a:spLocks/>
          </p:cNvSpPr>
          <p:nvPr/>
        </p:nvSpPr>
        <p:spPr>
          <a:xfrm>
            <a:off x="695632" y="2515941"/>
            <a:ext cx="5112426" cy="3374737"/>
          </a:xfrm>
          <a:prstGeom prst="rect">
            <a:avLst/>
          </a:prstGeom>
        </p:spPr>
        <p:txBody>
          <a:bodyPr/>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marL="285750" indent="-285750" algn="l">
              <a:spcBef>
                <a:spcPts val="1200"/>
              </a:spcBef>
              <a:buClr>
                <a:srgbClr val="D2DB2F"/>
              </a:buClr>
              <a:buFont typeface="Wingdings" pitchFamily="2" charset="2"/>
              <a:buChar char="§"/>
              <a:defRPr sz="2000">
                <a:solidFill>
                  <a:srgbClr val="1C1F25"/>
                </a:solidFill>
                <a:latin typeface="Roboto Light"/>
                <a:ea typeface="Roboto Light"/>
                <a:cs typeface="Roboto Light"/>
                <a:sym typeface="Roboto Light"/>
              </a:defRPr>
            </a:pPr>
            <a:r>
              <a:rPr lang="en-US" sz="1400" kern="0" dirty="0">
                <a:solidFill>
                  <a:schemeClr val="bg1"/>
                </a:solidFill>
                <a:latin typeface="Roboto" panose="02000000000000000000" pitchFamily="2" charset="0"/>
                <a:ea typeface="Roboto" panose="02000000000000000000" pitchFamily="2" charset="0"/>
                <a:cs typeface="Roboto Light"/>
                <a:sym typeface="Roboto Light"/>
              </a:rPr>
              <a:t>Founder and CEO - Tangible  </a:t>
            </a:r>
          </a:p>
          <a:p>
            <a:pPr marL="285750" indent="-285750" algn="l">
              <a:spcBef>
                <a:spcPts val="1200"/>
              </a:spcBef>
              <a:buClr>
                <a:srgbClr val="D2DB2F"/>
              </a:buClr>
              <a:buFont typeface="Wingdings" pitchFamily="2" charset="2"/>
              <a:buChar char="§"/>
              <a:defRPr sz="2000">
                <a:solidFill>
                  <a:srgbClr val="1C1F25"/>
                </a:solidFill>
                <a:latin typeface="Roboto Light"/>
                <a:ea typeface="Roboto Light"/>
                <a:cs typeface="Roboto Light"/>
                <a:sym typeface="Roboto Light"/>
              </a:defRPr>
            </a:pPr>
            <a:r>
              <a:rPr lang="en-US" sz="1400" kern="0" dirty="0">
                <a:solidFill>
                  <a:schemeClr val="bg1"/>
                </a:solidFill>
                <a:latin typeface="Roboto" panose="02000000000000000000" pitchFamily="2" charset="0"/>
                <a:ea typeface="Roboto" panose="02000000000000000000" pitchFamily="2" charset="0"/>
                <a:cs typeface="Roboto Light"/>
                <a:sym typeface="Roboto Light"/>
              </a:rPr>
              <a:t>High stakes corporate lawyer for over 30 years </a:t>
            </a:r>
          </a:p>
          <a:p>
            <a:pPr marL="285750" indent="-285750" algn="l">
              <a:spcBef>
                <a:spcPts val="1200"/>
              </a:spcBef>
              <a:buClr>
                <a:srgbClr val="D2DB2F"/>
              </a:buClr>
              <a:buFont typeface="Wingdings" pitchFamily="2" charset="2"/>
              <a:buChar char="§"/>
              <a:defRPr sz="2000">
                <a:solidFill>
                  <a:srgbClr val="1C1F25"/>
                </a:solidFill>
                <a:latin typeface="Roboto Light"/>
                <a:ea typeface="Roboto Light"/>
                <a:cs typeface="Roboto Light"/>
                <a:sym typeface="Roboto Light"/>
              </a:defRPr>
            </a:pPr>
            <a:r>
              <a:rPr lang="en-US" sz="1400" kern="0" dirty="0">
                <a:solidFill>
                  <a:schemeClr val="bg1"/>
                </a:solidFill>
                <a:latin typeface="Roboto" panose="02000000000000000000" pitchFamily="2" charset="0"/>
                <a:ea typeface="Roboto" panose="02000000000000000000" pitchFamily="2" charset="0"/>
                <a:cs typeface="Roboto Light"/>
                <a:sym typeface="Roboto Light"/>
              </a:rPr>
              <a:t>Highly recognized and award-winning business innovator </a:t>
            </a:r>
          </a:p>
          <a:p>
            <a:pPr marL="285750" indent="-285750" algn="l">
              <a:spcBef>
                <a:spcPts val="1200"/>
              </a:spcBef>
              <a:buClr>
                <a:srgbClr val="D2DB2F"/>
              </a:buClr>
              <a:buFont typeface="Wingdings" pitchFamily="2" charset="2"/>
              <a:buChar char="§"/>
              <a:defRPr sz="2000">
                <a:solidFill>
                  <a:srgbClr val="1C1F25"/>
                </a:solidFill>
                <a:latin typeface="Roboto Light"/>
                <a:ea typeface="Roboto Light"/>
                <a:cs typeface="Roboto Light"/>
                <a:sym typeface="Roboto Light"/>
              </a:defRPr>
            </a:pPr>
            <a:r>
              <a:rPr lang="en-US" sz="1400" kern="0" dirty="0">
                <a:solidFill>
                  <a:schemeClr val="bg1"/>
                </a:solidFill>
                <a:latin typeface="Roboto" panose="02000000000000000000" pitchFamily="2" charset="0"/>
                <a:ea typeface="Roboto" panose="02000000000000000000" pitchFamily="2" charset="0"/>
                <a:cs typeface="Roboto Light"/>
                <a:sym typeface="Roboto Light"/>
              </a:rPr>
              <a:t>Former partner at multiple Am Law 100 law firms </a:t>
            </a:r>
            <a:br>
              <a:rPr lang="en-US" sz="1400" kern="0" dirty="0">
                <a:solidFill>
                  <a:schemeClr val="bg1"/>
                </a:solidFill>
                <a:latin typeface="Roboto" panose="02000000000000000000" pitchFamily="2" charset="0"/>
                <a:ea typeface="Roboto" panose="02000000000000000000" pitchFamily="2" charset="0"/>
                <a:cs typeface="Roboto Light"/>
                <a:sym typeface="Roboto Light"/>
              </a:rPr>
            </a:br>
            <a:r>
              <a:rPr lang="en-US" sz="1400" kern="0" dirty="0">
                <a:solidFill>
                  <a:schemeClr val="bg1"/>
                </a:solidFill>
                <a:latin typeface="Roboto" panose="02000000000000000000" pitchFamily="2" charset="0"/>
                <a:ea typeface="Roboto" panose="02000000000000000000" pitchFamily="2" charset="0"/>
                <a:cs typeface="Roboto Light"/>
                <a:sym typeface="Roboto Light"/>
              </a:rPr>
              <a:t>including Seyfarth as CEO of Technology Innovation </a:t>
            </a:r>
            <a:br>
              <a:rPr lang="en-US" sz="1400" kern="0" dirty="0">
                <a:solidFill>
                  <a:schemeClr val="bg1"/>
                </a:solidFill>
                <a:latin typeface="Roboto" panose="02000000000000000000" pitchFamily="2" charset="0"/>
                <a:ea typeface="Roboto" panose="02000000000000000000" pitchFamily="2" charset="0"/>
                <a:cs typeface="Roboto Light"/>
                <a:sym typeface="Roboto Light"/>
              </a:rPr>
            </a:br>
            <a:r>
              <a:rPr lang="en-US" sz="1400" kern="0" dirty="0">
                <a:solidFill>
                  <a:schemeClr val="bg1"/>
                </a:solidFill>
                <a:latin typeface="Roboto" panose="02000000000000000000" pitchFamily="2" charset="0"/>
                <a:ea typeface="Roboto" panose="02000000000000000000" pitchFamily="2" charset="0"/>
                <a:cs typeface="Roboto Light"/>
                <a:sym typeface="Roboto Light"/>
              </a:rPr>
              <a:t>and Alston &amp; Bird </a:t>
            </a:r>
          </a:p>
          <a:p>
            <a:pPr marL="285750" indent="-285750" algn="l">
              <a:spcBef>
                <a:spcPts val="1200"/>
              </a:spcBef>
              <a:buClr>
                <a:srgbClr val="D2DB2F"/>
              </a:buClr>
              <a:buFont typeface="Wingdings" pitchFamily="2" charset="2"/>
              <a:buChar char="§"/>
              <a:defRPr sz="2000">
                <a:solidFill>
                  <a:srgbClr val="1C1F25"/>
                </a:solidFill>
                <a:latin typeface="Roboto Light"/>
                <a:ea typeface="Roboto Light"/>
                <a:cs typeface="Roboto Light"/>
                <a:sym typeface="Roboto Light"/>
              </a:defRPr>
            </a:pPr>
            <a:r>
              <a:rPr lang="en-US" sz="1400" kern="0" dirty="0">
                <a:solidFill>
                  <a:schemeClr val="bg1"/>
                </a:solidFill>
                <a:latin typeface="Roboto" panose="02000000000000000000" pitchFamily="2" charset="0"/>
                <a:ea typeface="Roboto" panose="02000000000000000000" pitchFamily="2" charset="0"/>
                <a:cs typeface="Roboto Light"/>
                <a:sym typeface="Roboto Light"/>
              </a:rPr>
              <a:t>Graduated cum laude from the University of Virginia </a:t>
            </a:r>
            <a:br>
              <a:rPr lang="en-US" sz="1400" kern="0" dirty="0">
                <a:solidFill>
                  <a:schemeClr val="bg1"/>
                </a:solidFill>
                <a:latin typeface="Roboto" panose="02000000000000000000" pitchFamily="2" charset="0"/>
                <a:ea typeface="Roboto" panose="02000000000000000000" pitchFamily="2" charset="0"/>
                <a:cs typeface="Roboto Light"/>
                <a:sym typeface="Roboto Light"/>
              </a:rPr>
            </a:br>
            <a:r>
              <a:rPr lang="en-US" sz="1400" kern="0" dirty="0">
                <a:solidFill>
                  <a:schemeClr val="bg1"/>
                </a:solidFill>
                <a:latin typeface="Roboto" panose="02000000000000000000" pitchFamily="2" charset="0"/>
                <a:ea typeface="Roboto" panose="02000000000000000000" pitchFamily="2" charset="0"/>
                <a:cs typeface="Roboto Light"/>
                <a:sym typeface="Roboto Light"/>
              </a:rPr>
              <a:t>with a BS in Chemistry </a:t>
            </a:r>
          </a:p>
          <a:p>
            <a:pPr marL="285750" indent="-285750" algn="l">
              <a:spcBef>
                <a:spcPts val="1200"/>
              </a:spcBef>
              <a:buClr>
                <a:srgbClr val="D2DB2F"/>
              </a:buClr>
              <a:buFont typeface="Wingdings" pitchFamily="2" charset="2"/>
              <a:buChar char="§"/>
              <a:defRPr sz="2000">
                <a:solidFill>
                  <a:srgbClr val="1C1F25"/>
                </a:solidFill>
                <a:latin typeface="Roboto Light"/>
                <a:ea typeface="Roboto Light"/>
                <a:cs typeface="Roboto Light"/>
                <a:sym typeface="Roboto Light"/>
              </a:defRPr>
            </a:pPr>
            <a:r>
              <a:rPr lang="en-US" sz="1400" kern="0" dirty="0">
                <a:solidFill>
                  <a:schemeClr val="bg1"/>
                </a:solidFill>
                <a:latin typeface="Roboto" panose="02000000000000000000" pitchFamily="2" charset="0"/>
                <a:ea typeface="Roboto" panose="02000000000000000000" pitchFamily="2" charset="0"/>
                <a:cs typeface="Roboto Light"/>
                <a:sym typeface="Roboto Light"/>
              </a:rPr>
              <a:t>Graduated Order of the Coif with a JD from Vanderbilt University</a:t>
            </a:r>
          </a:p>
          <a:p>
            <a:pPr marL="285750" indent="-285750" algn="l">
              <a:spcBef>
                <a:spcPts val="1200"/>
              </a:spcBef>
              <a:buClr>
                <a:srgbClr val="D2DB2F"/>
              </a:buClr>
              <a:buFont typeface="Wingdings" pitchFamily="2" charset="2"/>
              <a:buChar char="§"/>
              <a:defRPr sz="2000">
                <a:solidFill>
                  <a:srgbClr val="1C1F25"/>
                </a:solidFill>
                <a:latin typeface="Roboto Light"/>
                <a:ea typeface="Roboto Light"/>
                <a:cs typeface="Roboto Light"/>
                <a:sym typeface="Roboto Light"/>
              </a:defRPr>
            </a:pPr>
            <a:r>
              <a:rPr lang="en-US" sz="1400" kern="0" dirty="0">
                <a:solidFill>
                  <a:schemeClr val="bg1"/>
                </a:solidFill>
                <a:latin typeface="Roboto" panose="02000000000000000000" pitchFamily="2" charset="0"/>
                <a:ea typeface="Roboto" panose="02000000000000000000" pitchFamily="2" charset="0"/>
                <a:cs typeface="Roboto Light"/>
                <a:sym typeface="Roboto Light"/>
              </a:rPr>
              <a:t>Licensed in Oregon, District of Columbia, </a:t>
            </a:r>
            <a:br>
              <a:rPr lang="en-US" sz="1400" kern="0" dirty="0">
                <a:solidFill>
                  <a:schemeClr val="bg1"/>
                </a:solidFill>
                <a:latin typeface="Roboto" panose="02000000000000000000" pitchFamily="2" charset="0"/>
                <a:ea typeface="Roboto" panose="02000000000000000000" pitchFamily="2" charset="0"/>
                <a:cs typeface="Roboto Light"/>
                <a:sym typeface="Roboto Light"/>
              </a:rPr>
            </a:br>
            <a:r>
              <a:rPr lang="en-US" sz="1400" kern="0" dirty="0">
                <a:solidFill>
                  <a:schemeClr val="bg1"/>
                </a:solidFill>
                <a:latin typeface="Roboto" panose="02000000000000000000" pitchFamily="2" charset="0"/>
                <a:ea typeface="Roboto" panose="02000000000000000000" pitchFamily="2" charset="0"/>
                <a:cs typeface="Roboto Light"/>
                <a:sym typeface="Roboto Light"/>
              </a:rPr>
              <a:t>Georgia, Maryland, and Illinois</a:t>
            </a:r>
          </a:p>
          <a:p>
            <a:pPr marL="285750" indent="-285750" algn="l">
              <a:spcBef>
                <a:spcPts val="1200"/>
              </a:spcBef>
              <a:buClr>
                <a:srgbClr val="D2DB2F"/>
              </a:buClr>
              <a:buFont typeface="Wingdings" pitchFamily="2" charset="2"/>
              <a:buChar char="§"/>
              <a:defRPr sz="2000">
                <a:solidFill>
                  <a:srgbClr val="1C1F25"/>
                </a:solidFill>
                <a:latin typeface="Roboto Light"/>
                <a:ea typeface="Roboto Light"/>
                <a:cs typeface="Roboto Light"/>
                <a:sym typeface="Roboto Light"/>
              </a:defRPr>
            </a:pPr>
            <a:endParaRPr lang="en-US" sz="1400" kern="0" dirty="0">
              <a:solidFill>
                <a:schemeClr val="bg1"/>
              </a:solidFill>
              <a:latin typeface="Roboto" panose="02000000000000000000" pitchFamily="2" charset="0"/>
              <a:ea typeface="Roboto" panose="02000000000000000000" pitchFamily="2" charset="0"/>
              <a:cs typeface="Roboto Light"/>
              <a:sym typeface="Roboto Light"/>
            </a:endParaRPr>
          </a:p>
        </p:txBody>
      </p:sp>
      <p:pic>
        <p:nvPicPr>
          <p:cNvPr id="6" name="Picture 5" descr="A person smiling for the camera&#10;&#10;Description automatically generated with medium confidence">
            <a:extLst>
              <a:ext uri="{FF2B5EF4-FFF2-40B4-BE49-F238E27FC236}">
                <a16:creationId xmlns:a16="http://schemas.microsoft.com/office/drawing/2014/main" id="{2EC414DD-6A6B-214D-8AEC-9205AEB86EB1}"/>
              </a:ext>
            </a:extLst>
          </p:cNvPr>
          <p:cNvPicPr>
            <a:picLocks noChangeAspect="1"/>
          </p:cNvPicPr>
          <p:nvPr/>
        </p:nvPicPr>
        <p:blipFill>
          <a:blip r:embed="rId3"/>
          <a:stretch>
            <a:fillRect/>
          </a:stretch>
        </p:blipFill>
        <p:spPr>
          <a:xfrm>
            <a:off x="378501" y="770912"/>
            <a:ext cx="1486213" cy="1486282"/>
          </a:xfrm>
          <a:prstGeom prst="ellipse">
            <a:avLst/>
          </a:prstGeom>
          <a:noFill/>
          <a:ln w="50800" cap="flat">
            <a:solidFill>
              <a:srgbClr val="56C1BF"/>
            </a:solidFill>
            <a:prstDash val="solid"/>
            <a:miter lim="400000"/>
          </a:ln>
          <a:effectLst/>
        </p:spPr>
      </p:pic>
      <p:sp>
        <p:nvSpPr>
          <p:cNvPr id="15" name="Our work is the…">
            <a:extLst>
              <a:ext uri="{FF2B5EF4-FFF2-40B4-BE49-F238E27FC236}">
                <a16:creationId xmlns:a16="http://schemas.microsoft.com/office/drawing/2014/main" id="{E59A3864-47B7-D549-9750-575F8A6A2B6A}"/>
              </a:ext>
            </a:extLst>
          </p:cNvPr>
          <p:cNvSpPr txBox="1">
            <a:spLocks/>
          </p:cNvSpPr>
          <p:nvPr/>
        </p:nvSpPr>
        <p:spPr>
          <a:xfrm>
            <a:off x="7837609" y="1430652"/>
            <a:ext cx="3798544" cy="897546"/>
          </a:xfrm>
          <a:prstGeom prst="rect">
            <a:avLst/>
          </a:prstGeom>
        </p:spPr>
        <p:txBody>
          <a:bodyPr/>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algn="l">
              <a:defRPr sz="6000">
                <a:solidFill>
                  <a:srgbClr val="1C1F25"/>
                </a:solidFill>
                <a:latin typeface="Raleway Light"/>
                <a:ea typeface="Raleway Light"/>
                <a:cs typeface="Raleway Light"/>
                <a:sym typeface="Raleway Light"/>
              </a:defRPr>
            </a:pPr>
            <a:r>
              <a:rPr lang="en-US" sz="2800" b="1" kern="0" dirty="0">
                <a:solidFill>
                  <a:schemeClr val="bg1"/>
                </a:solidFill>
                <a:latin typeface="Roboto" panose="02000000000000000000" pitchFamily="2" charset="0"/>
                <a:ea typeface="Roboto" panose="02000000000000000000" pitchFamily="2" charset="0"/>
                <a:cs typeface="Raleway Light"/>
                <a:sym typeface="Raleway Light"/>
              </a:rPr>
              <a:t>Alex O’Sullivan-Pierce </a:t>
            </a:r>
          </a:p>
        </p:txBody>
      </p:sp>
      <p:sp>
        <p:nvSpPr>
          <p:cNvPr id="16" name="Professionally fabricate cross-platform processes and out-of-the-box mindshare.…">
            <a:extLst>
              <a:ext uri="{FF2B5EF4-FFF2-40B4-BE49-F238E27FC236}">
                <a16:creationId xmlns:a16="http://schemas.microsoft.com/office/drawing/2014/main" id="{5D300A3E-E497-B747-AAF7-3D28464E3702}"/>
              </a:ext>
            </a:extLst>
          </p:cNvPr>
          <p:cNvSpPr txBox="1">
            <a:spLocks/>
          </p:cNvSpPr>
          <p:nvPr/>
        </p:nvSpPr>
        <p:spPr>
          <a:xfrm>
            <a:off x="6652026" y="2504267"/>
            <a:ext cx="4854975" cy="3374737"/>
          </a:xfrm>
          <a:prstGeom prst="rect">
            <a:avLst/>
          </a:prstGeom>
        </p:spPr>
        <p:txBody>
          <a:bodyPr/>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marL="285750" indent="-285750" algn="l">
              <a:spcBef>
                <a:spcPts val="1200"/>
              </a:spcBef>
              <a:buClr>
                <a:srgbClr val="D2DB2F"/>
              </a:buClr>
              <a:buFont typeface="Wingdings" pitchFamily="2" charset="2"/>
              <a:buChar char="§"/>
              <a:defRPr sz="2000">
                <a:solidFill>
                  <a:srgbClr val="1C1F25"/>
                </a:solidFill>
                <a:latin typeface="Roboto Light"/>
                <a:ea typeface="Roboto Light"/>
                <a:cs typeface="Roboto Light"/>
                <a:sym typeface="Roboto Light"/>
              </a:defRPr>
            </a:pPr>
            <a:r>
              <a:rPr lang="en-US" sz="1400" kern="0" dirty="0">
                <a:solidFill>
                  <a:schemeClr val="bg1"/>
                </a:solidFill>
                <a:latin typeface="Roboto" panose="02000000000000000000" pitchFamily="2" charset="0"/>
                <a:ea typeface="Roboto" panose="02000000000000000000" pitchFamily="2" charset="0"/>
                <a:sym typeface="Roboto Light"/>
              </a:rPr>
              <a:t>Attorney and Director of Legal Operations - Tangible</a:t>
            </a:r>
          </a:p>
          <a:p>
            <a:pPr marL="285750" indent="-285750" algn="l">
              <a:spcBef>
                <a:spcPts val="1200"/>
              </a:spcBef>
              <a:buClr>
                <a:srgbClr val="D2DB2F"/>
              </a:buClr>
              <a:buFont typeface="Wingdings" pitchFamily="2" charset="2"/>
              <a:buChar char="§"/>
              <a:defRPr sz="2000">
                <a:solidFill>
                  <a:srgbClr val="1C1F25"/>
                </a:solidFill>
                <a:latin typeface="Roboto Light"/>
                <a:ea typeface="Roboto Light"/>
                <a:cs typeface="Roboto Light"/>
                <a:sym typeface="Roboto Light"/>
              </a:defRPr>
            </a:pPr>
            <a:r>
              <a:rPr lang="en-US" sz="1400" kern="0" dirty="0">
                <a:solidFill>
                  <a:schemeClr val="bg1"/>
                </a:solidFill>
                <a:latin typeface="Roboto" panose="02000000000000000000" pitchFamily="2" charset="0"/>
                <a:ea typeface="Roboto" panose="02000000000000000000" pitchFamily="2" charset="0"/>
                <a:sym typeface="Roboto Light"/>
              </a:rPr>
              <a:t>Business-focused attorney with experience </a:t>
            </a:r>
            <a:br>
              <a:rPr lang="en-US" sz="1400" kern="0" dirty="0">
                <a:solidFill>
                  <a:schemeClr val="bg1"/>
                </a:solidFill>
                <a:latin typeface="Roboto" panose="02000000000000000000" pitchFamily="2" charset="0"/>
                <a:ea typeface="Roboto" panose="02000000000000000000" pitchFamily="2" charset="0"/>
                <a:sym typeface="Roboto Light"/>
              </a:rPr>
            </a:br>
            <a:r>
              <a:rPr lang="en-US" sz="1400" kern="0" dirty="0">
                <a:solidFill>
                  <a:schemeClr val="bg1"/>
                </a:solidFill>
                <a:latin typeface="Roboto" panose="02000000000000000000" pitchFamily="2" charset="0"/>
                <a:ea typeface="Roboto" panose="02000000000000000000" pitchFamily="2" charset="0"/>
                <a:sym typeface="Roboto Light"/>
              </a:rPr>
              <a:t>representing clients in finance, athletic apparel, </a:t>
            </a:r>
            <a:br>
              <a:rPr lang="en-US" sz="1400" kern="0" dirty="0">
                <a:solidFill>
                  <a:schemeClr val="bg1"/>
                </a:solidFill>
                <a:latin typeface="Roboto" panose="02000000000000000000" pitchFamily="2" charset="0"/>
                <a:ea typeface="Roboto" panose="02000000000000000000" pitchFamily="2" charset="0"/>
                <a:sym typeface="Roboto Light"/>
              </a:rPr>
            </a:br>
            <a:r>
              <a:rPr lang="en-US" sz="1400" kern="0" dirty="0">
                <a:solidFill>
                  <a:schemeClr val="bg1"/>
                </a:solidFill>
                <a:latin typeface="Roboto" panose="02000000000000000000" pitchFamily="2" charset="0"/>
                <a:ea typeface="Roboto" panose="02000000000000000000" pitchFamily="2" charset="0"/>
                <a:sym typeface="Roboto Light"/>
              </a:rPr>
              <a:t>and technology industries </a:t>
            </a:r>
          </a:p>
          <a:p>
            <a:pPr marL="285750" indent="-285750" algn="l">
              <a:spcBef>
                <a:spcPts val="1200"/>
              </a:spcBef>
              <a:buClr>
                <a:srgbClr val="D2DB2F"/>
              </a:buClr>
              <a:buFont typeface="Wingdings" pitchFamily="2" charset="2"/>
              <a:buChar char="§"/>
              <a:defRPr sz="2000">
                <a:solidFill>
                  <a:srgbClr val="1C1F25"/>
                </a:solidFill>
                <a:latin typeface="Roboto Light"/>
                <a:ea typeface="Roboto Light"/>
                <a:cs typeface="Roboto Light"/>
                <a:sym typeface="Roboto Light"/>
              </a:defRPr>
            </a:pPr>
            <a:r>
              <a:rPr lang="en-US" sz="1400" kern="0" dirty="0">
                <a:solidFill>
                  <a:schemeClr val="bg1"/>
                </a:solidFill>
                <a:latin typeface="Roboto" panose="02000000000000000000" pitchFamily="2" charset="0"/>
                <a:ea typeface="Roboto" panose="02000000000000000000" pitchFamily="2" charset="0"/>
                <a:sym typeface="Roboto Light"/>
              </a:rPr>
              <a:t>5+ years as outside counsel for Fortune 100 company </a:t>
            </a:r>
            <a:br>
              <a:rPr lang="en-US" sz="1400" kern="0" dirty="0">
                <a:solidFill>
                  <a:schemeClr val="bg1"/>
                </a:solidFill>
                <a:latin typeface="Roboto" panose="02000000000000000000" pitchFamily="2" charset="0"/>
                <a:ea typeface="Roboto" panose="02000000000000000000" pitchFamily="2" charset="0"/>
                <a:sym typeface="Roboto Light"/>
              </a:rPr>
            </a:br>
            <a:r>
              <a:rPr lang="en-US" sz="1400" kern="0" dirty="0">
                <a:solidFill>
                  <a:schemeClr val="bg1"/>
                </a:solidFill>
                <a:latin typeface="Roboto" panose="02000000000000000000" pitchFamily="2" charset="0"/>
                <a:ea typeface="Roboto" panose="02000000000000000000" pitchFamily="2" charset="0"/>
                <a:sym typeface="Roboto Light"/>
              </a:rPr>
              <a:t>with focus on technology transactions</a:t>
            </a:r>
          </a:p>
          <a:p>
            <a:pPr marL="285750" indent="-285750" algn="l">
              <a:spcBef>
                <a:spcPts val="1200"/>
              </a:spcBef>
              <a:buClr>
                <a:srgbClr val="D2DB2F"/>
              </a:buClr>
              <a:buFont typeface="Wingdings" pitchFamily="2" charset="2"/>
              <a:buChar char="§"/>
              <a:defRPr sz="2000">
                <a:solidFill>
                  <a:srgbClr val="1C1F25"/>
                </a:solidFill>
                <a:latin typeface="Roboto Light"/>
                <a:ea typeface="Roboto Light"/>
                <a:cs typeface="Roboto Light"/>
                <a:sym typeface="Roboto Light"/>
              </a:defRPr>
            </a:pPr>
            <a:r>
              <a:rPr lang="en-US" sz="1400" kern="0" dirty="0">
                <a:solidFill>
                  <a:schemeClr val="bg1"/>
                </a:solidFill>
                <a:latin typeface="Roboto" panose="02000000000000000000" pitchFamily="2" charset="0"/>
                <a:ea typeface="Roboto" panose="02000000000000000000" pitchFamily="2" charset="0"/>
                <a:sym typeface="Roboto Light"/>
              </a:rPr>
              <a:t>MA in Education from City University of New York </a:t>
            </a:r>
            <a:br>
              <a:rPr lang="en-US" sz="1400" kern="0" dirty="0">
                <a:solidFill>
                  <a:schemeClr val="bg1"/>
                </a:solidFill>
                <a:latin typeface="Roboto" panose="02000000000000000000" pitchFamily="2" charset="0"/>
                <a:ea typeface="Roboto" panose="02000000000000000000" pitchFamily="2" charset="0"/>
                <a:sym typeface="Roboto Light"/>
              </a:rPr>
            </a:br>
            <a:r>
              <a:rPr lang="en-US" sz="1400" kern="0" dirty="0">
                <a:solidFill>
                  <a:schemeClr val="bg1"/>
                </a:solidFill>
                <a:latin typeface="Roboto" panose="02000000000000000000" pitchFamily="2" charset="0"/>
                <a:ea typeface="Roboto" panose="02000000000000000000" pitchFamily="2" charset="0"/>
                <a:sym typeface="Roboto Light"/>
              </a:rPr>
              <a:t>and JD from Brooklyn Law School and Lehman College</a:t>
            </a:r>
          </a:p>
          <a:p>
            <a:pPr marL="285750" indent="-285750" algn="l">
              <a:spcBef>
                <a:spcPts val="1200"/>
              </a:spcBef>
              <a:buClr>
                <a:srgbClr val="D2DB2F"/>
              </a:buClr>
              <a:buFont typeface="Wingdings" pitchFamily="2" charset="2"/>
              <a:buChar char="§"/>
              <a:defRPr sz="2000">
                <a:solidFill>
                  <a:srgbClr val="1C1F25"/>
                </a:solidFill>
                <a:latin typeface="Roboto Light"/>
                <a:ea typeface="Roboto Light"/>
                <a:cs typeface="Roboto Light"/>
                <a:sym typeface="Roboto Light"/>
              </a:defRPr>
            </a:pPr>
            <a:r>
              <a:rPr lang="en-US" sz="1400" kern="0" dirty="0">
                <a:solidFill>
                  <a:schemeClr val="bg1"/>
                </a:solidFill>
                <a:latin typeface="Roboto" panose="02000000000000000000" pitchFamily="2" charset="0"/>
                <a:ea typeface="Roboto" panose="02000000000000000000" pitchFamily="2" charset="0"/>
                <a:sym typeface="Roboto Light"/>
              </a:rPr>
              <a:t>Graduated cum laude from the George Washington University with a BA in English Literature </a:t>
            </a:r>
          </a:p>
          <a:p>
            <a:pPr marL="285750" indent="-285750" algn="l">
              <a:spcBef>
                <a:spcPts val="1200"/>
              </a:spcBef>
              <a:buClr>
                <a:srgbClr val="D2DB2F"/>
              </a:buClr>
              <a:buFont typeface="Wingdings" pitchFamily="2" charset="2"/>
              <a:buChar char="§"/>
              <a:defRPr sz="2000">
                <a:solidFill>
                  <a:srgbClr val="1C1F25"/>
                </a:solidFill>
                <a:latin typeface="Roboto Light"/>
                <a:ea typeface="Roboto Light"/>
                <a:cs typeface="Roboto Light"/>
                <a:sym typeface="Roboto Light"/>
              </a:defRPr>
            </a:pPr>
            <a:r>
              <a:rPr lang="en-US" sz="1400" kern="0" dirty="0">
                <a:solidFill>
                  <a:schemeClr val="bg1"/>
                </a:solidFill>
                <a:latin typeface="Roboto" panose="02000000000000000000" pitchFamily="2" charset="0"/>
                <a:ea typeface="Roboto" panose="02000000000000000000" pitchFamily="2" charset="0"/>
                <a:sym typeface="Roboto Light"/>
              </a:rPr>
              <a:t>Licensed in MA and NY</a:t>
            </a:r>
          </a:p>
        </p:txBody>
      </p:sp>
      <p:pic>
        <p:nvPicPr>
          <p:cNvPr id="21" name="Picture 20" descr="A person in a suit smiling&#10;&#10;Description automatically generated with low confidence">
            <a:extLst>
              <a:ext uri="{FF2B5EF4-FFF2-40B4-BE49-F238E27FC236}">
                <a16:creationId xmlns:a16="http://schemas.microsoft.com/office/drawing/2014/main" id="{3D8BDB03-A92D-E246-95EE-1168D403BBD6}"/>
              </a:ext>
            </a:extLst>
          </p:cNvPr>
          <p:cNvPicPr>
            <a:picLocks noChangeAspect="1"/>
          </p:cNvPicPr>
          <p:nvPr/>
        </p:nvPicPr>
        <p:blipFill>
          <a:blip r:embed="rId4">
            <a:extLst>
              <a:ext uri="{BEBA8EAE-BF5A-486C-A8C5-ECC9F3942E4B}">
                <a14:imgProps xmlns:a14="http://schemas.microsoft.com/office/drawing/2010/main">
                  <a14:imgLayer r:embed="rId5">
                    <a14:imgEffect>
                      <a14:saturation sat="0"/>
                    </a14:imgEffect>
                  </a14:imgLayer>
                </a14:imgProps>
              </a:ext>
            </a:extLst>
          </a:blip>
          <a:stretch>
            <a:fillRect/>
          </a:stretch>
        </p:blipFill>
        <p:spPr>
          <a:xfrm>
            <a:off x="6257822" y="830222"/>
            <a:ext cx="1484727" cy="1484796"/>
          </a:xfrm>
          <a:prstGeom prst="ellipse">
            <a:avLst/>
          </a:prstGeom>
          <a:noFill/>
          <a:ln w="50800" cap="flat">
            <a:solidFill>
              <a:srgbClr val="56C1BF"/>
            </a:solidFill>
            <a:prstDash val="solid"/>
            <a:miter lim="400000"/>
          </a:ln>
          <a:effectLst/>
        </p:spPr>
      </p:pic>
      <p:sp>
        <p:nvSpPr>
          <p:cNvPr id="13" name="Our work is the…">
            <a:extLst>
              <a:ext uri="{FF2B5EF4-FFF2-40B4-BE49-F238E27FC236}">
                <a16:creationId xmlns:a16="http://schemas.microsoft.com/office/drawing/2014/main" id="{6379764F-761B-C649-A5B9-D16D71E4DEC5}"/>
              </a:ext>
            </a:extLst>
          </p:cNvPr>
          <p:cNvSpPr txBox="1">
            <a:spLocks/>
          </p:cNvSpPr>
          <p:nvPr/>
        </p:nvSpPr>
        <p:spPr>
          <a:xfrm>
            <a:off x="460787" y="123268"/>
            <a:ext cx="4410224" cy="1333501"/>
          </a:xfrm>
          <a:prstGeom prst="rect">
            <a:avLst/>
          </a:prstGeom>
        </p:spPr>
        <p:txBody>
          <a:bodyPr/>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a:defRPr sz="6000">
                <a:solidFill>
                  <a:srgbClr val="1C1F25"/>
                </a:solidFill>
                <a:latin typeface="Raleway Light"/>
                <a:ea typeface="Raleway Light"/>
                <a:cs typeface="Raleway Light"/>
                <a:sym typeface="Raleway Light"/>
              </a:defRPr>
            </a:pPr>
            <a:r>
              <a:rPr lang="en-US" sz="3200" b="1" kern="0" dirty="0">
                <a:solidFill>
                  <a:schemeClr val="bg2">
                    <a:lumMod val="50000"/>
                  </a:schemeClr>
                </a:solidFill>
                <a:latin typeface="Roboto" panose="02000000000000000000" pitchFamily="2" charset="0"/>
                <a:ea typeface="Roboto" panose="02000000000000000000" pitchFamily="2" charset="0"/>
                <a:cs typeface="Raleway Light"/>
                <a:sym typeface="Raleway Light"/>
              </a:rPr>
              <a:t>Presenters</a:t>
            </a:r>
          </a:p>
        </p:txBody>
      </p:sp>
      <p:cxnSp>
        <p:nvCxnSpPr>
          <p:cNvPr id="18" name="Straight Connector 17">
            <a:extLst>
              <a:ext uri="{FF2B5EF4-FFF2-40B4-BE49-F238E27FC236}">
                <a16:creationId xmlns:a16="http://schemas.microsoft.com/office/drawing/2014/main" id="{5C8161EC-C22E-414E-95BD-E76B5E4ADBC1}"/>
              </a:ext>
            </a:extLst>
          </p:cNvPr>
          <p:cNvCxnSpPr>
            <a:cxnSpLocks/>
          </p:cNvCxnSpPr>
          <p:nvPr/>
        </p:nvCxnSpPr>
        <p:spPr>
          <a:xfrm>
            <a:off x="1601656" y="656612"/>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14" name="Rectangle 13">
            <a:extLst>
              <a:ext uri="{FF2B5EF4-FFF2-40B4-BE49-F238E27FC236}">
                <a16:creationId xmlns:a16="http://schemas.microsoft.com/office/drawing/2014/main" id="{D637738F-4228-A941-B0D9-D6FDB46256BD}"/>
              </a:ext>
            </a:extLst>
          </p:cNvPr>
          <p:cNvSpPr/>
          <p:nvPr/>
        </p:nvSpPr>
        <p:spPr>
          <a:xfrm>
            <a:off x="83380" y="99135"/>
            <a:ext cx="276837" cy="410369"/>
          </a:xfrm>
          <a:prstGeom prst="rect">
            <a:avLst/>
          </a:prstGeom>
          <a:blipFill rotWithShape="1">
            <a:blip r:embed="rId6"/>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2000" dirty="0">
                <a:solidFill>
                  <a:srgbClr val="FFFFFF"/>
                </a:solidFill>
                <a:effectLst>
                  <a:outerShdw blurRad="38100" dist="12700" dir="5400000" rotWithShape="0">
                    <a:srgbClr val="000000">
                      <a:alpha val="50000"/>
                    </a:srgbClr>
                  </a:outerShdw>
                </a:effectLst>
                <a:latin typeface="Roboto" panose="02000000000000000000" pitchFamily="2" charset="0"/>
                <a:ea typeface="Roboto" panose="02000000000000000000" pitchFamily="2" charset="0"/>
                <a:cs typeface="Arial" panose="020B0604020202020204" pitchFamily="34" charset="0"/>
                <a:sym typeface="Gill Sans"/>
              </a:rPr>
              <a:t>4</a:t>
            </a:r>
            <a:endPar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endParaRPr>
          </a:p>
        </p:txBody>
      </p:sp>
    </p:spTree>
    <p:extLst>
      <p:ext uri="{BB962C8B-B14F-4D97-AF65-F5344CB8AC3E}">
        <p14:creationId xmlns:p14="http://schemas.microsoft.com/office/powerpoint/2010/main" val="1037277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6" y="370052"/>
            <a:ext cx="10410628"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It’s just an Order. How important can it be?</a:t>
            </a:r>
          </a:p>
        </p:txBody>
      </p:sp>
      <p:sp>
        <p:nvSpPr>
          <p:cNvPr id="2841" name="Professionally fabricate cross-platform processes and out-of-the-box mindshare.…"/>
          <p:cNvSpPr txBox="1">
            <a:spLocks noGrp="1"/>
          </p:cNvSpPr>
          <p:nvPr>
            <p:ph type="body" idx="4294967295"/>
          </p:nvPr>
        </p:nvSpPr>
        <p:spPr>
          <a:xfrm>
            <a:off x="890686" y="1238343"/>
            <a:ext cx="9535704" cy="660401"/>
          </a:xfrm>
          <a:prstGeom prst="rect">
            <a:avLst/>
          </a:prstGeom>
        </p:spPr>
        <p:txBody>
          <a:bodyPr/>
          <a:lstStyle/>
          <a:p>
            <a:pPr algn="l">
              <a:defRPr sz="2000">
                <a:solidFill>
                  <a:srgbClr val="1C1F25"/>
                </a:solidFill>
                <a:latin typeface="Roboto Light"/>
                <a:ea typeface="Roboto Light"/>
                <a:cs typeface="Roboto Light"/>
                <a:sym typeface="Roboto Light"/>
              </a:defRPr>
            </a:pPr>
            <a:r>
              <a:rPr lang="en-US" sz="1800" b="1" dirty="0">
                <a:solidFill>
                  <a:schemeClr val="bg2">
                    <a:lumMod val="50000"/>
                  </a:schemeClr>
                </a:solidFill>
                <a:latin typeface="Roboto" panose="02000000000000000000" pitchFamily="2" charset="0"/>
                <a:ea typeface="Roboto" panose="02000000000000000000" pitchFamily="2" charset="0"/>
              </a:rPr>
              <a:t>Answer: </a:t>
            </a:r>
          </a:p>
          <a:p>
            <a:pPr algn="l"/>
            <a:r>
              <a:rPr lang="en-US" sz="1400" dirty="0">
                <a:solidFill>
                  <a:schemeClr val="tx2">
                    <a:lumMod val="75000"/>
                  </a:schemeClr>
                </a:solidFill>
                <a:latin typeface="Roboto" panose="02000000000000000000" pitchFamily="2" charset="0"/>
                <a:ea typeface="Roboto" panose="02000000000000000000" pitchFamily="2" charset="0"/>
              </a:rPr>
              <a:t>Very important.</a:t>
            </a: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38" name="Target 03…">
            <a:extLst>
              <a:ext uri="{FF2B5EF4-FFF2-40B4-BE49-F238E27FC236}">
                <a16:creationId xmlns:a16="http://schemas.microsoft.com/office/drawing/2014/main" id="{071E1161-7210-6447-B6CA-A0DB5DD6AFE8}"/>
              </a:ext>
            </a:extLst>
          </p:cNvPr>
          <p:cNvSpPr txBox="1">
            <a:spLocks/>
          </p:cNvSpPr>
          <p:nvPr/>
        </p:nvSpPr>
        <p:spPr>
          <a:xfrm>
            <a:off x="1027175" y="2379863"/>
            <a:ext cx="10410628" cy="787871"/>
          </a:xfrm>
          <a:prstGeom prst="rect">
            <a:avLst/>
          </a:prstGeom>
          <a:solidFill>
            <a:srgbClr val="177D8B"/>
          </a:solidFill>
          <a:ln>
            <a:noFill/>
          </a:ln>
        </p:spPr>
        <p:txBody>
          <a:bodyPr anchor="ctr"/>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algn="l">
              <a:buClr>
                <a:srgbClr val="D2DB2F"/>
              </a:buClr>
            </a:pPr>
            <a:r>
              <a:rPr lang="en-US" sz="1600" dirty="0">
                <a:solidFill>
                  <a:schemeClr val="bg1"/>
                </a:solidFill>
                <a:latin typeface="Roboto" panose="02000000000000000000" pitchFamily="2" charset="0"/>
                <a:ea typeface="Roboto" panose="02000000000000000000" pitchFamily="2" charset="0"/>
              </a:rPr>
              <a:t>Fees are usually documented under Order Forms and not under Master Agreements. (Follow the money!)</a:t>
            </a:r>
          </a:p>
        </p:txBody>
      </p:sp>
      <p:sp>
        <p:nvSpPr>
          <p:cNvPr id="17" name="Target 03…">
            <a:extLst>
              <a:ext uri="{FF2B5EF4-FFF2-40B4-BE49-F238E27FC236}">
                <a16:creationId xmlns:a16="http://schemas.microsoft.com/office/drawing/2014/main" id="{A9AD4FF5-319D-0F45-B59A-801D04A2330E}"/>
              </a:ext>
            </a:extLst>
          </p:cNvPr>
          <p:cNvSpPr txBox="1">
            <a:spLocks/>
          </p:cNvSpPr>
          <p:nvPr/>
        </p:nvSpPr>
        <p:spPr>
          <a:xfrm>
            <a:off x="1027175" y="3361901"/>
            <a:ext cx="10410628" cy="787871"/>
          </a:xfrm>
          <a:prstGeom prst="rect">
            <a:avLst/>
          </a:prstGeom>
          <a:solidFill>
            <a:srgbClr val="177D8B"/>
          </a:solidFill>
          <a:ln>
            <a:noFill/>
          </a:ln>
        </p:spPr>
        <p:txBody>
          <a:bodyPr anchor="ctr"/>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algn="l">
              <a:buClr>
                <a:srgbClr val="D2DB2F"/>
              </a:buClr>
            </a:pPr>
            <a:r>
              <a:rPr lang="en-US" sz="1600" dirty="0">
                <a:solidFill>
                  <a:schemeClr val="bg1"/>
                </a:solidFill>
                <a:latin typeface="Roboto" panose="02000000000000000000" pitchFamily="2" charset="0"/>
                <a:ea typeface="Roboto" panose="02000000000000000000" pitchFamily="2" charset="0"/>
              </a:rPr>
              <a:t>Poorly constructed Order Forms can lead to disputes over fees due, overages, term dates, renewal/termination which  can be high visibility / high impact to business client.</a:t>
            </a:r>
          </a:p>
        </p:txBody>
      </p:sp>
      <p:sp>
        <p:nvSpPr>
          <p:cNvPr id="7" name="Rectangle 6">
            <a:extLst>
              <a:ext uri="{FF2B5EF4-FFF2-40B4-BE49-F238E27FC236}">
                <a16:creationId xmlns:a16="http://schemas.microsoft.com/office/drawing/2014/main" id="{9E8F441B-A680-B843-8D14-C6CBE0599C64}"/>
              </a:ext>
            </a:extLst>
          </p:cNvPr>
          <p:cNvSpPr/>
          <p:nvPr/>
        </p:nvSpPr>
        <p:spPr>
          <a:xfrm>
            <a:off x="83380" y="99135"/>
            <a:ext cx="276837"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2000" dirty="0">
                <a:solidFill>
                  <a:srgbClr val="FFFFFF"/>
                </a:solidFill>
                <a:effectLst>
                  <a:outerShdw blurRad="38100" dist="12700" dir="5400000" rotWithShape="0">
                    <a:srgbClr val="000000">
                      <a:alpha val="50000"/>
                    </a:srgbClr>
                  </a:outerShdw>
                </a:effectLst>
                <a:latin typeface="Roboto" panose="02000000000000000000" pitchFamily="2" charset="0"/>
                <a:ea typeface="Roboto" panose="02000000000000000000" pitchFamily="2" charset="0"/>
                <a:cs typeface="Arial" panose="020B0604020202020204" pitchFamily="34" charset="0"/>
                <a:sym typeface="Gill Sans"/>
              </a:rPr>
              <a:t>5</a:t>
            </a:r>
            <a:endPar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endParaRPr>
          </a:p>
        </p:txBody>
      </p:sp>
    </p:spTree>
    <p:extLst>
      <p:ext uri="{BB962C8B-B14F-4D97-AF65-F5344CB8AC3E}">
        <p14:creationId xmlns:p14="http://schemas.microsoft.com/office/powerpoint/2010/main" val="2474658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322120" y="3002550"/>
            <a:ext cx="6116780" cy="1142781"/>
          </a:xfrm>
          <a:prstGeom prst="rect">
            <a:avLst/>
          </a:prstGeom>
        </p:spPr>
        <p:txBody>
          <a:bodyPr anchor="b"/>
          <a:lstStyle/>
          <a:p>
            <a:pPr algn="l" defTabSz="825500" hangingPunct="0"/>
            <a:r>
              <a:rPr lang="en-US" sz="1600" dirty="0">
                <a:solidFill>
                  <a:schemeClr val="bg2">
                    <a:lumMod val="50000"/>
                  </a:schemeClr>
                </a:solidFill>
                <a:latin typeface="Roboto" panose="02000000000000000000" pitchFamily="2" charset="0"/>
                <a:ea typeface="Roboto" panose="02000000000000000000" pitchFamily="2" charset="0"/>
              </a:rPr>
              <a:t>Drafting &amp; Negotiating Order Forms</a:t>
            </a:r>
          </a:p>
          <a:p>
            <a:pPr algn="l">
              <a:defRPr sz="6000">
                <a:solidFill>
                  <a:srgbClr val="1C1F25"/>
                </a:solidFill>
                <a:latin typeface="Raleway Light"/>
                <a:ea typeface="Raleway Light"/>
                <a:cs typeface="Raleway Light"/>
                <a:sym typeface="Raleway Light"/>
              </a:defRPr>
            </a:pPr>
            <a:endParaRPr lang="en-US" sz="2400" dirty="0">
              <a:latin typeface="Roboto" panose="02000000000000000000" pitchFamily="2" charset="0"/>
              <a:ea typeface="Roboto" panose="02000000000000000000" pitchFamily="2" charset="0"/>
            </a:endParaRP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411020" y="3304216"/>
            <a:ext cx="5481780" cy="0"/>
          </a:xfrm>
          <a:prstGeom prst="line">
            <a:avLst/>
          </a:prstGeom>
          <a:noFill/>
          <a:ln w="381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11" name="Our work is the…">
            <a:extLst>
              <a:ext uri="{FF2B5EF4-FFF2-40B4-BE49-F238E27FC236}">
                <a16:creationId xmlns:a16="http://schemas.microsoft.com/office/drawing/2014/main" id="{2D5A12B9-7ECB-4C4B-AEF3-10DFDD1DEE21}"/>
              </a:ext>
            </a:extLst>
          </p:cNvPr>
          <p:cNvSpPr txBox="1">
            <a:spLocks/>
          </p:cNvSpPr>
          <p:nvPr/>
        </p:nvSpPr>
        <p:spPr>
          <a:xfrm>
            <a:off x="322120" y="2431160"/>
            <a:ext cx="6116780" cy="1142781"/>
          </a:xfrm>
          <a:prstGeom prst="rect">
            <a:avLst/>
          </a:prstGeom>
        </p:spPr>
        <p:txBody>
          <a:bodyPr anchor="b"/>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algn="l" defTabSz="825500" hangingPunct="0"/>
            <a:r>
              <a:rPr lang="en-US" sz="3200" kern="0" dirty="0">
                <a:solidFill>
                  <a:schemeClr val="bg2">
                    <a:lumMod val="50000"/>
                  </a:schemeClr>
                </a:solidFill>
                <a:latin typeface="Roboto" panose="02000000000000000000" pitchFamily="2" charset="0"/>
                <a:ea typeface="Roboto" panose="02000000000000000000" pitchFamily="2" charset="0"/>
              </a:rPr>
              <a:t>Considerations for Business Approval Processes</a:t>
            </a:r>
          </a:p>
          <a:p>
            <a:pPr algn="l">
              <a:defRPr sz="6000">
                <a:solidFill>
                  <a:srgbClr val="1C1F25"/>
                </a:solidFill>
                <a:latin typeface="Raleway Light"/>
                <a:ea typeface="Raleway Light"/>
                <a:cs typeface="Raleway Light"/>
                <a:sym typeface="Raleway Light"/>
              </a:defRPr>
            </a:pPr>
            <a:endParaRPr lang="en-US" sz="2400" kern="0" dirty="0">
              <a:solidFill>
                <a:srgbClr val="1C1F25"/>
              </a:solidFill>
              <a:latin typeface="Roboto" panose="02000000000000000000" pitchFamily="2" charset="0"/>
              <a:ea typeface="Roboto" panose="02000000000000000000" pitchFamily="2" charset="0"/>
              <a:cs typeface="Raleway Light"/>
              <a:sym typeface="Raleway Light"/>
            </a:endParaRPr>
          </a:p>
        </p:txBody>
      </p:sp>
      <p:sp>
        <p:nvSpPr>
          <p:cNvPr id="2" name="Rectangle 1">
            <a:extLst>
              <a:ext uri="{FF2B5EF4-FFF2-40B4-BE49-F238E27FC236}">
                <a16:creationId xmlns:a16="http://schemas.microsoft.com/office/drawing/2014/main" id="{9FB2C8A4-93B9-8A4D-BC94-3DE1779CD98C}"/>
              </a:ext>
            </a:extLst>
          </p:cNvPr>
          <p:cNvSpPr/>
          <p:nvPr/>
        </p:nvSpPr>
        <p:spPr>
          <a:xfrm>
            <a:off x="6802831" y="1982450"/>
            <a:ext cx="5067049" cy="2677656"/>
          </a:xfrm>
          <a:prstGeom prst="rect">
            <a:avLst/>
          </a:prstGeom>
        </p:spPr>
        <p:txBody>
          <a:bodyPr wrap="square">
            <a:spAutoFit/>
          </a:bodyPr>
          <a:lstStyle/>
          <a:p>
            <a:pPr>
              <a:buClr>
                <a:srgbClr val="56C1BF"/>
              </a:buClr>
            </a:pPr>
            <a:r>
              <a:rPr lang="en-US" sz="1400" dirty="0">
                <a:solidFill>
                  <a:schemeClr val="bg1"/>
                </a:solidFill>
                <a:latin typeface="Roboto" panose="02000000000000000000" pitchFamily="2" charset="0"/>
                <a:ea typeface="Roboto" panose="02000000000000000000" pitchFamily="2" charset="0"/>
              </a:rPr>
              <a:t>Many considerations for business approval processes:</a:t>
            </a:r>
          </a:p>
          <a:p>
            <a:pPr>
              <a:buClr>
                <a:srgbClr val="56C1BF"/>
              </a:buClr>
            </a:pPr>
            <a:endParaRPr lang="en-US" sz="1400" dirty="0">
              <a:solidFill>
                <a:schemeClr val="bg1"/>
              </a:solidFill>
              <a:latin typeface="Roboto" panose="02000000000000000000" pitchFamily="2" charset="0"/>
              <a:ea typeface="Roboto" panose="02000000000000000000" pitchFamily="2" charset="0"/>
            </a:endParaRPr>
          </a:p>
          <a:p>
            <a:pPr marL="285750" indent="-285750">
              <a:buClr>
                <a:srgbClr val="D2DB2F"/>
              </a:buClr>
              <a:buFont typeface="Wingdings" pitchFamily="2" charset="2"/>
              <a:buChar char="§"/>
            </a:pPr>
            <a:r>
              <a:rPr lang="en-US" sz="1400" dirty="0">
                <a:solidFill>
                  <a:schemeClr val="bg1"/>
                </a:solidFill>
                <a:latin typeface="Roboto" panose="02000000000000000000" pitchFamily="2" charset="0"/>
                <a:ea typeface="Roboto" panose="02000000000000000000" pitchFamily="2" charset="0"/>
              </a:rPr>
              <a:t>Does the transaction covered by the Order  Form have approval from the buyer’s finance department and any applicable executive review boards?</a:t>
            </a:r>
          </a:p>
          <a:p>
            <a:pPr marL="285750" indent="-285750">
              <a:buClr>
                <a:srgbClr val="D2DB2F"/>
              </a:buClr>
              <a:buFont typeface="Wingdings" pitchFamily="2" charset="2"/>
              <a:buChar char="§"/>
            </a:pPr>
            <a:r>
              <a:rPr lang="en-US" sz="1400" dirty="0">
                <a:solidFill>
                  <a:schemeClr val="bg1"/>
                </a:solidFill>
                <a:latin typeface="Roboto" panose="02000000000000000000" pitchFamily="2" charset="0"/>
                <a:ea typeface="Roboto" panose="02000000000000000000" pitchFamily="2" charset="0"/>
              </a:rPr>
              <a:t>Have other business stakeholders been consulted and signed off on the Order Form? </a:t>
            </a:r>
          </a:p>
          <a:p>
            <a:pPr marL="285750" indent="-285750">
              <a:buClr>
                <a:srgbClr val="D2DB2F"/>
              </a:buClr>
              <a:buFont typeface="Wingdings" pitchFamily="2" charset="2"/>
              <a:buChar char="§"/>
            </a:pPr>
            <a:r>
              <a:rPr lang="en-US" sz="1400" dirty="0">
                <a:solidFill>
                  <a:schemeClr val="bg1"/>
                </a:solidFill>
                <a:latin typeface="Roboto" panose="02000000000000000000" pitchFamily="2" charset="0"/>
                <a:ea typeface="Roboto" panose="02000000000000000000" pitchFamily="2" charset="0"/>
              </a:rPr>
              <a:t>How will have the authority to sign the Order Form based on the buying client’s internal policies? </a:t>
            </a:r>
          </a:p>
          <a:p>
            <a:pPr marL="285750" indent="-285750">
              <a:buClr>
                <a:srgbClr val="D2DB2F"/>
              </a:buClr>
              <a:buFont typeface="Wingdings" pitchFamily="2" charset="2"/>
              <a:buChar char="§"/>
            </a:pPr>
            <a:r>
              <a:rPr lang="en-US" sz="1400" dirty="0">
                <a:solidFill>
                  <a:schemeClr val="bg1"/>
                </a:solidFill>
                <a:latin typeface="Roboto" panose="02000000000000000000" pitchFamily="2" charset="0"/>
                <a:ea typeface="Roboto" panose="02000000000000000000" pitchFamily="2" charset="0"/>
              </a:rPr>
              <a:t>Does the buying business client need support in obtaining any required approvals? </a:t>
            </a:r>
          </a:p>
          <a:p>
            <a:pPr marL="285750" indent="-285750">
              <a:buClr>
                <a:srgbClr val="D2DB2F"/>
              </a:buClr>
              <a:buFont typeface="Wingdings" pitchFamily="2" charset="2"/>
              <a:buChar char="§"/>
            </a:pPr>
            <a:endParaRPr lang="en-US" sz="1400" dirty="0">
              <a:solidFill>
                <a:schemeClr val="bg1"/>
              </a:solidFill>
              <a:latin typeface="Roboto" panose="02000000000000000000" pitchFamily="2" charset="0"/>
              <a:ea typeface="Roboto" panose="02000000000000000000" pitchFamily="2" charset="0"/>
            </a:endParaRPr>
          </a:p>
        </p:txBody>
      </p:sp>
      <p:sp>
        <p:nvSpPr>
          <p:cNvPr id="6" name="Rectangle 5">
            <a:extLst>
              <a:ext uri="{FF2B5EF4-FFF2-40B4-BE49-F238E27FC236}">
                <a16:creationId xmlns:a16="http://schemas.microsoft.com/office/drawing/2014/main" id="{00579CFF-1312-944D-89C3-C051CBA7C065}"/>
              </a:ext>
            </a:extLst>
          </p:cNvPr>
          <p:cNvSpPr/>
          <p:nvPr/>
        </p:nvSpPr>
        <p:spPr>
          <a:xfrm>
            <a:off x="83380" y="99135"/>
            <a:ext cx="276837"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2000" dirty="0">
                <a:solidFill>
                  <a:srgbClr val="FFFFFF"/>
                </a:solidFill>
                <a:effectLst>
                  <a:outerShdw blurRad="38100" dist="12700" dir="5400000" rotWithShape="0">
                    <a:srgbClr val="000000">
                      <a:alpha val="50000"/>
                    </a:srgbClr>
                  </a:outerShdw>
                </a:effectLst>
                <a:latin typeface="Roboto" panose="02000000000000000000" pitchFamily="2" charset="0"/>
                <a:ea typeface="Roboto" panose="02000000000000000000" pitchFamily="2" charset="0"/>
                <a:cs typeface="Arial" panose="020B0604020202020204" pitchFamily="34" charset="0"/>
                <a:sym typeface="Gill Sans"/>
              </a:rPr>
              <a:t>6</a:t>
            </a:r>
            <a:endPar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endParaRPr>
          </a:p>
        </p:txBody>
      </p:sp>
    </p:spTree>
    <p:extLst>
      <p:ext uri="{BB962C8B-B14F-4D97-AF65-F5344CB8AC3E}">
        <p14:creationId xmlns:p14="http://schemas.microsoft.com/office/powerpoint/2010/main" val="797070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6" y="370052"/>
            <a:ext cx="10410628"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Basic Types of Order Forms</a:t>
            </a:r>
          </a:p>
        </p:txBody>
      </p:sp>
      <p:sp>
        <p:nvSpPr>
          <p:cNvPr id="2841" name="Professionally fabricate cross-platform processes and out-of-the-box mindshare.…"/>
          <p:cNvSpPr txBox="1">
            <a:spLocks noGrp="1"/>
          </p:cNvSpPr>
          <p:nvPr>
            <p:ph type="body" idx="4294967295"/>
          </p:nvPr>
        </p:nvSpPr>
        <p:spPr>
          <a:xfrm>
            <a:off x="890686" y="1238343"/>
            <a:ext cx="10410628" cy="660401"/>
          </a:xfrm>
          <a:prstGeom prst="rect">
            <a:avLst/>
          </a:prstGeom>
        </p:spPr>
        <p:txBody>
          <a:bodyPr/>
          <a:lstStyle/>
          <a:p>
            <a:pPr algn="l">
              <a:defRPr sz="2000">
                <a:solidFill>
                  <a:srgbClr val="1C1F25"/>
                </a:solidFill>
                <a:latin typeface="Roboto Light"/>
                <a:ea typeface="Roboto Light"/>
                <a:cs typeface="Roboto Light"/>
                <a:sym typeface="Roboto Light"/>
              </a:defRPr>
            </a:pPr>
            <a:r>
              <a:rPr lang="en-US" sz="1800" b="1" dirty="0">
                <a:solidFill>
                  <a:schemeClr val="bg2">
                    <a:lumMod val="50000"/>
                  </a:schemeClr>
                </a:solidFill>
                <a:latin typeface="Roboto" panose="02000000000000000000" pitchFamily="2" charset="0"/>
                <a:ea typeface="Roboto" panose="02000000000000000000" pitchFamily="2" charset="0"/>
              </a:rPr>
              <a:t>Key Concept : </a:t>
            </a:r>
          </a:p>
          <a:p>
            <a:pPr algn="l"/>
            <a:r>
              <a:rPr lang="en-US" sz="1400" dirty="0">
                <a:solidFill>
                  <a:schemeClr val="tx2">
                    <a:lumMod val="75000"/>
                  </a:schemeClr>
                </a:solidFill>
                <a:latin typeface="Roboto" panose="02000000000000000000" pitchFamily="2" charset="0"/>
                <a:ea typeface="Roboto" panose="02000000000000000000" pitchFamily="2" charset="0"/>
              </a:rPr>
              <a:t>In practice, the terms “Work Order, Software Order, Service Order” are not used consistently by tech providers or tech purchasers but being precise and consistent with these labels and definitions will help reviewing attorneys and business clients ensure that an order contains the appropriate elements for the product/service being procured. </a:t>
            </a: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38" name="Target 03…">
            <a:extLst>
              <a:ext uri="{FF2B5EF4-FFF2-40B4-BE49-F238E27FC236}">
                <a16:creationId xmlns:a16="http://schemas.microsoft.com/office/drawing/2014/main" id="{071E1161-7210-6447-B6CA-A0DB5DD6AFE8}"/>
              </a:ext>
            </a:extLst>
          </p:cNvPr>
          <p:cNvSpPr txBox="1">
            <a:spLocks/>
          </p:cNvSpPr>
          <p:nvPr/>
        </p:nvSpPr>
        <p:spPr>
          <a:xfrm>
            <a:off x="1027175" y="2379863"/>
            <a:ext cx="10410628" cy="787871"/>
          </a:xfrm>
          <a:prstGeom prst="rect">
            <a:avLst/>
          </a:prstGeom>
          <a:solidFill>
            <a:srgbClr val="177D8B"/>
          </a:solidFill>
          <a:ln>
            <a:noFill/>
          </a:ln>
        </p:spPr>
        <p:txBody>
          <a:bodyPr anchor="ctr"/>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marL="114300" algn="l">
              <a:defRPr sz="2000">
                <a:solidFill>
                  <a:srgbClr val="1C1F25"/>
                </a:solidFill>
                <a:latin typeface="Roboto Light"/>
                <a:ea typeface="Roboto Light"/>
                <a:cs typeface="Roboto Light"/>
                <a:sym typeface="Roboto Light"/>
              </a:defRPr>
            </a:pPr>
            <a:r>
              <a:rPr lang="en-US" sz="1600" dirty="0">
                <a:solidFill>
                  <a:schemeClr val="bg1"/>
                </a:solidFill>
                <a:latin typeface="Roboto" panose="02000000000000000000" pitchFamily="2" charset="0"/>
                <a:ea typeface="Roboto" panose="02000000000000000000" pitchFamily="2" charset="0"/>
                <a:sym typeface="Roboto Light"/>
              </a:rPr>
              <a:t>Work Order under Master Professional Services Agreement</a:t>
            </a:r>
          </a:p>
        </p:txBody>
      </p:sp>
      <p:sp>
        <p:nvSpPr>
          <p:cNvPr id="17" name="Target 03…">
            <a:extLst>
              <a:ext uri="{FF2B5EF4-FFF2-40B4-BE49-F238E27FC236}">
                <a16:creationId xmlns:a16="http://schemas.microsoft.com/office/drawing/2014/main" id="{A9AD4FF5-319D-0F45-B59A-801D04A2330E}"/>
              </a:ext>
            </a:extLst>
          </p:cNvPr>
          <p:cNvSpPr txBox="1">
            <a:spLocks/>
          </p:cNvSpPr>
          <p:nvPr/>
        </p:nvSpPr>
        <p:spPr>
          <a:xfrm>
            <a:off x="1027175" y="3361901"/>
            <a:ext cx="10410628" cy="787871"/>
          </a:xfrm>
          <a:prstGeom prst="rect">
            <a:avLst/>
          </a:prstGeom>
          <a:solidFill>
            <a:srgbClr val="177D8B"/>
          </a:solidFill>
          <a:ln>
            <a:noFill/>
          </a:ln>
        </p:spPr>
        <p:txBody>
          <a:bodyPr anchor="ctr"/>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marL="114300" algn="l">
              <a:defRPr sz="2000">
                <a:solidFill>
                  <a:srgbClr val="1C1F25"/>
                </a:solidFill>
                <a:latin typeface="Roboto Light"/>
                <a:ea typeface="Roboto Light"/>
                <a:cs typeface="Roboto Light"/>
                <a:sym typeface="Roboto Light"/>
              </a:defRPr>
            </a:pPr>
            <a:r>
              <a:rPr lang="en-US" sz="1600" dirty="0">
                <a:solidFill>
                  <a:schemeClr val="bg1"/>
                </a:solidFill>
                <a:latin typeface="Roboto" panose="02000000000000000000" pitchFamily="2" charset="0"/>
                <a:ea typeface="Roboto" panose="02000000000000000000" pitchFamily="2" charset="0"/>
                <a:sym typeface="Roboto Light"/>
              </a:rPr>
              <a:t>Software Order under Master Software License and Services Agreement</a:t>
            </a:r>
          </a:p>
        </p:txBody>
      </p:sp>
      <p:sp>
        <p:nvSpPr>
          <p:cNvPr id="18" name="Target 03…">
            <a:extLst>
              <a:ext uri="{FF2B5EF4-FFF2-40B4-BE49-F238E27FC236}">
                <a16:creationId xmlns:a16="http://schemas.microsoft.com/office/drawing/2014/main" id="{573D99B9-BD5D-7047-80CB-8CA0AEAB5666}"/>
              </a:ext>
            </a:extLst>
          </p:cNvPr>
          <p:cNvSpPr txBox="1">
            <a:spLocks/>
          </p:cNvSpPr>
          <p:nvPr/>
        </p:nvSpPr>
        <p:spPr>
          <a:xfrm>
            <a:off x="1027175" y="4334368"/>
            <a:ext cx="10410628" cy="787871"/>
          </a:xfrm>
          <a:prstGeom prst="rect">
            <a:avLst/>
          </a:prstGeom>
          <a:solidFill>
            <a:srgbClr val="177D8B"/>
          </a:solidFill>
          <a:ln>
            <a:noFill/>
          </a:ln>
        </p:spPr>
        <p:txBody>
          <a:bodyPr anchor="ctr"/>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marL="114300" algn="l">
              <a:defRPr sz="2000">
                <a:solidFill>
                  <a:srgbClr val="1C1F25"/>
                </a:solidFill>
                <a:latin typeface="Roboto Light"/>
                <a:ea typeface="Roboto Light"/>
                <a:cs typeface="Roboto Light"/>
                <a:sym typeface="Roboto Light"/>
              </a:defRPr>
            </a:pPr>
            <a:r>
              <a:rPr lang="en-US" sz="1600" dirty="0">
                <a:solidFill>
                  <a:schemeClr val="bg1"/>
                </a:solidFill>
                <a:latin typeface="Roboto" panose="02000000000000000000" pitchFamily="2" charset="0"/>
                <a:ea typeface="Roboto" panose="02000000000000000000" pitchFamily="2" charset="0"/>
                <a:sym typeface="Roboto Light"/>
              </a:rPr>
              <a:t>Subscription Services Order under Master SaaS Agreement</a:t>
            </a:r>
          </a:p>
        </p:txBody>
      </p:sp>
      <p:sp>
        <p:nvSpPr>
          <p:cNvPr id="19" name="Target 03…">
            <a:extLst>
              <a:ext uri="{FF2B5EF4-FFF2-40B4-BE49-F238E27FC236}">
                <a16:creationId xmlns:a16="http://schemas.microsoft.com/office/drawing/2014/main" id="{66AEDEB1-0F5B-D145-B147-1AF3A7D8DD8E}"/>
              </a:ext>
            </a:extLst>
          </p:cNvPr>
          <p:cNvSpPr txBox="1">
            <a:spLocks/>
          </p:cNvSpPr>
          <p:nvPr/>
        </p:nvSpPr>
        <p:spPr>
          <a:xfrm>
            <a:off x="1027175" y="5316406"/>
            <a:ext cx="10410628" cy="787871"/>
          </a:xfrm>
          <a:prstGeom prst="rect">
            <a:avLst/>
          </a:prstGeom>
          <a:solidFill>
            <a:srgbClr val="177D8B"/>
          </a:solidFill>
          <a:ln>
            <a:noFill/>
          </a:ln>
        </p:spPr>
        <p:txBody>
          <a:bodyPr anchor="ctr"/>
          <a:lstStyle>
            <a:lvl1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5pPr>
            <a:lvl6pPr marL="0" marR="0" indent="1778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6pPr>
            <a:lvl7pPr marL="0" marR="0" indent="3556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7pPr>
            <a:lvl8pPr marL="0" marR="0" indent="5334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8pPr>
            <a:lvl9pPr marL="0" marR="0" indent="711200" algn="ctr" defTabSz="412750" rtl="0" latinLnBrk="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sym typeface="Helvetica Neue"/>
              </a:defRPr>
            </a:lvl9pPr>
          </a:lstStyle>
          <a:p>
            <a:pPr marL="114300" algn="l">
              <a:defRPr sz="2000">
                <a:solidFill>
                  <a:srgbClr val="1C1F25"/>
                </a:solidFill>
                <a:latin typeface="Roboto Light"/>
                <a:ea typeface="Roboto Light"/>
                <a:cs typeface="Roboto Light"/>
                <a:sym typeface="Roboto Light"/>
              </a:defRPr>
            </a:pPr>
            <a:r>
              <a:rPr lang="en-US" sz="1600" dirty="0">
                <a:solidFill>
                  <a:schemeClr val="bg1"/>
                </a:solidFill>
                <a:latin typeface="Roboto" panose="02000000000000000000" pitchFamily="2" charset="0"/>
                <a:ea typeface="Roboto" panose="02000000000000000000" pitchFamily="2" charset="0"/>
                <a:sym typeface="Roboto Light"/>
              </a:rPr>
              <a:t>Equipment / Hardware Orders</a:t>
            </a:r>
          </a:p>
        </p:txBody>
      </p:sp>
      <p:sp>
        <p:nvSpPr>
          <p:cNvPr id="9" name="Rectangle 8">
            <a:extLst>
              <a:ext uri="{FF2B5EF4-FFF2-40B4-BE49-F238E27FC236}">
                <a16:creationId xmlns:a16="http://schemas.microsoft.com/office/drawing/2014/main" id="{EF3128E2-B56C-1C4B-80C2-F756B3112D70}"/>
              </a:ext>
            </a:extLst>
          </p:cNvPr>
          <p:cNvSpPr/>
          <p:nvPr/>
        </p:nvSpPr>
        <p:spPr>
          <a:xfrm>
            <a:off x="83380" y="99135"/>
            <a:ext cx="276837"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2000" dirty="0">
                <a:solidFill>
                  <a:srgbClr val="FFFFFF"/>
                </a:solidFill>
                <a:effectLst>
                  <a:outerShdw blurRad="38100" dist="12700" dir="5400000" rotWithShape="0">
                    <a:srgbClr val="000000">
                      <a:alpha val="50000"/>
                    </a:srgbClr>
                  </a:outerShdw>
                </a:effectLst>
                <a:latin typeface="Roboto" panose="02000000000000000000" pitchFamily="2" charset="0"/>
                <a:ea typeface="Roboto" panose="02000000000000000000" pitchFamily="2" charset="0"/>
                <a:cs typeface="Arial" panose="020B0604020202020204" pitchFamily="34" charset="0"/>
                <a:sym typeface="Gill Sans"/>
              </a:rPr>
              <a:t>7</a:t>
            </a:r>
            <a:endPar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endParaRPr>
          </a:p>
        </p:txBody>
      </p:sp>
    </p:spTree>
    <p:extLst>
      <p:ext uri="{BB962C8B-B14F-4D97-AF65-F5344CB8AC3E}">
        <p14:creationId xmlns:p14="http://schemas.microsoft.com/office/powerpoint/2010/main" val="54293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6" y="370052"/>
            <a:ext cx="10410628"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The Big 3: Key Points for Every Order</a:t>
            </a: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9" name="Rectangle 8">
            <a:extLst>
              <a:ext uri="{FF2B5EF4-FFF2-40B4-BE49-F238E27FC236}">
                <a16:creationId xmlns:a16="http://schemas.microsoft.com/office/drawing/2014/main" id="{CE5D0777-13C3-2547-A712-54C17DC85A78}"/>
              </a:ext>
            </a:extLst>
          </p:cNvPr>
          <p:cNvSpPr/>
          <p:nvPr/>
        </p:nvSpPr>
        <p:spPr>
          <a:xfrm>
            <a:off x="4466354" y="3331902"/>
            <a:ext cx="2976872" cy="1272481"/>
          </a:xfrm>
          <a:prstGeom prst="rect">
            <a:avLst/>
          </a:prstGeom>
          <a:solidFill>
            <a:srgbClr val="273D55"/>
          </a:solidFill>
          <a:ln w="12700" cap="flat">
            <a:solidFill>
              <a:srgbClr val="273D55"/>
            </a:solidFill>
            <a:miter lim="400000"/>
          </a:ln>
          <a:effectLst>
            <a:outerShdw blurRad="127000" sx="102000" sy="102000" algn="ctr" rotWithShape="0">
              <a:prstClr val="black">
                <a:alpha val="6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2880" tIns="182880" rIns="182880" bIns="182880" numCol="1" spcCol="38100" rtlCol="0" anchor="t">
            <a:noAutofit/>
          </a:bodyPr>
          <a:lstStyle/>
          <a:p>
            <a:pPr defTabSz="825500" hangingPunct="0"/>
            <a:r>
              <a:rPr lang="en-US" sz="1600" dirty="0">
                <a:solidFill>
                  <a:schemeClr val="bg1"/>
                </a:solidFill>
                <a:latin typeface="Roboto" panose="02000000000000000000" pitchFamily="2" charset="0"/>
                <a:ea typeface="Roboto" panose="02000000000000000000" pitchFamily="2" charset="0"/>
                <a:sym typeface="Helvetica Neue Medium"/>
              </a:rPr>
              <a:t>Explicit Exit Rights</a:t>
            </a:r>
          </a:p>
          <a:p>
            <a:pPr marL="285750" indent="-285750" defTabSz="825500" hangingPunct="0">
              <a:buFontTx/>
              <a:buChar char="-"/>
            </a:pPr>
            <a:r>
              <a:rPr lang="en-US" sz="1600" dirty="0">
                <a:solidFill>
                  <a:schemeClr val="bg1"/>
                </a:solidFill>
                <a:latin typeface="Roboto" panose="02000000000000000000" pitchFamily="2" charset="0"/>
                <a:ea typeface="Roboto" panose="02000000000000000000" pitchFamily="2" charset="0"/>
                <a:sym typeface="Helvetica Neue Medium"/>
              </a:rPr>
              <a:t>Termination for convenience, no penalty</a:t>
            </a:r>
          </a:p>
          <a:p>
            <a:pPr marL="285750" indent="-285750" defTabSz="825500" hangingPunct="0">
              <a:buFontTx/>
              <a:buChar char="-"/>
            </a:pPr>
            <a:r>
              <a:rPr lang="en-US" sz="1600" dirty="0">
                <a:solidFill>
                  <a:schemeClr val="bg1"/>
                </a:solidFill>
                <a:latin typeface="Roboto" panose="02000000000000000000" pitchFamily="2" charset="0"/>
                <a:ea typeface="Roboto" panose="02000000000000000000" pitchFamily="2" charset="0"/>
                <a:sym typeface="Helvetica Neue Medium"/>
              </a:rPr>
              <a:t>No automatic renewal</a:t>
            </a:r>
          </a:p>
        </p:txBody>
      </p:sp>
      <p:sp>
        <p:nvSpPr>
          <p:cNvPr id="11" name="Rectangle 10">
            <a:extLst>
              <a:ext uri="{FF2B5EF4-FFF2-40B4-BE49-F238E27FC236}">
                <a16:creationId xmlns:a16="http://schemas.microsoft.com/office/drawing/2014/main" id="{1B930F08-CF2F-7341-A185-3FE76B44B362}"/>
              </a:ext>
            </a:extLst>
          </p:cNvPr>
          <p:cNvSpPr/>
          <p:nvPr/>
        </p:nvSpPr>
        <p:spPr>
          <a:xfrm>
            <a:off x="8113558" y="4232587"/>
            <a:ext cx="3229362" cy="1617407"/>
          </a:xfrm>
          <a:prstGeom prst="rect">
            <a:avLst/>
          </a:prstGeom>
          <a:solidFill>
            <a:srgbClr val="273D55"/>
          </a:solidFill>
          <a:ln w="12700" cap="flat">
            <a:solidFill>
              <a:srgbClr val="273D55"/>
            </a:solidFill>
            <a:miter lim="400000"/>
          </a:ln>
          <a:effectLst>
            <a:outerShdw blurRad="127000" sx="102000" sy="102000" algn="ctr" rotWithShape="0">
              <a:prstClr val="black">
                <a:alpha val="6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2880" tIns="182880" rIns="182880" bIns="182880" numCol="1" spcCol="38100" rtlCol="0" anchor="t">
            <a:noAutofit/>
          </a:bodyPr>
          <a:lstStyle/>
          <a:p>
            <a:pPr defTabSz="825500" hangingPunct="0"/>
            <a:r>
              <a:rPr lang="en-US" sz="1600" dirty="0">
                <a:solidFill>
                  <a:schemeClr val="bg1"/>
                </a:solidFill>
                <a:latin typeface="Roboto" panose="02000000000000000000" pitchFamily="2" charset="0"/>
                <a:ea typeface="Roboto" panose="02000000000000000000" pitchFamily="2" charset="0"/>
                <a:sym typeface="Helvetica Neue Medium"/>
              </a:rPr>
              <a:t>No Extraneous Legal Terms</a:t>
            </a:r>
          </a:p>
          <a:p>
            <a:pPr marL="285750" indent="-285750" defTabSz="825500" hangingPunct="0">
              <a:buFontTx/>
              <a:buChar char="-"/>
            </a:pPr>
            <a:r>
              <a:rPr lang="en-US" sz="1600" dirty="0">
                <a:solidFill>
                  <a:schemeClr val="bg1"/>
                </a:solidFill>
                <a:latin typeface="Roboto" panose="02000000000000000000" pitchFamily="2" charset="0"/>
                <a:ea typeface="Roboto" panose="02000000000000000000" pitchFamily="2" charset="0"/>
                <a:sym typeface="Helvetica Neue Medium"/>
              </a:rPr>
              <a:t>e.g. links to online vendor terms</a:t>
            </a:r>
          </a:p>
          <a:p>
            <a:pPr marL="285750" indent="-285750" defTabSz="825500" hangingPunct="0">
              <a:buFontTx/>
              <a:buChar char="-"/>
            </a:pPr>
            <a:r>
              <a:rPr lang="en-US" sz="1600" dirty="0">
                <a:solidFill>
                  <a:schemeClr val="bg1"/>
                </a:solidFill>
                <a:latin typeface="Roboto" panose="02000000000000000000" pitchFamily="2" charset="0"/>
                <a:ea typeface="Roboto" panose="02000000000000000000" pitchFamily="2" charset="0"/>
                <a:sym typeface="Helvetica Neue Medium"/>
              </a:rPr>
              <a:t>Master agreements should contain most legal terms</a:t>
            </a:r>
          </a:p>
        </p:txBody>
      </p:sp>
      <p:grpSp>
        <p:nvGrpSpPr>
          <p:cNvPr id="5" name="Group 4">
            <a:extLst>
              <a:ext uri="{FF2B5EF4-FFF2-40B4-BE49-F238E27FC236}">
                <a16:creationId xmlns:a16="http://schemas.microsoft.com/office/drawing/2014/main" id="{4B427A19-9BD4-EF49-9E56-E49C5B595513}"/>
              </a:ext>
            </a:extLst>
          </p:cNvPr>
          <p:cNvGrpSpPr/>
          <p:nvPr/>
        </p:nvGrpSpPr>
        <p:grpSpPr>
          <a:xfrm>
            <a:off x="890686" y="1864884"/>
            <a:ext cx="2905336" cy="1733632"/>
            <a:chOff x="781184" y="1243268"/>
            <a:chExt cx="2905336" cy="1733632"/>
          </a:xfrm>
        </p:grpSpPr>
        <p:sp>
          <p:nvSpPr>
            <p:cNvPr id="8" name="Rectangle 7">
              <a:extLst>
                <a:ext uri="{FF2B5EF4-FFF2-40B4-BE49-F238E27FC236}">
                  <a16:creationId xmlns:a16="http://schemas.microsoft.com/office/drawing/2014/main" id="{C1BC8A77-F284-4A4B-B78E-37B0380A9D1D}"/>
                </a:ext>
              </a:extLst>
            </p:cNvPr>
            <p:cNvSpPr/>
            <p:nvPr/>
          </p:nvSpPr>
          <p:spPr>
            <a:xfrm>
              <a:off x="890686" y="1811584"/>
              <a:ext cx="2795834" cy="1165316"/>
            </a:xfrm>
            <a:prstGeom prst="rect">
              <a:avLst/>
            </a:prstGeom>
            <a:solidFill>
              <a:srgbClr val="273D55"/>
            </a:solidFill>
            <a:ln w="12700" cap="flat">
              <a:solidFill>
                <a:srgbClr val="273D55"/>
              </a:solidFill>
              <a:miter lim="400000"/>
            </a:ln>
            <a:effectLst>
              <a:outerShdw blurRad="127000" sx="102000" sy="102000" algn="ctr" rotWithShape="0">
                <a:prstClr val="black">
                  <a:alpha val="6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2880" tIns="182880" rIns="182880" bIns="182880" numCol="1" spcCol="38100" rtlCol="0" anchor="t">
              <a:noAutofit/>
            </a:bodyPr>
            <a:lstStyle/>
            <a:p>
              <a:pPr lvl="0" defTabSz="825500" hangingPunct="0"/>
              <a:r>
                <a:rPr lang="en-US" sz="1600" dirty="0">
                  <a:solidFill>
                    <a:schemeClr val="bg1"/>
                  </a:solidFill>
                  <a:latin typeface="Roboto" panose="02000000000000000000" pitchFamily="2" charset="0"/>
                  <a:ea typeface="Roboto" panose="02000000000000000000" pitchFamily="2" charset="0"/>
                  <a:sym typeface="Helvetica Neue Medium"/>
                </a:rPr>
                <a:t>Clearly Defined Fees </a:t>
              </a:r>
            </a:p>
            <a:p>
              <a:pPr marL="285750" lvl="0" indent="-285750" defTabSz="825500" hangingPunct="0">
                <a:buFontTx/>
                <a:buChar char="-"/>
              </a:pPr>
              <a:r>
                <a:rPr lang="en-US" sz="1600" dirty="0">
                  <a:solidFill>
                    <a:schemeClr val="bg1"/>
                  </a:solidFill>
                  <a:latin typeface="Roboto" panose="02000000000000000000" pitchFamily="2" charset="0"/>
                  <a:ea typeface="Roboto" panose="02000000000000000000" pitchFamily="2" charset="0"/>
                  <a:sym typeface="Helvetica Neue Medium"/>
                </a:rPr>
                <a:t>No estimates</a:t>
              </a:r>
            </a:p>
            <a:p>
              <a:pPr marL="285750" lvl="0" indent="-285750" defTabSz="825500" hangingPunct="0">
                <a:buFontTx/>
                <a:buChar char="-"/>
              </a:pPr>
              <a:r>
                <a:rPr lang="en-US" sz="1600" dirty="0">
                  <a:solidFill>
                    <a:schemeClr val="bg1"/>
                  </a:solidFill>
                  <a:latin typeface="Roboto" panose="02000000000000000000" pitchFamily="2" charset="0"/>
                  <a:ea typeface="Roboto" panose="02000000000000000000" pitchFamily="2" charset="0"/>
                  <a:sym typeface="Helvetica Neue Medium"/>
                </a:rPr>
                <a:t>“Not to Exceed”</a:t>
              </a:r>
            </a:p>
          </p:txBody>
        </p:sp>
        <p:sp>
          <p:nvSpPr>
            <p:cNvPr id="2" name="Rectangle 1">
              <a:extLst>
                <a:ext uri="{FF2B5EF4-FFF2-40B4-BE49-F238E27FC236}">
                  <a16:creationId xmlns:a16="http://schemas.microsoft.com/office/drawing/2014/main" id="{B22A56F9-534C-814B-98A3-0E08B66EDB0F}"/>
                </a:ext>
              </a:extLst>
            </p:cNvPr>
            <p:cNvSpPr/>
            <p:nvPr/>
          </p:nvSpPr>
          <p:spPr>
            <a:xfrm>
              <a:off x="781184" y="1243268"/>
              <a:ext cx="2366233" cy="523220"/>
            </a:xfrm>
            <a:prstGeom prst="rect">
              <a:avLst/>
            </a:prstGeom>
          </p:spPr>
          <p:txBody>
            <a:bodyPr wrap="square">
              <a:spAutoFit/>
            </a:bodyPr>
            <a:lstStyle/>
            <a:p>
              <a:pPr lvl="0" algn="ctr" defTabSz="825500" hangingPunct="0"/>
              <a:r>
                <a:rPr lang="en-US" sz="2800" b="1" dirty="0">
                  <a:solidFill>
                    <a:schemeClr val="bg2">
                      <a:lumMod val="50000"/>
                    </a:schemeClr>
                  </a:solidFill>
                  <a:latin typeface="Roboto" panose="02000000000000000000" pitchFamily="2" charset="0"/>
                  <a:ea typeface="Roboto" panose="02000000000000000000" pitchFamily="2" charset="0"/>
                  <a:sym typeface="Helvetica Neue Medium"/>
                </a:rPr>
                <a:t>Fees</a:t>
              </a:r>
            </a:p>
          </p:txBody>
        </p:sp>
      </p:grpSp>
      <p:sp>
        <p:nvSpPr>
          <p:cNvPr id="3" name="Rectangle 2">
            <a:extLst>
              <a:ext uri="{FF2B5EF4-FFF2-40B4-BE49-F238E27FC236}">
                <a16:creationId xmlns:a16="http://schemas.microsoft.com/office/drawing/2014/main" id="{9971FFEC-08E4-974F-A2F7-FF6FF5C25F2F}"/>
              </a:ext>
            </a:extLst>
          </p:cNvPr>
          <p:cNvSpPr/>
          <p:nvPr/>
        </p:nvSpPr>
        <p:spPr>
          <a:xfrm>
            <a:off x="4912883" y="2733538"/>
            <a:ext cx="2366233" cy="523220"/>
          </a:xfrm>
          <a:prstGeom prst="rect">
            <a:avLst/>
          </a:prstGeom>
        </p:spPr>
        <p:txBody>
          <a:bodyPr wrap="square">
            <a:spAutoFit/>
          </a:bodyPr>
          <a:lstStyle/>
          <a:p>
            <a:pPr algn="ctr" defTabSz="825500" hangingPunct="0"/>
            <a:r>
              <a:rPr lang="en-US" sz="2800" b="1" dirty="0">
                <a:solidFill>
                  <a:schemeClr val="bg2">
                    <a:lumMod val="50000"/>
                  </a:schemeClr>
                </a:solidFill>
                <a:latin typeface="Roboto" panose="02000000000000000000" pitchFamily="2" charset="0"/>
                <a:ea typeface="Roboto" panose="02000000000000000000" pitchFamily="2" charset="0"/>
                <a:sym typeface="Helvetica Neue Medium"/>
              </a:rPr>
              <a:t>Exit Rights</a:t>
            </a:r>
          </a:p>
        </p:txBody>
      </p:sp>
      <p:sp>
        <p:nvSpPr>
          <p:cNvPr id="4" name="Rectangle 3">
            <a:extLst>
              <a:ext uri="{FF2B5EF4-FFF2-40B4-BE49-F238E27FC236}">
                <a16:creationId xmlns:a16="http://schemas.microsoft.com/office/drawing/2014/main" id="{5F7B2F57-B985-2645-8692-524164A6D951}"/>
              </a:ext>
            </a:extLst>
          </p:cNvPr>
          <p:cNvSpPr/>
          <p:nvPr/>
        </p:nvSpPr>
        <p:spPr>
          <a:xfrm>
            <a:off x="8113558" y="3655659"/>
            <a:ext cx="2366232" cy="523220"/>
          </a:xfrm>
          <a:prstGeom prst="rect">
            <a:avLst/>
          </a:prstGeom>
        </p:spPr>
        <p:txBody>
          <a:bodyPr wrap="square">
            <a:spAutoFit/>
          </a:bodyPr>
          <a:lstStyle/>
          <a:p>
            <a:pPr algn="ctr"/>
            <a:r>
              <a:rPr lang="en-US" sz="2800" b="1" dirty="0">
                <a:solidFill>
                  <a:schemeClr val="bg2">
                    <a:lumMod val="50000"/>
                  </a:schemeClr>
                </a:solidFill>
                <a:latin typeface="Roboto" panose="02000000000000000000" pitchFamily="2" charset="0"/>
                <a:ea typeface="Roboto" panose="02000000000000000000" pitchFamily="2" charset="0"/>
                <a:sym typeface="Helvetica Neue Medium"/>
              </a:rPr>
              <a:t>Terms</a:t>
            </a:r>
            <a:endParaRPr lang="en-US" sz="2800" dirty="0">
              <a:solidFill>
                <a:schemeClr val="bg2">
                  <a:lumMod val="50000"/>
                </a:schemeClr>
              </a:solidFill>
            </a:endParaRPr>
          </a:p>
        </p:txBody>
      </p:sp>
      <p:pic>
        <p:nvPicPr>
          <p:cNvPr id="19" name="Graphic 18" descr="Checkbox Checked outline">
            <a:extLst>
              <a:ext uri="{FF2B5EF4-FFF2-40B4-BE49-F238E27FC236}">
                <a16:creationId xmlns:a16="http://schemas.microsoft.com/office/drawing/2014/main" id="{0DD6BD74-618B-1F45-BE57-FAA3DB6AB08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90686" y="1546518"/>
            <a:ext cx="901645" cy="901645"/>
          </a:xfrm>
          <a:prstGeom prst="rect">
            <a:avLst/>
          </a:prstGeom>
        </p:spPr>
      </p:pic>
      <p:pic>
        <p:nvPicPr>
          <p:cNvPr id="27" name="Graphic 26" descr="Badge Tick outline">
            <a:extLst>
              <a:ext uri="{FF2B5EF4-FFF2-40B4-BE49-F238E27FC236}">
                <a16:creationId xmlns:a16="http://schemas.microsoft.com/office/drawing/2014/main" id="{6494CFED-8BE0-614E-8815-CE56A3FE549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66354" y="2443244"/>
            <a:ext cx="813514" cy="813514"/>
          </a:xfrm>
          <a:prstGeom prst="rect">
            <a:avLst/>
          </a:prstGeom>
        </p:spPr>
      </p:pic>
      <p:pic>
        <p:nvPicPr>
          <p:cNvPr id="7" name="Graphic 6" descr="Zoom out with solid fill">
            <a:extLst>
              <a:ext uri="{FF2B5EF4-FFF2-40B4-BE49-F238E27FC236}">
                <a16:creationId xmlns:a16="http://schemas.microsoft.com/office/drawing/2014/main" id="{98031EF6-C058-5846-BF34-62B3B60B393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113558" y="3456432"/>
            <a:ext cx="668739" cy="668739"/>
          </a:xfrm>
          <a:prstGeom prst="rect">
            <a:avLst/>
          </a:prstGeom>
        </p:spPr>
      </p:pic>
      <p:sp>
        <p:nvSpPr>
          <p:cNvPr id="14" name="Rectangle 13">
            <a:extLst>
              <a:ext uri="{FF2B5EF4-FFF2-40B4-BE49-F238E27FC236}">
                <a16:creationId xmlns:a16="http://schemas.microsoft.com/office/drawing/2014/main" id="{6B9A31E5-1EC0-C44E-B587-6219DA11BE38}"/>
              </a:ext>
            </a:extLst>
          </p:cNvPr>
          <p:cNvSpPr/>
          <p:nvPr/>
        </p:nvSpPr>
        <p:spPr>
          <a:xfrm>
            <a:off x="83380" y="99135"/>
            <a:ext cx="276837" cy="410369"/>
          </a:xfrm>
          <a:prstGeom prst="rect">
            <a:avLst/>
          </a:prstGeom>
          <a:blipFill rotWithShape="1">
            <a:blip r:embed="rId9"/>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2000" dirty="0">
                <a:solidFill>
                  <a:srgbClr val="FFFFFF"/>
                </a:solidFill>
                <a:effectLst>
                  <a:outerShdw blurRad="38100" dist="12700" dir="5400000" rotWithShape="0">
                    <a:srgbClr val="000000">
                      <a:alpha val="50000"/>
                    </a:srgbClr>
                  </a:outerShdw>
                </a:effectLst>
                <a:latin typeface="Roboto" panose="02000000000000000000" pitchFamily="2" charset="0"/>
                <a:ea typeface="Roboto" panose="02000000000000000000" pitchFamily="2" charset="0"/>
                <a:cs typeface="Arial" panose="020B0604020202020204" pitchFamily="34" charset="0"/>
                <a:sym typeface="Gill Sans"/>
              </a:rPr>
              <a:t>8</a:t>
            </a:r>
            <a:endPar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endParaRPr>
          </a:p>
        </p:txBody>
      </p:sp>
    </p:spTree>
    <p:extLst>
      <p:ext uri="{BB962C8B-B14F-4D97-AF65-F5344CB8AC3E}">
        <p14:creationId xmlns:p14="http://schemas.microsoft.com/office/powerpoint/2010/main" val="3935693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 name="Our work is the…"/>
          <p:cNvSpPr txBox="1">
            <a:spLocks noGrp="1"/>
          </p:cNvSpPr>
          <p:nvPr>
            <p:ph type="body" idx="4294967295"/>
          </p:nvPr>
        </p:nvSpPr>
        <p:spPr>
          <a:xfrm>
            <a:off x="890686" y="370052"/>
            <a:ext cx="10410628" cy="761116"/>
          </a:xfrm>
          <a:prstGeom prst="rect">
            <a:avLst/>
          </a:prstGeom>
        </p:spPr>
        <p:txBody>
          <a:bodyPr/>
          <a:lstStyle/>
          <a:p>
            <a:pPr algn="l">
              <a:defRPr sz="6000">
                <a:solidFill>
                  <a:srgbClr val="1C1F25"/>
                </a:solidFill>
                <a:latin typeface="Raleway Light"/>
                <a:ea typeface="Raleway Light"/>
                <a:cs typeface="Raleway Light"/>
                <a:sym typeface="Raleway Light"/>
              </a:defRPr>
            </a:pPr>
            <a:r>
              <a:rPr lang="en-US" sz="3200" b="1" dirty="0">
                <a:solidFill>
                  <a:schemeClr val="bg2">
                    <a:lumMod val="50000"/>
                  </a:schemeClr>
                </a:solidFill>
                <a:latin typeface="Roboto" panose="02000000000000000000" pitchFamily="2" charset="0"/>
                <a:ea typeface="Roboto" panose="02000000000000000000" pitchFamily="2" charset="0"/>
              </a:rPr>
              <a:t>All Orders: Understand the Status of the Document</a:t>
            </a:r>
            <a:endParaRPr sz="3200" b="1" dirty="0">
              <a:solidFill>
                <a:schemeClr val="bg2">
                  <a:lumMod val="50000"/>
                </a:schemeClr>
              </a:solidFill>
              <a:latin typeface="Roboto" panose="02000000000000000000" pitchFamily="2" charset="0"/>
              <a:ea typeface="Roboto" panose="02000000000000000000" pitchFamily="2" charset="0"/>
            </a:endParaRPr>
          </a:p>
        </p:txBody>
      </p:sp>
      <p:sp>
        <p:nvSpPr>
          <p:cNvPr id="2841" name="Professionally fabricate cross-platform processes and out-of-the-box mindshare.…"/>
          <p:cNvSpPr txBox="1">
            <a:spLocks noGrp="1"/>
          </p:cNvSpPr>
          <p:nvPr>
            <p:ph type="body" idx="4294967295"/>
          </p:nvPr>
        </p:nvSpPr>
        <p:spPr>
          <a:xfrm>
            <a:off x="890686" y="1238343"/>
            <a:ext cx="10799744" cy="660401"/>
          </a:xfrm>
          <a:prstGeom prst="rect">
            <a:avLst/>
          </a:prstGeom>
        </p:spPr>
        <p:txBody>
          <a:bodyPr/>
          <a:lstStyle/>
          <a:p>
            <a:pPr algn="l"/>
            <a:r>
              <a:rPr lang="en-US" sz="1800" b="1" dirty="0">
                <a:solidFill>
                  <a:schemeClr val="bg2">
                    <a:lumMod val="50000"/>
                  </a:schemeClr>
                </a:solidFill>
                <a:latin typeface="Roboto" panose="02000000000000000000" pitchFamily="2" charset="0"/>
                <a:ea typeface="Roboto" panose="02000000000000000000" pitchFamily="2" charset="0"/>
              </a:rPr>
              <a:t>Key Concept: </a:t>
            </a:r>
          </a:p>
          <a:p>
            <a:pPr algn="l"/>
            <a:r>
              <a:rPr lang="en-US" sz="1600" dirty="0">
                <a:solidFill>
                  <a:schemeClr val="bg2">
                    <a:lumMod val="50000"/>
                  </a:schemeClr>
                </a:solidFill>
                <a:latin typeface="Roboto" panose="02000000000000000000" pitchFamily="2" charset="0"/>
                <a:ea typeface="Roboto" panose="02000000000000000000" pitchFamily="2" charset="0"/>
              </a:rPr>
              <a:t>Before launching into redline mode, be sure to understand the provenance of the draft that you are reviewing.</a:t>
            </a:r>
          </a:p>
        </p:txBody>
      </p:sp>
      <p:cxnSp>
        <p:nvCxnSpPr>
          <p:cNvPr id="10" name="Straight Connector 9">
            <a:extLst>
              <a:ext uri="{FF2B5EF4-FFF2-40B4-BE49-F238E27FC236}">
                <a16:creationId xmlns:a16="http://schemas.microsoft.com/office/drawing/2014/main" id="{1B0B0392-4546-504D-8F02-0879785DBB71}"/>
              </a:ext>
            </a:extLst>
          </p:cNvPr>
          <p:cNvCxnSpPr>
            <a:cxnSpLocks/>
          </p:cNvCxnSpPr>
          <p:nvPr/>
        </p:nvCxnSpPr>
        <p:spPr>
          <a:xfrm>
            <a:off x="1027175" y="1131167"/>
            <a:ext cx="10211843" cy="0"/>
          </a:xfrm>
          <a:prstGeom prst="line">
            <a:avLst/>
          </a:prstGeom>
          <a:noFill/>
          <a:ln w="25400" cap="flat">
            <a:solidFill>
              <a:srgbClr val="56C1BF"/>
            </a:solidFill>
            <a:prstDash val="solid"/>
            <a:miter lim="400000"/>
          </a:ln>
          <a:effectLst/>
        </p:spPr>
        <p:style>
          <a:lnRef idx="0">
            <a:scrgbClr r="0" g="0" b="0"/>
          </a:lnRef>
          <a:fillRef idx="0">
            <a:scrgbClr r="0" g="0" b="0"/>
          </a:fillRef>
          <a:effectRef idx="0">
            <a:scrgbClr r="0" g="0" b="0"/>
          </a:effectRef>
          <a:fontRef idx="none"/>
        </p:style>
      </p:cxnSp>
      <p:sp>
        <p:nvSpPr>
          <p:cNvPr id="38" name="Target 03…">
            <a:extLst>
              <a:ext uri="{FF2B5EF4-FFF2-40B4-BE49-F238E27FC236}">
                <a16:creationId xmlns:a16="http://schemas.microsoft.com/office/drawing/2014/main" id="{071E1161-7210-6447-B6CA-A0DB5DD6AFE8}"/>
              </a:ext>
            </a:extLst>
          </p:cNvPr>
          <p:cNvSpPr txBox="1">
            <a:spLocks/>
          </p:cNvSpPr>
          <p:nvPr/>
        </p:nvSpPr>
        <p:spPr>
          <a:xfrm>
            <a:off x="1027175" y="2005919"/>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sym typeface="Roboto Light"/>
              </a:rPr>
              <a:t>Who generated the draft Order? The vendor? The buyer?</a:t>
            </a:r>
          </a:p>
        </p:txBody>
      </p:sp>
      <p:sp>
        <p:nvSpPr>
          <p:cNvPr id="17" name="Target 03…">
            <a:extLst>
              <a:ext uri="{FF2B5EF4-FFF2-40B4-BE49-F238E27FC236}">
                <a16:creationId xmlns:a16="http://schemas.microsoft.com/office/drawing/2014/main" id="{A9AD4FF5-319D-0F45-B59A-801D04A2330E}"/>
              </a:ext>
            </a:extLst>
          </p:cNvPr>
          <p:cNvSpPr txBox="1">
            <a:spLocks/>
          </p:cNvSpPr>
          <p:nvPr/>
        </p:nvSpPr>
        <p:spPr>
          <a:xfrm>
            <a:off x="1027175" y="2885303"/>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sym typeface="Roboto Light"/>
              </a:rPr>
              <a:t>Who has reviewed the Order? Is it final or still in draft?</a:t>
            </a:r>
          </a:p>
        </p:txBody>
      </p:sp>
      <p:sp>
        <p:nvSpPr>
          <p:cNvPr id="7" name="Target 03…">
            <a:extLst>
              <a:ext uri="{FF2B5EF4-FFF2-40B4-BE49-F238E27FC236}">
                <a16:creationId xmlns:a16="http://schemas.microsoft.com/office/drawing/2014/main" id="{786123CB-95A0-CE47-AAA4-597D465B5432}"/>
              </a:ext>
            </a:extLst>
          </p:cNvPr>
          <p:cNvSpPr txBox="1">
            <a:spLocks/>
          </p:cNvSpPr>
          <p:nvPr/>
        </p:nvSpPr>
        <p:spPr>
          <a:xfrm>
            <a:off x="1027175" y="3732789"/>
            <a:ext cx="10410628" cy="660401"/>
          </a:xfrm>
          <a:prstGeom prst="rect">
            <a:avLst/>
          </a:prstGeom>
          <a:solidFill>
            <a:srgbClr val="177D8B"/>
          </a:solidFill>
          <a:ln>
            <a:noFill/>
          </a:ln>
        </p:spPr>
        <p:txBody>
          <a:bodyPr anchor="ctr"/>
          <a:lstStyle>
            <a:defPPr>
              <a:defRPr lang="en-US"/>
            </a:defPPr>
            <a:lvl1pPr marL="114300" marR="0" indent="0" defTabSz="412750">
              <a:lnSpc>
                <a:spcPct val="100000"/>
              </a:lnSpc>
              <a:spcBef>
                <a:spcPts val="0"/>
              </a:spcBef>
              <a:spcAft>
                <a:spcPts val="0"/>
              </a:spcAft>
              <a:buClrTx/>
              <a:buSzTx/>
              <a:buFontTx/>
              <a:buNone/>
              <a:tabLst/>
              <a:defRPr sz="1600" b="0" i="0" u="none" strike="noStrike" cap="none" spc="0" baseline="0">
                <a:ln>
                  <a:noFill/>
                </a:ln>
                <a:solidFill>
                  <a:schemeClr val="bg1"/>
                </a:solidFill>
                <a:uFillTx/>
                <a:latin typeface="Roboto" panose="02000000000000000000" pitchFamily="2" charset="0"/>
                <a:ea typeface="Roboto" panose="02000000000000000000" pitchFamily="2" charset="0"/>
                <a:cs typeface="Roboto Light"/>
              </a:defRPr>
            </a:lvl1pPr>
            <a:lvl2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2pPr>
            <a:lvl3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3pPr>
            <a:lvl4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4pPr>
            <a:lvl5pPr marL="0" marR="0" indent="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5pPr>
            <a:lvl6pPr marL="0" marR="0" indent="1778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6pPr>
            <a:lvl7pPr marL="0" marR="0" indent="3556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7pPr>
            <a:lvl8pPr marL="0" marR="0" indent="5334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8pPr>
            <a:lvl9pPr marL="0" marR="0" indent="711200" algn="ctr" defTabSz="412750">
              <a:lnSpc>
                <a:spcPct val="100000"/>
              </a:lnSpc>
              <a:spcBef>
                <a:spcPts val="0"/>
              </a:spcBef>
              <a:spcAft>
                <a:spcPts val="0"/>
              </a:spcAft>
              <a:buClrTx/>
              <a:buSzTx/>
              <a:buFontTx/>
              <a:buNone/>
              <a:tabLst/>
              <a:defRPr sz="2700" b="0" i="0" u="none" strike="noStrike" cap="none" spc="0" baseline="0">
                <a:ln>
                  <a:noFill/>
                </a:ln>
                <a:solidFill>
                  <a:srgbClr val="000000"/>
                </a:solidFill>
                <a:uFillTx/>
                <a:latin typeface="Helvetica Neue"/>
                <a:ea typeface="Helvetica Neue"/>
                <a:cs typeface="Helvetica Neue"/>
              </a:defRPr>
            </a:lvl9pPr>
          </a:lstStyle>
          <a:p>
            <a:r>
              <a:rPr lang="en-US" dirty="0">
                <a:sym typeface="Roboto Light"/>
              </a:rPr>
              <a:t>Does the client need help crafting any contract language or is this being submitted for ”legal review” prior to execution?</a:t>
            </a:r>
          </a:p>
        </p:txBody>
      </p:sp>
      <p:sp>
        <p:nvSpPr>
          <p:cNvPr id="8" name="Rectangle 7">
            <a:extLst>
              <a:ext uri="{FF2B5EF4-FFF2-40B4-BE49-F238E27FC236}">
                <a16:creationId xmlns:a16="http://schemas.microsoft.com/office/drawing/2014/main" id="{0B2967F7-D323-4442-AE47-216F7C9CFE3D}"/>
              </a:ext>
            </a:extLst>
          </p:cNvPr>
          <p:cNvSpPr/>
          <p:nvPr/>
        </p:nvSpPr>
        <p:spPr>
          <a:xfrm>
            <a:off x="83380" y="99135"/>
            <a:ext cx="276837" cy="410369"/>
          </a:xfrm>
          <a:prstGeom prst="rect">
            <a:avLst/>
          </a:prstGeom>
          <a:blipFill rotWithShape="1">
            <a:blip r:embed="rId3"/>
            <a:srcRect/>
            <a:tile tx="0" ty="0" sx="100000" sy="100000" flip="none" algn="tl"/>
          </a:blip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2000" dirty="0">
                <a:solidFill>
                  <a:srgbClr val="FFFFFF"/>
                </a:solidFill>
                <a:effectLst>
                  <a:outerShdw blurRad="38100" dist="12700" dir="5400000" rotWithShape="0">
                    <a:srgbClr val="000000">
                      <a:alpha val="50000"/>
                    </a:srgbClr>
                  </a:outerShdw>
                </a:effectLst>
                <a:latin typeface="Roboto" panose="02000000000000000000" pitchFamily="2" charset="0"/>
                <a:ea typeface="Roboto" panose="02000000000000000000" pitchFamily="2" charset="0"/>
                <a:cs typeface="Arial" panose="020B0604020202020204" pitchFamily="34" charset="0"/>
                <a:sym typeface="Gill Sans"/>
              </a:rPr>
              <a:t>9</a:t>
            </a:r>
            <a:endParaRPr kumimoji="0" lang="en-US" sz="2000" b="0" i="0" u="none" strike="noStrike" cap="none" spc="0" normalizeH="0" baseline="0" dirty="0">
              <a:ln>
                <a:noFill/>
              </a:ln>
              <a:solidFill>
                <a:srgbClr val="FFFFFF"/>
              </a:solidFill>
              <a:effectLst>
                <a:outerShdw blurRad="38100" dist="12700" dir="5400000" rotWithShape="0">
                  <a:srgbClr val="000000">
                    <a:alpha val="50000"/>
                  </a:srgbClr>
                </a:outerShdw>
              </a:effectLst>
              <a:uFillTx/>
              <a:latin typeface="Roboto" panose="02000000000000000000" pitchFamily="2" charset="0"/>
              <a:ea typeface="Roboto" panose="02000000000000000000" pitchFamily="2" charset="0"/>
              <a:cs typeface="Arial" panose="020B0604020202020204" pitchFamily="34" charset="0"/>
              <a:sym typeface="Gill Sans"/>
            </a:endParaRPr>
          </a:p>
        </p:txBody>
      </p:sp>
    </p:spTree>
    <p:extLst>
      <p:ext uri="{BB962C8B-B14F-4D97-AF65-F5344CB8AC3E}">
        <p14:creationId xmlns:p14="http://schemas.microsoft.com/office/powerpoint/2010/main" val="3973856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hite">
  <a:themeElements>
    <a:clrScheme name="Tangible colors">
      <a:dk1>
        <a:srgbClr val="273C54"/>
      </a:dk1>
      <a:lt1>
        <a:srgbClr val="234152"/>
      </a:lt1>
      <a:dk2>
        <a:srgbClr val="20596C"/>
      </a:dk2>
      <a:lt2>
        <a:srgbClr val="DCDEE0"/>
      </a:lt2>
      <a:accent1>
        <a:srgbClr val="56C0BF"/>
      </a:accent1>
      <a:accent2>
        <a:srgbClr val="D3DB2E"/>
      </a:accent2>
      <a:accent3>
        <a:srgbClr val="C7BD29"/>
      </a:accent3>
      <a:accent4>
        <a:srgbClr val="B7437A"/>
      </a:accent4>
      <a:accent5>
        <a:srgbClr val="8139A3"/>
      </a:accent5>
      <a:accent6>
        <a:srgbClr val="FBA237"/>
      </a:accent6>
      <a:hlink>
        <a:srgbClr val="F1F2F1"/>
      </a:hlink>
      <a:folHlink>
        <a:srgbClr val="FE65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25400" cap="flat">
          <a:solidFill>
            <a:srgbClr val="000000"/>
          </a:solidFill>
          <a:prstDash val="solid"/>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1"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47596</TotalTime>
  <Words>2705</Words>
  <Application>Microsoft Macintosh PowerPoint</Application>
  <PresentationFormat>Widescreen</PresentationFormat>
  <Paragraphs>328</Paragraphs>
  <Slides>35</Slides>
  <Notes>35</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35</vt:i4>
      </vt:variant>
    </vt:vector>
  </HeadingPairs>
  <TitlesOfParts>
    <vt:vector size="47" baseType="lpstr">
      <vt:lpstr>Arial</vt:lpstr>
      <vt:lpstr>Avenir Book</vt:lpstr>
      <vt:lpstr>Avenir Next</vt:lpstr>
      <vt:lpstr>Calibri</vt:lpstr>
      <vt:lpstr>Gill Sans</vt:lpstr>
      <vt:lpstr>Helvetica Neue</vt:lpstr>
      <vt:lpstr>Helvetica Neue Medium</vt:lpstr>
      <vt:lpstr>Roboto</vt:lpstr>
      <vt:lpstr>Roboto Light</vt:lpstr>
      <vt:lpstr>Wingdings</vt:lpstr>
      <vt:lpstr>White</vt:lpstr>
      <vt:lpstr>1_White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Robert Turnage</cp:lastModifiedBy>
  <cp:revision>692</cp:revision>
  <cp:lastPrinted>2021-07-01T00:10:12Z</cp:lastPrinted>
  <dcterms:created xsi:type="dcterms:W3CDTF">2019-08-19T13:58:23Z</dcterms:created>
  <dcterms:modified xsi:type="dcterms:W3CDTF">2022-01-07T15:25:36Z</dcterms:modified>
</cp:coreProperties>
</file>