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6" r:id="rId2"/>
    <p:sldId id="258" r:id="rId3"/>
    <p:sldId id="398" r:id="rId4"/>
    <p:sldId id="399" r:id="rId5"/>
    <p:sldId id="40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7F069-7E1C-4918-8297-D3BE15E12B12}" type="datetimeFigureOut">
              <a:rPr lang="en-US" smtClean="0"/>
              <a:t>5/22/2020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C222A-5492-4EE3-924C-3AA3F1C1A80C}" type="slidenum">
              <a:rPr lang="en-US" smtClean="0"/>
              <a:t>‹#›</a:t>
            </a:fld>
            <a:endParaRPr lang="en-US"/>
          </a:p>
        </p:txBody>
      </p:sp>
    </p:spTree>
    <p:extLst>
      <p:ext uri="{BB962C8B-B14F-4D97-AF65-F5344CB8AC3E}">
        <p14:creationId xmlns:p14="http://schemas.microsoft.com/office/powerpoint/2010/main" val="332417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6B8E-D244-4BBB-9D9B-31F5DEAC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644CB9-5824-443E-8D84-4EE1B22F6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5CD43-5D75-451F-BF3B-4A46AD4620CB}"/>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5" name="Footer Placeholder 4">
            <a:extLst>
              <a:ext uri="{FF2B5EF4-FFF2-40B4-BE49-F238E27FC236}">
                <a16:creationId xmlns:a16="http://schemas.microsoft.com/office/drawing/2014/main" id="{05BFE9DC-6984-4E27-86D4-A2D60421A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4FBD4-6F1C-44F3-AD17-29C03DFEA113}"/>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41322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CF26-5B33-4CF3-AB82-A89143C9B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F382D-8932-44D8-9703-6842698AD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18B44-37A4-417B-ADFB-72F80DDB208B}"/>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5" name="Footer Placeholder 4">
            <a:extLst>
              <a:ext uri="{FF2B5EF4-FFF2-40B4-BE49-F238E27FC236}">
                <a16:creationId xmlns:a16="http://schemas.microsoft.com/office/drawing/2014/main" id="{3CCCE24D-8E92-4A78-AEBF-494205F77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F5558-E568-42BE-BBB3-90E36C2A61E7}"/>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35142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D6D65-D902-4E98-9F2D-F0C7A87E14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F1932-F3DC-4673-BB3B-548425E70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540C5-01AF-4462-9EFB-67DB5CB47E31}"/>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5" name="Footer Placeholder 4">
            <a:extLst>
              <a:ext uri="{FF2B5EF4-FFF2-40B4-BE49-F238E27FC236}">
                <a16:creationId xmlns:a16="http://schemas.microsoft.com/office/drawing/2014/main" id="{D62BCE56-CE9A-4548-BE06-C7F915759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204A3-4A0F-4AEC-81DD-7F6BCBA3A5E2}"/>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88308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0019-064E-4C99-9F06-A2D1FC309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17D0A-C675-4F7A-808F-DBD33F8B4A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8C8CE-4C60-45F6-8BAB-127AF6A3413C}"/>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5" name="Footer Placeholder 4">
            <a:extLst>
              <a:ext uri="{FF2B5EF4-FFF2-40B4-BE49-F238E27FC236}">
                <a16:creationId xmlns:a16="http://schemas.microsoft.com/office/drawing/2014/main" id="{2DC2DC4C-9381-4F83-A38D-4331EBED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9FC79-3097-4B5C-B1A3-F111D3234F79}"/>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88866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9D04-46D1-450E-9C1B-0B05EE70F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86FB5C-FB67-42F6-8A7D-2E8752ED6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D1FBC-0521-405C-9EE2-F007901095CA}"/>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5" name="Footer Placeholder 4">
            <a:extLst>
              <a:ext uri="{FF2B5EF4-FFF2-40B4-BE49-F238E27FC236}">
                <a16:creationId xmlns:a16="http://schemas.microsoft.com/office/drawing/2014/main" id="{5C2021FA-7C75-4CBA-BFC5-6CF8C663D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C8495-6CAF-46C2-BE0E-3A68EE6C162D}"/>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237336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59C4-F1CF-4BE3-AE4B-1724D6DA0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CADFE-DEC8-4934-B47F-6D33B60AA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D031F-8F58-45E0-80D3-C3FEBBC369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33110-6B7D-4D83-9239-66E37772CF79}"/>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6" name="Footer Placeholder 5">
            <a:extLst>
              <a:ext uri="{FF2B5EF4-FFF2-40B4-BE49-F238E27FC236}">
                <a16:creationId xmlns:a16="http://schemas.microsoft.com/office/drawing/2014/main" id="{06A6DA33-873D-44F5-B33A-4B58D3E9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9E34C-FA5A-4621-96C8-34A928C121BA}"/>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5403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8D65-1423-46E1-AA7E-BD50F854ED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7C079E-7436-4AFA-9300-0CC4F6976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E87C0-527A-4EF0-B266-B88D4187D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DE1D7-B1EE-4C22-81FB-C7813F758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82B30-7650-453D-BF51-8217E2B9C3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56BC2-25F4-4DE7-8BC4-0F08D0AB0466}"/>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8" name="Footer Placeholder 7">
            <a:extLst>
              <a:ext uri="{FF2B5EF4-FFF2-40B4-BE49-F238E27FC236}">
                <a16:creationId xmlns:a16="http://schemas.microsoft.com/office/drawing/2014/main" id="{76A04981-871C-49C6-87A0-55F57458D6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75D95-9509-44BB-9A01-022D9C173D3F}"/>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38930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F4CB-5E59-488C-83E7-BF34B93EF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5D8754-9011-4201-9CBA-F9ACFB7DCDD6}"/>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4" name="Footer Placeholder 3">
            <a:extLst>
              <a:ext uri="{FF2B5EF4-FFF2-40B4-BE49-F238E27FC236}">
                <a16:creationId xmlns:a16="http://schemas.microsoft.com/office/drawing/2014/main" id="{0BB58F9A-077F-4F03-A1C6-14670E719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15E3D-1D83-49E8-8EF5-3C128A4136D5}"/>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316905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A43F0-96A1-41AA-B1ED-EF3F366A90FF}"/>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3" name="Footer Placeholder 2">
            <a:extLst>
              <a:ext uri="{FF2B5EF4-FFF2-40B4-BE49-F238E27FC236}">
                <a16:creationId xmlns:a16="http://schemas.microsoft.com/office/drawing/2014/main" id="{73B6A463-0283-4C68-94CC-EE8E99CB49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D519D7-3B2B-4065-A03D-883F812B7514}"/>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184233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62DD-4757-4654-B89D-000453CCD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8CC1C-37B7-4D9D-8C9B-F0C6F1F6E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9BCC00-9C38-4360-9691-0357A2BB1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19F99-F382-4E91-9422-391965B33157}"/>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6" name="Footer Placeholder 5">
            <a:extLst>
              <a:ext uri="{FF2B5EF4-FFF2-40B4-BE49-F238E27FC236}">
                <a16:creationId xmlns:a16="http://schemas.microsoft.com/office/drawing/2014/main" id="{A841A3C9-35C5-4736-AB8F-906B4E7E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F0EEC-BD32-463A-A412-224A9256CF30}"/>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101334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7349-3114-4113-B230-36A6BF6FF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D8CFB-FB05-40AE-BBB7-857A5A7AE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7007E7-AD80-4937-B128-E95CA0CB0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A171E-DA09-4250-922A-8142E95C30A9}"/>
              </a:ext>
            </a:extLst>
          </p:cNvPr>
          <p:cNvSpPr>
            <a:spLocks noGrp="1"/>
          </p:cNvSpPr>
          <p:nvPr>
            <p:ph type="dt" sz="half" idx="10"/>
          </p:nvPr>
        </p:nvSpPr>
        <p:spPr/>
        <p:txBody>
          <a:bodyPr/>
          <a:lstStyle/>
          <a:p>
            <a:fld id="{882BD1E5-49DE-4863-A946-BF7530FB7CD9}" type="datetimeFigureOut">
              <a:rPr lang="en-US" smtClean="0"/>
              <a:t>5/22/2020</a:t>
            </a:fld>
            <a:endParaRPr lang="en-US"/>
          </a:p>
        </p:txBody>
      </p:sp>
      <p:sp>
        <p:nvSpPr>
          <p:cNvPr id="6" name="Footer Placeholder 5">
            <a:extLst>
              <a:ext uri="{FF2B5EF4-FFF2-40B4-BE49-F238E27FC236}">
                <a16:creationId xmlns:a16="http://schemas.microsoft.com/office/drawing/2014/main" id="{6B552F10-6A9F-4EAC-849C-8A1ACD04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48598-7F2B-4F29-9F13-E1AEEE810E28}"/>
              </a:ext>
            </a:extLst>
          </p:cNvPr>
          <p:cNvSpPr>
            <a:spLocks noGrp="1"/>
          </p:cNvSpPr>
          <p:nvPr>
            <p:ph type="sldNum" sz="quarter" idx="12"/>
          </p:nvPr>
        </p:nvSpPr>
        <p:spPr/>
        <p:txBody>
          <a:bodyPr/>
          <a:lstStyle/>
          <a:p>
            <a:fld id="{46311E9B-68F5-4329-816E-15DD34A092D1}" type="slidenum">
              <a:rPr lang="en-US" smtClean="0"/>
              <a:t>‹#›</a:t>
            </a:fld>
            <a:endParaRPr lang="en-US"/>
          </a:p>
        </p:txBody>
      </p:sp>
    </p:spTree>
    <p:extLst>
      <p:ext uri="{BB962C8B-B14F-4D97-AF65-F5344CB8AC3E}">
        <p14:creationId xmlns:p14="http://schemas.microsoft.com/office/powerpoint/2010/main" val="2072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A0FA5-0B58-40D9-9467-317277F95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80F486-6DF6-43D1-A80E-011F55F7A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547B7-7829-432C-A7BD-64DA5C73B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BD1E5-49DE-4863-A946-BF7530FB7CD9}" type="datetimeFigureOut">
              <a:rPr lang="en-US" smtClean="0"/>
              <a:t>5/22/2020</a:t>
            </a:fld>
            <a:endParaRPr lang="en-US"/>
          </a:p>
        </p:txBody>
      </p:sp>
      <p:sp>
        <p:nvSpPr>
          <p:cNvPr id="5" name="Footer Placeholder 4">
            <a:extLst>
              <a:ext uri="{FF2B5EF4-FFF2-40B4-BE49-F238E27FC236}">
                <a16:creationId xmlns:a16="http://schemas.microsoft.com/office/drawing/2014/main" id="{6C2F03E5-7946-4200-B5FA-5D2E5617F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5A6A42-98E9-40B8-B302-7FEDECB06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11E9B-68F5-4329-816E-15DD34A092D1}" type="slidenum">
              <a:rPr lang="en-US" smtClean="0"/>
              <a:t>‹#›</a:t>
            </a:fld>
            <a:endParaRPr lang="en-US"/>
          </a:p>
        </p:txBody>
      </p:sp>
    </p:spTree>
    <p:extLst>
      <p:ext uri="{BB962C8B-B14F-4D97-AF65-F5344CB8AC3E}">
        <p14:creationId xmlns:p14="http://schemas.microsoft.com/office/powerpoint/2010/main" val="296988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pubmed.ncbi.nlm.nih.gov/30484738/"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frontiersin.org/articles/10.3389/fnins.2019.00359/full" TargetMode="External"/><Relationship Id="rId3" Type="http://schemas.openxmlformats.org/officeDocument/2006/relationships/hyperlink" Target="https://journals.sagepub.com/doi/abs/10.1177/1559827619866157" TargetMode="External"/><Relationship Id="rId7" Type="http://schemas.openxmlformats.org/officeDocument/2006/relationships/hyperlink" Target="https://www.zerofasting.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sciencedirect.com/science/article/pii/S1550413118302535" TargetMode="External"/><Relationship Id="rId5" Type="http://schemas.openxmlformats.org/officeDocument/2006/relationships/hyperlink" Target="https://www.cell.com/cell-stem-cell/fulltext/S1934-5909(14)00151-9" TargetMode="External"/><Relationship Id="rId4" Type="http://schemas.openxmlformats.org/officeDocument/2006/relationships/hyperlink" Target="https://academic.oup.com/ajcn/article/102/4/922/4564680"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linicaltrials.gov/ct2/show/NCT0435883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ncbi.nlm.nih.gov/pmc/articles/PMC6743821/" TargetMode="External"/><Relationship Id="rId3" Type="http://schemas.openxmlformats.org/officeDocument/2006/relationships/hyperlink" Target="https://academic.oup.com/cdn/article/4/4/nzaa030/5800977" TargetMode="External"/><Relationship Id="rId7" Type="http://schemas.openxmlformats.org/officeDocument/2006/relationships/hyperlink" Target="https://www.ncbi.nlm.nih.gov/pmc/articles/PMC6950421/"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pubmed.ncbi.nlm.nih.gov/29427794/" TargetMode="External"/><Relationship Id="rId11" Type="http://schemas.openxmlformats.org/officeDocument/2006/relationships/image" Target="../media/image9.jpg"/><Relationship Id="rId5" Type="http://schemas.openxmlformats.org/officeDocument/2006/relationships/hyperlink" Target="https://diabetes.diabetesjournals.org/content/67/Supplement_1/766-P" TargetMode="External"/><Relationship Id="rId10" Type="http://schemas.openxmlformats.org/officeDocument/2006/relationships/image" Target="../media/image8.jpg"/><Relationship Id="rId4" Type="http://schemas.openxmlformats.org/officeDocument/2006/relationships/hyperlink" Target="https://pubmed.ncbi.nlm.nih.gov/29773586/"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inicaltrials.gov/ct2/show/NCT0435883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8;p22"/>
          <p:cNvSpPr/>
          <p:nvPr/>
        </p:nvSpPr>
        <p:spPr>
          <a:xfrm>
            <a:off x="372" y="1492820"/>
            <a:ext cx="12191628" cy="5411529"/>
          </a:xfrm>
          <a:prstGeom prst="rect">
            <a:avLst/>
          </a:prstGeom>
          <a:gradFill>
            <a:gsLst>
              <a:gs pos="0">
                <a:srgbClr val="1E7A58"/>
              </a:gs>
              <a:gs pos="100000">
                <a:srgbClr val="85B659"/>
              </a:gs>
            </a:gsLst>
            <a:lin ang="5400000" scaled="0"/>
          </a:gradFill>
          <a:ln>
            <a:noFill/>
          </a:ln>
        </p:spPr>
        <p:txBody>
          <a:bodyPr spcFirstLastPara="1" wrap="square" lIns="121896" tIns="60932" rIns="121896" bIns="60932" anchor="ctr" anchorCtr="0">
            <a:noAutofit/>
          </a:bodyPr>
          <a:lstStyle/>
          <a:p>
            <a:endParaRPr sz="1867" dirty="0">
              <a:solidFill>
                <a:schemeClr val="lt1"/>
              </a:solidFill>
              <a:latin typeface="Century Gothic" panose="020B0502020202020204" pitchFamily="34" charset="0"/>
              <a:sym typeface="Arial"/>
            </a:endParaRPr>
          </a:p>
        </p:txBody>
      </p:sp>
      <p:pic>
        <p:nvPicPr>
          <p:cNvPr id="7" name="Google Shape;131;p22"/>
          <p:cNvPicPr preferRelativeResize="0"/>
          <p:nvPr/>
        </p:nvPicPr>
        <p:blipFill rotWithShape="1">
          <a:blip r:embed="rId3">
            <a:alphaModFix amt="10000"/>
          </a:blip>
          <a:srcRect r="4572" b="16989"/>
          <a:stretch/>
        </p:blipFill>
        <p:spPr>
          <a:xfrm>
            <a:off x="6209119" y="1653643"/>
            <a:ext cx="5982696" cy="5204253"/>
          </a:xfrm>
          <a:prstGeom prst="rect">
            <a:avLst/>
          </a:prstGeom>
          <a:noFill/>
          <a:ln>
            <a:noFill/>
          </a:ln>
        </p:spPr>
      </p:pic>
      <p:sp>
        <p:nvSpPr>
          <p:cNvPr id="8" name="Google Shape;132;p22"/>
          <p:cNvSpPr txBox="1">
            <a:spLocks/>
          </p:cNvSpPr>
          <p:nvPr/>
        </p:nvSpPr>
        <p:spPr>
          <a:xfrm>
            <a:off x="231321" y="3604127"/>
            <a:ext cx="11729358" cy="1303283"/>
          </a:xfrm>
          <a:prstGeom prst="rect">
            <a:avLst/>
          </a:prstGeom>
          <a:noFill/>
          <a:ln>
            <a:noFill/>
          </a:ln>
        </p:spPr>
        <p:txBody>
          <a:bodyPr spcFirstLastPara="1" vert="horz" wrap="square" lIns="121896" tIns="121896" rIns="121896" bIns="121896" rtlCol="0" anchor="ctr" anchorCtr="0">
            <a:noAutofit/>
          </a:bodyPr>
          <a:lstStyle/>
          <a:p>
            <a:pPr lvl="0" algn="ctr">
              <a:lnSpc>
                <a:spcPct val="80000"/>
              </a:lnSpc>
              <a:buClr>
                <a:schemeClr val="dk1"/>
              </a:buClr>
              <a:buSzPts val="5200"/>
              <a:defRPr/>
            </a:pPr>
            <a:r>
              <a:rPr lang="en-US" sz="6400" dirty="0">
                <a:solidFill>
                  <a:schemeClr val="bg1"/>
                </a:solidFill>
              </a:rPr>
              <a:t>COVID-19 UPDATE</a:t>
            </a:r>
          </a:p>
          <a:p>
            <a:pPr lvl="0" algn="ctr">
              <a:lnSpc>
                <a:spcPct val="80000"/>
              </a:lnSpc>
              <a:buClr>
                <a:schemeClr val="dk1"/>
              </a:buClr>
              <a:buSzPts val="5200"/>
              <a:defRPr/>
            </a:pPr>
            <a:endParaRPr lang="en-US" sz="6400" dirty="0">
              <a:solidFill>
                <a:schemeClr val="bg1"/>
              </a:solidFill>
            </a:endParaRPr>
          </a:p>
        </p:txBody>
      </p:sp>
      <p:sp>
        <p:nvSpPr>
          <p:cNvPr id="9" name="Google Shape;134;p22"/>
          <p:cNvSpPr txBox="1"/>
          <p:nvPr/>
        </p:nvSpPr>
        <p:spPr>
          <a:xfrm>
            <a:off x="4767005" y="5826139"/>
            <a:ext cx="4377019" cy="492428"/>
          </a:xfrm>
          <a:prstGeom prst="rect">
            <a:avLst/>
          </a:prstGeom>
          <a:noFill/>
          <a:ln>
            <a:noFill/>
          </a:ln>
        </p:spPr>
        <p:txBody>
          <a:bodyPr spcFirstLastPara="1" wrap="square" lIns="121896" tIns="60932" rIns="121896" bIns="60932" anchor="t" anchorCtr="0">
            <a:noAutofit/>
          </a:bodyPr>
          <a:lstStyle/>
          <a:p>
            <a:pPr algn="l"/>
            <a:r>
              <a:rPr lang="en-US" sz="2400" dirty="0">
                <a:solidFill>
                  <a:schemeClr val="lt1"/>
                </a:solidFill>
                <a:latin typeface="Century Gothic"/>
                <a:ea typeface="Century Gothic"/>
                <a:cs typeface="Century Gothic"/>
                <a:sym typeface="Century Gothic"/>
              </a:rPr>
              <a:t>May 22, 2020</a:t>
            </a:r>
            <a:endParaRPr sz="4800" dirty="0">
              <a:latin typeface="Century Gothic" panose="020B0502020202020204" pitchFamily="34" charset="0"/>
            </a:endParaRPr>
          </a:p>
        </p:txBody>
      </p:sp>
      <p:sp>
        <p:nvSpPr>
          <p:cNvPr id="10" name="Google Shape;135;p22"/>
          <p:cNvSpPr txBox="1"/>
          <p:nvPr/>
        </p:nvSpPr>
        <p:spPr>
          <a:xfrm>
            <a:off x="6787277" y="6550129"/>
            <a:ext cx="5404536" cy="307767"/>
          </a:xfrm>
          <a:prstGeom prst="rect">
            <a:avLst/>
          </a:prstGeom>
          <a:noFill/>
          <a:ln>
            <a:noFill/>
          </a:ln>
        </p:spPr>
        <p:txBody>
          <a:bodyPr spcFirstLastPara="1" wrap="square" lIns="121896" tIns="60932" rIns="121896" bIns="60932" anchor="t" anchorCtr="0">
            <a:noAutofit/>
          </a:bodyPr>
          <a:lstStyle/>
          <a:p>
            <a:pPr algn="l"/>
            <a:r>
              <a:rPr lang="en-US" sz="1200" dirty="0">
                <a:solidFill>
                  <a:schemeClr val="lt1"/>
                </a:solidFill>
                <a:latin typeface="Century Gothic"/>
                <a:ea typeface="Century Gothic"/>
                <a:cs typeface="Century Gothic"/>
                <a:sym typeface="Century Gothic"/>
              </a:rPr>
              <a:t>©2020 All Rights Reserved, California Center for Functional Medicine</a:t>
            </a:r>
          </a:p>
          <a:p>
            <a:pPr algn="l"/>
            <a:endParaRPr sz="4800" dirty="0">
              <a:latin typeface="Century Gothic" panose="020B0502020202020204" pitchFamily="34" charset="0"/>
            </a:endParaRPr>
          </a:p>
        </p:txBody>
      </p:sp>
      <p:pic>
        <p:nvPicPr>
          <p:cNvPr id="11" name="Google Shape;129;p22"/>
          <p:cNvPicPr preferRelativeResize="0"/>
          <p:nvPr/>
        </p:nvPicPr>
        <p:blipFill rotWithShape="1">
          <a:blip r:embed="rId4">
            <a:alphaModFix/>
          </a:blip>
          <a:srcRect/>
          <a:stretch/>
        </p:blipFill>
        <p:spPr>
          <a:xfrm>
            <a:off x="4767005" y="-45256"/>
            <a:ext cx="2777253" cy="1488380"/>
          </a:xfrm>
          <a:prstGeom prst="rect">
            <a:avLst/>
          </a:prstGeom>
          <a:noFill/>
          <a:ln>
            <a:noFill/>
          </a:ln>
        </p:spPr>
      </p:pic>
      <p:sp>
        <p:nvSpPr>
          <p:cNvPr id="12" name="Subtitle 2">
            <a:extLst>
              <a:ext uri="{FF2B5EF4-FFF2-40B4-BE49-F238E27FC236}">
                <a16:creationId xmlns:a16="http://schemas.microsoft.com/office/drawing/2014/main" id="{67CBF763-E441-406C-83DE-629865EB061F}"/>
              </a:ext>
            </a:extLst>
          </p:cNvPr>
          <p:cNvSpPr txBox="1">
            <a:spLocks/>
          </p:cNvSpPr>
          <p:nvPr/>
        </p:nvSpPr>
        <p:spPr>
          <a:xfrm>
            <a:off x="1636934" y="4559587"/>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Looking Forward at Nutrition, Metabolic Health, and COVID-19</a:t>
            </a:r>
          </a:p>
          <a:p>
            <a:pPr marL="0" indent="0" algn="ctr">
              <a:buNone/>
            </a:pPr>
            <a:r>
              <a:rPr lang="en-US" sz="2000" dirty="0">
                <a:solidFill>
                  <a:schemeClr val="bg1"/>
                </a:solidFill>
              </a:rPr>
              <a:t>Lindsay Christensen, MS, CNS </a:t>
            </a:r>
          </a:p>
        </p:txBody>
      </p:sp>
    </p:spTree>
    <p:extLst>
      <p:ext uri="{BB962C8B-B14F-4D97-AF65-F5344CB8AC3E}">
        <p14:creationId xmlns:p14="http://schemas.microsoft.com/office/powerpoint/2010/main" val="428881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429967" y="1101071"/>
            <a:ext cx="4837998" cy="4924425"/>
          </a:xfrm>
          <a:prstGeom prst="rect">
            <a:avLst/>
          </a:prstGeom>
          <a:noFill/>
        </p:spPr>
        <p:txBody>
          <a:bodyPr wrap="square" rtlCol="0">
            <a:spAutoFit/>
          </a:bodyPr>
          <a:lstStyle/>
          <a:p>
            <a:pPr marL="285750" indent="-285750">
              <a:buFont typeface="Arial" panose="020B0604020202020204" pitchFamily="34" charset="0"/>
              <a:buChar char="•"/>
            </a:pPr>
            <a:r>
              <a:rPr lang="en-US" b="1" dirty="0"/>
              <a:t>Nutrition talk around COVID is transitioning from discussions of acute immune support towards long-term prevention.</a:t>
            </a:r>
          </a:p>
          <a:p>
            <a:pPr marL="285750" indent="-285750">
              <a:buFont typeface="Arial" panose="020B0604020202020204" pitchFamily="34" charset="0"/>
              <a:buChar char="•"/>
            </a:pPr>
            <a:r>
              <a:rPr lang="en-US" dirty="0"/>
              <a:t>A growing body of research suggests that being metabolically unhealthy significantly increases one’s risk of contracting COVID-19 and suffering a severe course of infection</a:t>
            </a:r>
          </a:p>
          <a:p>
            <a:pPr marL="285750" indent="-285750">
              <a:buFont typeface="Arial" panose="020B0604020202020204" pitchFamily="34" charset="0"/>
              <a:buChar char="•"/>
            </a:pPr>
            <a:r>
              <a:rPr lang="en-US" dirty="0"/>
              <a:t>Only 12% of American adults are metabolically healthy, without the need for medications (</a:t>
            </a:r>
            <a:r>
              <a:rPr lang="en-US" dirty="0">
                <a:hlinkClick r:id="rId3"/>
              </a:rPr>
              <a:t>1</a:t>
            </a:r>
            <a:r>
              <a:rPr lang="en-US" dirty="0"/>
              <a:t>)</a:t>
            </a:r>
          </a:p>
          <a:p>
            <a:pPr marL="742950" lvl="1" indent="-274320">
              <a:buFont typeface="Arial" panose="020B0604020202020204" pitchFamily="34" charset="0"/>
              <a:buChar char="•"/>
            </a:pPr>
            <a:r>
              <a:rPr lang="en-US" sz="1600" dirty="0"/>
              <a:t>Blood glucose</a:t>
            </a:r>
          </a:p>
          <a:p>
            <a:pPr marL="742950" lvl="1" indent="-274320">
              <a:buFont typeface="Arial" panose="020B0604020202020204" pitchFamily="34" charset="0"/>
              <a:buChar char="•"/>
            </a:pPr>
            <a:r>
              <a:rPr lang="en-US" sz="1600" dirty="0"/>
              <a:t>Triglycerides</a:t>
            </a:r>
          </a:p>
          <a:p>
            <a:pPr marL="742950" lvl="1" indent="-274320">
              <a:buFont typeface="Arial" panose="020B0604020202020204" pitchFamily="34" charset="0"/>
              <a:buChar char="•"/>
            </a:pPr>
            <a:r>
              <a:rPr lang="en-US" sz="1600" dirty="0"/>
              <a:t>HDL cholesterol</a:t>
            </a:r>
          </a:p>
          <a:p>
            <a:pPr marL="742950" lvl="1" indent="-274320">
              <a:buFont typeface="Arial" panose="020B0604020202020204" pitchFamily="34" charset="0"/>
              <a:buChar char="•"/>
            </a:pPr>
            <a:r>
              <a:rPr lang="en-US" sz="1600" dirty="0"/>
              <a:t>Blood pressure</a:t>
            </a:r>
          </a:p>
          <a:p>
            <a:pPr marL="742950" lvl="1" indent="-274320">
              <a:buFont typeface="Arial" panose="020B0604020202020204" pitchFamily="34" charset="0"/>
              <a:buChar char="•"/>
            </a:pPr>
            <a:r>
              <a:rPr lang="en-US" sz="1600" dirty="0"/>
              <a:t>Waist circumference</a:t>
            </a:r>
          </a:p>
          <a:p>
            <a:pPr marL="285750" indent="-274320">
              <a:buFont typeface="Arial" panose="020B0604020202020204" pitchFamily="34" charset="0"/>
              <a:buChar char="•"/>
            </a:pPr>
            <a:r>
              <a:rPr lang="en-US" b="1" dirty="0"/>
              <a:t>Looking forward, optimizing metabolic health may be essential for protecting yourself from future waves of COVID</a:t>
            </a:r>
          </a:p>
          <a:p>
            <a:pPr marL="285750"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294860" y="-40584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In the Time of COVID-19, Metabolic Health is Essential</a:t>
            </a:r>
          </a:p>
        </p:txBody>
      </p:sp>
      <p:pic>
        <p:nvPicPr>
          <p:cNvPr id="9" name="Picture 8" descr="A screenshot of a cell phone&#10;&#10;Description automatically generated">
            <a:extLst>
              <a:ext uri="{FF2B5EF4-FFF2-40B4-BE49-F238E27FC236}">
                <a16:creationId xmlns:a16="http://schemas.microsoft.com/office/drawing/2014/main" id="{971E6AD0-4955-4E14-8E35-16DF3F180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982" y="1320069"/>
            <a:ext cx="5608275" cy="3861107"/>
          </a:xfrm>
          <a:prstGeom prst="rect">
            <a:avLst/>
          </a:prstGeom>
        </p:spPr>
      </p:pic>
    </p:spTree>
    <p:extLst>
      <p:ext uri="{BB962C8B-B14F-4D97-AF65-F5344CB8AC3E}">
        <p14:creationId xmlns:p14="http://schemas.microsoft.com/office/powerpoint/2010/main" val="372418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504449" y="1291145"/>
            <a:ext cx="5487207" cy="5416868"/>
          </a:xfrm>
          <a:prstGeom prst="rect">
            <a:avLst/>
          </a:prstGeom>
          <a:noFill/>
        </p:spPr>
        <p:txBody>
          <a:bodyPr wrap="square" rtlCol="0">
            <a:spAutoFit/>
          </a:bodyPr>
          <a:lstStyle/>
          <a:p>
            <a:pPr marL="285750" indent="-285750">
              <a:buFont typeface="Arial" panose="020B0604020202020204" pitchFamily="34" charset="0"/>
              <a:buChar char="•"/>
            </a:pPr>
            <a:r>
              <a:rPr lang="en-US" b="1" dirty="0"/>
              <a:t>Cut out the junk food! </a:t>
            </a:r>
          </a:p>
          <a:p>
            <a:pPr marL="285750" indent="-285750">
              <a:buFont typeface="Arial" panose="020B0604020202020204" pitchFamily="34" charset="0"/>
              <a:buChar char="•"/>
            </a:pPr>
            <a:r>
              <a:rPr lang="en-US" b="1" dirty="0"/>
              <a:t>Eat a nutrient-dense, Paleo template diet.</a:t>
            </a:r>
          </a:p>
          <a:p>
            <a:pPr marL="742950" lvl="1" indent="-285750">
              <a:buFont typeface="Arial" panose="020B0604020202020204" pitchFamily="34" charset="0"/>
              <a:buChar char="•"/>
            </a:pPr>
            <a:r>
              <a:rPr lang="en-US" sz="1600" dirty="0"/>
              <a:t>A Paleo diet has been shown time and time again to improve cardiometabolic risk factors (</a:t>
            </a:r>
            <a:r>
              <a:rPr lang="en-US" sz="1600" dirty="0">
                <a:hlinkClick r:id="rId3"/>
              </a:rPr>
              <a:t>2</a:t>
            </a:r>
            <a:r>
              <a:rPr lang="en-US" sz="1600" dirty="0"/>
              <a:t>, </a:t>
            </a:r>
            <a:r>
              <a:rPr lang="en-US" sz="1600" dirty="0">
                <a:hlinkClick r:id="rId4"/>
              </a:rPr>
              <a:t>3</a:t>
            </a:r>
            <a:r>
              <a:rPr lang="en-US" sz="1600" dirty="0"/>
              <a:t>) </a:t>
            </a:r>
          </a:p>
          <a:p>
            <a:pPr marL="1200150" lvl="2" indent="-285750">
              <a:buFont typeface="Arial" panose="020B0604020202020204" pitchFamily="34" charset="0"/>
              <a:buChar char="•"/>
            </a:pPr>
            <a:r>
              <a:rPr lang="en-US" sz="1600" dirty="0"/>
              <a:t>Improve waist circumference, triglycerides, blood pressure, HDL cholesterol, and fasting blood sugar. </a:t>
            </a:r>
          </a:p>
          <a:p>
            <a:pPr marL="285750" indent="-285750">
              <a:buFont typeface="Arial" panose="020B0604020202020204" pitchFamily="34" charset="0"/>
              <a:buChar char="•"/>
            </a:pPr>
            <a:r>
              <a:rPr lang="en-US" b="1" dirty="0"/>
              <a:t>Consider incorporating intermittent fasting. </a:t>
            </a:r>
            <a:endParaRPr lang="en-US" dirty="0"/>
          </a:p>
          <a:p>
            <a:pPr marL="742950" lvl="1" indent="-285750">
              <a:buFont typeface="Arial" panose="020B0604020202020204" pitchFamily="34" charset="0"/>
              <a:buChar char="•"/>
            </a:pPr>
            <a:r>
              <a:rPr lang="en-US" sz="1600" dirty="0"/>
              <a:t>Fasting has been shown to rejuvenate populations of immune cells (</a:t>
            </a:r>
            <a:r>
              <a:rPr lang="en-US" sz="1600" dirty="0">
                <a:hlinkClick r:id="rId5"/>
              </a:rPr>
              <a:t>4</a:t>
            </a:r>
            <a:r>
              <a:rPr lang="en-US" sz="1600" dirty="0"/>
              <a:t>)</a:t>
            </a:r>
          </a:p>
          <a:p>
            <a:pPr marL="742950" lvl="1" indent="-285750">
              <a:buFont typeface="Arial" panose="020B0604020202020204" pitchFamily="34" charset="0"/>
              <a:buChar char="•"/>
            </a:pPr>
            <a:r>
              <a:rPr lang="en-US" sz="1600" dirty="0"/>
              <a:t>It also reduces inflammation and improves cardiometabolic risk factors (</a:t>
            </a:r>
            <a:r>
              <a:rPr lang="en-US" sz="1600" dirty="0">
                <a:hlinkClick r:id="rId6"/>
              </a:rPr>
              <a:t>5</a:t>
            </a:r>
            <a:r>
              <a:rPr lang="en-US" sz="1600" dirty="0"/>
              <a:t>)</a:t>
            </a:r>
          </a:p>
          <a:p>
            <a:pPr marL="742950" lvl="1" indent="-285750">
              <a:buFont typeface="Arial" panose="020B0604020202020204" pitchFamily="34" charset="0"/>
              <a:buChar char="•"/>
            </a:pPr>
            <a:r>
              <a:rPr lang="en-US" sz="1600" dirty="0"/>
              <a:t>A 16:8 time window is a good option</a:t>
            </a:r>
          </a:p>
          <a:p>
            <a:pPr marL="742950" lvl="1" indent="-285750">
              <a:buFont typeface="Arial" panose="020B0604020202020204" pitchFamily="34" charset="0"/>
              <a:buChar char="•"/>
            </a:pPr>
            <a:r>
              <a:rPr lang="en-US" sz="1600" dirty="0"/>
              <a:t>The </a:t>
            </a:r>
            <a:r>
              <a:rPr lang="en-US" sz="1600" dirty="0">
                <a:hlinkClick r:id="rId7"/>
              </a:rPr>
              <a:t>Zero app </a:t>
            </a:r>
            <a:r>
              <a:rPr lang="en-US" sz="1600" dirty="0"/>
              <a:t>is a helpful tool for tracking fasting</a:t>
            </a:r>
          </a:p>
          <a:p>
            <a:pPr marL="742950" lvl="1" indent="-285750">
              <a:buFont typeface="Arial" panose="020B0604020202020204" pitchFamily="34" charset="0"/>
              <a:buChar char="•"/>
            </a:pPr>
            <a:r>
              <a:rPr lang="en-US" sz="1600" dirty="0">
                <a:hlinkClick r:id="rId8"/>
              </a:rPr>
              <a:t>One interesting study </a:t>
            </a:r>
            <a:r>
              <a:rPr lang="en-US" sz="1600" dirty="0"/>
              <a:t>showed that fasting helped in bacterial infections but not in viral infections. While this was only one study, it may be better to avoid longer multi-day fasts at this time and stick with daily IF.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608645" y="-20369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Ways to Improve Metabolic Health with Nutrition</a:t>
            </a:r>
          </a:p>
        </p:txBody>
      </p:sp>
      <p:pic>
        <p:nvPicPr>
          <p:cNvPr id="3" name="Picture 2" descr="A screenshot of a cell phone&#10;&#10;Description automatically generated">
            <a:extLst>
              <a:ext uri="{FF2B5EF4-FFF2-40B4-BE49-F238E27FC236}">
                <a16:creationId xmlns:a16="http://schemas.microsoft.com/office/drawing/2014/main" id="{6D56F550-6361-4A79-BE81-6B7A9AB210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5852" y="1253448"/>
            <a:ext cx="5591699" cy="4064910"/>
          </a:xfrm>
          <a:prstGeom prst="rect">
            <a:avLst/>
          </a:prstGeom>
        </p:spPr>
      </p:pic>
    </p:spTree>
    <p:extLst>
      <p:ext uri="{BB962C8B-B14F-4D97-AF65-F5344CB8AC3E}">
        <p14:creationId xmlns:p14="http://schemas.microsoft.com/office/powerpoint/2010/main" val="196953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568560" y="934981"/>
            <a:ext cx="3645303" cy="5601533"/>
          </a:xfrm>
          <a:prstGeom prst="rect">
            <a:avLst/>
          </a:prstGeom>
          <a:noFill/>
        </p:spPr>
        <p:txBody>
          <a:bodyPr wrap="square" rtlCol="0">
            <a:spAutoFit/>
          </a:bodyPr>
          <a:lstStyle/>
          <a:p>
            <a:pPr marL="285750" indent="-285750">
              <a:buFont typeface="Arial" panose="020B0604020202020204" pitchFamily="34" charset="0"/>
              <a:buChar char="•"/>
            </a:pPr>
            <a:r>
              <a:rPr lang="en-US" dirty="0"/>
              <a:t>A clinical trial is under way that will investigate the applications of a ketogenic diet in COVID-19 critical care patients. </a:t>
            </a:r>
            <a:r>
              <a:rPr lang="en-US" sz="1600" dirty="0"/>
              <a:t>(</a:t>
            </a:r>
            <a:r>
              <a:rPr lang="en-US" sz="1600" dirty="0">
                <a:hlinkClick r:id="rId3"/>
              </a:rPr>
              <a:t>6</a:t>
            </a:r>
            <a:r>
              <a:rPr lang="en-US" sz="1600" dirty="0"/>
              <a:t>)</a:t>
            </a:r>
            <a:endParaRPr lang="en-US" dirty="0"/>
          </a:p>
          <a:p>
            <a:pPr marL="742950" lvl="1" indent="-285750">
              <a:buFont typeface="Arial" panose="020B0604020202020204" pitchFamily="34" charset="0"/>
              <a:buChar char="•"/>
            </a:pPr>
            <a:r>
              <a:rPr lang="en-US" sz="1600" dirty="0"/>
              <a:t>In sick individuals, it is possible that a ketogenic diet could improve gas exchange, reduce inflammation, and reduce the duration of mechanical ventilation. </a:t>
            </a:r>
          </a:p>
          <a:p>
            <a:pPr marL="285750" indent="-285750">
              <a:buFont typeface="Arial" panose="020B0604020202020204" pitchFamily="34" charset="0"/>
              <a:buChar char="•"/>
            </a:pPr>
            <a:r>
              <a:rPr lang="en-US" dirty="0"/>
              <a:t>Does this mean you should go automatically go on a keto diet? </a:t>
            </a:r>
          </a:p>
          <a:p>
            <a:pPr marL="742950" lvl="1" indent="-285750">
              <a:buFont typeface="Arial" panose="020B0604020202020204" pitchFamily="34" charset="0"/>
              <a:buChar char="•"/>
            </a:pPr>
            <a:r>
              <a:rPr lang="en-US" sz="1600" dirty="0"/>
              <a:t>No, not necessarily! There are many factors that may impact whether or not keto is right for you. </a:t>
            </a:r>
          </a:p>
          <a:p>
            <a:pPr marL="742950" lvl="1" indent="-285750">
              <a:buFont typeface="Arial" panose="020B0604020202020204" pitchFamily="34" charset="0"/>
              <a:buChar char="•"/>
            </a:pPr>
            <a:r>
              <a:rPr lang="en-US" sz="1600" b="1" dirty="0"/>
              <a:t>In some people, keto may improve metabolic risk factors that contribute to the risk of catching COVID. </a:t>
            </a:r>
            <a:endParaRPr lang="en-US" sz="1600" dirty="0"/>
          </a:p>
          <a:p>
            <a:pPr marL="742950" lvl="1"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568560" y="-44400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Possible Benefits of a Ketogenic Diet in COVID-19?  </a:t>
            </a:r>
          </a:p>
        </p:txBody>
      </p:sp>
      <p:pic>
        <p:nvPicPr>
          <p:cNvPr id="4" name="Picture 3" descr="A screenshot of a social media post&#10;&#10;Description automatically generated">
            <a:extLst>
              <a:ext uri="{FF2B5EF4-FFF2-40B4-BE49-F238E27FC236}">
                <a16:creationId xmlns:a16="http://schemas.microsoft.com/office/drawing/2014/main" id="{1D517F83-748E-4C50-B636-85461C9E3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400" y="992820"/>
            <a:ext cx="7171040" cy="3422416"/>
          </a:xfrm>
          <a:prstGeom prst="rect">
            <a:avLst/>
          </a:prstGeom>
        </p:spPr>
      </p:pic>
      <p:sp>
        <p:nvSpPr>
          <p:cNvPr id="9" name="TextBox 8">
            <a:extLst>
              <a:ext uri="{FF2B5EF4-FFF2-40B4-BE49-F238E27FC236}">
                <a16:creationId xmlns:a16="http://schemas.microsoft.com/office/drawing/2014/main" id="{174DC113-38F4-4C8B-B6AE-AF264CEFAA84}"/>
              </a:ext>
            </a:extLst>
          </p:cNvPr>
          <p:cNvSpPr txBox="1"/>
          <p:nvPr/>
        </p:nvSpPr>
        <p:spPr>
          <a:xfrm>
            <a:off x="6830791" y="3988769"/>
            <a:ext cx="4903305" cy="1815882"/>
          </a:xfrm>
          <a:prstGeom prst="rect">
            <a:avLst/>
          </a:prstGeom>
          <a:noFill/>
        </p:spPr>
        <p:txBody>
          <a:bodyPr wrap="square" rtlCol="0">
            <a:spAutoFit/>
          </a:bodyPr>
          <a:lstStyle/>
          <a:p>
            <a:r>
              <a:rPr lang="en-US" sz="1600" i="1" dirty="0"/>
              <a:t>“High fat, low carbohydrate diets have been shown to reduce duration of ventilator support and partial pressure carbon dioxide in patients with acute respiratory failure. In addition, metabolic ketosis reduces systemic inflammation. This mechanism could be leveraged to halt the cytokine storm characteristic of COVID-19 infection.”</a:t>
            </a:r>
          </a:p>
        </p:txBody>
      </p:sp>
    </p:spTree>
    <p:extLst>
      <p:ext uri="{BB962C8B-B14F-4D97-AF65-F5344CB8AC3E}">
        <p14:creationId xmlns:p14="http://schemas.microsoft.com/office/powerpoint/2010/main" val="40525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9">
            <a:extLst>
              <a:ext uri="{FF2B5EF4-FFF2-40B4-BE49-F238E27FC236}">
                <a16:creationId xmlns:a16="http://schemas.microsoft.com/office/drawing/2014/main" id="{E4FA0186-C63F-4EDC-9D90-13FB561958B6}"/>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oogle Shape;171;p29">
            <a:extLst>
              <a:ext uri="{FF2B5EF4-FFF2-40B4-BE49-F238E27FC236}">
                <a16:creationId xmlns:a16="http://schemas.microsoft.com/office/drawing/2014/main" id="{85BE92AA-9936-4287-A297-D4AEA80AEA30}"/>
              </a:ext>
            </a:extLst>
          </p:cNvPr>
          <p:cNvGrpSpPr/>
          <p:nvPr/>
        </p:nvGrpSpPr>
        <p:grpSpPr>
          <a:xfrm>
            <a:off x="4782422" y="5581522"/>
            <a:ext cx="2627154" cy="1057705"/>
            <a:chOff x="9372600" y="211834"/>
            <a:chExt cx="2555100" cy="1026300"/>
          </a:xfrm>
        </p:grpSpPr>
        <p:sp>
          <p:nvSpPr>
            <p:cNvPr id="7" name="Google Shape;172;p29">
              <a:extLst>
                <a:ext uri="{FF2B5EF4-FFF2-40B4-BE49-F238E27FC236}">
                  <a16:creationId xmlns:a16="http://schemas.microsoft.com/office/drawing/2014/main" id="{AD3BFBB6-00E5-4705-B7AD-9545C5C2047B}"/>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8" name="Google Shape;173;p29">
              <a:extLst>
                <a:ext uri="{FF2B5EF4-FFF2-40B4-BE49-F238E27FC236}">
                  <a16:creationId xmlns:a16="http://schemas.microsoft.com/office/drawing/2014/main" id="{7230A447-DE6F-4360-B13F-378D2929C1BB}"/>
                </a:ext>
              </a:extLst>
            </p:cNvPr>
            <p:cNvPicPr preferRelativeResize="0"/>
            <p:nvPr/>
          </p:nvPicPr>
          <p:blipFill rotWithShape="1">
            <a:blip r:embed="rId2">
              <a:alphaModFix/>
            </a:blip>
            <a:srcRect/>
            <a:stretch/>
          </p:blipFill>
          <p:spPr>
            <a:xfrm>
              <a:off x="9587557" y="233000"/>
              <a:ext cx="2124900" cy="983700"/>
            </a:xfrm>
            <a:prstGeom prst="roundRect">
              <a:avLst>
                <a:gd name="adj" fmla="val 50000"/>
              </a:avLst>
            </a:prstGeom>
            <a:noFill/>
            <a:ln>
              <a:noFill/>
            </a:ln>
          </p:spPr>
        </p:pic>
      </p:grpSp>
      <p:sp>
        <p:nvSpPr>
          <p:cNvPr id="13" name="TextBox 12">
            <a:extLst>
              <a:ext uri="{FF2B5EF4-FFF2-40B4-BE49-F238E27FC236}">
                <a16:creationId xmlns:a16="http://schemas.microsoft.com/office/drawing/2014/main" id="{C73328B5-BC4A-43EF-8564-D9A852A0B7DB}"/>
              </a:ext>
            </a:extLst>
          </p:cNvPr>
          <p:cNvSpPr txBox="1"/>
          <p:nvPr/>
        </p:nvSpPr>
        <p:spPr>
          <a:xfrm>
            <a:off x="566990" y="1128985"/>
            <a:ext cx="4436451" cy="3662541"/>
          </a:xfrm>
          <a:prstGeom prst="rect">
            <a:avLst/>
          </a:prstGeom>
          <a:noFill/>
        </p:spPr>
        <p:txBody>
          <a:bodyPr wrap="square" rtlCol="0">
            <a:spAutoFit/>
          </a:bodyPr>
          <a:lstStyle/>
          <a:p>
            <a:pPr marL="742950" lvl="1" indent="-285750">
              <a:buFont typeface="Arial" panose="020B0604020202020204" pitchFamily="34" charset="0"/>
              <a:buChar char="•"/>
            </a:pPr>
            <a:r>
              <a:rPr lang="en-US" dirty="0"/>
              <a:t>Blackberries and blueberries </a:t>
            </a:r>
            <a:r>
              <a:rPr lang="en-US" sz="1600" dirty="0"/>
              <a:t>(</a:t>
            </a:r>
            <a:r>
              <a:rPr lang="en-US" sz="1600" dirty="0">
                <a:hlinkClick r:id="rId3"/>
              </a:rPr>
              <a:t>7</a:t>
            </a:r>
            <a:r>
              <a:rPr lang="en-US" sz="1600" dirty="0"/>
              <a:t>)</a:t>
            </a:r>
          </a:p>
          <a:p>
            <a:pPr marL="742950" lvl="1" indent="-285750">
              <a:buFont typeface="Arial" panose="020B0604020202020204" pitchFamily="34" charset="0"/>
              <a:buChar char="•"/>
            </a:pPr>
            <a:r>
              <a:rPr lang="en-US" dirty="0"/>
              <a:t>Wild seafood: Contains omega-3 fatty acids </a:t>
            </a:r>
            <a:r>
              <a:rPr lang="en-US" i="1" dirty="0"/>
              <a:t>from seafood </a:t>
            </a:r>
            <a:r>
              <a:rPr lang="en-US" dirty="0"/>
              <a:t>and astaxanthin have beneficial effects on cardiometabolic risk factors </a:t>
            </a:r>
            <a:r>
              <a:rPr lang="en-US" sz="1600" dirty="0"/>
              <a:t>(</a:t>
            </a:r>
            <a:r>
              <a:rPr lang="en-US" sz="1600" dirty="0">
                <a:hlinkClick r:id="rId4"/>
              </a:rPr>
              <a:t>8</a:t>
            </a:r>
            <a:r>
              <a:rPr lang="en-US" sz="1600" dirty="0"/>
              <a:t>, </a:t>
            </a:r>
            <a:r>
              <a:rPr lang="en-US" sz="1600" dirty="0">
                <a:hlinkClick r:id="rId5"/>
              </a:rPr>
              <a:t>9</a:t>
            </a:r>
            <a:r>
              <a:rPr lang="en-US" sz="1600" dirty="0"/>
              <a:t>)</a:t>
            </a:r>
          </a:p>
          <a:p>
            <a:pPr marL="742950" lvl="1" indent="-285750">
              <a:buFont typeface="Arial" panose="020B0604020202020204" pitchFamily="34" charset="0"/>
              <a:buChar char="•"/>
            </a:pPr>
            <a:r>
              <a:rPr lang="en-US" dirty="0"/>
              <a:t>Sulforaphane: Found in cruciferous vegetables, particularly broccoli sprouts </a:t>
            </a:r>
            <a:r>
              <a:rPr lang="en-US" sz="1600" dirty="0"/>
              <a:t>(</a:t>
            </a:r>
            <a:r>
              <a:rPr lang="en-US" sz="1600" dirty="0">
                <a:hlinkClick r:id="rId6"/>
              </a:rPr>
              <a:t>10</a:t>
            </a:r>
            <a:r>
              <a:rPr lang="en-US" sz="1600" dirty="0"/>
              <a:t>)</a:t>
            </a:r>
          </a:p>
          <a:p>
            <a:pPr marL="742950" lvl="1" indent="-285750">
              <a:buFont typeface="Arial" panose="020B0604020202020204" pitchFamily="34" charset="0"/>
              <a:buChar char="•"/>
            </a:pPr>
            <a:r>
              <a:rPr lang="en-US" dirty="0"/>
              <a:t>Nuts </a:t>
            </a:r>
            <a:r>
              <a:rPr lang="en-US" sz="1600" dirty="0"/>
              <a:t>(</a:t>
            </a:r>
            <a:r>
              <a:rPr lang="en-US" sz="1600" dirty="0">
                <a:hlinkClick r:id="rId7"/>
              </a:rPr>
              <a:t>11</a:t>
            </a:r>
            <a:r>
              <a:rPr lang="en-US" sz="1600" dirty="0"/>
              <a:t>)</a:t>
            </a:r>
          </a:p>
          <a:p>
            <a:pPr marL="742950" lvl="1" indent="-285750">
              <a:buFont typeface="Arial" panose="020B0604020202020204" pitchFamily="34" charset="0"/>
              <a:buChar char="•"/>
            </a:pPr>
            <a:r>
              <a:rPr lang="en-US" dirty="0"/>
              <a:t>Fermented full-fat dairy products, if tolerated </a:t>
            </a:r>
            <a:r>
              <a:rPr lang="en-US" sz="1600" dirty="0"/>
              <a:t>(</a:t>
            </a:r>
            <a:r>
              <a:rPr lang="en-US" sz="1600" dirty="0">
                <a:hlinkClick r:id="rId8"/>
              </a:rPr>
              <a:t>12</a:t>
            </a:r>
            <a:r>
              <a:rPr lang="en-US" sz="1600" dirty="0"/>
              <a: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14" name="Title 1">
            <a:extLst>
              <a:ext uri="{FF2B5EF4-FFF2-40B4-BE49-F238E27FC236}">
                <a16:creationId xmlns:a16="http://schemas.microsoft.com/office/drawing/2014/main" id="{1BD5E5A2-29D5-424B-A634-59038AB14417}"/>
              </a:ext>
            </a:extLst>
          </p:cNvPr>
          <p:cNvSpPr txBox="1">
            <a:spLocks/>
          </p:cNvSpPr>
          <p:nvPr/>
        </p:nvSpPr>
        <p:spPr>
          <a:xfrm>
            <a:off x="568560" y="-35649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Foods for Cardiometabolic Support </a:t>
            </a:r>
          </a:p>
        </p:txBody>
      </p:sp>
      <p:pic>
        <p:nvPicPr>
          <p:cNvPr id="3" name="Picture 2" descr="A plate of food with broccoli&#10;&#10;Description automatically generated">
            <a:extLst>
              <a:ext uri="{FF2B5EF4-FFF2-40B4-BE49-F238E27FC236}">
                <a16:creationId xmlns:a16="http://schemas.microsoft.com/office/drawing/2014/main" id="{9B8C3BED-5AF5-4526-B6D4-593A0EE368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8138" y="702762"/>
            <a:ext cx="3776539" cy="2749321"/>
          </a:xfrm>
          <a:prstGeom prst="rect">
            <a:avLst/>
          </a:prstGeom>
        </p:spPr>
      </p:pic>
      <p:pic>
        <p:nvPicPr>
          <p:cNvPr id="10" name="Picture 9" descr="A plate of food with a fork&#10;&#10;Description automatically generated">
            <a:extLst>
              <a:ext uri="{FF2B5EF4-FFF2-40B4-BE49-F238E27FC236}">
                <a16:creationId xmlns:a16="http://schemas.microsoft.com/office/drawing/2014/main" id="{7A207DA8-8BAD-4854-A01D-748AA3B07F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67575" y="2307047"/>
            <a:ext cx="3441375" cy="2285073"/>
          </a:xfrm>
          <a:prstGeom prst="rect">
            <a:avLst/>
          </a:prstGeom>
        </p:spPr>
      </p:pic>
      <p:pic>
        <p:nvPicPr>
          <p:cNvPr id="12" name="Picture 11" descr="A picture containing cup, food, indoor, table&#10;&#10;Description automatically generated">
            <a:extLst>
              <a:ext uri="{FF2B5EF4-FFF2-40B4-BE49-F238E27FC236}">
                <a16:creationId xmlns:a16="http://schemas.microsoft.com/office/drawing/2014/main" id="{5E3F4EE8-D825-485D-83F4-7AE167CB41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41975" y="3812453"/>
            <a:ext cx="3312702" cy="2209571"/>
          </a:xfrm>
          <a:prstGeom prst="rect">
            <a:avLst/>
          </a:prstGeom>
        </p:spPr>
      </p:pic>
    </p:spTree>
    <p:extLst>
      <p:ext uri="{BB962C8B-B14F-4D97-AF65-F5344CB8AC3E}">
        <p14:creationId xmlns:p14="http://schemas.microsoft.com/office/powerpoint/2010/main" val="120123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38B3-EC86-423C-A1CF-404F1355B6DA}"/>
              </a:ext>
            </a:extLst>
          </p:cNvPr>
          <p:cNvSpPr>
            <a:spLocks noGrp="1"/>
          </p:cNvSpPr>
          <p:nvPr>
            <p:ph type="title"/>
          </p:nvPr>
        </p:nvSpPr>
        <p:spPr>
          <a:xfrm>
            <a:off x="612913" y="76228"/>
            <a:ext cx="10515600" cy="1325563"/>
          </a:xfrm>
        </p:spPr>
        <p:txBody>
          <a:bodyPr/>
          <a:lstStyle/>
          <a:p>
            <a:r>
              <a:rPr lang="en-US" dirty="0"/>
              <a:t>References </a:t>
            </a:r>
          </a:p>
        </p:txBody>
      </p:sp>
      <p:sp>
        <p:nvSpPr>
          <p:cNvPr id="3" name="Content Placeholder 2">
            <a:extLst>
              <a:ext uri="{FF2B5EF4-FFF2-40B4-BE49-F238E27FC236}">
                <a16:creationId xmlns:a16="http://schemas.microsoft.com/office/drawing/2014/main" id="{24C628F9-BD40-4DCB-A6BF-9082F7F3063F}"/>
              </a:ext>
            </a:extLst>
          </p:cNvPr>
          <p:cNvSpPr>
            <a:spLocks noGrp="1"/>
          </p:cNvSpPr>
          <p:nvPr>
            <p:ph idx="1"/>
          </p:nvPr>
        </p:nvSpPr>
        <p:spPr>
          <a:xfrm>
            <a:off x="612913" y="1241091"/>
            <a:ext cx="10515600" cy="4647836"/>
          </a:xfrm>
        </p:spPr>
        <p:txBody>
          <a:bodyPr>
            <a:normAutofit fontScale="77500" lnSpcReduction="20000"/>
          </a:bodyPr>
          <a:lstStyle/>
          <a:p>
            <a:pPr marL="514350" indent="-514350">
              <a:lnSpc>
                <a:spcPct val="100000"/>
              </a:lnSpc>
              <a:buFont typeface="+mj-lt"/>
              <a:buAutoNum type="arabicPeriod"/>
            </a:pPr>
            <a:r>
              <a:rPr lang="en-US" sz="1600" dirty="0"/>
              <a:t>Araujo J, et al. Prevalence of optimal metabolic health in American adults: National Health and Nutrition Examination Survey 2009-2016. 2019; </a:t>
            </a:r>
            <a:r>
              <a:rPr lang="en-US" sz="1600" i="1" dirty="0" err="1"/>
              <a:t>Metab</a:t>
            </a:r>
            <a:r>
              <a:rPr lang="en-US" sz="1600" i="1" dirty="0"/>
              <a:t> </a:t>
            </a:r>
            <a:r>
              <a:rPr lang="en-US" sz="1600" i="1" dirty="0" err="1"/>
              <a:t>Syndr</a:t>
            </a:r>
            <a:r>
              <a:rPr lang="en-US" sz="1600" i="1" dirty="0"/>
              <a:t> </a:t>
            </a:r>
            <a:r>
              <a:rPr lang="en-US" sz="1600" i="1" dirty="0" err="1"/>
              <a:t>Relat</a:t>
            </a:r>
            <a:r>
              <a:rPr lang="en-US" sz="1600" i="1" dirty="0"/>
              <a:t> </a:t>
            </a:r>
            <a:r>
              <a:rPr lang="en-US" sz="1600" i="1" dirty="0" err="1"/>
              <a:t>Disord</a:t>
            </a:r>
            <a:r>
              <a:rPr lang="en-US" sz="1600" dirty="0"/>
              <a:t>. 2019; 17(1): 46-52. </a:t>
            </a:r>
          </a:p>
          <a:p>
            <a:pPr marL="514350" indent="-514350">
              <a:lnSpc>
                <a:spcPct val="100000"/>
              </a:lnSpc>
              <a:buFont typeface="+mj-lt"/>
              <a:buAutoNum type="arabicPeriod"/>
            </a:pPr>
            <a:r>
              <a:rPr lang="en-US" sz="1600" dirty="0" err="1"/>
              <a:t>Markofski</a:t>
            </a:r>
            <a:r>
              <a:rPr lang="en-US" sz="1600" dirty="0"/>
              <a:t> MM, et al. Single-arm 8-week ad libitum self-prepared Paleo diet reduces cardiometabolic disease risk factors in overweight adults. </a:t>
            </a:r>
            <a:r>
              <a:rPr lang="en-US" sz="1600" i="1" dirty="0"/>
              <a:t>Am J Lifestyle Med</a:t>
            </a:r>
            <a:r>
              <a:rPr lang="en-US" sz="1600" dirty="0"/>
              <a:t>. 2019; [online]. </a:t>
            </a:r>
          </a:p>
          <a:p>
            <a:pPr marL="514350" indent="-514350">
              <a:lnSpc>
                <a:spcPct val="100000"/>
              </a:lnSpc>
              <a:buFont typeface="+mj-lt"/>
              <a:buAutoNum type="arabicPeriod"/>
            </a:pPr>
            <a:r>
              <a:rPr lang="en-US" sz="1600" dirty="0" err="1"/>
              <a:t>Manheimer</a:t>
            </a:r>
            <a:r>
              <a:rPr lang="en-US" sz="1600" dirty="0"/>
              <a:t> EW, et al. Paleolithic nutrition for metabolic syndrome: systematic review and meta-analysis. </a:t>
            </a:r>
            <a:r>
              <a:rPr lang="en-US" sz="1600" i="1" dirty="0"/>
              <a:t>Am J Clin Nutr</a:t>
            </a:r>
            <a:r>
              <a:rPr lang="en-US" sz="1600" dirty="0"/>
              <a:t>. 2015; 102(4): 922-932. </a:t>
            </a:r>
          </a:p>
          <a:p>
            <a:pPr marL="514350" indent="-514350">
              <a:lnSpc>
                <a:spcPct val="100000"/>
              </a:lnSpc>
              <a:buFont typeface="+mj-lt"/>
              <a:buAutoNum type="arabicPeriod"/>
            </a:pPr>
            <a:r>
              <a:rPr lang="en-US" sz="1600" dirty="0"/>
              <a:t>Cheng CW, et al. Prolonged fasting reduces IGF-1/PKA to promote hematopoietic-stem-cell-based regeneration and reverse immunosuppression. </a:t>
            </a:r>
            <a:r>
              <a:rPr lang="en-US" sz="1600" i="1" dirty="0"/>
              <a:t>Cell Stem Cell</a:t>
            </a:r>
            <a:r>
              <a:rPr lang="en-US" sz="1600" dirty="0"/>
              <a:t>. 2014; 14(6): P810-823. </a:t>
            </a:r>
          </a:p>
          <a:p>
            <a:pPr marL="514350" indent="-514350">
              <a:lnSpc>
                <a:spcPct val="100000"/>
              </a:lnSpc>
              <a:buFont typeface="+mj-lt"/>
              <a:buAutoNum type="arabicPeriod"/>
            </a:pPr>
            <a:r>
              <a:rPr lang="en-US" sz="1600" dirty="0"/>
              <a:t>Sutton EF, et al. Early time-restricted feeding improves insulin sensitivity, blood pressure, and oxidative stress even without weight loss in men with prediabetes. </a:t>
            </a:r>
            <a:r>
              <a:rPr lang="en-US" sz="1600" i="1" dirty="0"/>
              <a:t>Cell </a:t>
            </a:r>
            <a:r>
              <a:rPr lang="en-US" sz="1600" i="1" dirty="0" err="1"/>
              <a:t>Metab</a:t>
            </a:r>
            <a:r>
              <a:rPr lang="en-US" sz="1600" dirty="0"/>
              <a:t>. 2018; 27(6): 1212-1221. </a:t>
            </a:r>
          </a:p>
          <a:p>
            <a:pPr marL="514350" indent="-514350">
              <a:lnSpc>
                <a:spcPct val="100000"/>
              </a:lnSpc>
              <a:buFont typeface="+mj-lt"/>
              <a:buAutoNum type="arabicPeriod"/>
            </a:pPr>
            <a:r>
              <a:rPr lang="en-US" sz="1600" dirty="0"/>
              <a:t>Keto-diet for Intubated Critical Care COVID-19 (KICC-COVID19). </a:t>
            </a:r>
            <a:r>
              <a:rPr lang="en-US" sz="1600" i="1" dirty="0"/>
              <a:t>Clinical Trials.gov</a:t>
            </a:r>
            <a:r>
              <a:rPr lang="en-US" sz="1600" dirty="0"/>
              <a:t>. 2020; </a:t>
            </a:r>
            <a:r>
              <a:rPr lang="en-US" sz="1600" dirty="0">
                <a:hlinkClick r:id="rId2"/>
              </a:rPr>
              <a:t>https://clinicaltrials.gov/ct2/show/NCT04358835</a:t>
            </a:r>
            <a:r>
              <a:rPr lang="en-US" sz="1600" dirty="0"/>
              <a:t>. </a:t>
            </a:r>
          </a:p>
          <a:p>
            <a:pPr marL="514350" indent="-514350">
              <a:lnSpc>
                <a:spcPct val="100000"/>
              </a:lnSpc>
              <a:buFont typeface="+mj-lt"/>
              <a:buAutoNum type="arabicPeriod"/>
            </a:pPr>
            <a:r>
              <a:rPr lang="en-US" sz="1600" dirty="0" err="1"/>
              <a:t>Stote</a:t>
            </a:r>
            <a:r>
              <a:rPr lang="en-US" sz="1600" dirty="0"/>
              <a:t> KS, et al. Effect of blueberry consumption on cardiometabolic health parameters in men with type 2 diabetes: An 8-week, double-blind, randomized, placebo-controlled trial. </a:t>
            </a:r>
            <a:r>
              <a:rPr lang="en-US" sz="1600" i="1" dirty="0"/>
              <a:t>Curr Dev Nutr</a:t>
            </a:r>
            <a:r>
              <a:rPr lang="en-US" sz="1600" dirty="0"/>
              <a:t>. 2020; 4(4): nzaa030. </a:t>
            </a:r>
          </a:p>
          <a:p>
            <a:pPr marL="514350" indent="-514350">
              <a:lnSpc>
                <a:spcPct val="100000"/>
              </a:lnSpc>
              <a:buFont typeface="+mj-lt"/>
              <a:buAutoNum type="arabicPeriod"/>
            </a:pPr>
            <a:r>
              <a:rPr lang="en-US" sz="1600" dirty="0" err="1"/>
              <a:t>Rimm</a:t>
            </a:r>
            <a:r>
              <a:rPr lang="en-US" sz="1600" dirty="0"/>
              <a:t> EB, et al. Seafood long-chain n-3 polyunsaturated fatty acids and cardiovascular disease: A Science Advisory From the American Heart Association. </a:t>
            </a:r>
            <a:r>
              <a:rPr lang="en-US" sz="1600" i="1" dirty="0"/>
              <a:t>Circulation</a:t>
            </a:r>
            <a:r>
              <a:rPr lang="en-US" sz="1600" dirty="0"/>
              <a:t>. 2018; 138(1): e35-347. </a:t>
            </a:r>
          </a:p>
          <a:p>
            <a:pPr marL="514350" indent="-514350">
              <a:lnSpc>
                <a:spcPct val="100000"/>
              </a:lnSpc>
              <a:buFont typeface="+mj-lt"/>
              <a:buAutoNum type="arabicPeriod"/>
            </a:pPr>
            <a:r>
              <a:rPr lang="en-US" sz="1600" dirty="0" err="1"/>
              <a:t>Urakaze</a:t>
            </a:r>
            <a:r>
              <a:rPr lang="en-US" sz="1600" dirty="0"/>
              <a:t> M, et al. Clinical study of astaxanthin on glucose tolerance in nondiabetic subjects. </a:t>
            </a:r>
            <a:r>
              <a:rPr lang="en-US" sz="1600" i="1" dirty="0"/>
              <a:t>Diabetes</a:t>
            </a:r>
            <a:r>
              <a:rPr lang="en-US" sz="1600" dirty="0"/>
              <a:t>. 2018; 67(Suppl 1): [online]. </a:t>
            </a:r>
          </a:p>
          <a:p>
            <a:pPr marL="514350" indent="-514350">
              <a:lnSpc>
                <a:spcPct val="100000"/>
              </a:lnSpc>
              <a:buFont typeface="+mj-lt"/>
              <a:buAutoNum type="arabicPeriod"/>
            </a:pPr>
            <a:r>
              <a:rPr lang="en-US" sz="1600" dirty="0"/>
              <a:t>Patel B, et al. Concerted redox modulation by sulforaphane alleviates diabetes and cardiometabolic syndrome. </a:t>
            </a:r>
            <a:r>
              <a:rPr lang="en-US" sz="1600" i="1" dirty="0"/>
              <a:t>Free </a:t>
            </a:r>
            <a:r>
              <a:rPr lang="en-US" sz="1600" i="1" dirty="0" err="1"/>
              <a:t>Radic</a:t>
            </a:r>
            <a:r>
              <a:rPr lang="en-US" sz="1600" i="1" dirty="0"/>
              <a:t> Biol Med</a:t>
            </a:r>
            <a:r>
              <a:rPr lang="en-US" sz="1600" dirty="0"/>
              <a:t>. 2018; 122: 150-160. </a:t>
            </a:r>
          </a:p>
          <a:p>
            <a:pPr marL="514350" indent="-514350">
              <a:lnSpc>
                <a:spcPct val="100000"/>
              </a:lnSpc>
              <a:buFont typeface="+mj-lt"/>
              <a:buAutoNum type="arabicPeriod"/>
            </a:pPr>
            <a:r>
              <a:rPr lang="en-US" sz="1600" dirty="0"/>
              <a:t>Kim Y, et al. Does Nut Consumption Reduce Mortality and/or Risk of Cardiometabolic Disease? An Updated Review Based on Meta-Analyses. </a:t>
            </a:r>
            <a:r>
              <a:rPr lang="en-US" sz="1600" i="1" dirty="0"/>
              <a:t>Int J Environ Res Public Health</a:t>
            </a:r>
            <a:r>
              <a:rPr lang="en-US" sz="1600" dirty="0"/>
              <a:t>. 2019; 16(24): 4957. </a:t>
            </a:r>
          </a:p>
          <a:p>
            <a:pPr marL="514350" indent="-514350">
              <a:lnSpc>
                <a:spcPct val="100000"/>
              </a:lnSpc>
              <a:buFont typeface="+mj-lt"/>
              <a:buAutoNum type="arabicPeriod"/>
            </a:pPr>
            <a:r>
              <a:rPr lang="en-US" sz="1600" dirty="0"/>
              <a:t>Astrup A, et al. Effects of Full-Fat and Fermented Dairy Products on Cardiometabolic Disease: Food Is More Than the Sum of Its Parts. </a:t>
            </a:r>
            <a:r>
              <a:rPr lang="en-US" sz="1600" i="1" dirty="0"/>
              <a:t>Adv Nutr</a:t>
            </a:r>
            <a:r>
              <a:rPr lang="en-US" sz="1600" dirty="0"/>
              <a:t>. 2019; 10(5): 924S-930S. </a:t>
            </a:r>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lnSpc>
                <a:spcPct val="100000"/>
              </a:lnSpc>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p:txBody>
      </p:sp>
      <p:sp>
        <p:nvSpPr>
          <p:cNvPr id="4" name="Google Shape;169;p29">
            <a:extLst>
              <a:ext uri="{FF2B5EF4-FFF2-40B4-BE49-F238E27FC236}">
                <a16:creationId xmlns:a16="http://schemas.microsoft.com/office/drawing/2014/main" id="{9B195914-9035-41DB-9F6A-6D9D2EFF14C7}"/>
              </a:ext>
            </a:extLst>
          </p:cNvPr>
          <p:cNvSpPr/>
          <p:nvPr/>
        </p:nvSpPr>
        <p:spPr>
          <a:xfrm>
            <a:off x="0" y="6107850"/>
            <a:ext cx="12192000" cy="750300"/>
          </a:xfrm>
          <a:prstGeom prst="rect">
            <a:avLst/>
          </a:prstGeom>
          <a:solidFill>
            <a:srgbClr val="84B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oogle Shape;171;p29">
            <a:extLst>
              <a:ext uri="{FF2B5EF4-FFF2-40B4-BE49-F238E27FC236}">
                <a16:creationId xmlns:a16="http://schemas.microsoft.com/office/drawing/2014/main" id="{5715B526-5520-4D8B-AF24-7AAD73A2FE97}"/>
              </a:ext>
            </a:extLst>
          </p:cNvPr>
          <p:cNvGrpSpPr/>
          <p:nvPr/>
        </p:nvGrpSpPr>
        <p:grpSpPr>
          <a:xfrm>
            <a:off x="4782422" y="5581522"/>
            <a:ext cx="2627154" cy="1057705"/>
            <a:chOff x="9372600" y="211834"/>
            <a:chExt cx="2555100" cy="1026300"/>
          </a:xfrm>
        </p:grpSpPr>
        <p:sp>
          <p:nvSpPr>
            <p:cNvPr id="6" name="Google Shape;172;p29">
              <a:extLst>
                <a:ext uri="{FF2B5EF4-FFF2-40B4-BE49-F238E27FC236}">
                  <a16:creationId xmlns:a16="http://schemas.microsoft.com/office/drawing/2014/main" id="{3E733E88-9298-4686-88E8-19CA1168A9FD}"/>
                </a:ext>
              </a:extLst>
            </p:cNvPr>
            <p:cNvSpPr/>
            <p:nvPr/>
          </p:nvSpPr>
          <p:spPr>
            <a:xfrm>
              <a:off x="9372600" y="211834"/>
              <a:ext cx="2555100" cy="10263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pic>
          <p:nvPicPr>
            <p:cNvPr id="7" name="Google Shape;173;p29">
              <a:extLst>
                <a:ext uri="{FF2B5EF4-FFF2-40B4-BE49-F238E27FC236}">
                  <a16:creationId xmlns:a16="http://schemas.microsoft.com/office/drawing/2014/main" id="{C1C1E1AE-F898-4502-8C68-908992E01513}"/>
                </a:ext>
              </a:extLst>
            </p:cNvPr>
            <p:cNvPicPr preferRelativeResize="0"/>
            <p:nvPr/>
          </p:nvPicPr>
          <p:blipFill rotWithShape="1">
            <a:blip r:embed="rId3">
              <a:alphaModFix/>
            </a:blip>
            <a:srcRect/>
            <a:stretch/>
          </p:blipFill>
          <p:spPr>
            <a:xfrm>
              <a:off x="9587557" y="233000"/>
              <a:ext cx="2124900" cy="983700"/>
            </a:xfrm>
            <a:prstGeom prst="roundRect">
              <a:avLst>
                <a:gd name="adj" fmla="val 50000"/>
              </a:avLst>
            </a:prstGeom>
            <a:noFill/>
            <a:ln>
              <a:noFill/>
            </a:ln>
          </p:spPr>
        </p:pic>
      </p:grpSp>
    </p:spTree>
    <p:extLst>
      <p:ext uri="{BB962C8B-B14F-4D97-AF65-F5344CB8AC3E}">
        <p14:creationId xmlns:p14="http://schemas.microsoft.com/office/powerpoint/2010/main" val="4343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897</Words>
  <Application>Microsoft Office PowerPoint</Application>
  <PresentationFormat>Widescreen</PresentationFormat>
  <Paragraphs>81</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Christensen</dc:creator>
  <cp:lastModifiedBy>Lindsay Christensen</cp:lastModifiedBy>
  <cp:revision>106</cp:revision>
  <dcterms:created xsi:type="dcterms:W3CDTF">2020-04-24T13:05:36Z</dcterms:created>
  <dcterms:modified xsi:type="dcterms:W3CDTF">2020-05-22T18:21:11Z</dcterms:modified>
</cp:coreProperties>
</file>