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8" r:id="rId1"/>
  </p:sldMasterIdLst>
  <p:notesMasterIdLst>
    <p:notesMasterId r:id="rId31"/>
  </p:notesMasterIdLst>
  <p:handoutMasterIdLst>
    <p:handoutMasterId r:id="rId32"/>
  </p:handoutMasterIdLst>
  <p:sldIdLst>
    <p:sldId id="276" r:id="rId2"/>
    <p:sldId id="300" r:id="rId3"/>
    <p:sldId id="644" r:id="rId4"/>
    <p:sldId id="670" r:id="rId5"/>
    <p:sldId id="672" r:id="rId6"/>
    <p:sldId id="673" r:id="rId7"/>
    <p:sldId id="674" r:id="rId8"/>
    <p:sldId id="675" r:id="rId9"/>
    <p:sldId id="695" r:id="rId10"/>
    <p:sldId id="676" r:id="rId11"/>
    <p:sldId id="677" r:id="rId12"/>
    <p:sldId id="696" r:id="rId13"/>
    <p:sldId id="678" r:id="rId14"/>
    <p:sldId id="680" r:id="rId15"/>
    <p:sldId id="681" r:id="rId16"/>
    <p:sldId id="682" r:id="rId17"/>
    <p:sldId id="683" r:id="rId18"/>
    <p:sldId id="697" r:id="rId19"/>
    <p:sldId id="684" r:id="rId20"/>
    <p:sldId id="685" r:id="rId21"/>
    <p:sldId id="686" r:id="rId22"/>
    <p:sldId id="687" r:id="rId23"/>
    <p:sldId id="700" r:id="rId24"/>
    <p:sldId id="380" r:id="rId25"/>
    <p:sldId id="341" r:id="rId26"/>
    <p:sldId id="669" r:id="rId27"/>
    <p:sldId id="699" r:id="rId28"/>
    <p:sldId id="701" r:id="rId29"/>
    <p:sldId id="343" r:id="rId3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648" autoAdjust="0"/>
    <p:restoredTop sz="65399" autoAdjust="0"/>
  </p:normalViewPr>
  <p:slideViewPr>
    <p:cSldViewPr>
      <p:cViewPr varScale="1">
        <p:scale>
          <a:sx n="42" d="100"/>
          <a:sy n="42" d="100"/>
        </p:scale>
        <p:origin x="1938"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6" d="100"/>
          <a:sy n="86" d="100"/>
        </p:scale>
        <p:origin x="1152"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3ECCB9-50A0-440E-8BA0-0D349CAFDA35}" type="doc">
      <dgm:prSet loTypeId="urn:microsoft.com/office/officeart/2018/layout/CircleProcess" loCatId="simpleprocesssa" qsTypeId="urn:microsoft.com/office/officeart/2005/8/quickstyle/simple5" qsCatId="simple" csTypeId="urn:microsoft.com/office/officeart/2005/8/colors/accent3_2" csCatId="accent3"/>
      <dgm:spPr/>
      <dgm:t>
        <a:bodyPr/>
        <a:lstStyle/>
        <a:p>
          <a:endParaRPr lang="en-US"/>
        </a:p>
      </dgm:t>
    </dgm:pt>
    <dgm:pt modelId="{05E1947F-93E3-4D44-8AC1-02D5F6E45079}">
      <dgm:prSet/>
      <dgm:spPr/>
      <dgm:t>
        <a:bodyPr/>
        <a:lstStyle/>
        <a:p>
          <a:r>
            <a:rPr lang="en-US" dirty="0">
              <a:solidFill>
                <a:schemeClr val="bg1"/>
              </a:solidFill>
            </a:rPr>
            <a:t>Strands of genetic material (mRNA) in special coating</a:t>
          </a:r>
        </a:p>
      </dgm:t>
    </dgm:pt>
    <dgm:pt modelId="{97B234CA-CA94-49AF-B870-0FEB16696D90}" type="parTrans" cxnId="{C37B2E9B-7698-4B22-A130-DE10697E1E88}">
      <dgm:prSet/>
      <dgm:spPr/>
      <dgm:t>
        <a:bodyPr/>
        <a:lstStyle/>
        <a:p>
          <a:endParaRPr lang="en-US">
            <a:solidFill>
              <a:schemeClr val="bg1"/>
            </a:solidFill>
          </a:endParaRPr>
        </a:p>
      </dgm:t>
    </dgm:pt>
    <dgm:pt modelId="{303422F3-CF12-4EE2-9F46-CBCC4B361ED6}" type="sibTrans" cxnId="{C37B2E9B-7698-4B22-A130-DE10697E1E88}">
      <dgm:prSet/>
      <dgm:spPr/>
      <dgm:t>
        <a:bodyPr/>
        <a:lstStyle/>
        <a:p>
          <a:endParaRPr lang="en-US">
            <a:solidFill>
              <a:schemeClr val="bg1"/>
            </a:solidFill>
          </a:endParaRPr>
        </a:p>
      </dgm:t>
    </dgm:pt>
    <dgm:pt modelId="{54F4FA9E-8571-4BF3-9011-A9EB02A6B2E0}">
      <dgm:prSet/>
      <dgm:spPr/>
      <dgm:t>
        <a:bodyPr/>
        <a:lstStyle/>
        <a:p>
          <a:r>
            <a:rPr lang="en-US" dirty="0">
              <a:solidFill>
                <a:schemeClr val="bg1"/>
              </a:solidFill>
            </a:rPr>
            <a:t>Instructions for the cell how to make a piece of “spike protein”</a:t>
          </a:r>
        </a:p>
      </dgm:t>
    </dgm:pt>
    <dgm:pt modelId="{2AC9D614-79C4-43E6-BA57-29EE17BD2046}" type="parTrans" cxnId="{9110F89C-2851-49B1-803E-81842486DCD9}">
      <dgm:prSet/>
      <dgm:spPr/>
      <dgm:t>
        <a:bodyPr/>
        <a:lstStyle/>
        <a:p>
          <a:endParaRPr lang="en-US">
            <a:solidFill>
              <a:schemeClr val="bg1"/>
            </a:solidFill>
          </a:endParaRPr>
        </a:p>
      </dgm:t>
    </dgm:pt>
    <dgm:pt modelId="{AFC6D708-B6A9-456C-96F7-6629F0491201}" type="sibTrans" cxnId="{9110F89C-2851-49B1-803E-81842486DCD9}">
      <dgm:prSet/>
      <dgm:spPr/>
      <dgm:t>
        <a:bodyPr/>
        <a:lstStyle/>
        <a:p>
          <a:endParaRPr lang="en-US">
            <a:solidFill>
              <a:schemeClr val="bg1"/>
            </a:solidFill>
          </a:endParaRPr>
        </a:p>
      </dgm:t>
    </dgm:pt>
    <dgm:pt modelId="{682D849F-AE38-4A35-99F7-3F2FB6BA8D08}">
      <dgm:prSet custT="1"/>
      <dgm:spPr/>
      <dgm:t>
        <a:bodyPr/>
        <a:lstStyle/>
        <a:p>
          <a:r>
            <a:rPr lang="en-US" sz="1600" dirty="0">
              <a:solidFill>
                <a:schemeClr val="bg1"/>
              </a:solidFill>
            </a:rPr>
            <a:t>The cell breaks down the mRNA strand (mRNA strand never enters the cell’s nucleus)</a:t>
          </a:r>
        </a:p>
      </dgm:t>
    </dgm:pt>
    <dgm:pt modelId="{5B055DD6-1303-44ED-80C5-E14150ED15F5}" type="parTrans" cxnId="{CB41D20D-5F78-4716-B4C0-EF3A443AB348}">
      <dgm:prSet/>
      <dgm:spPr/>
      <dgm:t>
        <a:bodyPr/>
        <a:lstStyle/>
        <a:p>
          <a:endParaRPr lang="en-US">
            <a:solidFill>
              <a:schemeClr val="bg1"/>
            </a:solidFill>
          </a:endParaRPr>
        </a:p>
      </dgm:t>
    </dgm:pt>
    <dgm:pt modelId="{FEFFD856-2CF8-4F4F-9375-9478BE7E6E6C}" type="sibTrans" cxnId="{CB41D20D-5F78-4716-B4C0-EF3A443AB348}">
      <dgm:prSet/>
      <dgm:spPr/>
      <dgm:t>
        <a:bodyPr/>
        <a:lstStyle/>
        <a:p>
          <a:endParaRPr lang="en-US">
            <a:solidFill>
              <a:schemeClr val="bg1"/>
            </a:solidFill>
          </a:endParaRPr>
        </a:p>
      </dgm:t>
    </dgm:pt>
    <dgm:pt modelId="{3EC2BFC2-B050-415D-9087-A38E7E65F235}">
      <dgm:prSet custT="1"/>
      <dgm:spPr/>
      <dgm:t>
        <a:bodyPr/>
        <a:lstStyle/>
        <a:p>
          <a:r>
            <a:rPr lang="en-US" sz="1500" dirty="0">
              <a:solidFill>
                <a:schemeClr val="bg1"/>
              </a:solidFill>
            </a:rPr>
            <a:t>Once on the cell surface, the protein or antigen causes the immune system to produce antibodies</a:t>
          </a:r>
        </a:p>
      </dgm:t>
    </dgm:pt>
    <dgm:pt modelId="{D86662B9-D2BA-4226-B934-D7AD3B2A3604}" type="parTrans" cxnId="{8E1E5ECE-DCBF-4CF2-B86C-E5EC774291D8}">
      <dgm:prSet/>
      <dgm:spPr/>
      <dgm:t>
        <a:bodyPr/>
        <a:lstStyle/>
        <a:p>
          <a:endParaRPr lang="en-US">
            <a:solidFill>
              <a:schemeClr val="bg1"/>
            </a:solidFill>
          </a:endParaRPr>
        </a:p>
      </dgm:t>
    </dgm:pt>
    <dgm:pt modelId="{06DCEA0F-F17D-4618-BF54-7435E3BA88CA}" type="sibTrans" cxnId="{8E1E5ECE-DCBF-4CF2-B86C-E5EC774291D8}">
      <dgm:prSet/>
      <dgm:spPr/>
      <dgm:t>
        <a:bodyPr/>
        <a:lstStyle/>
        <a:p>
          <a:endParaRPr lang="en-US">
            <a:solidFill>
              <a:schemeClr val="bg1"/>
            </a:solidFill>
          </a:endParaRPr>
        </a:p>
      </dgm:t>
    </dgm:pt>
    <dgm:pt modelId="{4FF6B6BA-82C7-42D5-8908-5D2D929224C7}" type="pres">
      <dgm:prSet presAssocID="{233ECCB9-50A0-440E-8BA0-0D349CAFDA35}" presName="Name0" presStyleCnt="0">
        <dgm:presLayoutVars>
          <dgm:chMax val="11"/>
          <dgm:chPref val="11"/>
          <dgm:dir/>
          <dgm:resizeHandles/>
        </dgm:presLayoutVars>
      </dgm:prSet>
      <dgm:spPr/>
    </dgm:pt>
    <dgm:pt modelId="{AE8BF3F3-D192-4DA8-87F5-F9557F192DA8}" type="pres">
      <dgm:prSet presAssocID="{3EC2BFC2-B050-415D-9087-A38E7E65F235}" presName="Accent4" presStyleCnt="0"/>
      <dgm:spPr/>
    </dgm:pt>
    <dgm:pt modelId="{18B273D6-F22B-4D2E-8822-49A2B0954B6C}" type="pres">
      <dgm:prSet presAssocID="{3EC2BFC2-B050-415D-9087-A38E7E65F235}" presName="Accent" presStyleLbl="node1" presStyleIdx="0" presStyleCnt="8"/>
      <dgm:spPr/>
    </dgm:pt>
    <dgm:pt modelId="{AAECA302-33DC-48DD-A8F3-A6C28A0A30CF}" type="pres">
      <dgm:prSet presAssocID="{3EC2BFC2-B050-415D-9087-A38E7E65F235}" presName="ParentBackground4" presStyleCnt="0"/>
      <dgm:spPr/>
    </dgm:pt>
    <dgm:pt modelId="{3147A489-A7B1-4AC3-AA40-778379F9373C}" type="pres">
      <dgm:prSet presAssocID="{3EC2BFC2-B050-415D-9087-A38E7E65F235}" presName="ParentBackground" presStyleLbl="node1" presStyleIdx="1" presStyleCnt="8"/>
      <dgm:spPr/>
    </dgm:pt>
    <dgm:pt modelId="{00501B1A-8053-4AB9-B8D4-C62D52564335}" type="pres">
      <dgm:prSet presAssocID="{3EC2BFC2-B050-415D-9087-A38E7E65F235}" presName="Parent4" presStyleLbl="fgAcc0" presStyleIdx="0" presStyleCnt="0">
        <dgm:presLayoutVars>
          <dgm:chMax val="1"/>
          <dgm:chPref val="1"/>
          <dgm:bulletEnabled val="1"/>
        </dgm:presLayoutVars>
      </dgm:prSet>
      <dgm:spPr/>
    </dgm:pt>
    <dgm:pt modelId="{523CAA8D-54CC-4160-BA46-E1547D06698B}" type="pres">
      <dgm:prSet presAssocID="{682D849F-AE38-4A35-99F7-3F2FB6BA8D08}" presName="Accent3" presStyleCnt="0"/>
      <dgm:spPr/>
    </dgm:pt>
    <dgm:pt modelId="{F03092BE-E705-444B-9429-06392AE33A07}" type="pres">
      <dgm:prSet presAssocID="{682D849F-AE38-4A35-99F7-3F2FB6BA8D08}" presName="Accent" presStyleLbl="node1" presStyleIdx="2" presStyleCnt="8"/>
      <dgm:spPr/>
    </dgm:pt>
    <dgm:pt modelId="{DCA52E22-A9FF-48B6-B47B-2AC00BFF11FA}" type="pres">
      <dgm:prSet presAssocID="{682D849F-AE38-4A35-99F7-3F2FB6BA8D08}" presName="ParentBackground3" presStyleCnt="0"/>
      <dgm:spPr/>
    </dgm:pt>
    <dgm:pt modelId="{1C829498-FF12-4D74-9938-5D3A1362A728}" type="pres">
      <dgm:prSet presAssocID="{682D849F-AE38-4A35-99F7-3F2FB6BA8D08}" presName="ParentBackground" presStyleLbl="node1" presStyleIdx="3" presStyleCnt="8"/>
      <dgm:spPr/>
    </dgm:pt>
    <dgm:pt modelId="{B03A4E01-25A4-4403-8175-BFFE38449878}" type="pres">
      <dgm:prSet presAssocID="{682D849F-AE38-4A35-99F7-3F2FB6BA8D08}" presName="Parent3" presStyleLbl="fgAcc0" presStyleIdx="0" presStyleCnt="0">
        <dgm:presLayoutVars>
          <dgm:chMax val="1"/>
          <dgm:chPref val="1"/>
          <dgm:bulletEnabled val="1"/>
        </dgm:presLayoutVars>
      </dgm:prSet>
      <dgm:spPr/>
    </dgm:pt>
    <dgm:pt modelId="{78CFAD5E-AF52-4B52-8AA7-990CA000A93E}" type="pres">
      <dgm:prSet presAssocID="{54F4FA9E-8571-4BF3-9011-A9EB02A6B2E0}" presName="Accent2" presStyleCnt="0"/>
      <dgm:spPr/>
    </dgm:pt>
    <dgm:pt modelId="{43EBC548-9C35-4905-8438-ABBA322D9832}" type="pres">
      <dgm:prSet presAssocID="{54F4FA9E-8571-4BF3-9011-A9EB02A6B2E0}" presName="Accent" presStyleLbl="node1" presStyleIdx="4" presStyleCnt="8"/>
      <dgm:spPr/>
    </dgm:pt>
    <dgm:pt modelId="{5503571A-F6CC-48EB-B5FF-63BFD9D9EF90}" type="pres">
      <dgm:prSet presAssocID="{54F4FA9E-8571-4BF3-9011-A9EB02A6B2E0}" presName="ParentBackground2" presStyleCnt="0"/>
      <dgm:spPr/>
    </dgm:pt>
    <dgm:pt modelId="{098A419E-7801-4D98-9F3D-CAB7D9820C5C}" type="pres">
      <dgm:prSet presAssocID="{54F4FA9E-8571-4BF3-9011-A9EB02A6B2E0}" presName="ParentBackground" presStyleLbl="node1" presStyleIdx="5" presStyleCnt="8"/>
      <dgm:spPr/>
    </dgm:pt>
    <dgm:pt modelId="{DC63F36F-8539-41DB-B1B3-7AF1351BCFB5}" type="pres">
      <dgm:prSet presAssocID="{54F4FA9E-8571-4BF3-9011-A9EB02A6B2E0}" presName="Parent2" presStyleLbl="fgAcc0" presStyleIdx="0" presStyleCnt="0">
        <dgm:presLayoutVars>
          <dgm:chMax val="1"/>
          <dgm:chPref val="1"/>
          <dgm:bulletEnabled val="1"/>
        </dgm:presLayoutVars>
      </dgm:prSet>
      <dgm:spPr/>
    </dgm:pt>
    <dgm:pt modelId="{530B5B4F-FEC2-485A-846C-72A092E13A19}" type="pres">
      <dgm:prSet presAssocID="{05E1947F-93E3-4D44-8AC1-02D5F6E45079}" presName="Accent1" presStyleCnt="0"/>
      <dgm:spPr/>
    </dgm:pt>
    <dgm:pt modelId="{57747A9C-4AF9-4F65-89AC-2E2D744F18A3}" type="pres">
      <dgm:prSet presAssocID="{05E1947F-93E3-4D44-8AC1-02D5F6E45079}" presName="Accent" presStyleLbl="node1" presStyleIdx="6" presStyleCnt="8"/>
      <dgm:spPr/>
    </dgm:pt>
    <dgm:pt modelId="{A8E19323-CA82-498F-892C-60EEE83CA315}" type="pres">
      <dgm:prSet presAssocID="{05E1947F-93E3-4D44-8AC1-02D5F6E45079}" presName="ParentBackground1" presStyleCnt="0"/>
      <dgm:spPr/>
    </dgm:pt>
    <dgm:pt modelId="{435EA976-3BEB-47AF-9186-B21061363B41}" type="pres">
      <dgm:prSet presAssocID="{05E1947F-93E3-4D44-8AC1-02D5F6E45079}" presName="ParentBackground" presStyleLbl="node1" presStyleIdx="7" presStyleCnt="8"/>
      <dgm:spPr/>
    </dgm:pt>
    <dgm:pt modelId="{78A9734F-22F0-4418-91E1-44FE8EE8EA38}" type="pres">
      <dgm:prSet presAssocID="{05E1947F-93E3-4D44-8AC1-02D5F6E45079}" presName="Parent1" presStyleLbl="fgAcc0" presStyleIdx="0" presStyleCnt="0">
        <dgm:presLayoutVars>
          <dgm:chMax val="1"/>
          <dgm:chPref val="1"/>
          <dgm:bulletEnabled val="1"/>
        </dgm:presLayoutVars>
      </dgm:prSet>
      <dgm:spPr/>
    </dgm:pt>
  </dgm:ptLst>
  <dgm:cxnLst>
    <dgm:cxn modelId="{CB41D20D-5F78-4716-B4C0-EF3A443AB348}" srcId="{233ECCB9-50A0-440E-8BA0-0D349CAFDA35}" destId="{682D849F-AE38-4A35-99F7-3F2FB6BA8D08}" srcOrd="2" destOrd="0" parTransId="{5B055DD6-1303-44ED-80C5-E14150ED15F5}" sibTransId="{FEFFD856-2CF8-4F4F-9375-9478BE7E6E6C}"/>
    <dgm:cxn modelId="{145BA248-FDA0-48D9-9F4B-170A0D08AB52}" type="presOf" srcId="{05E1947F-93E3-4D44-8AC1-02D5F6E45079}" destId="{78A9734F-22F0-4418-91E1-44FE8EE8EA38}" srcOrd="1" destOrd="0" presId="urn:microsoft.com/office/officeart/2018/layout/CircleProcess"/>
    <dgm:cxn modelId="{B430D655-2C91-4D14-AA4F-0AE9DFD942D6}" type="presOf" srcId="{233ECCB9-50A0-440E-8BA0-0D349CAFDA35}" destId="{4FF6B6BA-82C7-42D5-8908-5D2D929224C7}" srcOrd="0" destOrd="0" presId="urn:microsoft.com/office/officeart/2018/layout/CircleProcess"/>
    <dgm:cxn modelId="{203E3C84-8F2D-41C0-A3AF-09681698468F}" type="presOf" srcId="{682D849F-AE38-4A35-99F7-3F2FB6BA8D08}" destId="{1C829498-FF12-4D74-9938-5D3A1362A728}" srcOrd="0" destOrd="0" presId="urn:microsoft.com/office/officeart/2018/layout/CircleProcess"/>
    <dgm:cxn modelId="{CCC03D87-7ECE-4725-B535-414D8F2C674D}" type="presOf" srcId="{3EC2BFC2-B050-415D-9087-A38E7E65F235}" destId="{3147A489-A7B1-4AC3-AA40-778379F9373C}" srcOrd="0" destOrd="0" presId="urn:microsoft.com/office/officeart/2018/layout/CircleProcess"/>
    <dgm:cxn modelId="{3ED37F8A-FEF1-4400-8092-8F7A663AD897}" type="presOf" srcId="{682D849F-AE38-4A35-99F7-3F2FB6BA8D08}" destId="{B03A4E01-25A4-4403-8175-BFFE38449878}" srcOrd="1" destOrd="0" presId="urn:microsoft.com/office/officeart/2018/layout/CircleProcess"/>
    <dgm:cxn modelId="{C37B2E9B-7698-4B22-A130-DE10697E1E88}" srcId="{233ECCB9-50A0-440E-8BA0-0D349CAFDA35}" destId="{05E1947F-93E3-4D44-8AC1-02D5F6E45079}" srcOrd="0" destOrd="0" parTransId="{97B234CA-CA94-49AF-B870-0FEB16696D90}" sibTransId="{303422F3-CF12-4EE2-9F46-CBCC4B361ED6}"/>
    <dgm:cxn modelId="{9110F89C-2851-49B1-803E-81842486DCD9}" srcId="{233ECCB9-50A0-440E-8BA0-0D349CAFDA35}" destId="{54F4FA9E-8571-4BF3-9011-A9EB02A6B2E0}" srcOrd="1" destOrd="0" parTransId="{2AC9D614-79C4-43E6-BA57-29EE17BD2046}" sibTransId="{AFC6D708-B6A9-456C-96F7-6629F0491201}"/>
    <dgm:cxn modelId="{479008AF-12F4-4C72-98B7-6D8DB5921A90}" type="presOf" srcId="{54F4FA9E-8571-4BF3-9011-A9EB02A6B2E0}" destId="{DC63F36F-8539-41DB-B1B3-7AF1351BCFB5}" srcOrd="1" destOrd="0" presId="urn:microsoft.com/office/officeart/2018/layout/CircleProcess"/>
    <dgm:cxn modelId="{A953F6C7-45F6-47CB-B7DB-73CE604386C2}" type="presOf" srcId="{54F4FA9E-8571-4BF3-9011-A9EB02A6B2E0}" destId="{098A419E-7801-4D98-9F3D-CAB7D9820C5C}" srcOrd="0" destOrd="0" presId="urn:microsoft.com/office/officeart/2018/layout/CircleProcess"/>
    <dgm:cxn modelId="{8E1E5ECE-DCBF-4CF2-B86C-E5EC774291D8}" srcId="{233ECCB9-50A0-440E-8BA0-0D349CAFDA35}" destId="{3EC2BFC2-B050-415D-9087-A38E7E65F235}" srcOrd="3" destOrd="0" parTransId="{D86662B9-D2BA-4226-B934-D7AD3B2A3604}" sibTransId="{06DCEA0F-F17D-4618-BF54-7435E3BA88CA}"/>
    <dgm:cxn modelId="{CA806FD7-39B1-41FF-A1CF-6A75C71F9BF2}" type="presOf" srcId="{05E1947F-93E3-4D44-8AC1-02D5F6E45079}" destId="{435EA976-3BEB-47AF-9186-B21061363B41}" srcOrd="0" destOrd="0" presId="urn:microsoft.com/office/officeart/2018/layout/CircleProcess"/>
    <dgm:cxn modelId="{EB77D3F7-A238-4C1C-B306-18B1102405D8}" type="presOf" srcId="{3EC2BFC2-B050-415D-9087-A38E7E65F235}" destId="{00501B1A-8053-4AB9-B8D4-C62D52564335}" srcOrd="1" destOrd="0" presId="urn:microsoft.com/office/officeart/2018/layout/CircleProcess"/>
    <dgm:cxn modelId="{77E328D3-2DBA-4F05-B03B-DFAAC29A5C4F}" type="presParOf" srcId="{4FF6B6BA-82C7-42D5-8908-5D2D929224C7}" destId="{AE8BF3F3-D192-4DA8-87F5-F9557F192DA8}" srcOrd="0" destOrd="0" presId="urn:microsoft.com/office/officeart/2018/layout/CircleProcess"/>
    <dgm:cxn modelId="{A452E43D-2598-431E-9772-71B750345F20}" type="presParOf" srcId="{AE8BF3F3-D192-4DA8-87F5-F9557F192DA8}" destId="{18B273D6-F22B-4D2E-8822-49A2B0954B6C}" srcOrd="0" destOrd="0" presId="urn:microsoft.com/office/officeart/2018/layout/CircleProcess"/>
    <dgm:cxn modelId="{A1D1770A-6A6F-4360-A8B6-6696035BA14F}" type="presParOf" srcId="{4FF6B6BA-82C7-42D5-8908-5D2D929224C7}" destId="{AAECA302-33DC-48DD-A8F3-A6C28A0A30CF}" srcOrd="1" destOrd="0" presId="urn:microsoft.com/office/officeart/2018/layout/CircleProcess"/>
    <dgm:cxn modelId="{B76778AB-9CA5-41E7-BC65-8CAA84B41180}" type="presParOf" srcId="{AAECA302-33DC-48DD-A8F3-A6C28A0A30CF}" destId="{3147A489-A7B1-4AC3-AA40-778379F9373C}" srcOrd="0" destOrd="0" presId="urn:microsoft.com/office/officeart/2018/layout/CircleProcess"/>
    <dgm:cxn modelId="{956DA0D7-9903-4221-ACA2-0A8B3982662D}" type="presParOf" srcId="{4FF6B6BA-82C7-42D5-8908-5D2D929224C7}" destId="{00501B1A-8053-4AB9-B8D4-C62D52564335}" srcOrd="2" destOrd="0" presId="urn:microsoft.com/office/officeart/2018/layout/CircleProcess"/>
    <dgm:cxn modelId="{76FC9496-4B72-4C15-9A1F-5ECECFBEC45C}" type="presParOf" srcId="{4FF6B6BA-82C7-42D5-8908-5D2D929224C7}" destId="{523CAA8D-54CC-4160-BA46-E1547D06698B}" srcOrd="3" destOrd="0" presId="urn:microsoft.com/office/officeart/2018/layout/CircleProcess"/>
    <dgm:cxn modelId="{0638D9BC-39A6-4D9A-A4DA-EAA88317D817}" type="presParOf" srcId="{523CAA8D-54CC-4160-BA46-E1547D06698B}" destId="{F03092BE-E705-444B-9429-06392AE33A07}" srcOrd="0" destOrd="0" presId="urn:microsoft.com/office/officeart/2018/layout/CircleProcess"/>
    <dgm:cxn modelId="{AB2AD4D1-4C1F-4AAF-9107-A5FEDF6A9590}" type="presParOf" srcId="{4FF6B6BA-82C7-42D5-8908-5D2D929224C7}" destId="{DCA52E22-A9FF-48B6-B47B-2AC00BFF11FA}" srcOrd="4" destOrd="0" presId="urn:microsoft.com/office/officeart/2018/layout/CircleProcess"/>
    <dgm:cxn modelId="{B54FA2DD-D4B5-473A-95FA-20AEBEE0CCC9}" type="presParOf" srcId="{DCA52E22-A9FF-48B6-B47B-2AC00BFF11FA}" destId="{1C829498-FF12-4D74-9938-5D3A1362A728}" srcOrd="0" destOrd="0" presId="urn:microsoft.com/office/officeart/2018/layout/CircleProcess"/>
    <dgm:cxn modelId="{CD158543-16F7-45E4-9708-4AAF134FE9BB}" type="presParOf" srcId="{4FF6B6BA-82C7-42D5-8908-5D2D929224C7}" destId="{B03A4E01-25A4-4403-8175-BFFE38449878}" srcOrd="5" destOrd="0" presId="urn:microsoft.com/office/officeart/2018/layout/CircleProcess"/>
    <dgm:cxn modelId="{1658BC8E-568C-43A9-829F-98B8A34C70C4}" type="presParOf" srcId="{4FF6B6BA-82C7-42D5-8908-5D2D929224C7}" destId="{78CFAD5E-AF52-4B52-8AA7-990CA000A93E}" srcOrd="6" destOrd="0" presId="urn:microsoft.com/office/officeart/2018/layout/CircleProcess"/>
    <dgm:cxn modelId="{F420BEBA-3D82-4C1E-9D2C-BA0A9E13C40D}" type="presParOf" srcId="{78CFAD5E-AF52-4B52-8AA7-990CA000A93E}" destId="{43EBC548-9C35-4905-8438-ABBA322D9832}" srcOrd="0" destOrd="0" presId="urn:microsoft.com/office/officeart/2018/layout/CircleProcess"/>
    <dgm:cxn modelId="{383378B0-1949-4A1A-9B45-8ABA6532342F}" type="presParOf" srcId="{4FF6B6BA-82C7-42D5-8908-5D2D929224C7}" destId="{5503571A-F6CC-48EB-B5FF-63BFD9D9EF90}" srcOrd="7" destOrd="0" presId="urn:microsoft.com/office/officeart/2018/layout/CircleProcess"/>
    <dgm:cxn modelId="{D478F4EE-EC83-4F7B-9402-2D8C9BE09625}" type="presParOf" srcId="{5503571A-F6CC-48EB-B5FF-63BFD9D9EF90}" destId="{098A419E-7801-4D98-9F3D-CAB7D9820C5C}" srcOrd="0" destOrd="0" presId="urn:microsoft.com/office/officeart/2018/layout/CircleProcess"/>
    <dgm:cxn modelId="{80C9192B-D6DB-418D-9111-F69AD30196C4}" type="presParOf" srcId="{4FF6B6BA-82C7-42D5-8908-5D2D929224C7}" destId="{DC63F36F-8539-41DB-B1B3-7AF1351BCFB5}" srcOrd="8" destOrd="0" presId="urn:microsoft.com/office/officeart/2018/layout/CircleProcess"/>
    <dgm:cxn modelId="{62064FD5-283F-47BB-9269-28C59C921110}" type="presParOf" srcId="{4FF6B6BA-82C7-42D5-8908-5D2D929224C7}" destId="{530B5B4F-FEC2-485A-846C-72A092E13A19}" srcOrd="9" destOrd="0" presId="urn:microsoft.com/office/officeart/2018/layout/CircleProcess"/>
    <dgm:cxn modelId="{2DFB8DB0-1AE8-4C11-9C58-9DBCD12516E3}" type="presParOf" srcId="{530B5B4F-FEC2-485A-846C-72A092E13A19}" destId="{57747A9C-4AF9-4F65-89AC-2E2D744F18A3}" srcOrd="0" destOrd="0" presId="urn:microsoft.com/office/officeart/2018/layout/CircleProcess"/>
    <dgm:cxn modelId="{3E7C8D8B-B23B-45D3-834C-7C9184A9D0B7}" type="presParOf" srcId="{4FF6B6BA-82C7-42D5-8908-5D2D929224C7}" destId="{A8E19323-CA82-498F-892C-60EEE83CA315}" srcOrd="10" destOrd="0" presId="urn:microsoft.com/office/officeart/2018/layout/CircleProcess"/>
    <dgm:cxn modelId="{5E43104B-F5A8-4E99-95DE-C7CDEDD72295}" type="presParOf" srcId="{A8E19323-CA82-498F-892C-60EEE83CA315}" destId="{435EA976-3BEB-47AF-9186-B21061363B41}" srcOrd="0" destOrd="0" presId="urn:microsoft.com/office/officeart/2018/layout/CircleProcess"/>
    <dgm:cxn modelId="{AB884397-9636-4DED-AD9E-97986C7E2D7B}" type="presParOf" srcId="{4FF6B6BA-82C7-42D5-8908-5D2D929224C7}" destId="{78A9734F-22F0-4418-91E1-44FE8EE8EA38}" srcOrd="11" destOrd="0" presId="urn:microsoft.com/office/officeart/2018/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B273D6-F22B-4D2E-8822-49A2B0954B6C}">
      <dsp:nvSpPr>
        <dsp:cNvPr id="0" name=""/>
        <dsp:cNvSpPr/>
      </dsp:nvSpPr>
      <dsp:spPr>
        <a:xfrm>
          <a:off x="7245396" y="850694"/>
          <a:ext cx="2185082" cy="2185194"/>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3147A489-A7B1-4AC3-AA40-778379F9373C}">
      <dsp:nvSpPr>
        <dsp:cNvPr id="0" name=""/>
        <dsp:cNvSpPr/>
      </dsp:nvSpPr>
      <dsp:spPr>
        <a:xfrm>
          <a:off x="7318482" y="923547"/>
          <a:ext cx="2039847" cy="2039488"/>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bg1"/>
              </a:solidFill>
            </a:rPr>
            <a:t>Once on the cell surface, the protein or antigen causes the immune system to produce antibodies</a:t>
          </a:r>
        </a:p>
      </dsp:txBody>
      <dsp:txXfrm>
        <a:off x="7609889" y="1214957"/>
        <a:ext cx="1457033" cy="1456668"/>
      </dsp:txXfrm>
    </dsp:sp>
    <dsp:sp modelId="{F03092BE-E705-444B-9429-06392AE33A07}">
      <dsp:nvSpPr>
        <dsp:cNvPr id="0" name=""/>
        <dsp:cNvSpPr/>
      </dsp:nvSpPr>
      <dsp:spPr>
        <a:xfrm rot="2700000">
          <a:off x="4977840" y="850540"/>
          <a:ext cx="2185118" cy="2185118"/>
        </a:xfrm>
        <a:prstGeom prst="teardrop">
          <a:avLst>
            <a:gd name="adj" fmla="val 10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1C829498-FF12-4D74-9938-5D3A1362A728}">
      <dsp:nvSpPr>
        <dsp:cNvPr id="0" name=""/>
        <dsp:cNvSpPr/>
      </dsp:nvSpPr>
      <dsp:spPr>
        <a:xfrm>
          <a:off x="5060314" y="923547"/>
          <a:ext cx="2039847" cy="2039488"/>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The cell breaks down the mRNA strand (mRNA strand never enters the cell’s nucleus)</a:t>
          </a:r>
        </a:p>
      </dsp:txBody>
      <dsp:txXfrm>
        <a:off x="5351721" y="1214957"/>
        <a:ext cx="1457033" cy="1456668"/>
      </dsp:txXfrm>
    </dsp:sp>
    <dsp:sp modelId="{43EBC548-9C35-4905-8438-ABBA322D9832}">
      <dsp:nvSpPr>
        <dsp:cNvPr id="0" name=""/>
        <dsp:cNvSpPr/>
      </dsp:nvSpPr>
      <dsp:spPr>
        <a:xfrm rot="2700000">
          <a:off x="2729042" y="850540"/>
          <a:ext cx="2185118" cy="2185118"/>
        </a:xfrm>
        <a:prstGeom prst="teardrop">
          <a:avLst>
            <a:gd name="adj" fmla="val 10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098A419E-7801-4D98-9F3D-CAB7D9820C5C}">
      <dsp:nvSpPr>
        <dsp:cNvPr id="0" name=""/>
        <dsp:cNvSpPr/>
      </dsp:nvSpPr>
      <dsp:spPr>
        <a:xfrm>
          <a:off x="2802146" y="923547"/>
          <a:ext cx="2039847" cy="2039488"/>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rPr>
            <a:t>Instructions for the cell how to make a piece of “spike protein”</a:t>
          </a:r>
        </a:p>
      </dsp:txBody>
      <dsp:txXfrm>
        <a:off x="3093552" y="1214957"/>
        <a:ext cx="1457033" cy="1456668"/>
      </dsp:txXfrm>
    </dsp:sp>
    <dsp:sp modelId="{57747A9C-4AF9-4F65-89AC-2E2D744F18A3}">
      <dsp:nvSpPr>
        <dsp:cNvPr id="0" name=""/>
        <dsp:cNvSpPr/>
      </dsp:nvSpPr>
      <dsp:spPr>
        <a:xfrm rot="2700000">
          <a:off x="470873" y="850540"/>
          <a:ext cx="2185118" cy="2185118"/>
        </a:xfrm>
        <a:prstGeom prst="teardrop">
          <a:avLst>
            <a:gd name="adj" fmla="val 10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35EA976-3BEB-47AF-9186-B21061363B41}">
      <dsp:nvSpPr>
        <dsp:cNvPr id="0" name=""/>
        <dsp:cNvSpPr/>
      </dsp:nvSpPr>
      <dsp:spPr>
        <a:xfrm>
          <a:off x="543977" y="923547"/>
          <a:ext cx="2039847" cy="2039488"/>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rPr>
            <a:t>Strands of genetic material (mRNA) in special coating</a:t>
          </a:r>
        </a:p>
      </dsp:txBody>
      <dsp:txXfrm>
        <a:off x="835384" y="1214957"/>
        <a:ext cx="1457033" cy="1456668"/>
      </dsp:txXfrm>
    </dsp:sp>
  </dsp:spTree>
</dsp:drawing>
</file>

<file path=ppt/diagrams/layout1.xml><?xml version="1.0" encoding="utf-8"?>
<dgm:layoutDef xmlns:dgm="http://schemas.openxmlformats.org/drawingml/2006/diagram" xmlns:a="http://schemas.openxmlformats.org/drawingml/2006/main" uniqueId="urn:microsoft.com/office/officeart/2018/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node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1BFF665-A431-423A-8E99-46A6AC10A599}" type="datetimeFigureOut">
              <a:rPr lang="en-US" smtClean="0"/>
              <a:pPr/>
              <a:t>12/17/2020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2B63D2D-29C9-4FD8-AA42-E975D4858AF2}" type="slidenum">
              <a:rPr lang="en-US" smtClean="0"/>
              <a:pPr/>
              <a:t>‹#›</a:t>
            </a:fld>
            <a:endParaRPr lang="en-US" dirty="0"/>
          </a:p>
        </p:txBody>
      </p:sp>
    </p:spTree>
    <p:extLst>
      <p:ext uri="{BB962C8B-B14F-4D97-AF65-F5344CB8AC3E}">
        <p14:creationId xmlns:p14="http://schemas.microsoft.com/office/powerpoint/2010/main" val="38142684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CC13FF-8D04-4BEC-B8D1-66B1A302CC68}" type="datetimeFigureOut">
              <a:rPr lang="en-US" smtClean="0"/>
              <a:pPr/>
              <a:t>12/17/2020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583AE9-5228-4641-AE46-DAC04049BDD6}" type="slidenum">
              <a:rPr lang="en-US" smtClean="0"/>
              <a:pPr/>
              <a:t>‹#›</a:t>
            </a:fld>
            <a:endParaRPr lang="en-US" dirty="0"/>
          </a:p>
        </p:txBody>
      </p:sp>
    </p:spTree>
    <p:extLst>
      <p:ext uri="{BB962C8B-B14F-4D97-AF65-F5344CB8AC3E}">
        <p14:creationId xmlns:p14="http://schemas.microsoft.com/office/powerpoint/2010/main" val="4009568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cdc.gov/coronavirus/2019-ncov/vaccines/vaccine-benefits.html"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www.cdc.gov/coronavirus/2019-ncov/vaccines/different-vaccines.html"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cdc.gov/vaccines/hcp/admin/storage/toolkit/storage-handling-toolkit.pdf"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Hello and welcome to the education session on COVID-19 Vaccination Program. There is beginning to be more and more details about the COVID-19 vaccine, and this is an evolving situation so we will begin with letting you know what we currently know.  Stay tuned to CDC, CMS and FDA as more information will be forthcoming.</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1</a:t>
            </a:fld>
            <a:endParaRPr lang="en-US" dirty="0"/>
          </a:p>
        </p:txBody>
      </p:sp>
    </p:spTree>
    <p:extLst>
      <p:ext uri="{BB962C8B-B14F-4D97-AF65-F5344CB8AC3E}">
        <p14:creationId xmlns:p14="http://schemas.microsoft.com/office/powerpoint/2010/main" val="11067855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lgn="l"/>
            <a:r>
              <a:rPr lang="en-US" dirty="0"/>
              <a:t>The CDC indicates, “</a:t>
            </a:r>
            <a:r>
              <a:rPr lang="en-US" b="0" i="0" dirty="0">
                <a:solidFill>
                  <a:srgbClr val="000000"/>
                </a:solidFill>
                <a:effectLst/>
                <a:latin typeface="Open Sans"/>
              </a:rPr>
              <a:t>mRNA vaccines have strands of genetic material called mRNA inside a special coating. That coating protects the mRNA from enzymes in the body that would otherwise break it down. It also helps the mRNA enter the muscle cells near the vaccination site.</a:t>
            </a:r>
          </a:p>
          <a:p>
            <a:pPr algn="l"/>
            <a:endParaRPr lang="en-US" b="0" i="0" dirty="0">
              <a:solidFill>
                <a:srgbClr val="000000"/>
              </a:solidFill>
              <a:effectLst/>
              <a:latin typeface="Open Sans"/>
            </a:endParaRPr>
          </a:p>
          <a:p>
            <a:pPr algn="l"/>
            <a:r>
              <a:rPr lang="en-US" b="0" i="0" dirty="0">
                <a:solidFill>
                  <a:srgbClr val="000000"/>
                </a:solidFill>
                <a:effectLst/>
                <a:latin typeface="Open Sans"/>
              </a:rPr>
              <a:t>mRNA can most easily be described as instructions for the cell on how to make a piece of the “spike protein” that is unique to SARS-CoV-2. Since only part of the protein is made, it does not do any harm to the person vaccinated but it is antigenic.</a:t>
            </a:r>
          </a:p>
          <a:p>
            <a:pPr algn="l"/>
            <a:endParaRPr lang="en-US" b="0" i="0" dirty="0">
              <a:solidFill>
                <a:srgbClr val="000000"/>
              </a:solidFill>
              <a:effectLst/>
              <a:latin typeface="Open Sans"/>
            </a:endParaRPr>
          </a:p>
          <a:p>
            <a:pPr algn="l"/>
            <a:r>
              <a:rPr lang="en-US" b="0" i="0" dirty="0">
                <a:solidFill>
                  <a:srgbClr val="000000"/>
                </a:solidFill>
                <a:effectLst/>
                <a:latin typeface="Open Sans"/>
              </a:rPr>
              <a:t>After the piece of the spike protein is made, the cell breaks down the mRNA strand and disposes of them using enzymes in the cell. It is important to note that the mRNA strand never enters the cell’s nucleus or affects genetic material. This information helps counter misinformation about how mRNA vaccines alter or modify someone’s genetic makeup.</a:t>
            </a:r>
          </a:p>
          <a:p>
            <a:pPr algn="l"/>
            <a:endParaRPr lang="en-US" b="0" i="0" dirty="0">
              <a:solidFill>
                <a:srgbClr val="000000"/>
              </a:solidFill>
              <a:effectLst/>
              <a:latin typeface="Open Sans"/>
            </a:endParaRPr>
          </a:p>
          <a:p>
            <a:pPr algn="l"/>
            <a:r>
              <a:rPr lang="en-US" b="0" i="0" dirty="0">
                <a:solidFill>
                  <a:srgbClr val="000000"/>
                </a:solidFill>
                <a:effectLst/>
                <a:latin typeface="Open Sans"/>
              </a:rPr>
              <a:t>Once displayed on the cell surface, the protein or antigen causes the immune system to begin producing antibodies and activating T-cells to fight off what it thinks is an infection. These antibodies are specific to the SARS-CoV-2 virus, which means the immune system is primed to protect against future infection.”</a:t>
            </a:r>
          </a:p>
          <a:p>
            <a:pPr algn="l"/>
            <a:endParaRPr lang="en-US" b="0" i="0" dirty="0">
              <a:solidFill>
                <a:srgbClr val="000000"/>
              </a:solidFill>
              <a:effectLst/>
              <a:latin typeface="Open Sans"/>
            </a:endParaRPr>
          </a:p>
          <a:p>
            <a:pPr algn="l"/>
            <a:r>
              <a:rPr lang="en-US" b="0" i="0" dirty="0">
                <a:solidFill>
                  <a:srgbClr val="000000"/>
                </a:solidFill>
                <a:effectLst/>
                <a:latin typeface="Open Sans"/>
              </a:rPr>
              <a:t>The CDC also indicates that there are both numerous preclinical and clinical studies using mRNA to encode cancer antigens in order to stimulate immune responses that target at either clearing or reducing malignant tumors.</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10</a:t>
            </a:fld>
            <a:endParaRPr lang="en-US" dirty="0"/>
          </a:p>
        </p:txBody>
      </p:sp>
    </p:spTree>
    <p:extLst>
      <p:ext uri="{BB962C8B-B14F-4D97-AF65-F5344CB8AC3E}">
        <p14:creationId xmlns:p14="http://schemas.microsoft.com/office/powerpoint/2010/main" val="35650779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slide)  These vaccines will have to go through the same rigorous safety assessment as all vaccines, according to CDC, before they are authorized or approved by the FDA for use in the US.  Remember, because they are not LIVE vaccines, they do not pose a risk of causing disease in the person that is vaccinated</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11</a:t>
            </a:fld>
            <a:endParaRPr lang="en-US" dirty="0"/>
          </a:p>
        </p:txBody>
      </p:sp>
    </p:spTree>
    <p:extLst>
      <p:ext uri="{BB962C8B-B14F-4D97-AF65-F5344CB8AC3E}">
        <p14:creationId xmlns:p14="http://schemas.microsoft.com/office/powerpoint/2010/main" val="1128641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13</a:t>
            </a:fld>
            <a:endParaRPr lang="en-US" dirty="0"/>
          </a:p>
        </p:txBody>
      </p:sp>
    </p:spTree>
    <p:extLst>
      <p:ext uri="{BB962C8B-B14F-4D97-AF65-F5344CB8AC3E}">
        <p14:creationId xmlns:p14="http://schemas.microsoft.com/office/powerpoint/2010/main" val="9400751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pharmacy will be administering the first wave of vaccines and follow up.  As more information is available, we will let you know what will happen after this.  The facility will still be responsible for setting up the dates with the pharmacy, obtaining the consents, providing billing information, making sure documentation is in the medical record and monitoring for any adverse reactions.</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14</a:t>
            </a:fld>
            <a:endParaRPr lang="en-US" dirty="0"/>
          </a:p>
        </p:txBody>
      </p:sp>
    </p:spTree>
    <p:extLst>
      <p:ext uri="{BB962C8B-B14F-4D97-AF65-F5344CB8AC3E}">
        <p14:creationId xmlns:p14="http://schemas.microsoft.com/office/powerpoint/2010/main" val="33148513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Infection Preventionist (name) and one other RN (name) are going to be the facility contact and lead employees for the COVID-19 vaccination program.  If you have any questions, it is important that you ask them.</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15</a:t>
            </a:fld>
            <a:endParaRPr lang="en-US" dirty="0"/>
          </a:p>
        </p:txBody>
      </p:sp>
    </p:spTree>
    <p:extLst>
      <p:ext uri="{BB962C8B-B14F-4D97-AF65-F5344CB8AC3E}">
        <p14:creationId xmlns:p14="http://schemas.microsoft.com/office/powerpoint/2010/main" val="41382737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Vaccine Information Sheet (VIS) from CDC is typically not provided for vaccines under emergency use authorization, therefore an EUA Fact sheet will provide information including risks, benefits and common adverse events.  This information will be provided in order for us to give good information to residents or resident representatives and all of you in order to make an informed decision on the vaccine.  This Fact sheet also provides valuable information relating to how to handle and administer the vaccine, risks and benefits, alternatives, reporting and additional resources.  Many of you are familiar with the CDC Vaccination Information Sheet or VIS for the other vaccines we give.  Typically VIS sheets are not posted on the CDC website until a vaccine is licensed.  This is why you will use the EUA fact sheet.</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16</a:t>
            </a:fld>
            <a:endParaRPr lang="en-US" dirty="0"/>
          </a:p>
        </p:txBody>
      </p:sp>
    </p:spTree>
    <p:extLst>
      <p:ext uri="{BB962C8B-B14F-4D97-AF65-F5344CB8AC3E}">
        <p14:creationId xmlns:p14="http://schemas.microsoft.com/office/powerpoint/2010/main" val="25513407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Calibri" panose="020F0502020204030204" pitchFamily="34" charset="0"/>
              </a:rPr>
              <a:t>Informed consent for residents/employees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pPr>
            <a:r>
              <a:rPr lang="en-US" sz="1200" dirty="0">
                <a:effectLst/>
                <a:latin typeface="Calibri" panose="020F0502020204030204" pitchFamily="34" charset="0"/>
                <a:ea typeface="Calibri" panose="020F0502020204030204" pitchFamily="34" charset="0"/>
                <a:cs typeface="Calibri" panose="020F0502020204030204" pitchFamily="34" charset="0"/>
              </a:rPr>
              <a:t>Benefits:  </a:t>
            </a:r>
            <a:r>
              <a:rPr lang="en-US" sz="12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https://www.cdc.gov/coronavirus/2019-ncov/vaccines/vaccine-benefits.html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pPr>
            <a:r>
              <a:rPr lang="en-US" sz="1200" dirty="0">
                <a:effectLst/>
                <a:latin typeface="Calibri" panose="020F0502020204030204" pitchFamily="34" charset="0"/>
                <a:ea typeface="Calibri" panose="020F0502020204030204" pitchFamily="34" charset="0"/>
                <a:cs typeface="Calibri" panose="020F0502020204030204" pitchFamily="34" charset="0"/>
              </a:rPr>
              <a:t>Types:  </a:t>
            </a:r>
            <a:r>
              <a:rPr lang="en-US" sz="12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4"/>
              </a:rPr>
              <a:t>https://www.cdc.gov/coronavirus/2019-ncov/vaccines/different-vaccines.html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pPr>
            <a:r>
              <a:rPr lang="en-US" sz="1200" dirty="0">
                <a:effectLst/>
                <a:latin typeface="Calibri" panose="020F0502020204030204" pitchFamily="34" charset="0"/>
                <a:ea typeface="Calibri" panose="020F0502020204030204" pitchFamily="34" charset="0"/>
                <a:cs typeface="Calibri" panose="020F0502020204030204" pitchFamily="34" charset="0"/>
              </a:rPr>
              <a:t>Side Effects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800"/>
              </a:spcAft>
              <a:buFont typeface="Wingdings" panose="05000000000000000000" pitchFamily="2" charset="2"/>
              <a:buChar char=""/>
            </a:pPr>
            <a:r>
              <a:rPr lang="en-US" sz="1200" dirty="0">
                <a:effectLst/>
                <a:latin typeface="Calibri" panose="020F0502020204030204" pitchFamily="34" charset="0"/>
                <a:ea typeface="Calibri" panose="020F0502020204030204" pitchFamily="34" charset="0"/>
                <a:cs typeface="Calibri" panose="020F0502020204030204" pitchFamily="34" charset="0"/>
              </a:rPr>
              <a:t>Meets the requirements of the Americans with Disabilities Act, the Rehabilitation Act, the Patient Protection and Affordable Care Act, the Plain Language Act, and other applicable disability rights laws for accessibility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17</a:t>
            </a:fld>
            <a:endParaRPr lang="en-US" dirty="0"/>
          </a:p>
        </p:txBody>
      </p:sp>
    </p:spTree>
    <p:extLst>
      <p:ext uri="{BB962C8B-B14F-4D97-AF65-F5344CB8AC3E}">
        <p14:creationId xmlns:p14="http://schemas.microsoft.com/office/powerpoint/2010/main" val="25128637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don’t know what the process will be yet after the initial vaccination clinics by the pharmacy.  As we hear more, we will let you know.  However, if the facility will be providing the vaccine after the initial program implementation, we will need to consider several areas for education and competency.</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18</a:t>
            </a:fld>
            <a:endParaRPr lang="en-US" dirty="0"/>
          </a:p>
        </p:txBody>
      </p:sp>
    </p:spTree>
    <p:extLst>
      <p:ext uri="{BB962C8B-B14F-4D97-AF65-F5344CB8AC3E}">
        <p14:creationId xmlns:p14="http://schemas.microsoft.com/office/powerpoint/2010/main" val="21105146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Calibri" panose="020F0502020204030204" pitchFamily="34" charset="0"/>
              </a:rPr>
              <a:t>Which vaccine will be delivered-prepare education using the EUA fact sheet for vaccine recipients (VISs may not be produced until after the vaccine has been licensed)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Calibri" panose="020F0502020204030204" pitchFamily="34" charset="0"/>
              </a:rPr>
              <a:t>Develop standard operation procedures for storage and handling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pPr>
            <a:r>
              <a:rPr lang="en-US" sz="12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https://www.cdc.gov/vaccines/hcp/admin/storage/toolkit/storage-handling-toolkit.pdf</a:t>
            </a:r>
            <a:r>
              <a:rPr lang="en-US" sz="1200" dirty="0">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pPr>
            <a:r>
              <a:rPr lang="en-US" sz="1200" dirty="0">
                <a:effectLst/>
                <a:latin typeface="Calibri" panose="020F0502020204030204" pitchFamily="34" charset="0"/>
                <a:ea typeface="Calibri" panose="020F0502020204030204" pitchFamily="34" charset="0"/>
                <a:cs typeface="Calibri" panose="020F0502020204030204" pitchFamily="34" charset="0"/>
              </a:rPr>
              <a:t>CDC recommends a digital data logger (DDL) to provide the most accurate storage unit temperature information (includes details on how long a unit has been operating outside the recommended temperature range)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Calibri" panose="020F0502020204030204" pitchFamily="34" charset="0"/>
              </a:rPr>
              <a:t>Policy and procedure for calibration testing every 1-2 years or according to manufacturer’s suggested timeline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pPr>
            <a:r>
              <a:rPr lang="en-US" sz="1200" dirty="0">
                <a:effectLst/>
                <a:latin typeface="Calibri" panose="020F0502020204030204" pitchFamily="34" charset="0"/>
                <a:ea typeface="Calibri" panose="020F0502020204030204" pitchFamily="34" charset="0"/>
                <a:cs typeface="Calibri" panose="020F0502020204030204" pitchFamily="34" charset="0"/>
              </a:rPr>
              <a:t>Documentation of log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Calibri" panose="020F0502020204030204" pitchFamily="34" charset="0"/>
              </a:rPr>
              <a:t>Maintain data for at least 3 years to analyze trends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Calibri" panose="020F0502020204030204" pitchFamily="34" charset="0"/>
              </a:rPr>
              <a:t>Determine any mixing with diluent, needle size, anatomic sites, etc.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Calibri" panose="020F0502020204030204" pitchFamily="34" charset="0"/>
              </a:rPr>
              <a:t>Documentation and reporting of vaccine wastage/spoilage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Calibri" panose="020F0502020204030204" pitchFamily="34" charset="0"/>
              </a:rPr>
              <a:t>Determination of administration priority in the event that there is not adequate supply for all residents and employees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800"/>
              </a:spcAft>
              <a:buFont typeface="Wingdings" panose="05000000000000000000" pitchFamily="2" charset="2"/>
              <a:buChar char=""/>
            </a:pPr>
            <a:r>
              <a:rPr lang="en-US" sz="1200" dirty="0">
                <a:effectLst/>
                <a:latin typeface="Calibri" panose="020F0502020204030204" pitchFamily="34" charset="0"/>
                <a:ea typeface="Calibri" panose="020F0502020204030204" pitchFamily="34" charset="0"/>
                <a:cs typeface="Calibri" panose="020F0502020204030204" pitchFamily="34" charset="0"/>
              </a:rPr>
              <a:t>Planning and scheduling  for vaccines that require 2</a:t>
            </a:r>
            <a:r>
              <a:rPr lang="en-US" sz="1200" baseline="30000" dirty="0">
                <a:effectLst/>
                <a:latin typeface="Calibri" panose="020F0502020204030204" pitchFamily="34" charset="0"/>
                <a:ea typeface="Calibri" panose="020F0502020204030204" pitchFamily="34" charset="0"/>
                <a:cs typeface="Calibri" panose="020F0502020204030204" pitchFamily="34" charset="0"/>
              </a:rPr>
              <a:t>nd</a:t>
            </a:r>
            <a:r>
              <a:rPr lang="en-US" sz="1200" dirty="0">
                <a:effectLst/>
                <a:latin typeface="Calibri" panose="020F0502020204030204" pitchFamily="34" charset="0"/>
                <a:ea typeface="Calibri" panose="020F0502020204030204" pitchFamily="34" charset="0"/>
                <a:cs typeface="Calibri" panose="020F0502020204030204" pitchFamily="34" charset="0"/>
              </a:rPr>
              <a:t> dose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19</a:t>
            </a:fld>
            <a:endParaRPr lang="en-US" dirty="0"/>
          </a:p>
        </p:txBody>
      </p:sp>
    </p:spTree>
    <p:extLst>
      <p:ext uri="{BB962C8B-B14F-4D97-AF65-F5344CB8AC3E}">
        <p14:creationId xmlns:p14="http://schemas.microsoft.com/office/powerpoint/2010/main" val="17743560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this time, until further information is forthcoming, let group know that a policy and procedure will need to be developed once the process is set up with pharmacy –AND moving forward afterwards</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20</a:t>
            </a:fld>
            <a:endParaRPr lang="en-US" dirty="0"/>
          </a:p>
        </p:txBody>
      </p:sp>
    </p:spTree>
    <p:extLst>
      <p:ext uri="{BB962C8B-B14F-4D97-AF65-F5344CB8AC3E}">
        <p14:creationId xmlns:p14="http://schemas.microsoft.com/office/powerpoint/2010/main" val="1770138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We have 4 objectives for today’s presentation (read slides)</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2</a:t>
            </a:fld>
            <a:endParaRPr lang="en-US" dirty="0"/>
          </a:p>
        </p:txBody>
      </p:sp>
    </p:spTree>
    <p:extLst>
      <p:ext uri="{BB962C8B-B14F-4D97-AF65-F5344CB8AC3E}">
        <p14:creationId xmlns:p14="http://schemas.microsoft.com/office/powerpoint/2010/main" val="14917219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are some CDC websites to visit.  This one is a great webpage for all leaders to review on “Preparing to Provide COVID-19 Vaccines to Your Patients”</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21</a:t>
            </a:fld>
            <a:endParaRPr lang="en-US" dirty="0"/>
          </a:p>
        </p:txBody>
      </p:sp>
    </p:spTree>
    <p:extLst>
      <p:ext uri="{BB962C8B-B14F-4D97-AF65-F5344CB8AC3E}">
        <p14:creationId xmlns:p14="http://schemas.microsoft.com/office/powerpoint/2010/main" val="2387052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Initial education will include the facility responsibilities for consent, communication, space and follow up for the Pharmacy to administer the initial COVID-19 vaccines.  Following this, if the facility will be planning to administer the vaccine at a later time, here are some of the topics that will need to be educated along with competency verification.</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22</a:t>
            </a:fld>
            <a:endParaRPr lang="en-US" dirty="0"/>
          </a:p>
        </p:txBody>
      </p:sp>
    </p:spTree>
    <p:extLst>
      <p:ext uri="{BB962C8B-B14F-4D97-AF65-F5344CB8AC3E}">
        <p14:creationId xmlns:p14="http://schemas.microsoft.com/office/powerpoint/2010/main" val="4010923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residents and staff who receive the COVID-19 vaccine should be observed after vaccination:</a:t>
            </a:r>
          </a:p>
          <a:p>
            <a:r>
              <a:rPr lang="en-US" dirty="0"/>
              <a:t>Persons with a history of anaphylaxis due to any cause for at least 30 minutes—all other persons for 15 minutes</a:t>
            </a:r>
          </a:p>
          <a:p>
            <a:r>
              <a:rPr lang="en-US" dirty="0"/>
              <a:t>Emergency equipment and staff trained in CPR should be available at all times</a:t>
            </a:r>
          </a:p>
          <a:p>
            <a:pPr marL="171450" indent="-171450">
              <a:buFont typeface="Arial" panose="020B0604020202020204" pitchFamily="34" charset="0"/>
              <a:buChar char="•"/>
            </a:pPr>
            <a:r>
              <a:rPr lang="en-US" dirty="0"/>
              <a:t>Pulse Oximeter</a:t>
            </a:r>
          </a:p>
          <a:p>
            <a:pPr marL="171450" indent="-171450">
              <a:buFont typeface="Arial" panose="020B0604020202020204" pitchFamily="34" charset="0"/>
              <a:buChar char="•"/>
            </a:pPr>
            <a:r>
              <a:rPr lang="en-US" dirty="0"/>
              <a:t>Oxygen</a:t>
            </a:r>
          </a:p>
          <a:p>
            <a:pPr marL="171450" indent="-171450">
              <a:buFont typeface="Arial" panose="020B0604020202020204" pitchFamily="34" charset="0"/>
              <a:buChar char="•"/>
            </a:pPr>
            <a:r>
              <a:rPr lang="en-US" dirty="0"/>
              <a:t>BP cuff</a:t>
            </a:r>
          </a:p>
          <a:p>
            <a:pPr marL="171450" indent="-171450">
              <a:buFont typeface="Arial" panose="020B0604020202020204" pitchFamily="34" charset="0"/>
              <a:buChar char="•"/>
            </a:pPr>
            <a:r>
              <a:rPr lang="en-US" dirty="0"/>
              <a:t>Epinephrine prefilled syringe or autoinjector-at least 3 doses on site</a:t>
            </a:r>
          </a:p>
          <a:p>
            <a:pPr marL="0" indent="0">
              <a:buFont typeface="Arial" panose="020B0604020202020204" pitchFamily="34" charset="0"/>
              <a:buNone/>
            </a:pPr>
            <a:r>
              <a:rPr lang="en-US" dirty="0"/>
              <a:t>(Discuss facility procedure)</a:t>
            </a:r>
          </a:p>
        </p:txBody>
      </p:sp>
      <p:sp>
        <p:nvSpPr>
          <p:cNvPr id="4" name="Slide Number Placeholder 3"/>
          <p:cNvSpPr>
            <a:spLocks noGrp="1"/>
          </p:cNvSpPr>
          <p:nvPr>
            <p:ph type="sldNum" sz="quarter" idx="5"/>
          </p:nvPr>
        </p:nvSpPr>
        <p:spPr/>
        <p:txBody>
          <a:bodyPr/>
          <a:lstStyle/>
          <a:p>
            <a:fld id="{62583AE9-5228-4641-AE46-DAC04049BDD6}" type="slidenum">
              <a:rPr lang="en-US" smtClean="0"/>
              <a:pPr/>
              <a:t>23</a:t>
            </a:fld>
            <a:endParaRPr lang="en-US" dirty="0"/>
          </a:p>
        </p:txBody>
      </p:sp>
    </p:spTree>
    <p:extLst>
      <p:ext uri="{BB962C8B-B14F-4D97-AF65-F5344CB8AC3E}">
        <p14:creationId xmlns:p14="http://schemas.microsoft.com/office/powerpoint/2010/main" val="18153236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 summary, as we are learning more about the available vaccines, FDA Emergency Use Authorizations, State and Federal guidance, we will have even more details to provide system development and implementation, staff training and education to the residents/representatives.  We will keep you all in the loop as more information becomes available.</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24</a:t>
            </a:fld>
            <a:endParaRPr lang="en-US" dirty="0"/>
          </a:p>
        </p:txBody>
      </p:sp>
    </p:spTree>
    <p:extLst>
      <p:ext uri="{BB962C8B-B14F-4D97-AF65-F5344CB8AC3E}">
        <p14:creationId xmlns:p14="http://schemas.microsoft.com/office/powerpoint/2010/main" val="3147903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25</a:t>
            </a:fld>
            <a:endParaRPr lang="en-US" dirty="0"/>
          </a:p>
        </p:txBody>
      </p:sp>
    </p:spTree>
    <p:extLst>
      <p:ext uri="{BB962C8B-B14F-4D97-AF65-F5344CB8AC3E}">
        <p14:creationId xmlns:p14="http://schemas.microsoft.com/office/powerpoint/2010/main" val="31143129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583AE9-5228-4641-AE46-DAC04049BDD6}" type="slidenum">
              <a:rPr lang="en-US" smtClean="0"/>
              <a:pPr/>
              <a:t>29</a:t>
            </a:fld>
            <a:endParaRPr lang="en-US" dirty="0"/>
          </a:p>
        </p:txBody>
      </p:sp>
    </p:spTree>
    <p:extLst>
      <p:ext uri="{BB962C8B-B14F-4D97-AF65-F5344CB8AC3E}">
        <p14:creationId xmlns:p14="http://schemas.microsoft.com/office/powerpoint/2010/main" val="273237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questions that still will need to be answered when it comes to the vaccination for COVID-19.  We will address what we know now and where to access information to begin discussing with your team</a:t>
            </a:r>
          </a:p>
          <a:p>
            <a:r>
              <a:rPr lang="en-US" dirty="0"/>
              <a:t>As health care workers, you may be asked about the vaccine, what you know and how the system works.  Today we are going to be providing you with a brief overview.  Keep in mind, the guidance is changing, and we will keep you up to date on the information as it is posted</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3</a:t>
            </a:fld>
            <a:endParaRPr lang="en-US" dirty="0"/>
          </a:p>
        </p:txBody>
      </p:sp>
    </p:spTree>
    <p:extLst>
      <p:ext uri="{BB962C8B-B14F-4D97-AF65-F5344CB8AC3E}">
        <p14:creationId xmlns:p14="http://schemas.microsoft.com/office/powerpoint/2010/main" val="1987475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000000"/>
                </a:solidFill>
                <a:effectLst/>
                <a:latin typeface="Open Sans"/>
              </a:rPr>
              <a:t>As many of you have seen in the news, the COVID-19 vaccine will not be available to the entire population initially, therefore, there is a process to determine who is at most risk and would benefit from the initial vaccine doses available.  The Advisory Committee on Immunization makes these recommendations.  On December 1, 2020 a  Meeting was held and here are the Recommendations</a:t>
            </a:r>
            <a:endParaRPr lang="en-US" b="0" i="0" dirty="0">
              <a:solidFill>
                <a:srgbClr val="000000"/>
              </a:solidFill>
              <a:effectLst/>
              <a:latin typeface="Open Sans"/>
            </a:endParaRPr>
          </a:p>
          <a:p>
            <a:pPr algn="l"/>
            <a:r>
              <a:rPr lang="en-US" b="0" i="0" dirty="0">
                <a:solidFill>
                  <a:srgbClr val="000000"/>
                </a:solidFill>
                <a:effectLst/>
                <a:latin typeface="Open Sans"/>
              </a:rPr>
              <a:t>ACIP approved the following recommendation by majority (13-1) vote at its December 1, 2020 emergency meeting.</a:t>
            </a:r>
          </a:p>
          <a:p>
            <a:pPr algn="l"/>
            <a:r>
              <a:rPr lang="en-US" b="0" i="0" dirty="0">
                <a:solidFill>
                  <a:srgbClr val="000000"/>
                </a:solidFill>
                <a:effectLst/>
                <a:latin typeface="Open Sans"/>
              </a:rPr>
              <a:t>When a COVID-19 vaccine is authorized by FDA and recommended by ACIP, vaccination in the initial phase of the COVID-19 vaccination program (Phase 1a) should be offered to both 1) health care personnel</a:t>
            </a:r>
            <a:r>
              <a:rPr lang="en-US" b="0" i="0" u="none" strike="noStrike" baseline="30000" dirty="0">
                <a:solidFill>
                  <a:srgbClr val="000000"/>
                </a:solidFill>
                <a:effectLst/>
                <a:latin typeface="Open Sans"/>
              </a:rPr>
              <a:t>§</a:t>
            </a:r>
            <a:r>
              <a:rPr lang="en-US" b="0" i="0" dirty="0">
                <a:solidFill>
                  <a:srgbClr val="000000"/>
                </a:solidFill>
                <a:effectLst/>
                <a:latin typeface="Open Sans"/>
              </a:rPr>
              <a:t> and 2) residents of long-term care facilities</a:t>
            </a:r>
            <a:r>
              <a:rPr lang="en-US" b="0" i="0" u="none" strike="noStrike" baseline="30000" dirty="0">
                <a:solidFill>
                  <a:srgbClr val="000000"/>
                </a:solidFill>
                <a:effectLst/>
                <a:latin typeface="Open Sans"/>
              </a:rPr>
              <a:t>¶</a:t>
            </a:r>
            <a:endParaRPr lang="en-US" b="0" i="0" dirty="0">
              <a:solidFill>
                <a:srgbClr val="000000"/>
              </a:solidFill>
              <a:effectLst/>
              <a:latin typeface="Open Sans"/>
            </a:endParaRPr>
          </a:p>
          <a:p>
            <a:pPr algn="l"/>
            <a:r>
              <a:rPr lang="en-US" b="0" i="0" dirty="0">
                <a:solidFill>
                  <a:srgbClr val="000000"/>
                </a:solidFill>
                <a:effectLst/>
                <a:latin typeface="Open Sans"/>
              </a:rPr>
              <a:t>This recommendation has been adopted by the CDC Director</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4</a:t>
            </a:fld>
            <a:endParaRPr lang="en-US" dirty="0"/>
          </a:p>
        </p:txBody>
      </p:sp>
    </p:spTree>
    <p:extLst>
      <p:ext uri="{BB962C8B-B14F-4D97-AF65-F5344CB8AC3E}">
        <p14:creationId xmlns:p14="http://schemas.microsoft.com/office/powerpoint/2010/main" val="2873601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algn="l"/>
            <a:r>
              <a:rPr lang="en-US" b="0" i="0" dirty="0">
                <a:solidFill>
                  <a:srgbClr val="000000"/>
                </a:solidFill>
                <a:effectLst/>
                <a:latin typeface="Open Sans"/>
              </a:rPr>
              <a:t>The CDC indicates, “To understand how COVID-19 vaccines work, it helps to first look at how our bodies fight illness. When germs, such as the virus that causes COVID-19, invade our bodies, they attack and multiply. This invasion, called an infection, is what causes illness. Our immune system uses several tools to fight infection. Blood contains red cells, which carry oxygen to tissues and organs, and white or immune cells, which fight infection. Different types of white blood cells fight infection in different ways:</a:t>
            </a:r>
          </a:p>
          <a:p>
            <a:pPr algn="l">
              <a:buFont typeface="Arial" panose="020B0604020202020204" pitchFamily="34" charset="0"/>
              <a:buChar char="•"/>
            </a:pPr>
            <a:r>
              <a:rPr lang="en-US" b="1" i="0" dirty="0">
                <a:solidFill>
                  <a:srgbClr val="000000"/>
                </a:solidFill>
                <a:effectLst/>
                <a:latin typeface="Open Sans"/>
              </a:rPr>
              <a:t>Macrophages</a:t>
            </a:r>
            <a:r>
              <a:rPr lang="en-US" b="0" i="0" dirty="0">
                <a:solidFill>
                  <a:srgbClr val="000000"/>
                </a:solidFill>
                <a:effectLst/>
                <a:latin typeface="Open Sans"/>
              </a:rPr>
              <a:t> are white blood cells that swallow up and digest germs and dead or dying cells. The macrophages leave behind parts of the invading germs called antigens. The body identifies antigens as dangerous and stimulates antibodies to attack them.</a:t>
            </a:r>
          </a:p>
          <a:p>
            <a:pPr algn="l">
              <a:buFont typeface="Arial" panose="020B0604020202020204" pitchFamily="34" charset="0"/>
              <a:buChar char="•"/>
            </a:pPr>
            <a:r>
              <a:rPr lang="en-US" b="1" i="0" dirty="0">
                <a:solidFill>
                  <a:srgbClr val="000000"/>
                </a:solidFill>
                <a:effectLst/>
                <a:latin typeface="Open Sans"/>
              </a:rPr>
              <a:t>B-lymphocytes </a:t>
            </a:r>
            <a:r>
              <a:rPr lang="en-US" b="0" i="0" dirty="0">
                <a:solidFill>
                  <a:srgbClr val="000000"/>
                </a:solidFill>
                <a:effectLst/>
                <a:latin typeface="Open Sans"/>
              </a:rPr>
              <a:t>are defensive white blood cells. They produce antibodies that attack the pieces of the virus left behind by the macrophages.</a:t>
            </a:r>
          </a:p>
          <a:p>
            <a:pPr algn="l">
              <a:buFont typeface="Arial" panose="020B0604020202020204" pitchFamily="34" charset="0"/>
              <a:buChar char="•"/>
            </a:pPr>
            <a:r>
              <a:rPr lang="en-US" b="1" i="0" dirty="0">
                <a:solidFill>
                  <a:srgbClr val="000000"/>
                </a:solidFill>
                <a:effectLst/>
                <a:latin typeface="Open Sans"/>
              </a:rPr>
              <a:t>T-lymphocytes</a:t>
            </a:r>
            <a:r>
              <a:rPr lang="en-US" b="0" i="0" dirty="0">
                <a:solidFill>
                  <a:srgbClr val="000000"/>
                </a:solidFill>
                <a:effectLst/>
                <a:latin typeface="Open Sans"/>
              </a:rPr>
              <a:t> are another type of defensive white blood cell. They attack cells in the body that have already been infected.</a:t>
            </a:r>
          </a:p>
          <a:p>
            <a:pPr algn="l"/>
            <a:r>
              <a:rPr lang="en-US" b="0" i="0" dirty="0">
                <a:solidFill>
                  <a:srgbClr val="000000"/>
                </a:solidFill>
                <a:effectLst/>
                <a:latin typeface="Open Sans"/>
              </a:rPr>
              <a:t>The first time a person is infected with the virus that causes COVID-19, it can take several days or weeks for their body to make and use all the germ-fighting tools needed to get over the infection. After the infection, the person’s immune system remembers what it learned about how to protect the body against that disease.</a:t>
            </a:r>
          </a:p>
          <a:p>
            <a:pPr algn="l"/>
            <a:r>
              <a:rPr lang="en-US" b="0" i="0" dirty="0">
                <a:solidFill>
                  <a:srgbClr val="000000"/>
                </a:solidFill>
                <a:effectLst/>
                <a:latin typeface="Open Sans"/>
              </a:rPr>
              <a:t>The body keeps a few T-lymphocytes, called memory cells, that go into action quickly if the body encounters the same virus again. When the familiar antigens are detected, B-lymphocytes produce antibodies to attack them. Experts are still learning how long these memory cells protect a person against the virus that causes COVID-19”</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5</a:t>
            </a:fld>
            <a:endParaRPr lang="en-US" dirty="0"/>
          </a:p>
        </p:txBody>
      </p:sp>
    </p:spTree>
    <p:extLst>
      <p:ext uri="{BB962C8B-B14F-4D97-AF65-F5344CB8AC3E}">
        <p14:creationId xmlns:p14="http://schemas.microsoft.com/office/powerpoint/2010/main" val="4178349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questions that people have regarding the COVID-19 vaccine.  There are also many misconceptions circulating regarding the mRNA vaccine.  So, let’s discuss this a bit!  The CDC has a website “Understanding and Explaining mRNA COVID-19 Vaccines” that provides key points to share with your patients.  Key points include:</a:t>
            </a:r>
          </a:p>
          <a:p>
            <a:pPr algn="l">
              <a:buFont typeface="Arial" panose="020B0604020202020204" pitchFamily="34" charset="0"/>
              <a:buChar char="•"/>
            </a:pPr>
            <a:r>
              <a:rPr lang="en-US" b="0" i="0" dirty="0">
                <a:solidFill>
                  <a:srgbClr val="000000"/>
                </a:solidFill>
                <a:effectLst/>
                <a:latin typeface="Open Sans"/>
              </a:rPr>
              <a:t>“Like all vaccines, COVID-19 mRNA vaccines have been rigorously tested for safety before being authorized for use in the United States.</a:t>
            </a:r>
          </a:p>
          <a:p>
            <a:pPr algn="l">
              <a:buFont typeface="Arial" panose="020B0604020202020204" pitchFamily="34" charset="0"/>
              <a:buChar char="•"/>
            </a:pPr>
            <a:r>
              <a:rPr lang="en-US" b="0" i="0" dirty="0">
                <a:solidFill>
                  <a:srgbClr val="000000"/>
                </a:solidFill>
                <a:effectLst/>
                <a:latin typeface="Open Sans"/>
              </a:rPr>
              <a:t>mRNA technology is new, but not unknown. They have been studied for more than a decade.  (in fact, there are currently no mRNA vaccines licensed in the United States)</a:t>
            </a:r>
          </a:p>
          <a:p>
            <a:pPr algn="l">
              <a:buFont typeface="Arial" panose="020B0604020202020204" pitchFamily="34" charset="0"/>
              <a:buChar char="•"/>
            </a:pPr>
            <a:r>
              <a:rPr lang="en-US" b="0" i="0" dirty="0">
                <a:solidFill>
                  <a:srgbClr val="000000"/>
                </a:solidFill>
                <a:effectLst/>
                <a:latin typeface="Open Sans"/>
              </a:rPr>
              <a:t>mRNA vaccines do not contain a live virus and do not carry a risk of causing disease in the vaccinated person.</a:t>
            </a:r>
          </a:p>
          <a:p>
            <a:pPr algn="l">
              <a:buFont typeface="Arial" panose="020B0604020202020204" pitchFamily="34" charset="0"/>
              <a:buChar char="•"/>
            </a:pPr>
            <a:r>
              <a:rPr lang="en-US" b="0" i="0" dirty="0">
                <a:solidFill>
                  <a:srgbClr val="000000"/>
                </a:solidFill>
                <a:effectLst/>
                <a:latin typeface="Open Sans"/>
              </a:rPr>
              <a:t>mRNA from the vaccine never enters the nucleus of the cell and does not affect or interact with a person’s DNA.”</a:t>
            </a:r>
          </a:p>
          <a:p>
            <a:pPr marL="0" indent="0">
              <a:buFont typeface="Arial" panose="020B0604020202020204" pitchFamily="34" charset="0"/>
              <a:buNone/>
            </a:pPr>
            <a:r>
              <a:rPr lang="en-US" dirty="0"/>
              <a:t>The CDC also indicates that, ”</a:t>
            </a:r>
            <a:r>
              <a:rPr lang="en-US" b="0" i="0" dirty="0">
                <a:solidFill>
                  <a:srgbClr val="000000"/>
                </a:solidFill>
                <a:effectLst/>
                <a:latin typeface="Open Sans"/>
              </a:rPr>
              <a:t>mRNA vaccines take advantage of the process that cells use to make proteins in order to trigger an immune response and build immunity to SARS-CoV-2, the virus that causes COVID-19. In contrast, most vaccines use weakened or inactivated versions or components of the disease-causing pathogen to stimulate the body’s immune response to create antibodies.”</a:t>
            </a:r>
            <a:endParaRPr lang="en-US" dirty="0"/>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6</a:t>
            </a:fld>
            <a:endParaRPr lang="en-US" dirty="0"/>
          </a:p>
        </p:txBody>
      </p:sp>
    </p:spTree>
    <p:extLst>
      <p:ext uri="{BB962C8B-B14F-4D97-AF65-F5344CB8AC3E}">
        <p14:creationId xmlns:p14="http://schemas.microsoft.com/office/powerpoint/2010/main" val="576567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3 types of COVID-19 vaccines that either are currently or will be undergoing Phase 3 clinical trials in the US.</a:t>
            </a:r>
          </a:p>
          <a:p>
            <a:pPr marL="171450" indent="-171450">
              <a:buFont typeface="Arial" panose="020B0604020202020204" pitchFamily="34" charset="0"/>
              <a:buChar char="•"/>
            </a:pPr>
            <a:r>
              <a:rPr lang="en-US" dirty="0"/>
              <a:t>mRNA (which include both the Pfizer and Moderna)</a:t>
            </a:r>
          </a:p>
          <a:p>
            <a:pPr marL="171450" indent="-171450">
              <a:buFont typeface="Arial" panose="020B0604020202020204" pitchFamily="34" charset="0"/>
              <a:buChar char="•"/>
            </a:pPr>
            <a:r>
              <a:rPr lang="en-US" dirty="0"/>
              <a:t>The Novavax vaccine contains purified pieces to trigger an immune response and have no live components</a:t>
            </a:r>
          </a:p>
          <a:p>
            <a:pPr marL="171450" indent="-171450">
              <a:buFont typeface="Arial" panose="020B0604020202020204" pitchFamily="34" charset="0"/>
              <a:buChar char="•"/>
            </a:pPr>
            <a:r>
              <a:rPr lang="en-US" dirty="0"/>
              <a:t>AstraZeneca uses a viral vector using an adenovirus that causes a common cold in chimpanzees, but in a weakened version, that scientists have replaced the genetic material for the same SARS-CoV 2 spike protein as the mRNA vaccine candidates to illicit making antibodies.</a:t>
            </a:r>
          </a:p>
          <a:p>
            <a:pPr marL="171450" indent="-171450">
              <a:buFont typeface="Arial" panose="020B0604020202020204" pitchFamily="34" charset="0"/>
              <a:buChar char="•"/>
            </a:pPr>
            <a:r>
              <a:rPr lang="en-US" dirty="0"/>
              <a:t>Janssen vaccine is a recombinant vector vaccine using a human adenovirus (which was modified so it does not replicate in humans) to express the COVID spike protein in cells.  </a:t>
            </a:r>
            <a:r>
              <a:rPr lang="en-US" b="1" dirty="0"/>
              <a:t>This vaccine is getting a lot of attention because it seems as if this one will require only one dose.</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7</a:t>
            </a:fld>
            <a:endParaRPr lang="en-US" dirty="0"/>
          </a:p>
        </p:txBody>
      </p:sp>
    </p:spTree>
    <p:extLst>
      <p:ext uri="{BB962C8B-B14F-4D97-AF65-F5344CB8AC3E}">
        <p14:creationId xmlns:p14="http://schemas.microsoft.com/office/powerpoint/2010/main" val="3074305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websites listed will provide the press release from each manufacturer regarding their vaccine information.  </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8</a:t>
            </a:fld>
            <a:endParaRPr lang="en-US" dirty="0"/>
          </a:p>
        </p:txBody>
      </p:sp>
    </p:spTree>
    <p:extLst>
      <p:ext uri="{BB962C8B-B14F-4D97-AF65-F5344CB8AC3E}">
        <p14:creationId xmlns:p14="http://schemas.microsoft.com/office/powerpoint/2010/main" val="29277770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are going to discuss mRNA as these are the first 2 vaccines that we may see—and there is a LOT of discussion about these vaccines.</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9</a:t>
            </a:fld>
            <a:endParaRPr lang="en-US" dirty="0"/>
          </a:p>
        </p:txBody>
      </p:sp>
    </p:spTree>
    <p:extLst>
      <p:ext uri="{BB962C8B-B14F-4D97-AF65-F5344CB8AC3E}">
        <p14:creationId xmlns:p14="http://schemas.microsoft.com/office/powerpoint/2010/main" val="32016870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6" name="Picture 5">
            <a:extLst>
              <a:ext uri="{FF2B5EF4-FFF2-40B4-BE49-F238E27FC236}">
                <a16:creationId xmlns:a16="http://schemas.microsoft.com/office/drawing/2014/main" id="{0E9803A5-EFA6-40DB-8FA8-E6D66769911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3115744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A85B469-5187-4EC5-A46A-5246E39C36E9}" type="datetime1">
              <a:rPr lang="en-US" smtClean="0">
                <a:solidFill>
                  <a:prstClr val="black"/>
                </a:solidFill>
              </a:rPr>
              <a:t>12/17/2020</a:t>
            </a:fld>
            <a:endParaRPr lang="en-US" dirty="0">
              <a:solidFill>
                <a:prstClr val="black"/>
              </a:solidFill>
            </a:endParaRPr>
          </a:p>
        </p:txBody>
      </p:sp>
      <p:sp>
        <p:nvSpPr>
          <p:cNvPr id="5" name="Slide Number Placeholder 4"/>
          <p:cNvSpPr>
            <a:spLocks noGrp="1"/>
          </p:cNvSpPr>
          <p:nvPr>
            <p:ph type="sldNum" sz="quarter" idx="12"/>
          </p:nvPr>
        </p:nvSpPr>
        <p:spPr>
          <a:xfrm>
            <a:off x="6553200" y="6356350"/>
            <a:ext cx="2133600" cy="365125"/>
          </a:xfrm>
        </p:spPr>
        <p:txBody>
          <a:bodyPr/>
          <a:lstStyle/>
          <a:p>
            <a:fld id="{8ED21966-C764-4C40-97C3-3CEDFB59A7F5}" type="slidenum">
              <a:rPr lang="en-US" smtClean="0">
                <a:solidFill>
                  <a:prstClr val="black"/>
                </a:solidFill>
              </a:rPr>
              <a:pPr/>
              <a:t>‹#›</a:t>
            </a:fld>
            <a:endParaRPr lang="en-US" dirty="0">
              <a:solidFill>
                <a:prstClr val="black"/>
              </a:solidFill>
            </a:endParaRPr>
          </a:p>
        </p:txBody>
      </p:sp>
      <p:pic>
        <p:nvPicPr>
          <p:cNvPr id="6" name="Picture 5">
            <a:extLst>
              <a:ext uri="{FF2B5EF4-FFF2-40B4-BE49-F238E27FC236}">
                <a16:creationId xmlns:a16="http://schemas.microsoft.com/office/drawing/2014/main" id="{85BCF9A2-57A2-4F96-9C6C-1ADAD7F00EF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3615223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EDD955-D679-42C0-8C7E-F3F25ECF904E}" type="datetime1">
              <a:rPr lang="en-US" smtClean="0">
                <a:solidFill>
                  <a:prstClr val="black"/>
                </a:solidFill>
              </a:rPr>
              <a:t>12/17/2020</a:t>
            </a:fld>
            <a:endParaRPr lang="en-US" dirty="0">
              <a:solidFill>
                <a:prstClr val="black"/>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3792204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E55542-2A52-46FD-A5AC-DD17EE18F3A6}" type="datetime1">
              <a:rPr lang="en-US" smtClean="0">
                <a:solidFill>
                  <a:prstClr val="black"/>
                </a:solidFill>
              </a:rPr>
              <a:t>12/17/2020</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8ED21966-C764-4C40-97C3-3CEDFB59A7F5}" type="slidenum">
              <a:rPr lang="en-US" smtClean="0">
                <a:solidFill>
                  <a:prstClr val="black"/>
                </a:solidFill>
              </a:rPr>
              <a:pPr/>
              <a:t>‹#›</a:t>
            </a:fld>
            <a:endParaRPr lang="en-US" dirty="0">
              <a:solidFill>
                <a:prstClr val="black"/>
              </a:solidFill>
            </a:endParaRPr>
          </a:p>
        </p:txBody>
      </p:sp>
      <p:pic>
        <p:nvPicPr>
          <p:cNvPr id="7" name="Picture 6">
            <a:extLst>
              <a:ext uri="{FF2B5EF4-FFF2-40B4-BE49-F238E27FC236}">
                <a16:creationId xmlns:a16="http://schemas.microsoft.com/office/drawing/2014/main" id="{936C90E5-F9D5-43CD-A0C4-5626FCC60FD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1669140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A13C75C-1DD4-4EFB-96F4-CD016AE835F6}" type="datetime1">
              <a:rPr lang="en-US" smtClean="0">
                <a:solidFill>
                  <a:prstClr val="black"/>
                </a:solidFill>
              </a:rPr>
              <a:t>12/17/2020</a:t>
            </a:fld>
            <a:endParaRPr lang="en-US" dirty="0">
              <a:solidFill>
                <a:prstClr val="black"/>
              </a:solidFill>
            </a:endParaRPr>
          </a:p>
        </p:txBody>
      </p:sp>
      <p:sp>
        <p:nvSpPr>
          <p:cNvPr id="7" name="Slide Number Placeholder 6"/>
          <p:cNvSpPr>
            <a:spLocks noGrp="1"/>
          </p:cNvSpPr>
          <p:nvPr>
            <p:ph type="sldNum" sz="quarter" idx="12"/>
          </p:nvPr>
        </p:nvSpPr>
        <p:spPr/>
        <p:txBody>
          <a:bodyPr/>
          <a:lstStyle/>
          <a:p>
            <a:fld id="{8ED21966-C764-4C40-97C3-3CEDFB59A7F5}" type="slidenum">
              <a:rPr lang="en-US" smtClean="0">
                <a:solidFill>
                  <a:prstClr val="black"/>
                </a:solidFill>
              </a:rPr>
              <a:pPr/>
              <a:t>‹#›</a:t>
            </a:fld>
            <a:endParaRPr lang="en-US" dirty="0">
              <a:solidFill>
                <a:prstClr val="black"/>
              </a:solidFill>
            </a:endParaRPr>
          </a:p>
        </p:txBody>
      </p:sp>
      <p:pic>
        <p:nvPicPr>
          <p:cNvPr id="8" name="Picture 7">
            <a:extLst>
              <a:ext uri="{FF2B5EF4-FFF2-40B4-BE49-F238E27FC236}">
                <a16:creationId xmlns:a16="http://schemas.microsoft.com/office/drawing/2014/main" id="{BF4F55C6-B0BC-4894-9D4B-6156D6A400F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1191890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981A95B-B40D-432F-BDE3-0F0C037B57E3}" type="datetime1">
              <a:rPr lang="en-US" smtClean="0">
                <a:solidFill>
                  <a:prstClr val="black"/>
                </a:solidFill>
              </a:rPr>
              <a:t>12/17/2020</a:t>
            </a:fld>
            <a:endParaRPr lang="en-US" dirty="0">
              <a:solidFill>
                <a:prstClr val="black"/>
              </a:solidFill>
            </a:endParaRPr>
          </a:p>
        </p:txBody>
      </p:sp>
      <p:sp>
        <p:nvSpPr>
          <p:cNvPr id="9" name="Slide Number Placeholder 8"/>
          <p:cNvSpPr>
            <a:spLocks noGrp="1"/>
          </p:cNvSpPr>
          <p:nvPr>
            <p:ph type="sldNum" sz="quarter" idx="12"/>
          </p:nvPr>
        </p:nvSpPr>
        <p:spPr/>
        <p:txBody>
          <a:bodyPr/>
          <a:lstStyle/>
          <a:p>
            <a:fld id="{8ED21966-C764-4C40-97C3-3CEDFB59A7F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588275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045820-4DB1-4339-8AEB-7BCAF0FDFEA8}" type="datetime1">
              <a:rPr lang="en-US" smtClean="0">
                <a:solidFill>
                  <a:prstClr val="black"/>
                </a:solidFill>
              </a:rPr>
              <a:t>12/17/2020</a:t>
            </a:fld>
            <a:endParaRPr lang="en-US" dirty="0">
              <a:solidFill>
                <a:prstClr val="black"/>
              </a:solidFill>
            </a:endParaRPr>
          </a:p>
        </p:txBody>
      </p:sp>
      <p:sp>
        <p:nvSpPr>
          <p:cNvPr id="5" name="Slide Number Placeholder 4"/>
          <p:cNvSpPr>
            <a:spLocks noGrp="1"/>
          </p:cNvSpPr>
          <p:nvPr>
            <p:ph type="sldNum" sz="quarter" idx="12"/>
          </p:nvPr>
        </p:nvSpPr>
        <p:spPr/>
        <p:txBody>
          <a:bodyPr/>
          <a:lstStyle/>
          <a:p>
            <a:fld id="{8ED21966-C764-4C40-97C3-3CEDFB59A7F5}" type="slidenum">
              <a:rPr lang="en-US" smtClean="0">
                <a:solidFill>
                  <a:prstClr val="black"/>
                </a:solidFill>
              </a:rPr>
              <a:pPr/>
              <a:t>‹#›</a:t>
            </a:fld>
            <a:endParaRPr lang="en-US" dirty="0">
              <a:solidFill>
                <a:prstClr val="black"/>
              </a:solidFill>
            </a:endParaRPr>
          </a:p>
        </p:txBody>
      </p:sp>
      <p:pic>
        <p:nvPicPr>
          <p:cNvPr id="6" name="Picture 5">
            <a:extLst>
              <a:ext uri="{FF2B5EF4-FFF2-40B4-BE49-F238E27FC236}">
                <a16:creationId xmlns:a16="http://schemas.microsoft.com/office/drawing/2014/main" id="{AC2DFD05-C655-4D1F-9BA0-23752AA6F63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3614537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8A1124-85F9-448D-B3E4-AC9E07F4E290}" type="datetime1">
              <a:rPr lang="en-US" smtClean="0">
                <a:solidFill>
                  <a:prstClr val="black"/>
                </a:solidFill>
              </a:rPr>
              <a:t>12/17/2020</a:t>
            </a:fld>
            <a:endParaRPr lang="en-US" dirty="0">
              <a:solidFill>
                <a:prstClr val="black"/>
              </a:solidFill>
            </a:endParaRPr>
          </a:p>
        </p:txBody>
      </p:sp>
      <p:sp>
        <p:nvSpPr>
          <p:cNvPr id="4" name="Slide Number Placeholder 3"/>
          <p:cNvSpPr>
            <a:spLocks noGrp="1"/>
          </p:cNvSpPr>
          <p:nvPr>
            <p:ph type="sldNum" sz="quarter" idx="12"/>
          </p:nvPr>
        </p:nvSpPr>
        <p:spPr/>
        <p:txBody>
          <a:bodyPr/>
          <a:lstStyle/>
          <a:p>
            <a:fld id="{8ED21966-C764-4C40-97C3-3CEDFB59A7F5}" type="slidenum">
              <a:rPr lang="en-US" smtClean="0">
                <a:solidFill>
                  <a:prstClr val="black"/>
                </a:solidFill>
              </a:rPr>
              <a:pPr/>
              <a:t>‹#›</a:t>
            </a:fld>
            <a:endParaRPr lang="en-US" dirty="0">
              <a:solidFill>
                <a:prstClr val="black"/>
              </a:solidFill>
            </a:endParaRPr>
          </a:p>
        </p:txBody>
      </p:sp>
      <p:pic>
        <p:nvPicPr>
          <p:cNvPr id="5" name="Picture 4">
            <a:extLst>
              <a:ext uri="{FF2B5EF4-FFF2-40B4-BE49-F238E27FC236}">
                <a16:creationId xmlns:a16="http://schemas.microsoft.com/office/drawing/2014/main" id="{419BB5C9-FC73-4804-861F-DD93BDDC4C0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1981344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EC9F4AF-83BA-4844-90A6-1A2537F102CC}" type="datetime1">
              <a:rPr lang="en-US" smtClean="0">
                <a:solidFill>
                  <a:prstClr val="black"/>
                </a:solidFill>
              </a:rPr>
              <a:t>12/17/2020</a:t>
            </a:fld>
            <a:endParaRPr lang="en-US" dirty="0">
              <a:solidFill>
                <a:prstClr val="black"/>
              </a:solidFill>
            </a:endParaRPr>
          </a:p>
        </p:txBody>
      </p:sp>
      <p:sp>
        <p:nvSpPr>
          <p:cNvPr id="7" name="Slide Number Placeholder 6"/>
          <p:cNvSpPr>
            <a:spLocks noGrp="1"/>
          </p:cNvSpPr>
          <p:nvPr>
            <p:ph type="sldNum" sz="quarter" idx="12"/>
          </p:nvPr>
        </p:nvSpPr>
        <p:spPr/>
        <p:txBody>
          <a:bodyPr/>
          <a:lstStyle/>
          <a:p>
            <a:fld id="{8ED21966-C764-4C40-97C3-3CEDFB59A7F5}" type="slidenum">
              <a:rPr lang="en-US" smtClean="0">
                <a:solidFill>
                  <a:prstClr val="black"/>
                </a:solidFill>
              </a:rPr>
              <a:pPr/>
              <a:t>‹#›</a:t>
            </a:fld>
            <a:endParaRPr lang="en-US" dirty="0">
              <a:solidFill>
                <a:prstClr val="black"/>
              </a:solidFill>
            </a:endParaRPr>
          </a:p>
        </p:txBody>
      </p:sp>
      <p:pic>
        <p:nvPicPr>
          <p:cNvPr id="8" name="Picture 7">
            <a:extLst>
              <a:ext uri="{FF2B5EF4-FFF2-40B4-BE49-F238E27FC236}">
                <a16:creationId xmlns:a16="http://schemas.microsoft.com/office/drawing/2014/main" id="{09849B57-4B73-4165-9059-71076BC7548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2193369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FF0AA6-727A-4116-83EB-06F1397B9832}" type="datetime1">
              <a:rPr lang="en-US" smtClean="0">
                <a:solidFill>
                  <a:prstClr val="black"/>
                </a:solidFill>
              </a:rPr>
              <a:t>12/17/2020</a:t>
            </a:fld>
            <a:endParaRPr lang="en-US" dirty="0">
              <a:solidFill>
                <a:prstClr val="black"/>
              </a:solidFill>
            </a:endParaRPr>
          </a:p>
        </p:txBody>
      </p:sp>
      <p:sp>
        <p:nvSpPr>
          <p:cNvPr id="7" name="Slide Number Placeholder 6"/>
          <p:cNvSpPr>
            <a:spLocks noGrp="1"/>
          </p:cNvSpPr>
          <p:nvPr>
            <p:ph type="sldNum" sz="quarter" idx="12"/>
          </p:nvPr>
        </p:nvSpPr>
        <p:spPr/>
        <p:txBody>
          <a:bodyPr/>
          <a:lstStyle/>
          <a:p>
            <a:fld id="{8ED21966-C764-4C40-97C3-3CEDFB59A7F5}" type="slidenum">
              <a:rPr lang="en-US" smtClean="0">
                <a:solidFill>
                  <a:prstClr val="black"/>
                </a:solidFill>
              </a:rPr>
              <a:pPr/>
              <a:t>‹#›</a:t>
            </a:fld>
            <a:endParaRPr lang="en-US" dirty="0">
              <a:solidFill>
                <a:prstClr val="black"/>
              </a:solidFill>
            </a:endParaRPr>
          </a:p>
        </p:txBody>
      </p:sp>
      <p:pic>
        <p:nvPicPr>
          <p:cNvPr id="8" name="Picture 7">
            <a:extLst>
              <a:ext uri="{FF2B5EF4-FFF2-40B4-BE49-F238E27FC236}">
                <a16:creationId xmlns:a16="http://schemas.microsoft.com/office/drawing/2014/main" id="{9DEE8811-35E9-4324-BED5-D8D232F364E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1638113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file:///S:\CREATIVE_SERVICES\LeadingAge%20Collateral\LeadingAge%20PowerPoint\2017%20PPTs\PPT%20images\LeadingAge_PMS%20Cool%20Grey%2011.jpg"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tif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defRPr>
            </a:lvl1pPr>
          </a:lstStyle>
          <a:p>
            <a:fld id="{EA25747C-6F3A-4B6F-85EC-0F505796E425}" type="datetime1">
              <a:rPr lang="en-US" smtClean="0">
                <a:solidFill>
                  <a:prstClr val="black"/>
                </a:solidFill>
              </a:rPr>
              <a:t>12/17/2020</a:t>
            </a:fld>
            <a:endParaRPr lang="en-US" dirty="0">
              <a:solidFill>
                <a:prstClr val="black"/>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fld id="{8ED21966-C764-4C40-97C3-3CEDFB59A7F5}" type="slidenum">
              <a:rPr lang="en-US" smtClean="0">
                <a:solidFill>
                  <a:prstClr val="black"/>
                </a:solidFill>
              </a:rPr>
              <a:pPr/>
              <a:t>‹#›</a:t>
            </a:fld>
            <a:endParaRPr lang="en-US" dirty="0">
              <a:solidFill>
                <a:prstClr val="black"/>
              </a:solidFill>
            </a:endParaRPr>
          </a:p>
        </p:txBody>
      </p:sp>
      <p:pic>
        <p:nvPicPr>
          <p:cNvPr id="9" name="Picture 8"/>
          <p:cNvPicPr>
            <a:picLocks noChangeAspect="1"/>
          </p:cNvPicPr>
          <p:nvPr userDrawn="1"/>
        </p:nvPicPr>
        <p:blipFill>
          <a:blip r:embed="rId12" r:link="rId13" cstate="print">
            <a:extLst>
              <a:ext uri="{28A0092B-C50C-407E-A947-70E740481C1C}">
                <a14:useLocalDpi xmlns:a14="http://schemas.microsoft.com/office/drawing/2010/main" val="0"/>
              </a:ext>
            </a:extLst>
          </a:blip>
          <a:stretch>
            <a:fillRect/>
          </a:stretch>
        </p:blipFill>
        <p:spPr>
          <a:xfrm>
            <a:off x="6503377" y="6149609"/>
            <a:ext cx="2209800" cy="650896"/>
          </a:xfrm>
          <a:prstGeom prst="rect">
            <a:avLst/>
          </a:prstGeom>
        </p:spPr>
      </p:pic>
      <p:sp>
        <p:nvSpPr>
          <p:cNvPr id="7" name="TextBox 6"/>
          <p:cNvSpPr txBox="1"/>
          <p:nvPr userDrawn="1"/>
        </p:nvSpPr>
        <p:spPr>
          <a:xfrm>
            <a:off x="2514600" y="6356350"/>
            <a:ext cx="3962400" cy="323165"/>
          </a:xfrm>
          <a:prstGeom prst="rect">
            <a:avLst/>
          </a:prstGeom>
          <a:noFill/>
        </p:spPr>
        <p:txBody>
          <a:bodyPr wrap="square" rtlCol="0">
            <a:spAutoFit/>
          </a:bodyPr>
          <a:lstStyle/>
          <a:p>
            <a:pPr algn="ctr"/>
            <a:r>
              <a:rPr lang="en-US" sz="500" kern="1200" dirty="0">
                <a:solidFill>
                  <a:schemeClr val="tx1"/>
                </a:solidFill>
                <a:effectLst/>
                <a:latin typeface="Calibri" panose="020F0502020204030204" pitchFamily="34" charset="0"/>
                <a:ea typeface="+mn-ea"/>
                <a:cs typeface="Arial" charset="0"/>
              </a:rPr>
              <a:t>This document is for general informational purposes only.  </a:t>
            </a:r>
          </a:p>
          <a:p>
            <a:pPr algn="ctr"/>
            <a:r>
              <a:rPr lang="en-US" sz="500" kern="1200" dirty="0">
                <a:solidFill>
                  <a:schemeClr val="tx1"/>
                </a:solidFill>
                <a:effectLst/>
                <a:latin typeface="Calibri" panose="020F0502020204030204" pitchFamily="34" charset="0"/>
                <a:ea typeface="+mn-ea"/>
                <a:cs typeface="Arial" charset="0"/>
              </a:rPr>
              <a:t>It does not represent legal advice nor relied upon as supporting documentation or advice with CMS or other regulatory entities.</a:t>
            </a:r>
          </a:p>
          <a:p>
            <a:pPr algn="ctr"/>
            <a:r>
              <a:rPr lang="en-US" sz="500" kern="1200" dirty="0">
                <a:solidFill>
                  <a:schemeClr val="tx1"/>
                </a:solidFill>
                <a:effectLst/>
                <a:latin typeface="Calibri" panose="020F0502020204030204" pitchFamily="34" charset="0"/>
                <a:ea typeface="+mn-ea"/>
                <a:cs typeface="Arial" charset="0"/>
              </a:rPr>
              <a:t>© Pathway Health Services, Inc. – All Rights Reserved – Copy with Permission Only </a:t>
            </a:r>
          </a:p>
        </p:txBody>
      </p:sp>
      <p:pic>
        <p:nvPicPr>
          <p:cNvPr id="10" name="Picture 9">
            <a:extLst>
              <a:ext uri="{FF2B5EF4-FFF2-40B4-BE49-F238E27FC236}">
                <a16:creationId xmlns:a16="http://schemas.microsoft.com/office/drawing/2014/main" id="{205A3798-5358-442B-B70A-09435E4DCF0D}"/>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1303961687"/>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cdc.gov/vaccines/covid-19/hcp/mrna-vaccine-basics.html"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cdc.gov/vaccines/covid-19/hcp/mrna-vaccine-basics.html"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2.cdc.gov/vaccines/ed/covid19/"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hyperlink" Target="https://www.cdc.gov/coronavirus/2019-ncov/vaccines/vaccine-benefits.html"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cdc.gov/vaccines/covid-19/hcp/prepare.html"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cdc.gov/vaccines/covid-19/info-by-product/pfizer/anaphylaxis-management.html"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cdc.gov/vaccines/covid-19/downloads/COVID-19-Clinical-Training-and-Resources-for-HCPs.pdf" TargetMode="External"/><Relationship Id="rId2" Type="http://schemas.openxmlformats.org/officeDocument/2006/relationships/hyperlink" Target="https://www.cdc.gov/vaccines/covid-19/hcp/mrna-vaccine-basics.html" TargetMode="External"/><Relationship Id="rId1" Type="http://schemas.openxmlformats.org/officeDocument/2006/relationships/slideLayout" Target="../slideLayouts/slideLayout2.xml"/><Relationship Id="rId4" Type="http://schemas.openxmlformats.org/officeDocument/2006/relationships/hyperlink" Target="https://www.cdc.gov/vaccines/acip/index.html"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2.cdc.gov/vaccines/ed/covid19/" TargetMode="External"/><Relationship Id="rId2" Type="http://schemas.openxmlformats.org/officeDocument/2006/relationships/hyperlink" Target="https://www.cdc.gov/coronavirus/2019-ncov/vaccines/different-vaccines/how-they-work.html" TargetMode="External"/><Relationship Id="rId1" Type="http://schemas.openxmlformats.org/officeDocument/2006/relationships/slideLayout" Target="../slideLayouts/slideLayout2.xml"/><Relationship Id="rId4" Type="http://schemas.openxmlformats.org/officeDocument/2006/relationships/hyperlink" Target="https://www.cdc.gov/vaccines/imz-managers/downloads/COVID-19-Vaccination-Program-Interim_Playbook.pdf"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cdc.gov/vaccines/covid-19/info-by-product/pfizer/anaphylaxis-management.html" TargetMode="External"/><Relationship Id="rId2" Type="http://schemas.openxmlformats.org/officeDocument/2006/relationships/hyperlink" Target="https://www.cdc.gov/vaccines/hcp/acip-recs/vacc-specific/covid-19.html"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cdc.gov/vaccines/acip/index.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cdc.gov/coronavirus/2019-ncov/vaccines/different-vaccines/how-they-work.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cdc.gov/vaccines/covid-19/hcp/mrna-vaccine-basics.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astrazeneca.com/media-centre/press-releases/2020/azd1222hlr.html"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pfizer.com/news/press-release/press-release-detail/pfizer-and-biontech-achieve-first-authorization-world" TargetMode="External"/><Relationship Id="rId7" Type="http://schemas.openxmlformats.org/officeDocument/2006/relationships/hyperlink" Target="https://ir.novavax.com/news-releases/news-release-details/novavax-covid-19-vaccine-granted-fast-track-designation-us-fda"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jnj.com/coronavirus/about-phase-3-study-of-our-covid-19-vaccine-candidate" TargetMode="External"/><Relationship Id="rId5" Type="http://schemas.openxmlformats.org/officeDocument/2006/relationships/hyperlink" Target="https://www.astrazeneca.com/media-centre/press-releases/2020/azd1222hlr.html" TargetMode="External"/><Relationship Id="rId4" Type="http://schemas.openxmlformats.org/officeDocument/2006/relationships/hyperlink" Target="https://investors.modernatx.com/news-releases/news-release-details/moderna-announces-primary-efficacy-analysis-phase-3-cove-study"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a:xfrm>
            <a:off x="685800" y="1219200"/>
            <a:ext cx="7772400" cy="1162050"/>
          </a:xfrm>
        </p:spPr>
        <p:txBody>
          <a:bodyPr>
            <a:normAutofit fontScale="90000"/>
          </a:bodyPr>
          <a:lstStyle/>
          <a:p>
            <a:r>
              <a:rPr lang="en-US" b="1" dirty="0">
                <a:solidFill>
                  <a:schemeClr val="bg1"/>
                </a:solidFill>
              </a:rPr>
              <a:t>Introduction to COVID-19 Vaccine </a:t>
            </a:r>
          </a:p>
        </p:txBody>
      </p:sp>
      <p:sp>
        <p:nvSpPr>
          <p:cNvPr id="2" name="Subtitle 1"/>
          <p:cNvSpPr>
            <a:spLocks noGrp="1"/>
          </p:cNvSpPr>
          <p:nvPr>
            <p:ph type="subTitle" idx="1"/>
          </p:nvPr>
        </p:nvSpPr>
        <p:spPr>
          <a:xfrm>
            <a:off x="1371600" y="2457450"/>
            <a:ext cx="6400800" cy="914400"/>
          </a:xfrm>
        </p:spPr>
        <p:txBody>
          <a:bodyPr/>
          <a:lstStyle/>
          <a:p>
            <a:r>
              <a:rPr lang="en-US" dirty="0">
                <a:solidFill>
                  <a:schemeClr val="bg1"/>
                </a:solidFill>
              </a:rPr>
              <a:t>For Licensed Nursing Staff </a:t>
            </a:r>
          </a:p>
        </p:txBody>
      </p:sp>
    </p:spTree>
    <p:extLst>
      <p:ext uri="{BB962C8B-B14F-4D97-AF65-F5344CB8AC3E}">
        <p14:creationId xmlns:p14="http://schemas.microsoft.com/office/powerpoint/2010/main" val="35098728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16C78-F018-4726-BB0E-3005666A67AB}"/>
              </a:ext>
            </a:extLst>
          </p:cNvPr>
          <p:cNvSpPr>
            <a:spLocks noGrp="1"/>
          </p:cNvSpPr>
          <p:nvPr>
            <p:ph type="title"/>
          </p:nvPr>
        </p:nvSpPr>
        <p:spPr/>
        <p:txBody>
          <a:bodyPr/>
          <a:lstStyle/>
          <a:p>
            <a:r>
              <a:rPr lang="en-US" dirty="0"/>
              <a:t>mRNA COVID-19 Vaccines</a:t>
            </a:r>
          </a:p>
        </p:txBody>
      </p:sp>
      <p:graphicFrame>
        <p:nvGraphicFramePr>
          <p:cNvPr id="4" name="Content Placeholder 6">
            <a:extLst>
              <a:ext uri="{FF2B5EF4-FFF2-40B4-BE49-F238E27FC236}">
                <a16:creationId xmlns:a16="http://schemas.microsoft.com/office/drawing/2014/main" id="{71804309-5A0B-43B2-859D-111D76073C18}"/>
              </a:ext>
            </a:extLst>
          </p:cNvPr>
          <p:cNvGraphicFramePr>
            <a:graphicFrameLocks noGrp="1"/>
          </p:cNvGraphicFramePr>
          <p:nvPr>
            <p:ph idx="1"/>
            <p:extLst>
              <p:ext uri="{D42A27DB-BD31-4B8C-83A1-F6EECF244321}">
                <p14:modId xmlns:p14="http://schemas.microsoft.com/office/powerpoint/2010/main" val="3620337637"/>
              </p:ext>
            </p:extLst>
          </p:nvPr>
        </p:nvGraphicFramePr>
        <p:xfrm>
          <a:off x="-381000" y="1676400"/>
          <a:ext cx="944880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1ABBF9DA-7496-40B9-97E8-36E1938618AC}"/>
              </a:ext>
            </a:extLst>
          </p:cNvPr>
          <p:cNvSpPr txBox="1"/>
          <p:nvPr/>
        </p:nvSpPr>
        <p:spPr>
          <a:xfrm>
            <a:off x="4191000" y="5153918"/>
            <a:ext cx="4687910" cy="646331"/>
          </a:xfrm>
          <a:prstGeom prst="rect">
            <a:avLst/>
          </a:prstGeom>
          <a:noFill/>
        </p:spPr>
        <p:txBody>
          <a:bodyPr wrap="square">
            <a:spAutoFit/>
          </a:bodyPr>
          <a:lstStyle/>
          <a:p>
            <a:pPr algn="r"/>
            <a:r>
              <a:rPr lang="en-US" dirty="0">
                <a:hlinkClick r:id="rId8"/>
              </a:rPr>
              <a:t>https://www.cdc.gov/vaccines/covid-19/hcp/mrna-vaccine-basics.html</a:t>
            </a:r>
            <a:r>
              <a:rPr lang="en-US" dirty="0"/>
              <a:t> </a:t>
            </a:r>
          </a:p>
        </p:txBody>
      </p:sp>
    </p:spTree>
    <p:extLst>
      <p:ext uri="{BB962C8B-B14F-4D97-AF65-F5344CB8AC3E}">
        <p14:creationId xmlns:p14="http://schemas.microsoft.com/office/powerpoint/2010/main" val="20004353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16C78-F018-4726-BB0E-3005666A67AB}"/>
              </a:ext>
            </a:extLst>
          </p:cNvPr>
          <p:cNvSpPr>
            <a:spLocks noGrp="1"/>
          </p:cNvSpPr>
          <p:nvPr>
            <p:ph type="title"/>
          </p:nvPr>
        </p:nvSpPr>
        <p:spPr/>
        <p:txBody>
          <a:bodyPr/>
          <a:lstStyle/>
          <a:p>
            <a:r>
              <a:rPr lang="en-US" dirty="0"/>
              <a:t>Benefits of the mRNA Vaccine</a:t>
            </a:r>
          </a:p>
        </p:txBody>
      </p:sp>
      <p:sp>
        <p:nvSpPr>
          <p:cNvPr id="3" name="Content Placeholder 2">
            <a:extLst>
              <a:ext uri="{FF2B5EF4-FFF2-40B4-BE49-F238E27FC236}">
                <a16:creationId xmlns:a16="http://schemas.microsoft.com/office/drawing/2014/main" id="{359DFD7B-9F3C-40AC-997F-6F5CAA0F3167}"/>
              </a:ext>
            </a:extLst>
          </p:cNvPr>
          <p:cNvSpPr>
            <a:spLocks noGrp="1"/>
          </p:cNvSpPr>
          <p:nvPr>
            <p:ph idx="1"/>
          </p:nvPr>
        </p:nvSpPr>
        <p:spPr>
          <a:xfrm>
            <a:off x="457200" y="1600200"/>
            <a:ext cx="4953000" cy="4525963"/>
          </a:xfrm>
        </p:spPr>
        <p:txBody>
          <a:bodyPr>
            <a:normAutofit fontScale="92500" lnSpcReduction="10000"/>
          </a:bodyPr>
          <a:lstStyle/>
          <a:p>
            <a:r>
              <a:rPr lang="en-US" sz="3200" dirty="0"/>
              <a:t>Non-infectious element</a:t>
            </a:r>
          </a:p>
          <a:p>
            <a:r>
              <a:rPr lang="en-US" sz="3200" dirty="0"/>
              <a:t>Manufacturing times are shorter</a:t>
            </a:r>
          </a:p>
          <a:p>
            <a:r>
              <a:rPr lang="en-US" sz="3200" dirty="0"/>
              <a:t>Can be developed in a lab </a:t>
            </a:r>
          </a:p>
          <a:p>
            <a:r>
              <a:rPr lang="en-US" sz="3200" dirty="0"/>
              <a:t>Process can be standardized</a:t>
            </a:r>
          </a:p>
          <a:p>
            <a:r>
              <a:rPr lang="en-US" sz="3200" dirty="0"/>
              <a:t>“In the future, mRNA vaccine technology may allow for one vaccine to target multiple diseases”</a:t>
            </a:r>
          </a:p>
          <a:p>
            <a:endParaRPr lang="en-US" dirty="0"/>
          </a:p>
        </p:txBody>
      </p:sp>
      <p:pic>
        <p:nvPicPr>
          <p:cNvPr id="4" name="Content Placeholder 5" descr="A picture containing indoor, person, holding, toothbrush&#10;&#10;Description automatically generated">
            <a:extLst>
              <a:ext uri="{FF2B5EF4-FFF2-40B4-BE49-F238E27FC236}">
                <a16:creationId xmlns:a16="http://schemas.microsoft.com/office/drawing/2014/main" id="{5F000C7A-F902-4BC5-BF77-12101FF1AAB9}"/>
              </a:ext>
            </a:extLst>
          </p:cNvPr>
          <p:cNvPicPr>
            <a:picLocks noChangeAspect="1"/>
          </p:cNvPicPr>
          <p:nvPr/>
        </p:nvPicPr>
        <p:blipFill rotWithShape="1">
          <a:blip r:embed="rId3"/>
          <a:srcRect l="7166" r="3603" b="1"/>
          <a:stretch/>
        </p:blipFill>
        <p:spPr>
          <a:xfrm>
            <a:off x="5516313" y="2286000"/>
            <a:ext cx="3170487" cy="266481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TextBox 5">
            <a:extLst>
              <a:ext uri="{FF2B5EF4-FFF2-40B4-BE49-F238E27FC236}">
                <a16:creationId xmlns:a16="http://schemas.microsoft.com/office/drawing/2014/main" id="{3044A0B7-4FE1-470D-86B0-1B5E16D9D92E}"/>
              </a:ext>
            </a:extLst>
          </p:cNvPr>
          <p:cNvSpPr txBox="1"/>
          <p:nvPr/>
        </p:nvSpPr>
        <p:spPr>
          <a:xfrm>
            <a:off x="4343400" y="5278192"/>
            <a:ext cx="4572000" cy="646331"/>
          </a:xfrm>
          <a:prstGeom prst="rect">
            <a:avLst/>
          </a:prstGeom>
          <a:noFill/>
        </p:spPr>
        <p:txBody>
          <a:bodyPr wrap="square">
            <a:spAutoFit/>
          </a:bodyPr>
          <a:lstStyle/>
          <a:p>
            <a:pPr algn="r"/>
            <a:r>
              <a:rPr lang="en-US" dirty="0">
                <a:hlinkClick r:id="rId4"/>
              </a:rPr>
              <a:t>https://www.cdc.gov/vaccines/covid-19/hcp/mrna-vaccine-basics.html</a:t>
            </a:r>
            <a:r>
              <a:rPr lang="en-US" dirty="0"/>
              <a:t> </a:t>
            </a:r>
          </a:p>
        </p:txBody>
      </p:sp>
    </p:spTree>
    <p:extLst>
      <p:ext uri="{BB962C8B-B14F-4D97-AF65-F5344CB8AC3E}">
        <p14:creationId xmlns:p14="http://schemas.microsoft.com/office/powerpoint/2010/main" val="4357187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BEC28-0362-45FF-88EB-42BFBF31D47D}"/>
              </a:ext>
            </a:extLst>
          </p:cNvPr>
          <p:cNvSpPr>
            <a:spLocks noGrp="1"/>
          </p:cNvSpPr>
          <p:nvPr>
            <p:ph type="title"/>
          </p:nvPr>
        </p:nvSpPr>
        <p:spPr/>
        <p:txBody>
          <a:bodyPr>
            <a:normAutofit/>
          </a:bodyPr>
          <a:lstStyle/>
          <a:p>
            <a:r>
              <a:rPr lang="en-US" dirty="0"/>
              <a:t>Facility Planning</a:t>
            </a:r>
            <a:br>
              <a:rPr lang="en-US" dirty="0"/>
            </a:br>
            <a:endParaRPr lang="en-US" dirty="0"/>
          </a:p>
        </p:txBody>
      </p:sp>
      <p:sp>
        <p:nvSpPr>
          <p:cNvPr id="3" name="Text Placeholder 2">
            <a:extLst>
              <a:ext uri="{FF2B5EF4-FFF2-40B4-BE49-F238E27FC236}">
                <a16:creationId xmlns:a16="http://schemas.microsoft.com/office/drawing/2014/main" id="{499A42AD-7BDA-406F-A91A-F61D08C2C4AE}"/>
              </a:ext>
            </a:extLst>
          </p:cNvPr>
          <p:cNvSpPr>
            <a:spLocks noGrp="1"/>
          </p:cNvSpPr>
          <p:nvPr>
            <p:ph type="body" idx="1"/>
          </p:nvPr>
        </p:nvSpPr>
        <p:spPr/>
        <p:txBody>
          <a:bodyPr/>
          <a:lstStyle/>
          <a:p>
            <a:r>
              <a:rPr lang="en-US" dirty="0"/>
              <a:t>Beginning  a COVID-19 Vaccination Plan</a:t>
            </a:r>
          </a:p>
        </p:txBody>
      </p:sp>
    </p:spTree>
    <p:extLst>
      <p:ext uri="{BB962C8B-B14F-4D97-AF65-F5344CB8AC3E}">
        <p14:creationId xmlns:p14="http://schemas.microsoft.com/office/powerpoint/2010/main" val="41933658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16C78-F018-4726-BB0E-3005666A67AB}"/>
              </a:ext>
            </a:extLst>
          </p:cNvPr>
          <p:cNvSpPr>
            <a:spLocks noGrp="1"/>
          </p:cNvSpPr>
          <p:nvPr>
            <p:ph type="title"/>
          </p:nvPr>
        </p:nvSpPr>
        <p:spPr>
          <a:xfrm>
            <a:off x="457200" y="274638"/>
            <a:ext cx="8229600" cy="1143000"/>
          </a:xfrm>
        </p:spPr>
        <p:txBody>
          <a:bodyPr anchor="ctr">
            <a:normAutofit/>
          </a:bodyPr>
          <a:lstStyle/>
          <a:p>
            <a:r>
              <a:rPr lang="en-US" dirty="0"/>
              <a:t>QAA Committee Meeting</a:t>
            </a:r>
          </a:p>
        </p:txBody>
      </p:sp>
      <p:sp>
        <p:nvSpPr>
          <p:cNvPr id="3" name="Content Placeholder 2">
            <a:extLst>
              <a:ext uri="{FF2B5EF4-FFF2-40B4-BE49-F238E27FC236}">
                <a16:creationId xmlns:a16="http://schemas.microsoft.com/office/drawing/2014/main" id="{359DFD7B-9F3C-40AC-997F-6F5CAA0F3167}"/>
              </a:ext>
            </a:extLst>
          </p:cNvPr>
          <p:cNvSpPr>
            <a:spLocks noGrp="1"/>
          </p:cNvSpPr>
          <p:nvPr>
            <p:ph sz="half" idx="1"/>
          </p:nvPr>
        </p:nvSpPr>
        <p:spPr>
          <a:xfrm>
            <a:off x="457200" y="1600200"/>
            <a:ext cx="4038600" cy="4525963"/>
          </a:xfrm>
        </p:spPr>
        <p:txBody>
          <a:bodyPr>
            <a:normAutofit/>
          </a:bodyPr>
          <a:lstStyle/>
          <a:p>
            <a:pPr marL="342900" marR="0" lvl="0" indent="-342900">
              <a:spcBef>
                <a:spcPts val="0"/>
              </a:spcBef>
              <a:spcAft>
                <a:spcPts val="0"/>
              </a:spcAft>
              <a:buFont typeface="Symbol" panose="05050102010706020507" pitchFamily="18" charset="2"/>
              <a:buChar char=""/>
            </a:pPr>
            <a:r>
              <a:rPr lang="en-US" dirty="0">
                <a:effectLst/>
              </a:rPr>
              <a:t>Initial QAA Committee Meeting to begin planning, to include (at a minimum):</a:t>
            </a:r>
          </a:p>
          <a:p>
            <a:pPr marL="742950" marR="0" lvl="1" indent="-285750">
              <a:spcBef>
                <a:spcPts val="0"/>
              </a:spcBef>
              <a:spcAft>
                <a:spcPts val="0"/>
              </a:spcAft>
              <a:buFont typeface="Courier New" panose="02070309020205020404" pitchFamily="49" charset="0"/>
              <a:buChar char="o"/>
            </a:pPr>
            <a:r>
              <a:rPr lang="en-US" sz="2800" dirty="0">
                <a:effectLst/>
              </a:rPr>
              <a:t>Administrator</a:t>
            </a:r>
          </a:p>
          <a:p>
            <a:pPr marL="742950" marR="0" lvl="1" indent="-285750">
              <a:spcBef>
                <a:spcPts val="0"/>
              </a:spcBef>
              <a:spcAft>
                <a:spcPts val="0"/>
              </a:spcAft>
              <a:buFont typeface="Courier New" panose="02070309020205020404" pitchFamily="49" charset="0"/>
              <a:buChar char="o"/>
            </a:pPr>
            <a:r>
              <a:rPr lang="en-US" sz="2800" dirty="0">
                <a:effectLst/>
              </a:rPr>
              <a:t>DON</a:t>
            </a:r>
          </a:p>
          <a:p>
            <a:pPr marL="742950" marR="0" lvl="1" indent="-285750">
              <a:spcBef>
                <a:spcPts val="0"/>
              </a:spcBef>
              <a:spcAft>
                <a:spcPts val="0"/>
              </a:spcAft>
              <a:buFont typeface="Courier New" panose="02070309020205020404" pitchFamily="49" charset="0"/>
              <a:buChar char="o"/>
            </a:pPr>
            <a:r>
              <a:rPr lang="en-US" sz="2800" dirty="0">
                <a:effectLst/>
              </a:rPr>
              <a:t>Medical Director</a:t>
            </a:r>
          </a:p>
          <a:p>
            <a:pPr marL="742950" marR="0" lvl="1" indent="-285750">
              <a:spcBef>
                <a:spcPts val="0"/>
              </a:spcBef>
              <a:spcAft>
                <a:spcPts val="0"/>
              </a:spcAft>
              <a:buFont typeface="Courier New" panose="02070309020205020404" pitchFamily="49" charset="0"/>
              <a:buChar char="o"/>
            </a:pPr>
            <a:r>
              <a:rPr lang="en-US" sz="2800" dirty="0">
                <a:effectLst/>
              </a:rPr>
              <a:t>Infection Preventionist</a:t>
            </a:r>
          </a:p>
          <a:p>
            <a:pPr marL="742950" marR="0" lvl="1" indent="-285750">
              <a:spcBef>
                <a:spcPts val="0"/>
              </a:spcBef>
              <a:spcAft>
                <a:spcPts val="800"/>
              </a:spcAft>
              <a:buFont typeface="Courier New" panose="02070309020205020404" pitchFamily="49" charset="0"/>
              <a:buChar char="o"/>
            </a:pPr>
            <a:r>
              <a:rPr lang="en-US" sz="2800" dirty="0">
                <a:effectLst/>
              </a:rPr>
              <a:t>Pharmacy Consultant</a:t>
            </a:r>
          </a:p>
          <a:p>
            <a:endParaRPr lang="en-US" dirty="0"/>
          </a:p>
        </p:txBody>
      </p:sp>
      <p:pic>
        <p:nvPicPr>
          <p:cNvPr id="4" name="Picture 3" descr="A group of people around each other&#10;&#10;Description automatically generated">
            <a:extLst>
              <a:ext uri="{FF2B5EF4-FFF2-40B4-BE49-F238E27FC236}">
                <a16:creationId xmlns:a16="http://schemas.microsoft.com/office/drawing/2014/main" id="{7614DA2E-E7C9-4750-A4D8-1EB41F02A744}"/>
              </a:ext>
            </a:extLst>
          </p:cNvPr>
          <p:cNvPicPr>
            <a:picLocks noChangeAspect="1"/>
          </p:cNvPicPr>
          <p:nvPr/>
        </p:nvPicPr>
        <p:blipFill rotWithShape="1">
          <a:blip r:embed="rId3"/>
          <a:srcRect l="16381" r="24056" b="-1"/>
          <a:stretch/>
        </p:blipFill>
        <p:spPr>
          <a:xfrm>
            <a:off x="4648200" y="1600200"/>
            <a:ext cx="4038600" cy="4525963"/>
          </a:xfrm>
          <a:prstGeom prst="rect">
            <a:avLst/>
          </a:prstGeom>
          <a:ln>
            <a:noFill/>
          </a:ln>
          <a:effectLst>
            <a:softEdge rad="112500"/>
          </a:effectLst>
        </p:spPr>
      </p:pic>
    </p:spTree>
    <p:extLst>
      <p:ext uri="{BB962C8B-B14F-4D97-AF65-F5344CB8AC3E}">
        <p14:creationId xmlns:p14="http://schemas.microsoft.com/office/powerpoint/2010/main" val="20760402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16C78-F018-4726-BB0E-3005666A67AB}"/>
              </a:ext>
            </a:extLst>
          </p:cNvPr>
          <p:cNvSpPr>
            <a:spLocks noGrp="1"/>
          </p:cNvSpPr>
          <p:nvPr>
            <p:ph type="title"/>
          </p:nvPr>
        </p:nvSpPr>
        <p:spPr>
          <a:xfrm>
            <a:off x="457200" y="274638"/>
            <a:ext cx="8229600" cy="1143000"/>
          </a:xfrm>
        </p:spPr>
        <p:txBody>
          <a:bodyPr anchor="ctr">
            <a:normAutofit/>
          </a:bodyPr>
          <a:lstStyle/>
          <a:p>
            <a:r>
              <a:rPr lang="en-US" dirty="0"/>
              <a:t>Pharmacy Involvement</a:t>
            </a:r>
          </a:p>
        </p:txBody>
      </p:sp>
      <p:pic>
        <p:nvPicPr>
          <p:cNvPr id="4" name="Content Placeholder 5" descr="A picture containing indoor, person, shelf, book&#10;&#10;Description automatically generated">
            <a:extLst>
              <a:ext uri="{FF2B5EF4-FFF2-40B4-BE49-F238E27FC236}">
                <a16:creationId xmlns:a16="http://schemas.microsoft.com/office/drawing/2014/main" id="{7C423D26-E70B-4B99-9F3F-47642B7CD08F}"/>
              </a:ext>
            </a:extLst>
          </p:cNvPr>
          <p:cNvPicPr>
            <a:picLocks noChangeAspect="1"/>
          </p:cNvPicPr>
          <p:nvPr/>
        </p:nvPicPr>
        <p:blipFill rotWithShape="1">
          <a:blip r:embed="rId3"/>
          <a:srcRect l="12807" r="27630" b="-1"/>
          <a:stretch/>
        </p:blipFill>
        <p:spPr>
          <a:xfrm>
            <a:off x="2554846" y="1600200"/>
            <a:ext cx="4034308" cy="4521153"/>
          </a:xfrm>
          <a:prstGeom prst="rect">
            <a:avLst/>
          </a:prstGeom>
          <a:ln>
            <a:noFill/>
          </a:ln>
          <a:effectLst>
            <a:softEdge rad="112500"/>
          </a:effectLst>
        </p:spPr>
      </p:pic>
    </p:spTree>
    <p:extLst>
      <p:ext uri="{BB962C8B-B14F-4D97-AF65-F5344CB8AC3E}">
        <p14:creationId xmlns:p14="http://schemas.microsoft.com/office/powerpoint/2010/main" val="27973338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16C78-F018-4726-BB0E-3005666A67AB}"/>
              </a:ext>
            </a:extLst>
          </p:cNvPr>
          <p:cNvSpPr>
            <a:spLocks noGrp="1"/>
          </p:cNvSpPr>
          <p:nvPr>
            <p:ph type="title"/>
          </p:nvPr>
        </p:nvSpPr>
        <p:spPr/>
        <p:txBody>
          <a:bodyPr/>
          <a:lstStyle/>
          <a:p>
            <a:r>
              <a:rPr lang="en-US" dirty="0"/>
              <a:t>Authority AND Backup</a:t>
            </a:r>
          </a:p>
        </p:txBody>
      </p:sp>
      <p:sp>
        <p:nvSpPr>
          <p:cNvPr id="3" name="Content Placeholder 2">
            <a:extLst>
              <a:ext uri="{FF2B5EF4-FFF2-40B4-BE49-F238E27FC236}">
                <a16:creationId xmlns:a16="http://schemas.microsoft.com/office/drawing/2014/main" id="{359DFD7B-9F3C-40AC-997F-6F5CAA0F3167}"/>
              </a:ext>
            </a:extLst>
          </p:cNvPr>
          <p:cNvSpPr>
            <a:spLocks noGrp="1"/>
          </p:cNvSpPr>
          <p:nvPr>
            <p:ph idx="1"/>
          </p:nvPr>
        </p:nvSpPr>
        <p:spPr>
          <a:xfrm>
            <a:off x="457200" y="2743201"/>
            <a:ext cx="2895600" cy="2362200"/>
          </a:xfrm>
        </p:spPr>
        <p:txBody>
          <a:bodyPr/>
          <a:lstStyle/>
          <a:p>
            <a:r>
              <a:rPr lang="en-US" dirty="0"/>
              <a:t>Infection Preventionist and one other RN</a:t>
            </a:r>
          </a:p>
          <a:p>
            <a:endParaRPr lang="en-US" dirty="0"/>
          </a:p>
        </p:txBody>
      </p:sp>
      <p:pic>
        <p:nvPicPr>
          <p:cNvPr id="4" name="Picture 3" descr="A person smiling for the camera&#10;&#10;Description automatically generated">
            <a:extLst>
              <a:ext uri="{FF2B5EF4-FFF2-40B4-BE49-F238E27FC236}">
                <a16:creationId xmlns:a16="http://schemas.microsoft.com/office/drawing/2014/main" id="{CB7A5194-F0EA-4A12-B10F-1DD2D65C2EF5}"/>
              </a:ext>
            </a:extLst>
          </p:cNvPr>
          <p:cNvPicPr>
            <a:picLocks noChangeAspect="1"/>
          </p:cNvPicPr>
          <p:nvPr/>
        </p:nvPicPr>
        <p:blipFill>
          <a:blip r:embed="rId3"/>
          <a:stretch>
            <a:fillRect/>
          </a:stretch>
        </p:blipFill>
        <p:spPr>
          <a:xfrm>
            <a:off x="4157270" y="2413703"/>
            <a:ext cx="4529530" cy="302119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2125979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16C78-F018-4726-BB0E-3005666A67AB}"/>
              </a:ext>
            </a:extLst>
          </p:cNvPr>
          <p:cNvSpPr>
            <a:spLocks noGrp="1"/>
          </p:cNvSpPr>
          <p:nvPr>
            <p:ph type="title"/>
          </p:nvPr>
        </p:nvSpPr>
        <p:spPr/>
        <p:txBody>
          <a:bodyPr/>
          <a:lstStyle/>
          <a:p>
            <a:r>
              <a:rPr lang="en-US" dirty="0"/>
              <a:t>Watch for EUA Fact Sheet</a:t>
            </a:r>
          </a:p>
        </p:txBody>
      </p:sp>
      <p:sp>
        <p:nvSpPr>
          <p:cNvPr id="3" name="Content Placeholder 2">
            <a:extLst>
              <a:ext uri="{FF2B5EF4-FFF2-40B4-BE49-F238E27FC236}">
                <a16:creationId xmlns:a16="http://schemas.microsoft.com/office/drawing/2014/main" id="{359DFD7B-9F3C-40AC-997F-6F5CAA0F3167}"/>
              </a:ext>
            </a:extLst>
          </p:cNvPr>
          <p:cNvSpPr>
            <a:spLocks noGrp="1"/>
          </p:cNvSpPr>
          <p:nvPr>
            <p:ph idx="1"/>
          </p:nvPr>
        </p:nvSpPr>
        <p:spPr>
          <a:xfrm>
            <a:off x="457200" y="1600200"/>
            <a:ext cx="8305800" cy="4525963"/>
          </a:xfrm>
        </p:spPr>
        <p:txBody>
          <a:bodyPr>
            <a:normAutofit fontScale="85000" lnSpcReduction="20000"/>
          </a:bodyPr>
          <a:lstStyle/>
          <a:p>
            <a:pPr marL="640080" indent="-457200">
              <a:lnSpc>
                <a:spcPct val="107000"/>
              </a:lnSpc>
              <a:spcBef>
                <a:spcPts val="0"/>
              </a:spcBef>
              <a:spcAft>
                <a:spcPts val="0"/>
              </a:spcAft>
              <a:buFont typeface="Arial" panose="020B0604020202020204" pitchFamily="34" charset="0"/>
              <a:buChar char="•"/>
            </a:pP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COVID-19 disease description</a:t>
            </a:r>
            <a:endParaRPr lang="en-US"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640080" indent="-457200">
              <a:lnSpc>
                <a:spcPct val="107000"/>
              </a:lnSpc>
              <a:spcBef>
                <a:spcPts val="0"/>
              </a:spcBef>
              <a:spcAft>
                <a:spcPts val="0"/>
              </a:spcAft>
              <a:buFont typeface="Arial" panose="020B0604020202020204" pitchFamily="34" charset="0"/>
              <a:buChar char="•"/>
            </a:pP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Dosage and administration information</a:t>
            </a:r>
            <a:endParaRPr lang="en-US"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640080" indent="-457200">
              <a:lnSpc>
                <a:spcPct val="107000"/>
              </a:lnSpc>
              <a:spcBef>
                <a:spcPts val="0"/>
              </a:spcBef>
              <a:spcAft>
                <a:spcPts val="0"/>
              </a:spcAft>
              <a:buFont typeface="Arial" panose="020B0604020202020204" pitchFamily="34" charset="0"/>
              <a:buChar char="•"/>
            </a:pP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Storage and handling instructions</a:t>
            </a:r>
            <a:endParaRPr lang="en-US"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640080" indent="-457200">
              <a:lnSpc>
                <a:spcPct val="107000"/>
              </a:lnSpc>
              <a:spcBef>
                <a:spcPts val="0"/>
              </a:spcBef>
              <a:spcAft>
                <a:spcPts val="0"/>
              </a:spcAft>
              <a:buFont typeface="Arial" panose="020B0604020202020204" pitchFamily="34" charset="0"/>
              <a:buChar char="•"/>
            </a:pP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Dose preparation and administration information</a:t>
            </a:r>
            <a:endParaRPr lang="en-US"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640080" indent="-457200">
              <a:lnSpc>
                <a:spcPct val="107000"/>
              </a:lnSpc>
              <a:spcBef>
                <a:spcPts val="0"/>
              </a:spcBef>
              <a:spcAft>
                <a:spcPts val="0"/>
              </a:spcAft>
              <a:buFont typeface="Arial" panose="020B0604020202020204" pitchFamily="34" charset="0"/>
              <a:buChar char="•"/>
            </a:pP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Requirements for use of vaccine under EUA</a:t>
            </a:r>
            <a:endParaRPr lang="en-US"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640080" indent="-457200">
              <a:lnSpc>
                <a:spcPct val="107000"/>
              </a:lnSpc>
              <a:spcBef>
                <a:spcPts val="0"/>
              </a:spcBef>
              <a:spcAft>
                <a:spcPts val="0"/>
              </a:spcAft>
              <a:buFont typeface="Arial" panose="020B0604020202020204" pitchFamily="34" charset="0"/>
              <a:buChar char="•"/>
            </a:pP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Risks and benefits, including common adverse events (AEs)</a:t>
            </a:r>
            <a:endParaRPr lang="en-US"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640080" indent="-457200">
              <a:lnSpc>
                <a:spcPct val="107000"/>
              </a:lnSpc>
              <a:spcBef>
                <a:spcPts val="0"/>
              </a:spcBef>
              <a:spcAft>
                <a:spcPts val="0"/>
              </a:spcAft>
              <a:buFont typeface="Arial" panose="020B0604020202020204" pitchFamily="34" charset="0"/>
              <a:buChar char="•"/>
            </a:pP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Any approved available alternatives for preventing COVID-19</a:t>
            </a:r>
            <a:endParaRPr lang="en-US"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640080" indent="-457200">
              <a:lnSpc>
                <a:spcPct val="107000"/>
              </a:lnSpc>
              <a:spcBef>
                <a:spcPts val="0"/>
              </a:spcBef>
              <a:spcAft>
                <a:spcPts val="0"/>
              </a:spcAft>
              <a:buFont typeface="Arial" panose="020B0604020202020204" pitchFamily="34" charset="0"/>
              <a:buChar char="•"/>
            </a:pP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Reporting requirements, including reporting AEs to VAERS</a:t>
            </a:r>
            <a:endParaRPr lang="en-US"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640080" indent="-457200">
              <a:lnSpc>
                <a:spcPct val="107000"/>
              </a:lnSpc>
              <a:spcBef>
                <a:spcPts val="0"/>
              </a:spcBef>
              <a:spcAft>
                <a:spcPts val="0"/>
              </a:spcAft>
              <a:buFont typeface="Arial" panose="020B0604020202020204" pitchFamily="34" charset="0"/>
              <a:buChar char="•"/>
            </a:pP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Additional resources</a:t>
            </a:r>
            <a:endParaRPr lang="en-US"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5" name="TextBox 4">
            <a:extLst>
              <a:ext uri="{FF2B5EF4-FFF2-40B4-BE49-F238E27FC236}">
                <a16:creationId xmlns:a16="http://schemas.microsoft.com/office/drawing/2014/main" id="{DFFB0816-6EEC-4787-8554-6907763C4216}"/>
              </a:ext>
            </a:extLst>
          </p:cNvPr>
          <p:cNvSpPr txBox="1"/>
          <p:nvPr/>
        </p:nvSpPr>
        <p:spPr>
          <a:xfrm>
            <a:off x="4419600" y="5638800"/>
            <a:ext cx="4572000" cy="369332"/>
          </a:xfrm>
          <a:prstGeom prst="rect">
            <a:avLst/>
          </a:prstGeom>
          <a:noFill/>
        </p:spPr>
        <p:txBody>
          <a:bodyPr wrap="square">
            <a:spAutoFit/>
          </a:bodyPr>
          <a:lstStyle/>
          <a:p>
            <a:pPr algn="r"/>
            <a:r>
              <a:rPr lang="en-US"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https://www2.cdc.gov/vaccines/ed/covid19/</a:t>
            </a:r>
            <a:r>
              <a:rPr lang="en-US" sz="1800" dirty="0">
                <a:effectLst/>
                <a:latin typeface="Calibri" panose="020F0502020204030204" pitchFamily="34" charset="0"/>
                <a:ea typeface="Calibri" panose="020F0502020204030204" pitchFamily="34" charset="0"/>
              </a:rPr>
              <a:t> </a:t>
            </a:r>
            <a:endParaRPr lang="en-US" dirty="0"/>
          </a:p>
        </p:txBody>
      </p:sp>
    </p:spTree>
    <p:extLst>
      <p:ext uri="{BB962C8B-B14F-4D97-AF65-F5344CB8AC3E}">
        <p14:creationId xmlns:p14="http://schemas.microsoft.com/office/powerpoint/2010/main" val="16762119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16C78-F018-4726-BB0E-3005666A67AB}"/>
              </a:ext>
            </a:extLst>
          </p:cNvPr>
          <p:cNvSpPr>
            <a:spLocks noGrp="1"/>
          </p:cNvSpPr>
          <p:nvPr>
            <p:ph type="title"/>
          </p:nvPr>
        </p:nvSpPr>
        <p:spPr>
          <a:xfrm>
            <a:off x="457200" y="274638"/>
            <a:ext cx="8229600" cy="1143000"/>
          </a:xfrm>
        </p:spPr>
        <p:txBody>
          <a:bodyPr anchor="ctr">
            <a:normAutofit/>
          </a:bodyPr>
          <a:lstStyle/>
          <a:p>
            <a:r>
              <a:rPr lang="en-US" dirty="0"/>
              <a:t>Resident/Representative Education</a:t>
            </a:r>
          </a:p>
        </p:txBody>
      </p:sp>
      <p:sp>
        <p:nvSpPr>
          <p:cNvPr id="3" name="Content Placeholder 2">
            <a:extLst>
              <a:ext uri="{FF2B5EF4-FFF2-40B4-BE49-F238E27FC236}">
                <a16:creationId xmlns:a16="http://schemas.microsoft.com/office/drawing/2014/main" id="{359DFD7B-9F3C-40AC-997F-6F5CAA0F3167}"/>
              </a:ext>
            </a:extLst>
          </p:cNvPr>
          <p:cNvSpPr>
            <a:spLocks noGrp="1"/>
          </p:cNvSpPr>
          <p:nvPr>
            <p:ph sz="half" idx="1"/>
          </p:nvPr>
        </p:nvSpPr>
        <p:spPr>
          <a:xfrm>
            <a:off x="457200" y="1600200"/>
            <a:ext cx="4038600" cy="4525963"/>
          </a:xfrm>
        </p:spPr>
        <p:txBody>
          <a:bodyPr>
            <a:normAutofit/>
          </a:bodyPr>
          <a:lstStyle/>
          <a:p>
            <a:pPr marL="457200" indent="-457200">
              <a:buFont typeface="Arial" panose="020B0604020202020204" pitchFamily="34" charset="0"/>
              <a:buChar char="•"/>
            </a:pPr>
            <a:r>
              <a:rPr lang="en-US" dirty="0"/>
              <a:t>Informed Consent</a:t>
            </a:r>
          </a:p>
          <a:p>
            <a:pPr marL="731520" lvl="1" indent="-457200"/>
            <a:r>
              <a:rPr lang="en-US" sz="2800" dirty="0"/>
              <a:t>Benefits</a:t>
            </a:r>
          </a:p>
          <a:p>
            <a:pPr marL="731520" lvl="1" indent="-457200"/>
            <a:r>
              <a:rPr lang="en-US" sz="2800" dirty="0"/>
              <a:t>Types</a:t>
            </a:r>
          </a:p>
          <a:p>
            <a:pPr marL="731520" lvl="1" indent="-457200"/>
            <a:r>
              <a:rPr lang="en-US" sz="2800" dirty="0"/>
              <a:t>Side Effects</a:t>
            </a:r>
          </a:p>
          <a:p>
            <a:pPr marL="731520" lvl="1" indent="-457200"/>
            <a:r>
              <a:rPr lang="en-US" sz="2800" dirty="0"/>
              <a:t>Meets ADA requirement</a:t>
            </a:r>
          </a:p>
          <a:p>
            <a:pPr marL="0" indent="0">
              <a:buNone/>
            </a:pPr>
            <a:endParaRPr lang="en-US" dirty="0"/>
          </a:p>
        </p:txBody>
      </p:sp>
      <p:pic>
        <p:nvPicPr>
          <p:cNvPr id="4" name="Picture 3" descr="A person sitting on a bed&#10;&#10;Description automatically generated">
            <a:extLst>
              <a:ext uri="{FF2B5EF4-FFF2-40B4-BE49-F238E27FC236}">
                <a16:creationId xmlns:a16="http://schemas.microsoft.com/office/drawing/2014/main" id="{6FFCE504-2AB3-4E5D-BA94-EA213A68A4B3}"/>
              </a:ext>
            </a:extLst>
          </p:cNvPr>
          <p:cNvPicPr>
            <a:picLocks noChangeAspect="1"/>
          </p:cNvPicPr>
          <p:nvPr/>
        </p:nvPicPr>
        <p:blipFill rotWithShape="1">
          <a:blip r:embed="rId3"/>
          <a:srcRect l="3408" r="37029" b="-1"/>
          <a:stretch/>
        </p:blipFill>
        <p:spPr>
          <a:xfrm>
            <a:off x="4648200" y="1600200"/>
            <a:ext cx="4038600" cy="4525963"/>
          </a:xfrm>
          <a:prstGeom prst="rect">
            <a:avLst/>
          </a:prstGeom>
          <a:noFill/>
        </p:spPr>
      </p:pic>
      <p:sp>
        <p:nvSpPr>
          <p:cNvPr id="6" name="TextBox 5">
            <a:extLst>
              <a:ext uri="{FF2B5EF4-FFF2-40B4-BE49-F238E27FC236}">
                <a16:creationId xmlns:a16="http://schemas.microsoft.com/office/drawing/2014/main" id="{63320D7E-CE33-41F6-90B5-3429875D6A0A}"/>
              </a:ext>
            </a:extLst>
          </p:cNvPr>
          <p:cNvSpPr txBox="1"/>
          <p:nvPr/>
        </p:nvSpPr>
        <p:spPr>
          <a:xfrm>
            <a:off x="-609600" y="4953000"/>
            <a:ext cx="4572000" cy="968278"/>
          </a:xfrm>
          <a:prstGeom prst="rect">
            <a:avLst/>
          </a:prstGeom>
          <a:noFill/>
        </p:spPr>
        <p:txBody>
          <a:bodyPr wrap="square">
            <a:spAutoFit/>
          </a:bodyPr>
          <a:lstStyle/>
          <a:p>
            <a:pPr marL="1143000" marR="0" lvl="2" indent="-228600">
              <a:lnSpc>
                <a:spcPct val="107000"/>
              </a:lnSpc>
              <a:spcBef>
                <a:spcPts val="0"/>
              </a:spcBef>
              <a:spcAft>
                <a:spcPts val="0"/>
              </a:spcAft>
              <a:buFont typeface="Wingdings" panose="05000000000000000000" pitchFamily="2" charset="2"/>
              <a:buChar char=""/>
            </a:pPr>
            <a:r>
              <a:rPr lang="en-US"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4"/>
              </a:rPr>
              <a:t>https://www.cdc.gov/coronavirus/2019-ncov/vaccines/vaccine-benefits.html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679468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B0F06-9851-444D-BFE9-A41BA4CB4201}"/>
              </a:ext>
            </a:extLst>
          </p:cNvPr>
          <p:cNvSpPr>
            <a:spLocks noGrp="1"/>
          </p:cNvSpPr>
          <p:nvPr>
            <p:ph type="title"/>
          </p:nvPr>
        </p:nvSpPr>
        <p:spPr/>
        <p:txBody>
          <a:bodyPr/>
          <a:lstStyle/>
          <a:p>
            <a:r>
              <a:rPr lang="en-US" dirty="0"/>
              <a:t>After the Pharmacy Clinics</a:t>
            </a:r>
          </a:p>
        </p:txBody>
      </p:sp>
      <p:sp>
        <p:nvSpPr>
          <p:cNvPr id="3" name="Text Placeholder 2">
            <a:extLst>
              <a:ext uri="{FF2B5EF4-FFF2-40B4-BE49-F238E27FC236}">
                <a16:creationId xmlns:a16="http://schemas.microsoft.com/office/drawing/2014/main" id="{F0CEFB0B-E8E6-467A-9700-52A86907F569}"/>
              </a:ext>
            </a:extLst>
          </p:cNvPr>
          <p:cNvSpPr>
            <a:spLocks noGrp="1"/>
          </p:cNvSpPr>
          <p:nvPr>
            <p:ph type="body" idx="1"/>
          </p:nvPr>
        </p:nvSpPr>
        <p:spPr/>
        <p:txBody>
          <a:bodyPr/>
          <a:lstStyle/>
          <a:p>
            <a:r>
              <a:rPr lang="en-US" dirty="0"/>
              <a:t>Thoughts for Moving Forward</a:t>
            </a:r>
          </a:p>
        </p:txBody>
      </p:sp>
    </p:spTree>
    <p:extLst>
      <p:ext uri="{BB962C8B-B14F-4D97-AF65-F5344CB8AC3E}">
        <p14:creationId xmlns:p14="http://schemas.microsoft.com/office/powerpoint/2010/main" val="4438553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16C78-F018-4726-BB0E-3005666A67AB}"/>
              </a:ext>
            </a:extLst>
          </p:cNvPr>
          <p:cNvSpPr>
            <a:spLocks noGrp="1"/>
          </p:cNvSpPr>
          <p:nvPr>
            <p:ph type="title"/>
          </p:nvPr>
        </p:nvSpPr>
        <p:spPr>
          <a:xfrm>
            <a:off x="457200" y="274638"/>
            <a:ext cx="8229600" cy="1143000"/>
          </a:xfrm>
        </p:spPr>
        <p:txBody>
          <a:bodyPr anchor="ctr">
            <a:normAutofit/>
          </a:bodyPr>
          <a:lstStyle/>
          <a:p>
            <a:pPr>
              <a:lnSpc>
                <a:spcPct val="90000"/>
              </a:lnSpc>
            </a:pPr>
            <a:r>
              <a:rPr lang="en-US" sz="3700" dirty="0"/>
              <a:t>Gather Information About Vaccine </a:t>
            </a:r>
            <a:br>
              <a:rPr lang="en-US" sz="3700" dirty="0"/>
            </a:br>
            <a:r>
              <a:rPr lang="en-US" sz="3700" dirty="0"/>
              <a:t>for Planning</a:t>
            </a:r>
          </a:p>
        </p:txBody>
      </p:sp>
      <p:sp>
        <p:nvSpPr>
          <p:cNvPr id="3" name="Content Placeholder 2">
            <a:extLst>
              <a:ext uri="{FF2B5EF4-FFF2-40B4-BE49-F238E27FC236}">
                <a16:creationId xmlns:a16="http://schemas.microsoft.com/office/drawing/2014/main" id="{359DFD7B-9F3C-40AC-997F-6F5CAA0F3167}"/>
              </a:ext>
            </a:extLst>
          </p:cNvPr>
          <p:cNvSpPr>
            <a:spLocks noGrp="1"/>
          </p:cNvSpPr>
          <p:nvPr>
            <p:ph sz="half" idx="1"/>
          </p:nvPr>
        </p:nvSpPr>
        <p:spPr>
          <a:xfrm>
            <a:off x="457200" y="1600201"/>
            <a:ext cx="4038600" cy="4267200"/>
          </a:xfrm>
        </p:spPr>
        <p:txBody>
          <a:bodyPr>
            <a:normAutofit/>
          </a:bodyPr>
          <a:lstStyle/>
          <a:p>
            <a:pPr marL="457200" indent="-457200">
              <a:lnSpc>
                <a:spcPct val="90000"/>
              </a:lnSpc>
              <a:buFont typeface="Arial" panose="020B0604020202020204" pitchFamily="34" charset="0"/>
              <a:buChar char="•"/>
            </a:pPr>
            <a:r>
              <a:rPr lang="en-US" sz="2600" dirty="0"/>
              <a:t>Policy and Procedure</a:t>
            </a:r>
          </a:p>
          <a:p>
            <a:pPr marL="457200" indent="-457200">
              <a:lnSpc>
                <a:spcPct val="90000"/>
              </a:lnSpc>
              <a:buFont typeface="Arial" panose="020B0604020202020204" pitchFamily="34" charset="0"/>
              <a:buChar char="•"/>
            </a:pPr>
            <a:r>
              <a:rPr lang="en-US" sz="2600" dirty="0"/>
              <a:t>Employee Education</a:t>
            </a:r>
          </a:p>
          <a:p>
            <a:pPr marL="457200" indent="-457200">
              <a:lnSpc>
                <a:spcPct val="90000"/>
              </a:lnSpc>
              <a:buFont typeface="Arial" panose="020B0604020202020204" pitchFamily="34" charset="0"/>
              <a:buChar char="•"/>
            </a:pPr>
            <a:r>
              <a:rPr lang="en-US" sz="2600" dirty="0"/>
              <a:t>Which vaccine will be delivered</a:t>
            </a:r>
          </a:p>
          <a:p>
            <a:pPr marL="457200" indent="-457200">
              <a:lnSpc>
                <a:spcPct val="90000"/>
              </a:lnSpc>
              <a:buFont typeface="Arial" panose="020B0604020202020204" pitchFamily="34" charset="0"/>
              <a:buChar char="•"/>
            </a:pPr>
            <a:r>
              <a:rPr lang="en-US" sz="2600" dirty="0"/>
              <a:t>Develop Standard Operation Procedures</a:t>
            </a:r>
          </a:p>
          <a:p>
            <a:pPr marL="457200" indent="-457200">
              <a:lnSpc>
                <a:spcPct val="90000"/>
              </a:lnSpc>
              <a:buFont typeface="Arial" panose="020B0604020202020204" pitchFamily="34" charset="0"/>
              <a:buChar char="•"/>
            </a:pPr>
            <a:r>
              <a:rPr lang="en-US" sz="2600" dirty="0"/>
              <a:t>Documentation</a:t>
            </a:r>
          </a:p>
          <a:p>
            <a:pPr marL="457200" indent="-457200">
              <a:lnSpc>
                <a:spcPct val="90000"/>
              </a:lnSpc>
              <a:buFont typeface="Arial" panose="020B0604020202020204" pitchFamily="34" charset="0"/>
              <a:buChar char="•"/>
            </a:pPr>
            <a:r>
              <a:rPr lang="en-US" sz="2600" dirty="0"/>
              <a:t>Preparation planning</a:t>
            </a:r>
          </a:p>
          <a:p>
            <a:pPr marL="457200" indent="-457200">
              <a:lnSpc>
                <a:spcPct val="90000"/>
              </a:lnSpc>
              <a:buFont typeface="Arial" panose="020B0604020202020204" pitchFamily="34" charset="0"/>
              <a:buChar char="•"/>
            </a:pPr>
            <a:r>
              <a:rPr lang="en-US" sz="2600" dirty="0"/>
              <a:t>Administration Priority</a:t>
            </a:r>
          </a:p>
          <a:p>
            <a:pPr marL="457200" indent="-457200">
              <a:lnSpc>
                <a:spcPct val="90000"/>
              </a:lnSpc>
              <a:buFont typeface="Arial" panose="020B0604020202020204" pitchFamily="34" charset="0"/>
              <a:buChar char="•"/>
            </a:pPr>
            <a:r>
              <a:rPr lang="en-US" sz="2600" dirty="0"/>
              <a:t>Pre-plan for 2</a:t>
            </a:r>
            <a:r>
              <a:rPr lang="en-US" sz="2600" baseline="30000" dirty="0"/>
              <a:t>nd</a:t>
            </a:r>
            <a:r>
              <a:rPr lang="en-US" sz="2600" dirty="0"/>
              <a:t> dose</a:t>
            </a:r>
          </a:p>
        </p:txBody>
      </p:sp>
      <p:pic>
        <p:nvPicPr>
          <p:cNvPr id="4" name="Picture 3" descr="A person in a blue shirt&#10;&#10;Description automatically generated">
            <a:extLst>
              <a:ext uri="{FF2B5EF4-FFF2-40B4-BE49-F238E27FC236}">
                <a16:creationId xmlns:a16="http://schemas.microsoft.com/office/drawing/2014/main" id="{C6A62451-0DA0-46DD-8EDC-85A2B5436FBD}"/>
              </a:ext>
            </a:extLst>
          </p:cNvPr>
          <p:cNvPicPr>
            <a:picLocks noChangeAspect="1"/>
          </p:cNvPicPr>
          <p:nvPr/>
        </p:nvPicPr>
        <p:blipFill rotWithShape="1">
          <a:blip r:embed="rId3"/>
          <a:srcRect l="1710" r="38727" b="-1"/>
          <a:stretch/>
        </p:blipFill>
        <p:spPr>
          <a:xfrm>
            <a:off x="5257800" y="1966119"/>
            <a:ext cx="3154669" cy="3535363"/>
          </a:xfrm>
          <a:prstGeom prst="rect">
            <a:avLst/>
          </a:prstGeom>
          <a:ln>
            <a:noFill/>
          </a:ln>
          <a:effectLst>
            <a:softEdge rad="112500"/>
          </a:effectLst>
        </p:spPr>
      </p:pic>
    </p:spTree>
    <p:extLst>
      <p:ext uri="{BB962C8B-B14F-4D97-AF65-F5344CB8AC3E}">
        <p14:creationId xmlns:p14="http://schemas.microsoft.com/office/powerpoint/2010/main" val="1079526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Objectives</a:t>
            </a:r>
            <a:endParaRPr lang="en-US" dirty="0"/>
          </a:p>
        </p:txBody>
      </p:sp>
      <p:sp>
        <p:nvSpPr>
          <p:cNvPr id="3" name="Content Placeholder 2"/>
          <p:cNvSpPr>
            <a:spLocks noGrp="1"/>
          </p:cNvSpPr>
          <p:nvPr>
            <p:ph idx="1"/>
          </p:nvPr>
        </p:nvSpPr>
        <p:spPr>
          <a:xfrm>
            <a:off x="457200" y="1600201"/>
            <a:ext cx="8229600" cy="4038600"/>
          </a:xfrm>
        </p:spPr>
        <p:txBody>
          <a:bodyPr>
            <a:normAutofit/>
          </a:bodyPr>
          <a:lstStyle/>
          <a:p>
            <a:pPr marL="0" indent="0">
              <a:buNone/>
            </a:pPr>
            <a:r>
              <a:rPr lang="en-US" dirty="0"/>
              <a:t>Upon completion of this presentation, participants should be able to:</a:t>
            </a:r>
          </a:p>
          <a:p>
            <a:pPr marL="514350" indent="-514350">
              <a:buAutoNum type="arabicPeriod"/>
            </a:pPr>
            <a:r>
              <a:rPr lang="en-US" dirty="0"/>
              <a:t>Verbalize 3 key resource areas to access evolving guidance</a:t>
            </a:r>
          </a:p>
          <a:p>
            <a:pPr marL="514350" indent="-514350">
              <a:buAutoNum type="arabicPeriod"/>
            </a:pPr>
            <a:r>
              <a:rPr lang="en-US" dirty="0"/>
              <a:t>Determine 2 actionable steps that can be started now to prepare for the COVID-19 vaccination plan</a:t>
            </a:r>
          </a:p>
          <a:p>
            <a:pPr marL="0" indent="0">
              <a:buNone/>
            </a:pPr>
            <a:endParaRPr lang="en-US" dirty="0"/>
          </a:p>
        </p:txBody>
      </p:sp>
    </p:spTree>
    <p:extLst>
      <p:ext uri="{BB962C8B-B14F-4D97-AF65-F5344CB8AC3E}">
        <p14:creationId xmlns:p14="http://schemas.microsoft.com/office/powerpoint/2010/main" val="26016871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16C78-F018-4726-BB0E-3005666A67AB}"/>
              </a:ext>
            </a:extLst>
          </p:cNvPr>
          <p:cNvSpPr>
            <a:spLocks noGrp="1"/>
          </p:cNvSpPr>
          <p:nvPr>
            <p:ph type="title"/>
          </p:nvPr>
        </p:nvSpPr>
        <p:spPr>
          <a:xfrm>
            <a:off x="457200" y="274638"/>
            <a:ext cx="8229600" cy="1143000"/>
          </a:xfrm>
        </p:spPr>
        <p:txBody>
          <a:bodyPr anchor="ctr">
            <a:normAutofit/>
          </a:bodyPr>
          <a:lstStyle/>
          <a:p>
            <a:r>
              <a:rPr lang="en-US" dirty="0"/>
              <a:t>Policy and Procedure</a:t>
            </a:r>
          </a:p>
        </p:txBody>
      </p:sp>
      <p:pic>
        <p:nvPicPr>
          <p:cNvPr id="5" name="Content Placeholder 4" descr="A picture containing text, gear, metalware&#10;&#10;Description automatically generated">
            <a:extLst>
              <a:ext uri="{FF2B5EF4-FFF2-40B4-BE49-F238E27FC236}">
                <a16:creationId xmlns:a16="http://schemas.microsoft.com/office/drawing/2014/main" id="{54BA842A-B656-4FFA-B7EA-EE6DFBDD91A7}"/>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2472" b="15137"/>
          <a:stretch/>
        </p:blipFill>
        <p:spPr>
          <a:xfrm>
            <a:off x="457200" y="1417638"/>
            <a:ext cx="8229600" cy="4525963"/>
          </a:xfrm>
          <a:prstGeom prst="rect">
            <a:avLst/>
          </a:prstGeom>
          <a:ln>
            <a:noFill/>
          </a:ln>
          <a:effectLst>
            <a:softEdge rad="112500"/>
          </a:effectLst>
        </p:spPr>
      </p:pic>
    </p:spTree>
    <p:extLst>
      <p:ext uri="{BB962C8B-B14F-4D97-AF65-F5344CB8AC3E}">
        <p14:creationId xmlns:p14="http://schemas.microsoft.com/office/powerpoint/2010/main" val="3807474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16C78-F018-4726-BB0E-3005666A67AB}"/>
              </a:ext>
            </a:extLst>
          </p:cNvPr>
          <p:cNvSpPr>
            <a:spLocks noGrp="1"/>
          </p:cNvSpPr>
          <p:nvPr>
            <p:ph type="title"/>
          </p:nvPr>
        </p:nvSpPr>
        <p:spPr/>
        <p:txBody>
          <a:bodyPr/>
          <a:lstStyle/>
          <a:p>
            <a:r>
              <a:rPr lang="en-US" dirty="0"/>
              <a:t>CDC Resource to Review</a:t>
            </a:r>
          </a:p>
        </p:txBody>
      </p:sp>
      <p:sp>
        <p:nvSpPr>
          <p:cNvPr id="3" name="Content Placeholder 2">
            <a:extLst>
              <a:ext uri="{FF2B5EF4-FFF2-40B4-BE49-F238E27FC236}">
                <a16:creationId xmlns:a16="http://schemas.microsoft.com/office/drawing/2014/main" id="{359DFD7B-9F3C-40AC-997F-6F5CAA0F3167}"/>
              </a:ext>
            </a:extLst>
          </p:cNvPr>
          <p:cNvSpPr>
            <a:spLocks noGrp="1"/>
          </p:cNvSpPr>
          <p:nvPr>
            <p:ph idx="1"/>
          </p:nvPr>
        </p:nvSpPr>
        <p:spPr>
          <a:xfrm>
            <a:off x="6439437" y="3562197"/>
            <a:ext cx="2667000" cy="3200400"/>
          </a:xfrm>
        </p:spPr>
        <p:txBody>
          <a:bodyPr>
            <a:normAutofit/>
          </a:bodyPr>
          <a:lstStyle/>
          <a:p>
            <a:pPr marL="0" indent="0">
              <a:buNone/>
            </a:pPr>
            <a:r>
              <a:rPr lang="en-US" sz="1600" dirty="0">
                <a:hlinkClick r:id="rId3"/>
              </a:rPr>
              <a:t>https://www.cdc.gov/vaccines/covid-19/hcp/prepare.html</a:t>
            </a:r>
            <a:r>
              <a:rPr lang="en-US" sz="1600" dirty="0"/>
              <a:t> </a:t>
            </a:r>
          </a:p>
          <a:p>
            <a:endParaRPr lang="en-US" sz="1600" dirty="0"/>
          </a:p>
        </p:txBody>
      </p:sp>
      <p:pic>
        <p:nvPicPr>
          <p:cNvPr id="4" name="Content Placeholder 4">
            <a:extLst>
              <a:ext uri="{FF2B5EF4-FFF2-40B4-BE49-F238E27FC236}">
                <a16:creationId xmlns:a16="http://schemas.microsoft.com/office/drawing/2014/main" id="{6E980988-0C9C-4B65-9465-6736067AA293}"/>
              </a:ext>
            </a:extLst>
          </p:cNvPr>
          <p:cNvPicPr>
            <a:picLocks noChangeAspect="1"/>
          </p:cNvPicPr>
          <p:nvPr/>
        </p:nvPicPr>
        <p:blipFill>
          <a:blip r:embed="rId4"/>
          <a:stretch>
            <a:fillRect/>
          </a:stretch>
        </p:blipFill>
        <p:spPr>
          <a:xfrm>
            <a:off x="762000" y="1448762"/>
            <a:ext cx="5410200" cy="4226871"/>
          </a:xfrm>
          <a:prstGeom prst="rect">
            <a:avLst/>
          </a:prstGeom>
        </p:spPr>
      </p:pic>
    </p:spTree>
    <p:extLst>
      <p:ext uri="{BB962C8B-B14F-4D97-AF65-F5344CB8AC3E}">
        <p14:creationId xmlns:p14="http://schemas.microsoft.com/office/powerpoint/2010/main" val="30679739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16C78-F018-4726-BB0E-3005666A67AB}"/>
              </a:ext>
            </a:extLst>
          </p:cNvPr>
          <p:cNvSpPr>
            <a:spLocks noGrp="1"/>
          </p:cNvSpPr>
          <p:nvPr>
            <p:ph type="title"/>
          </p:nvPr>
        </p:nvSpPr>
        <p:spPr/>
        <p:txBody>
          <a:bodyPr/>
          <a:lstStyle/>
          <a:p>
            <a:r>
              <a:rPr lang="en-US" dirty="0"/>
              <a:t>Employee Education</a:t>
            </a:r>
          </a:p>
        </p:txBody>
      </p:sp>
      <p:sp>
        <p:nvSpPr>
          <p:cNvPr id="3" name="Content Placeholder 2">
            <a:extLst>
              <a:ext uri="{FF2B5EF4-FFF2-40B4-BE49-F238E27FC236}">
                <a16:creationId xmlns:a16="http://schemas.microsoft.com/office/drawing/2014/main" id="{359DFD7B-9F3C-40AC-997F-6F5CAA0F3167}"/>
              </a:ext>
            </a:extLst>
          </p:cNvPr>
          <p:cNvSpPr>
            <a:spLocks noGrp="1"/>
          </p:cNvSpPr>
          <p:nvPr>
            <p:ph idx="1"/>
          </p:nvPr>
        </p:nvSpPr>
        <p:spPr>
          <a:xfrm>
            <a:off x="212501" y="1676400"/>
            <a:ext cx="4364865" cy="3962400"/>
          </a:xfrm>
        </p:spPr>
        <p:txBody>
          <a:bodyPr>
            <a:normAutofit fontScale="62500" lnSpcReduction="20000"/>
          </a:bodyPr>
          <a:lstStyle/>
          <a:p>
            <a:pPr marL="457200" indent="-457200">
              <a:spcBef>
                <a:spcPts val="0"/>
              </a:spcBef>
              <a:spcAft>
                <a:spcPts val="0"/>
              </a:spcAft>
              <a:buFont typeface="Arial" panose="020B0604020202020204" pitchFamily="34" charset="0"/>
              <a:buChar char="•"/>
            </a:pPr>
            <a:r>
              <a:rPr lang="en-US" sz="3600" dirty="0"/>
              <a:t>Which Vaccine will be administered</a:t>
            </a:r>
          </a:p>
          <a:p>
            <a:pPr marL="457200" indent="-457200">
              <a:spcBef>
                <a:spcPts val="0"/>
              </a:spcBef>
              <a:spcAft>
                <a:spcPts val="0"/>
              </a:spcAft>
              <a:buFont typeface="Arial" panose="020B0604020202020204" pitchFamily="34" charset="0"/>
              <a:buChar char="•"/>
            </a:pPr>
            <a:r>
              <a:rPr lang="en-US" sz="3600" dirty="0"/>
              <a:t>Education prior to administration </a:t>
            </a:r>
          </a:p>
          <a:p>
            <a:pPr marL="731520" lvl="1" indent="-457200">
              <a:spcBef>
                <a:spcPts val="0"/>
              </a:spcBef>
              <a:spcAft>
                <a:spcPts val="0"/>
              </a:spcAft>
            </a:pPr>
            <a:r>
              <a:rPr lang="en-US" sz="3600" dirty="0"/>
              <a:t>Pharmacy Involvement</a:t>
            </a:r>
          </a:p>
          <a:p>
            <a:pPr marL="731520" lvl="1" indent="-457200">
              <a:spcBef>
                <a:spcPts val="0"/>
              </a:spcBef>
              <a:spcAft>
                <a:spcPts val="0"/>
              </a:spcAft>
            </a:pPr>
            <a:r>
              <a:rPr lang="en-US" sz="3600" dirty="0"/>
              <a:t>Receipt, storage and handling</a:t>
            </a:r>
          </a:p>
          <a:p>
            <a:pPr marL="731520" lvl="1" indent="-457200">
              <a:spcBef>
                <a:spcPts val="0"/>
              </a:spcBef>
              <a:spcAft>
                <a:spcPts val="0"/>
              </a:spcAft>
            </a:pPr>
            <a:r>
              <a:rPr lang="en-US" sz="3600" dirty="0"/>
              <a:t>Organization and rotating</a:t>
            </a:r>
          </a:p>
          <a:p>
            <a:pPr marL="731520" lvl="1" indent="-457200">
              <a:spcBef>
                <a:spcPts val="0"/>
              </a:spcBef>
              <a:spcAft>
                <a:spcPts val="0"/>
              </a:spcAft>
            </a:pPr>
            <a:r>
              <a:rPr lang="en-US" sz="3600" dirty="0"/>
              <a:t>Temperature requirements and monitoring</a:t>
            </a:r>
          </a:p>
          <a:p>
            <a:pPr marL="731520" lvl="1" indent="-457200">
              <a:spcBef>
                <a:spcPts val="0"/>
              </a:spcBef>
              <a:spcAft>
                <a:spcPts val="0"/>
              </a:spcAft>
            </a:pPr>
            <a:r>
              <a:rPr lang="en-US" sz="3600" dirty="0"/>
              <a:t>Expired vaccine</a:t>
            </a:r>
          </a:p>
          <a:p>
            <a:pPr marL="731520" lvl="1" indent="-457200">
              <a:spcBef>
                <a:spcPts val="0"/>
              </a:spcBef>
              <a:spcAft>
                <a:spcPts val="0"/>
              </a:spcAft>
            </a:pPr>
            <a:r>
              <a:rPr lang="en-US" sz="3600" dirty="0"/>
              <a:t>Compromised Vaccine</a:t>
            </a:r>
          </a:p>
          <a:p>
            <a:pPr marL="731520" lvl="1" indent="-457200">
              <a:spcBef>
                <a:spcPts val="0"/>
              </a:spcBef>
              <a:spcAft>
                <a:spcPts val="0"/>
              </a:spcAft>
            </a:pPr>
            <a:r>
              <a:rPr lang="en-US" sz="3600" dirty="0"/>
              <a:t>Waste/disposal of Vaccine</a:t>
            </a:r>
          </a:p>
          <a:p>
            <a:endParaRPr lang="en-US" dirty="0"/>
          </a:p>
        </p:txBody>
      </p:sp>
      <p:sp>
        <p:nvSpPr>
          <p:cNvPr id="4" name="Content Placeholder 2">
            <a:extLst>
              <a:ext uri="{FF2B5EF4-FFF2-40B4-BE49-F238E27FC236}">
                <a16:creationId xmlns:a16="http://schemas.microsoft.com/office/drawing/2014/main" id="{BEAEAC88-35E0-4B61-A21F-795111B5084A}"/>
              </a:ext>
            </a:extLst>
          </p:cNvPr>
          <p:cNvSpPr txBox="1">
            <a:spLocks/>
          </p:cNvSpPr>
          <p:nvPr/>
        </p:nvSpPr>
        <p:spPr>
          <a:xfrm>
            <a:off x="4572000" y="1676400"/>
            <a:ext cx="4572000" cy="3962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31520" lvl="1" indent="-457200">
              <a:spcBef>
                <a:spcPts val="0"/>
              </a:spcBef>
              <a:spcAft>
                <a:spcPts val="0"/>
              </a:spcAft>
            </a:pPr>
            <a:r>
              <a:rPr lang="en-US" sz="2300" dirty="0"/>
              <a:t>Preparation, administration and safety of vaccine</a:t>
            </a:r>
          </a:p>
          <a:p>
            <a:pPr marL="731520" lvl="1" indent="-457200">
              <a:spcBef>
                <a:spcPts val="0"/>
              </a:spcBef>
              <a:spcAft>
                <a:spcPts val="0"/>
              </a:spcAft>
            </a:pPr>
            <a:r>
              <a:rPr lang="en-US" sz="2300" dirty="0"/>
              <a:t>Assessment prior to administration</a:t>
            </a:r>
          </a:p>
          <a:p>
            <a:pPr marL="731520" lvl="1" indent="-457200">
              <a:spcBef>
                <a:spcPts val="0"/>
              </a:spcBef>
              <a:spcAft>
                <a:spcPts val="0"/>
              </a:spcAft>
            </a:pPr>
            <a:r>
              <a:rPr lang="en-US" sz="2300" dirty="0"/>
              <a:t>Vaccine administration errors</a:t>
            </a:r>
          </a:p>
          <a:p>
            <a:pPr marL="731520" lvl="1" indent="-457200">
              <a:spcBef>
                <a:spcPts val="0"/>
              </a:spcBef>
              <a:spcAft>
                <a:spcPts val="0"/>
              </a:spcAft>
            </a:pPr>
            <a:r>
              <a:rPr lang="en-US" sz="2300" dirty="0"/>
              <a:t>Monitoring </a:t>
            </a:r>
          </a:p>
          <a:p>
            <a:pPr marL="1131570" lvl="2" indent="-457200">
              <a:spcBef>
                <a:spcPts val="0"/>
              </a:spcBef>
              <a:spcAft>
                <a:spcPts val="0"/>
              </a:spcAft>
            </a:pPr>
            <a:r>
              <a:rPr lang="en-US" sz="1900" dirty="0" err="1"/>
              <a:t>Anayphylaxis</a:t>
            </a:r>
            <a:r>
              <a:rPr lang="en-US" sz="1900" dirty="0"/>
              <a:t> Management</a:t>
            </a:r>
          </a:p>
          <a:p>
            <a:pPr marL="731520" lvl="1" indent="-457200">
              <a:spcBef>
                <a:spcPts val="0"/>
              </a:spcBef>
              <a:spcAft>
                <a:spcPts val="0"/>
              </a:spcAft>
            </a:pPr>
            <a:r>
              <a:rPr lang="en-US" sz="2300" dirty="0"/>
              <a:t>Documentation</a:t>
            </a:r>
          </a:p>
          <a:p>
            <a:pPr marL="731520" lvl="1" indent="-457200">
              <a:spcBef>
                <a:spcPts val="0"/>
              </a:spcBef>
              <a:spcAft>
                <a:spcPts val="0"/>
              </a:spcAft>
            </a:pPr>
            <a:r>
              <a:rPr lang="en-US" sz="2300" dirty="0"/>
              <a:t>Follow-up</a:t>
            </a:r>
          </a:p>
          <a:p>
            <a:pPr marL="731520" lvl="1" indent="-457200">
              <a:spcBef>
                <a:spcPts val="0"/>
              </a:spcBef>
              <a:spcAft>
                <a:spcPts val="0"/>
              </a:spcAft>
            </a:pPr>
            <a:r>
              <a:rPr lang="en-US" sz="2300" dirty="0"/>
              <a:t>Refusals</a:t>
            </a:r>
          </a:p>
          <a:p>
            <a:pPr marL="731520" lvl="1" indent="-457200">
              <a:spcBef>
                <a:spcPts val="0"/>
              </a:spcBef>
              <a:spcAft>
                <a:spcPts val="0"/>
              </a:spcAft>
            </a:pPr>
            <a:r>
              <a:rPr lang="en-US" sz="2300" dirty="0"/>
              <a:t>Orders</a:t>
            </a:r>
          </a:p>
          <a:p>
            <a:pPr marL="731520" lvl="1" indent="-457200">
              <a:spcBef>
                <a:spcPts val="0"/>
              </a:spcBef>
              <a:spcAft>
                <a:spcPts val="0"/>
              </a:spcAft>
            </a:pPr>
            <a:r>
              <a:rPr lang="en-US" sz="2300" dirty="0"/>
              <a:t>Competency	</a:t>
            </a:r>
          </a:p>
          <a:p>
            <a:pPr marL="731520" lvl="1" indent="-457200">
              <a:spcBef>
                <a:spcPts val="0"/>
              </a:spcBef>
              <a:spcAft>
                <a:spcPts val="0"/>
              </a:spcAft>
            </a:pPr>
            <a:r>
              <a:rPr lang="en-US" sz="2300" dirty="0"/>
              <a:t>Reporting</a:t>
            </a:r>
          </a:p>
          <a:p>
            <a:pPr fontAlgn="auto">
              <a:spcAft>
                <a:spcPts val="0"/>
              </a:spcAft>
            </a:pPr>
            <a:endParaRPr lang="en-US" sz="2300" dirty="0"/>
          </a:p>
        </p:txBody>
      </p:sp>
    </p:spTree>
    <p:extLst>
      <p:ext uri="{BB962C8B-B14F-4D97-AF65-F5344CB8AC3E}">
        <p14:creationId xmlns:p14="http://schemas.microsoft.com/office/powerpoint/2010/main" val="30002102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1284E-E5CC-40C5-823C-B8B5AF9F0EBF}"/>
              </a:ext>
            </a:extLst>
          </p:cNvPr>
          <p:cNvSpPr>
            <a:spLocks noGrp="1"/>
          </p:cNvSpPr>
          <p:nvPr>
            <p:ph type="title"/>
          </p:nvPr>
        </p:nvSpPr>
        <p:spPr/>
        <p:txBody>
          <a:bodyPr/>
          <a:lstStyle/>
          <a:p>
            <a:r>
              <a:rPr lang="en-US" dirty="0"/>
              <a:t>Management of Anaphylaxis</a:t>
            </a:r>
          </a:p>
        </p:txBody>
      </p:sp>
      <p:sp>
        <p:nvSpPr>
          <p:cNvPr id="3" name="Content Placeholder 2">
            <a:extLst>
              <a:ext uri="{FF2B5EF4-FFF2-40B4-BE49-F238E27FC236}">
                <a16:creationId xmlns:a16="http://schemas.microsoft.com/office/drawing/2014/main" id="{C6B76A85-8128-4008-8E70-762A12330A5D}"/>
              </a:ext>
            </a:extLst>
          </p:cNvPr>
          <p:cNvSpPr>
            <a:spLocks noGrp="1"/>
          </p:cNvSpPr>
          <p:nvPr>
            <p:ph idx="1"/>
          </p:nvPr>
        </p:nvSpPr>
        <p:spPr/>
        <p:txBody>
          <a:bodyPr>
            <a:normAutofit/>
          </a:bodyPr>
          <a:lstStyle/>
          <a:p>
            <a:pPr algn="l">
              <a:buFont typeface="Arial" panose="020B0604020202020204" pitchFamily="34" charset="0"/>
              <a:buChar char="•"/>
            </a:pPr>
            <a:r>
              <a:rPr lang="en-US" sz="2800" b="0" i="0" dirty="0">
                <a:solidFill>
                  <a:srgbClr val="000000"/>
                </a:solidFill>
                <a:effectLst/>
                <a:latin typeface="Open Sans"/>
              </a:rPr>
              <a:t>“Rapidly assess airway, breathing, circulation, and mentation (mental activity).</a:t>
            </a:r>
          </a:p>
          <a:p>
            <a:pPr algn="l">
              <a:buFont typeface="Arial" panose="020B0604020202020204" pitchFamily="34" charset="0"/>
              <a:buChar char="•"/>
            </a:pPr>
            <a:r>
              <a:rPr lang="en-US" sz="2800" b="0" i="0" dirty="0">
                <a:solidFill>
                  <a:srgbClr val="000000"/>
                </a:solidFill>
                <a:effectLst/>
                <a:latin typeface="Open Sans"/>
              </a:rPr>
              <a:t>Call for emergency medical services.</a:t>
            </a:r>
          </a:p>
          <a:p>
            <a:pPr algn="l">
              <a:buFont typeface="Arial" panose="020B0604020202020204" pitchFamily="34" charset="0"/>
              <a:buChar char="•"/>
            </a:pPr>
            <a:r>
              <a:rPr lang="en-US" sz="2800" b="0" i="0" dirty="0">
                <a:solidFill>
                  <a:srgbClr val="000000"/>
                </a:solidFill>
                <a:effectLst/>
                <a:latin typeface="Open Sans"/>
              </a:rPr>
              <a:t>Place the patient in a supine position (face up), with feet elevated, unless upper airway obstruction is present or the patient is vomiting.</a:t>
            </a:r>
          </a:p>
          <a:p>
            <a:pPr algn="l">
              <a:buFont typeface="Arial" panose="020B0604020202020204" pitchFamily="34" charset="0"/>
              <a:buChar char="•"/>
            </a:pPr>
            <a:r>
              <a:rPr lang="en-US" sz="2800" b="0" i="0" dirty="0">
                <a:solidFill>
                  <a:srgbClr val="000000"/>
                </a:solidFill>
                <a:effectLst/>
                <a:latin typeface="Open Sans"/>
              </a:rPr>
              <a:t>Epinephrine” (</a:t>
            </a:r>
            <a:r>
              <a:rPr lang="en-US" sz="2800" b="0" i="0" dirty="0">
                <a:solidFill>
                  <a:srgbClr val="000000"/>
                </a:solidFill>
                <a:effectLst/>
                <a:highlight>
                  <a:srgbClr val="FFFF00"/>
                </a:highlight>
                <a:latin typeface="Open Sans"/>
              </a:rPr>
              <a:t>Add facility standing order</a:t>
            </a:r>
            <a:r>
              <a:rPr lang="en-US" sz="2800" b="0" i="0" dirty="0">
                <a:solidFill>
                  <a:srgbClr val="000000"/>
                </a:solidFill>
                <a:effectLst/>
                <a:latin typeface="Open Sans"/>
              </a:rPr>
              <a:t>)</a:t>
            </a:r>
          </a:p>
          <a:p>
            <a:endParaRPr lang="en-US" dirty="0"/>
          </a:p>
        </p:txBody>
      </p:sp>
      <p:sp>
        <p:nvSpPr>
          <p:cNvPr id="5" name="TextBox 4">
            <a:extLst>
              <a:ext uri="{FF2B5EF4-FFF2-40B4-BE49-F238E27FC236}">
                <a16:creationId xmlns:a16="http://schemas.microsoft.com/office/drawing/2014/main" id="{4CDB73F1-40A3-4FF3-BC22-860865A05FCD}"/>
              </a:ext>
            </a:extLst>
          </p:cNvPr>
          <p:cNvSpPr txBox="1"/>
          <p:nvPr/>
        </p:nvSpPr>
        <p:spPr>
          <a:xfrm>
            <a:off x="4114800" y="5202833"/>
            <a:ext cx="4572000" cy="923330"/>
          </a:xfrm>
          <a:prstGeom prst="rect">
            <a:avLst/>
          </a:prstGeom>
          <a:noFill/>
        </p:spPr>
        <p:txBody>
          <a:bodyPr wrap="square">
            <a:spAutoFit/>
          </a:bodyPr>
          <a:lstStyle/>
          <a:p>
            <a:pPr algn="r"/>
            <a:r>
              <a:rPr lang="en-US" dirty="0">
                <a:hlinkClick r:id="rId3"/>
              </a:rPr>
              <a:t>https://www.cdc.gov/vaccines/covid-19/info-by-product/pfizer/anaphylaxis-management.html</a:t>
            </a:r>
            <a:r>
              <a:rPr lang="en-US" dirty="0"/>
              <a:t> </a:t>
            </a:r>
          </a:p>
        </p:txBody>
      </p:sp>
    </p:spTree>
    <p:extLst>
      <p:ext uri="{BB962C8B-B14F-4D97-AF65-F5344CB8AC3E}">
        <p14:creationId xmlns:p14="http://schemas.microsoft.com/office/powerpoint/2010/main" val="7906369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descr="A girl in a blue shirt&#10;&#10;Description automatically generated">
            <a:extLst>
              <a:ext uri="{FF2B5EF4-FFF2-40B4-BE49-F238E27FC236}">
                <a16:creationId xmlns:a16="http://schemas.microsoft.com/office/drawing/2014/main" id="{AD1B97D1-60C7-41C6-9A7D-0EBD0AFCDBBE}"/>
              </a:ext>
            </a:extLst>
          </p:cNvPr>
          <p:cNvPicPr>
            <a:picLocks noChangeAspect="1"/>
          </p:cNvPicPr>
          <p:nvPr/>
        </p:nvPicPr>
        <p:blipFill rotWithShape="1">
          <a:blip r:embed="rId3">
            <a:extLst>
              <a:ext uri="{28A0092B-C50C-407E-A947-70E740481C1C}">
                <a14:useLocalDpi xmlns:a14="http://schemas.microsoft.com/office/drawing/2010/main" val="0"/>
              </a:ext>
            </a:extLst>
          </a:blip>
          <a:srcRect r="24010" b="2"/>
          <a:stretch/>
        </p:blipFill>
        <p:spPr>
          <a:xfrm>
            <a:off x="3981360" y="-17929"/>
            <a:ext cx="5162640" cy="5638800"/>
          </a:xfrm>
          <a:custGeom>
            <a:avLst/>
            <a:gdLst>
              <a:gd name="connsiteX0" fmla="*/ 45571 w 6278877"/>
              <a:gd name="connsiteY0" fmla="*/ 0 h 6858000"/>
              <a:gd name="connsiteX1" fmla="*/ 6278877 w 6278877"/>
              <a:gd name="connsiteY1" fmla="*/ 0 h 6858000"/>
              <a:gd name="connsiteX2" fmla="*/ 6278877 w 6278877"/>
              <a:gd name="connsiteY2" fmla="*/ 6858000 h 6858000"/>
              <a:gd name="connsiteX3" fmla="*/ 3292307 w 6278877"/>
              <a:gd name="connsiteY3" fmla="*/ 6858000 h 6858000"/>
              <a:gd name="connsiteX4" fmla="*/ 3181525 w 6278877"/>
              <a:gd name="connsiteY4" fmla="*/ 6786980 h 6858000"/>
              <a:gd name="connsiteX5" fmla="*/ 0 w 6278877"/>
              <a:gd name="connsiteY5" fmla="*/ 803252 h 6858000"/>
              <a:gd name="connsiteX6" fmla="*/ 37255 w 6278877"/>
              <a:gd name="connsiteY6" fmla="*/ 654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p:spPr>
      </p:pic>
      <p:sp>
        <p:nvSpPr>
          <p:cNvPr id="3" name="Rectangle 2">
            <a:extLst>
              <a:ext uri="{FF2B5EF4-FFF2-40B4-BE49-F238E27FC236}">
                <a16:creationId xmlns:a16="http://schemas.microsoft.com/office/drawing/2014/main" id="{A94899AE-3BD4-4825-8FA4-CB9848A086B8}"/>
              </a:ext>
            </a:extLst>
          </p:cNvPr>
          <p:cNvSpPr/>
          <p:nvPr/>
        </p:nvSpPr>
        <p:spPr>
          <a:xfrm>
            <a:off x="304800" y="2478305"/>
            <a:ext cx="3676560" cy="707886"/>
          </a:xfrm>
          <a:prstGeom prst="rect">
            <a:avLst/>
          </a:prstGeom>
        </p:spPr>
        <p:txBody>
          <a:bodyPr wrap="square">
            <a:spAutoFit/>
          </a:bodyPr>
          <a:lstStyle/>
          <a:p>
            <a:r>
              <a:rPr lang="en-US" sz="4000" dirty="0">
                <a:latin typeface="+mn-lt"/>
              </a:rPr>
              <a:t>In Summary </a:t>
            </a:r>
          </a:p>
        </p:txBody>
      </p:sp>
    </p:spTree>
    <p:extLst>
      <p:ext uri="{BB962C8B-B14F-4D97-AF65-F5344CB8AC3E}">
        <p14:creationId xmlns:p14="http://schemas.microsoft.com/office/powerpoint/2010/main" val="988269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A73E58AD-57AD-4AC0-A7C1-924C0185104D}"/>
              </a:ext>
            </a:extLst>
          </p:cNvPr>
          <p:cNvPicPr>
            <a:picLocks noChangeAspect="1"/>
          </p:cNvPicPr>
          <p:nvPr/>
        </p:nvPicPr>
        <p:blipFill rotWithShape="1">
          <a:blip r:embed="rId3">
            <a:extLst>
              <a:ext uri="{28A0092B-C50C-407E-A947-70E740481C1C}">
                <a14:useLocalDpi xmlns:a14="http://schemas.microsoft.com/office/drawing/2010/main" val="0"/>
              </a:ext>
            </a:extLst>
          </a:blip>
          <a:srcRect l="1990" r="1777" b="-2"/>
          <a:stretch/>
        </p:blipFill>
        <p:spPr>
          <a:xfrm>
            <a:off x="2448798" y="990600"/>
            <a:ext cx="4246403" cy="4412675"/>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18900056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25030-1F53-4E3F-A9E1-5E3C46C01C8B}"/>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2F845EA2-BAC5-416D-AE0A-27C422773306}"/>
              </a:ext>
            </a:extLst>
          </p:cNvPr>
          <p:cNvSpPr>
            <a:spLocks noGrp="1"/>
          </p:cNvSpPr>
          <p:nvPr>
            <p:ph idx="1"/>
          </p:nvPr>
        </p:nvSpPr>
        <p:spPr/>
        <p:txBody>
          <a:bodyPr>
            <a:normAutofit fontScale="77500" lnSpcReduction="20000"/>
          </a:bodyPr>
          <a:lstStyle/>
          <a:p>
            <a:r>
              <a:rPr lang="en-US" sz="3200" dirty="0">
                <a:latin typeface="Arial" panose="020B0604020202020204" pitchFamily="34" charset="0"/>
                <a:cs typeface="Arial" panose="020B0604020202020204" pitchFamily="34" charset="0"/>
              </a:rPr>
              <a:t>Centers for Disease Control and Prevention.  Understanding and Explaining mRNA COVID-19 Vaccines:  </a:t>
            </a:r>
            <a:r>
              <a:rPr lang="en-US" sz="3200" dirty="0">
                <a:latin typeface="Arial" panose="020B0604020202020204" pitchFamily="34" charset="0"/>
                <a:cs typeface="Arial" panose="020B0604020202020204" pitchFamily="34" charset="0"/>
                <a:hlinkClick r:id="rId2"/>
              </a:rPr>
              <a:t>https://www.cdc.gov/vaccines/covid-19/hcp/mrna-vaccine-basics.html</a:t>
            </a:r>
            <a:r>
              <a:rPr lang="en-US" sz="3200" dirty="0">
                <a:latin typeface="Arial" panose="020B0604020202020204" pitchFamily="34" charset="0"/>
                <a:cs typeface="Arial" panose="020B0604020202020204" pitchFamily="34" charset="0"/>
              </a:rPr>
              <a:t> </a:t>
            </a:r>
          </a:p>
          <a:p>
            <a:r>
              <a:rPr lang="en-US" sz="3200" dirty="0">
                <a:effectLst/>
                <a:latin typeface="Arial" panose="020B0604020202020204" pitchFamily="34" charset="0"/>
                <a:ea typeface="Calibri" panose="020F0502020204030204" pitchFamily="34" charset="0"/>
                <a:cs typeface="Arial" panose="020B0604020202020204" pitchFamily="34" charset="0"/>
              </a:rPr>
              <a:t>Centers for Disease Control and Prevention.  COVID-19 Vaccination Training Programs and Reference Materials for Healthcare Professionals.  11.24.20 :  </a:t>
            </a:r>
            <a:r>
              <a:rPr lang="en-US" sz="32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3"/>
              </a:rPr>
              <a:t>https://www.cdc.gov/vaccines/covid-19/downloads/COVID-19-Clinical-Training-and-Resources-for-HCPs.pdf</a:t>
            </a:r>
            <a:r>
              <a:rPr lang="en-US" sz="3200" dirty="0">
                <a:effectLst/>
                <a:latin typeface="Arial" panose="020B0604020202020204" pitchFamily="34" charset="0"/>
                <a:ea typeface="Calibri" panose="020F0502020204030204" pitchFamily="34" charset="0"/>
                <a:cs typeface="Arial" panose="020B0604020202020204" pitchFamily="34" charset="0"/>
              </a:rPr>
              <a:t> </a:t>
            </a:r>
          </a:p>
          <a:p>
            <a:r>
              <a:rPr lang="en-US" sz="3200" dirty="0">
                <a:latin typeface="Arial" panose="020B0604020202020204" pitchFamily="34" charset="0"/>
                <a:ea typeface="Calibri" panose="020F0502020204030204" pitchFamily="34" charset="0"/>
                <a:cs typeface="Arial" panose="020B0604020202020204" pitchFamily="34" charset="0"/>
              </a:rPr>
              <a:t>Centers for Disease Control and Prevention.  Advisory Committee on Immunization Practices (ACIP):  </a:t>
            </a:r>
            <a:r>
              <a:rPr lang="en-US" sz="3200" dirty="0">
                <a:latin typeface="Arial" panose="020B0604020202020204" pitchFamily="34" charset="0"/>
                <a:ea typeface="Calibri" panose="020F0502020204030204" pitchFamily="34" charset="0"/>
                <a:cs typeface="Arial" panose="020B0604020202020204" pitchFamily="34" charset="0"/>
                <a:hlinkClick r:id="rId4"/>
              </a:rPr>
              <a:t>https://www.cdc.gov/vaccines/acip/index.html</a:t>
            </a:r>
            <a:r>
              <a:rPr lang="en-US" sz="3200" dirty="0">
                <a:latin typeface="Arial" panose="020B0604020202020204" pitchFamily="34" charset="0"/>
                <a:ea typeface="Calibri" panose="020F0502020204030204" pitchFamily="34" charset="0"/>
                <a:cs typeface="Arial" panose="020B0604020202020204" pitchFamily="34" charset="0"/>
              </a:rPr>
              <a:t> </a:t>
            </a:r>
            <a:endParaRPr lang="en-US" sz="32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31869471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25030-1F53-4E3F-A9E1-5E3C46C01C8B}"/>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2F845EA2-BAC5-416D-AE0A-27C422773306}"/>
              </a:ext>
            </a:extLst>
          </p:cNvPr>
          <p:cNvSpPr>
            <a:spLocks noGrp="1"/>
          </p:cNvSpPr>
          <p:nvPr>
            <p:ph idx="1"/>
          </p:nvPr>
        </p:nvSpPr>
        <p:spPr/>
        <p:txBody>
          <a:bodyPr>
            <a:normAutofit fontScale="77500" lnSpcReduction="20000"/>
          </a:bodyPr>
          <a:lstStyle/>
          <a:p>
            <a:r>
              <a:rPr lang="en-US" sz="3200" dirty="0">
                <a:latin typeface="Arial" panose="020B0604020202020204" pitchFamily="34" charset="0"/>
                <a:cs typeface="Arial" panose="020B0604020202020204" pitchFamily="34" charset="0"/>
              </a:rPr>
              <a:t>Centers for Disease Control and Prevention.  Understanding How COVID-19 Vaccines Work:  </a:t>
            </a:r>
            <a:r>
              <a:rPr lang="en-US" sz="3200" dirty="0">
                <a:latin typeface="Arial" panose="020B0604020202020204" pitchFamily="34" charset="0"/>
                <a:cs typeface="Arial" panose="020B0604020202020204" pitchFamily="34" charset="0"/>
                <a:hlinkClick r:id="rId2"/>
              </a:rPr>
              <a:t>https://www.cdc.gov/coronavirus/2019-ncov/vaccines/different-vaccines/how-they-work.html</a:t>
            </a:r>
            <a:endParaRPr lang="en-US" sz="3200" dirty="0">
              <a:latin typeface="Arial" panose="020B0604020202020204" pitchFamily="34" charset="0"/>
              <a:cs typeface="Arial" panose="020B0604020202020204" pitchFamily="34" charset="0"/>
            </a:endParaRPr>
          </a:p>
          <a:p>
            <a:r>
              <a:rPr lang="en-US" sz="3200" dirty="0">
                <a:effectLst/>
                <a:latin typeface="Arial" panose="020B0604020202020204" pitchFamily="34" charset="0"/>
                <a:ea typeface="Calibri" panose="020F0502020204030204" pitchFamily="34" charset="0"/>
                <a:cs typeface="Arial" panose="020B0604020202020204" pitchFamily="34" charset="0"/>
              </a:rPr>
              <a:t>Centers for Disease Control and Prevention.  COVID-19 Vaccine Training Module.  November 19, 2020:  </a:t>
            </a:r>
            <a:r>
              <a:rPr lang="en-US" sz="32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3"/>
              </a:rPr>
              <a:t>https://www2.cdc.gov/vaccines/ed/covid19/</a:t>
            </a:r>
            <a:r>
              <a:rPr lang="en-US" sz="3200" dirty="0">
                <a:effectLst/>
                <a:latin typeface="Arial" panose="020B0604020202020204" pitchFamily="34" charset="0"/>
                <a:ea typeface="Calibri" panose="020F0502020204030204" pitchFamily="34" charset="0"/>
                <a:cs typeface="Arial" panose="020B0604020202020204" pitchFamily="34" charset="0"/>
              </a:rPr>
              <a:t> </a:t>
            </a:r>
          </a:p>
          <a:p>
            <a:r>
              <a:rPr lang="en-US" sz="3200" dirty="0">
                <a:effectLst/>
                <a:latin typeface="Calibri" panose="020F0502020204030204" pitchFamily="34" charset="0"/>
                <a:ea typeface="Calibri" panose="020F0502020204030204" pitchFamily="34" charset="0"/>
                <a:cs typeface="Calibri" panose="020F0502020204030204" pitchFamily="34" charset="0"/>
              </a:rPr>
              <a:t>Centers for Disease Control and Prevention.  COVID-19 Vaccination Program Interim Playbook for Jurisdiction Operations.  October 29, 2020:  </a:t>
            </a:r>
            <a:r>
              <a:rPr lang="en-US" sz="32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4"/>
              </a:rPr>
              <a:t>https://www.cdc.gov/vaccines/imz-managers/downloads/COVID-19-Vaccination-Program-Interim_Playbook.pdf</a:t>
            </a:r>
            <a:r>
              <a:rPr lang="en-US" sz="3200" dirty="0">
                <a:effectLst/>
                <a:latin typeface="Calibri" panose="020F0502020204030204" pitchFamily="34" charset="0"/>
                <a:ea typeface="Calibri" panose="020F0502020204030204" pitchFamily="34" charset="0"/>
                <a:cs typeface="Calibri" panose="020F0502020204030204" pitchFamily="34"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32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10376433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B035A-E432-447A-8DDF-ED83AC91535F}"/>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BEDAB128-5871-4F4F-9345-60B2BD3C4107}"/>
              </a:ext>
            </a:extLst>
          </p:cNvPr>
          <p:cNvSpPr>
            <a:spLocks noGrp="1"/>
          </p:cNvSpPr>
          <p:nvPr>
            <p:ph idx="1"/>
          </p:nvPr>
        </p:nvSpPr>
        <p:spPr/>
        <p:txBody>
          <a:bodyPr>
            <a:normAutofit/>
          </a:bodyPr>
          <a:lstStyle/>
          <a:p>
            <a:r>
              <a:rPr lang="en-US" sz="2400" dirty="0">
                <a:latin typeface="Arial" panose="020B0604020202020204" pitchFamily="34" charset="0"/>
                <a:cs typeface="Arial" panose="020B0604020202020204" pitchFamily="34" charset="0"/>
              </a:rPr>
              <a:t>Centers for Disease Control and Prevention.  COVID-19 ACIP </a:t>
            </a:r>
            <a:r>
              <a:rPr lang="en-US" sz="2400">
                <a:latin typeface="Arial" panose="020B0604020202020204" pitchFamily="34" charset="0"/>
                <a:cs typeface="Arial" panose="020B0604020202020204" pitchFamily="34" charset="0"/>
              </a:rPr>
              <a:t>Vaccine Recommendations:  </a:t>
            </a:r>
            <a:r>
              <a:rPr lang="en-US" sz="2400">
                <a:latin typeface="Arial" panose="020B0604020202020204" pitchFamily="34" charset="0"/>
                <a:cs typeface="Arial" panose="020B0604020202020204" pitchFamily="34" charset="0"/>
                <a:hlinkClick r:id="rId2"/>
              </a:rPr>
              <a:t>https://www.cdc.gov/vaccines/hcp/acip-recs/vacc-specific/covid-19.html</a:t>
            </a:r>
            <a:endParaRPr lang="en-US" sz="2400">
              <a:latin typeface="Arial" panose="020B0604020202020204" pitchFamily="34" charset="0"/>
              <a:cs typeface="Arial" panose="020B0604020202020204" pitchFamily="34" charset="0"/>
            </a:endParaRPr>
          </a:p>
          <a:p>
            <a:endParaRPr lang="en-US" sz="240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Centers of Disease Control and Prevention.  Interim Considerations for the Potential Management of Anaphylaxis at COVID-19 Vaccination Sites:  </a:t>
            </a:r>
            <a:r>
              <a:rPr lang="en-US" sz="2400" dirty="0">
                <a:latin typeface="Arial" panose="020B0604020202020204" pitchFamily="34" charset="0"/>
                <a:cs typeface="Arial" panose="020B0604020202020204" pitchFamily="34" charset="0"/>
                <a:hlinkClick r:id="rId3"/>
              </a:rPr>
              <a:t>https://www.cdc.gov/vaccines/covid-19/info-by-product/pfizer/anaphylaxis-management.html</a:t>
            </a:r>
            <a:r>
              <a:rPr lang="en-US" sz="24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649993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480AA-D21D-49A8-B682-CA890568814A}"/>
              </a:ext>
            </a:extLst>
          </p:cNvPr>
          <p:cNvSpPr>
            <a:spLocks noGrp="1"/>
          </p:cNvSpPr>
          <p:nvPr>
            <p:ph type="title"/>
          </p:nvPr>
        </p:nvSpPr>
        <p:spPr/>
        <p:txBody>
          <a:bodyPr/>
          <a:lstStyle/>
          <a:p>
            <a:r>
              <a:rPr lang="en-US" dirty="0"/>
              <a:t>Disclaimer</a:t>
            </a:r>
          </a:p>
        </p:txBody>
      </p:sp>
      <p:sp>
        <p:nvSpPr>
          <p:cNvPr id="3" name="Content Placeholder 2">
            <a:extLst>
              <a:ext uri="{FF2B5EF4-FFF2-40B4-BE49-F238E27FC236}">
                <a16:creationId xmlns:a16="http://schemas.microsoft.com/office/drawing/2014/main" id="{04B89EA0-AD6D-41A3-9C35-977DB7AE20F9}"/>
              </a:ext>
            </a:extLst>
          </p:cNvPr>
          <p:cNvSpPr>
            <a:spLocks noGrp="1"/>
          </p:cNvSpPr>
          <p:nvPr>
            <p:ph idx="1"/>
          </p:nvPr>
        </p:nvSpPr>
        <p:spPr>
          <a:xfrm>
            <a:off x="533400" y="2590800"/>
            <a:ext cx="8229600" cy="4525963"/>
          </a:xfrm>
        </p:spPr>
        <p:txBody>
          <a:bodyPr>
            <a:normAutofit/>
          </a:bodyPr>
          <a:lstStyle/>
          <a:p>
            <a:pPr marL="0" indent="0" algn="ctr">
              <a:buNone/>
            </a:pPr>
            <a:r>
              <a:rPr lang="en-US" sz="2000" i="1" dirty="0"/>
              <a:t>“This presentation provided is copyrighted information of Pathway Health.  Please note the presentation date on the title page in relation to the need to verify any new updates and resources that were listed in this presentation.  This presentation is intended to be informational.  The information does not constitute either legal or professional consultation.  This presentation is not to be sold or reused without written authorization.”</a:t>
            </a:r>
            <a:endParaRPr lang="en-US" sz="2000" dirty="0"/>
          </a:p>
          <a:p>
            <a:pPr algn="ctr"/>
            <a:endParaRPr lang="en-US" sz="2000" dirty="0"/>
          </a:p>
        </p:txBody>
      </p:sp>
    </p:spTree>
    <p:extLst>
      <p:ext uri="{BB962C8B-B14F-4D97-AF65-F5344CB8AC3E}">
        <p14:creationId xmlns:p14="http://schemas.microsoft.com/office/powerpoint/2010/main" val="1607052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C07CF-264E-4CB4-816F-0A443AA3FE82}"/>
              </a:ext>
            </a:extLst>
          </p:cNvPr>
          <p:cNvSpPr>
            <a:spLocks noGrp="1"/>
          </p:cNvSpPr>
          <p:nvPr>
            <p:ph type="title"/>
          </p:nvPr>
        </p:nvSpPr>
        <p:spPr/>
        <p:txBody>
          <a:bodyPr/>
          <a:lstStyle/>
          <a:p>
            <a:r>
              <a:rPr lang="en-US" dirty="0"/>
              <a:t>Current Status </a:t>
            </a:r>
          </a:p>
        </p:txBody>
      </p:sp>
      <p:pic>
        <p:nvPicPr>
          <p:cNvPr id="8" name="Content Placeholder 5" descr="Text, whiteboard&#10;&#10;Description automatically generated">
            <a:extLst>
              <a:ext uri="{FF2B5EF4-FFF2-40B4-BE49-F238E27FC236}">
                <a16:creationId xmlns:a16="http://schemas.microsoft.com/office/drawing/2014/main" id="{EC9EEDC5-19DB-42BB-A843-56E52324C738}"/>
              </a:ext>
            </a:extLst>
          </p:cNvPr>
          <p:cNvPicPr>
            <a:picLocks noGrp="1" noChangeAspect="1"/>
          </p:cNvPicPr>
          <p:nvPr>
            <p:ph idx="1"/>
          </p:nvPr>
        </p:nvPicPr>
        <p:blipFill>
          <a:blip r:embed="rId3"/>
          <a:stretch>
            <a:fillRect/>
          </a:stretch>
        </p:blipFill>
        <p:spPr>
          <a:xfrm>
            <a:off x="2550580" y="1427297"/>
            <a:ext cx="4042839" cy="431006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75556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16C78-F018-4726-BB0E-3005666A67AB}"/>
              </a:ext>
            </a:extLst>
          </p:cNvPr>
          <p:cNvSpPr>
            <a:spLocks noGrp="1"/>
          </p:cNvSpPr>
          <p:nvPr>
            <p:ph type="title"/>
          </p:nvPr>
        </p:nvSpPr>
        <p:spPr/>
        <p:txBody>
          <a:bodyPr>
            <a:normAutofit fontScale="90000"/>
          </a:bodyPr>
          <a:lstStyle/>
          <a:p>
            <a:r>
              <a:rPr lang="en-US" dirty="0"/>
              <a:t>Advisory Committee on Immunization Practices (ACIP)</a:t>
            </a:r>
          </a:p>
        </p:txBody>
      </p:sp>
      <p:pic>
        <p:nvPicPr>
          <p:cNvPr id="4" name="Content Placeholder 4">
            <a:extLst>
              <a:ext uri="{FF2B5EF4-FFF2-40B4-BE49-F238E27FC236}">
                <a16:creationId xmlns:a16="http://schemas.microsoft.com/office/drawing/2014/main" id="{57A9D7D8-C4D7-48DE-82CF-5363CB495458}"/>
              </a:ext>
            </a:extLst>
          </p:cNvPr>
          <p:cNvPicPr>
            <a:picLocks noGrp="1" noChangeAspect="1"/>
          </p:cNvPicPr>
          <p:nvPr>
            <p:ph idx="1"/>
          </p:nvPr>
        </p:nvPicPr>
        <p:blipFill>
          <a:blip r:embed="rId3"/>
          <a:stretch>
            <a:fillRect/>
          </a:stretch>
        </p:blipFill>
        <p:spPr>
          <a:xfrm>
            <a:off x="457200" y="2137771"/>
            <a:ext cx="8229600" cy="3450820"/>
          </a:xfrm>
          <a:prstGeom prst="rect">
            <a:avLst/>
          </a:prstGeom>
        </p:spPr>
      </p:pic>
      <p:sp>
        <p:nvSpPr>
          <p:cNvPr id="5" name="TextBox 4">
            <a:extLst>
              <a:ext uri="{FF2B5EF4-FFF2-40B4-BE49-F238E27FC236}">
                <a16:creationId xmlns:a16="http://schemas.microsoft.com/office/drawing/2014/main" id="{C077EA1F-E7C9-47ED-8B98-5784E23CEB6E}"/>
              </a:ext>
            </a:extLst>
          </p:cNvPr>
          <p:cNvSpPr txBox="1"/>
          <p:nvPr/>
        </p:nvSpPr>
        <p:spPr>
          <a:xfrm>
            <a:off x="2133600" y="5619715"/>
            <a:ext cx="4876800" cy="369332"/>
          </a:xfrm>
          <a:prstGeom prst="rect">
            <a:avLst/>
          </a:prstGeom>
          <a:noFill/>
        </p:spPr>
        <p:txBody>
          <a:bodyPr wrap="square">
            <a:spAutoFit/>
          </a:bodyPr>
          <a:lstStyle/>
          <a:p>
            <a:r>
              <a:rPr lang="en-US" dirty="0">
                <a:hlinkClick r:id="rId4"/>
              </a:rPr>
              <a:t>https://www.cdc.gov/vaccines/acip/index.html</a:t>
            </a:r>
            <a:r>
              <a:rPr lang="en-US" dirty="0"/>
              <a:t> </a:t>
            </a:r>
          </a:p>
        </p:txBody>
      </p:sp>
    </p:spTree>
    <p:extLst>
      <p:ext uri="{BB962C8B-B14F-4D97-AF65-F5344CB8AC3E}">
        <p14:creationId xmlns:p14="http://schemas.microsoft.com/office/powerpoint/2010/main" val="3602536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16C78-F018-4726-BB0E-3005666A67AB}"/>
              </a:ext>
            </a:extLst>
          </p:cNvPr>
          <p:cNvSpPr>
            <a:spLocks noGrp="1"/>
          </p:cNvSpPr>
          <p:nvPr>
            <p:ph type="title"/>
          </p:nvPr>
        </p:nvSpPr>
        <p:spPr/>
        <p:txBody>
          <a:bodyPr/>
          <a:lstStyle/>
          <a:p>
            <a:r>
              <a:rPr lang="en-US" dirty="0"/>
              <a:t>Immune System</a:t>
            </a:r>
          </a:p>
        </p:txBody>
      </p:sp>
      <p:sp>
        <p:nvSpPr>
          <p:cNvPr id="3" name="Content Placeholder 2">
            <a:extLst>
              <a:ext uri="{FF2B5EF4-FFF2-40B4-BE49-F238E27FC236}">
                <a16:creationId xmlns:a16="http://schemas.microsoft.com/office/drawing/2014/main" id="{359DFD7B-9F3C-40AC-997F-6F5CAA0F3167}"/>
              </a:ext>
            </a:extLst>
          </p:cNvPr>
          <p:cNvSpPr>
            <a:spLocks noGrp="1"/>
          </p:cNvSpPr>
          <p:nvPr>
            <p:ph idx="1"/>
          </p:nvPr>
        </p:nvSpPr>
        <p:spPr>
          <a:xfrm>
            <a:off x="457200" y="1600200"/>
            <a:ext cx="4625591" cy="4525963"/>
          </a:xfrm>
        </p:spPr>
        <p:txBody>
          <a:bodyPr/>
          <a:lstStyle/>
          <a:p>
            <a:pPr marL="457200" indent="-457200">
              <a:buFont typeface="Arial" panose="020B0604020202020204" pitchFamily="34" charset="0"/>
              <a:buChar char="•"/>
            </a:pPr>
            <a:r>
              <a:rPr lang="en-US" dirty="0"/>
              <a:t>Germ invades body</a:t>
            </a:r>
          </a:p>
          <a:p>
            <a:pPr marL="457200" indent="-457200">
              <a:buFont typeface="Arial" panose="020B0604020202020204" pitchFamily="34" charset="0"/>
              <a:buChar char="•"/>
            </a:pPr>
            <a:r>
              <a:rPr lang="en-US" dirty="0"/>
              <a:t>Attacks and multiplies (infection)</a:t>
            </a:r>
          </a:p>
          <a:p>
            <a:pPr marL="457200" indent="-457200">
              <a:buFont typeface="Arial" panose="020B0604020202020204" pitchFamily="34" charset="0"/>
              <a:buChar char="•"/>
            </a:pPr>
            <a:r>
              <a:rPr lang="en-US" dirty="0"/>
              <a:t>Immune system tries to fight infection</a:t>
            </a:r>
          </a:p>
          <a:p>
            <a:pPr marL="731520" lvl="1" indent="-457200"/>
            <a:r>
              <a:rPr lang="en-US" dirty="0"/>
              <a:t>Macrophages</a:t>
            </a:r>
          </a:p>
          <a:p>
            <a:pPr marL="731520" lvl="1" indent="-457200"/>
            <a:r>
              <a:rPr lang="en-US" dirty="0"/>
              <a:t>B-lymphocytes</a:t>
            </a:r>
          </a:p>
          <a:p>
            <a:pPr marL="731520" lvl="1" indent="-457200"/>
            <a:r>
              <a:rPr lang="en-US" dirty="0"/>
              <a:t>T-lymphocytes</a:t>
            </a:r>
          </a:p>
          <a:p>
            <a:endParaRPr lang="en-US" dirty="0"/>
          </a:p>
        </p:txBody>
      </p:sp>
      <p:pic>
        <p:nvPicPr>
          <p:cNvPr id="4" name="Picture 3" descr="A close up of a flower&#10;&#10;Description automatically generated">
            <a:extLst>
              <a:ext uri="{FF2B5EF4-FFF2-40B4-BE49-F238E27FC236}">
                <a16:creationId xmlns:a16="http://schemas.microsoft.com/office/drawing/2014/main" id="{EC64C42C-35C5-4540-8C84-1426B2A710C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38172" b="2"/>
          <a:stretch/>
        </p:blipFill>
        <p:spPr>
          <a:xfrm>
            <a:off x="5082791" y="1395100"/>
            <a:ext cx="4084820" cy="4244764"/>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
        <p:nvSpPr>
          <p:cNvPr id="6" name="TextBox 5">
            <a:extLst>
              <a:ext uri="{FF2B5EF4-FFF2-40B4-BE49-F238E27FC236}">
                <a16:creationId xmlns:a16="http://schemas.microsoft.com/office/drawing/2014/main" id="{3391FAB6-1AE1-4D9C-9ADD-405F75370DD3}"/>
              </a:ext>
            </a:extLst>
          </p:cNvPr>
          <p:cNvSpPr txBox="1"/>
          <p:nvPr/>
        </p:nvSpPr>
        <p:spPr>
          <a:xfrm>
            <a:off x="4191000" y="5639864"/>
            <a:ext cx="4584878" cy="461665"/>
          </a:xfrm>
          <a:prstGeom prst="rect">
            <a:avLst/>
          </a:prstGeom>
          <a:noFill/>
        </p:spPr>
        <p:txBody>
          <a:bodyPr wrap="square">
            <a:spAutoFit/>
          </a:bodyPr>
          <a:lstStyle/>
          <a:p>
            <a:pPr algn="r"/>
            <a:r>
              <a:rPr lang="en-US" sz="1200" dirty="0">
                <a:hlinkClick r:id="rId4"/>
              </a:rPr>
              <a:t>https://www.cdc.gov/coronavirus/2019-ncov/vaccines/different-vaccines/how-they-work.html</a:t>
            </a:r>
            <a:endParaRPr lang="en-US" sz="1200" dirty="0"/>
          </a:p>
        </p:txBody>
      </p:sp>
    </p:spTree>
    <p:extLst>
      <p:ext uri="{BB962C8B-B14F-4D97-AF65-F5344CB8AC3E}">
        <p14:creationId xmlns:p14="http://schemas.microsoft.com/office/powerpoint/2010/main" val="3808618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16C78-F018-4726-BB0E-3005666A67AB}"/>
              </a:ext>
            </a:extLst>
          </p:cNvPr>
          <p:cNvSpPr>
            <a:spLocks noGrp="1"/>
          </p:cNvSpPr>
          <p:nvPr>
            <p:ph type="title"/>
          </p:nvPr>
        </p:nvSpPr>
        <p:spPr/>
        <p:txBody>
          <a:bodyPr/>
          <a:lstStyle/>
          <a:p>
            <a:r>
              <a:rPr lang="en-US" dirty="0"/>
              <a:t>mRNA COVID-19 Vaccine</a:t>
            </a:r>
          </a:p>
        </p:txBody>
      </p:sp>
      <p:sp>
        <p:nvSpPr>
          <p:cNvPr id="3" name="Content Placeholder 2">
            <a:extLst>
              <a:ext uri="{FF2B5EF4-FFF2-40B4-BE49-F238E27FC236}">
                <a16:creationId xmlns:a16="http://schemas.microsoft.com/office/drawing/2014/main" id="{359DFD7B-9F3C-40AC-997F-6F5CAA0F3167}"/>
              </a:ext>
            </a:extLst>
          </p:cNvPr>
          <p:cNvSpPr>
            <a:spLocks noGrp="1"/>
          </p:cNvSpPr>
          <p:nvPr>
            <p:ph idx="1"/>
          </p:nvPr>
        </p:nvSpPr>
        <p:spPr>
          <a:xfrm>
            <a:off x="457200" y="1600200"/>
            <a:ext cx="2895600" cy="4525963"/>
          </a:xfrm>
        </p:spPr>
        <p:txBody>
          <a:bodyPr>
            <a:normAutofit fontScale="92500" lnSpcReduction="20000"/>
          </a:bodyPr>
          <a:lstStyle/>
          <a:p>
            <a:pPr marL="0" indent="0">
              <a:buNone/>
            </a:pPr>
            <a:r>
              <a:rPr lang="en-US" sz="3200" dirty="0"/>
              <a:t>mRNA vaccines = messenger RNA vaccines</a:t>
            </a:r>
          </a:p>
          <a:p>
            <a:pPr marL="457200" indent="-457200">
              <a:buFont typeface="Arial" panose="020B0604020202020204" pitchFamily="34" charset="0"/>
              <a:buChar char="•"/>
            </a:pPr>
            <a:r>
              <a:rPr lang="en-US" sz="3200" dirty="0"/>
              <a:t>Do not contain a live virus</a:t>
            </a:r>
          </a:p>
          <a:p>
            <a:pPr marL="457200" indent="-457200">
              <a:buFont typeface="Arial" panose="020B0604020202020204" pitchFamily="34" charset="0"/>
              <a:buChar char="•"/>
            </a:pPr>
            <a:r>
              <a:rPr lang="en-US" sz="3200" dirty="0"/>
              <a:t>Does not affect or interact with an individual’s DNA</a:t>
            </a:r>
          </a:p>
          <a:p>
            <a:endParaRPr lang="en-US" dirty="0"/>
          </a:p>
        </p:txBody>
      </p:sp>
      <p:pic>
        <p:nvPicPr>
          <p:cNvPr id="4" name="Picture 3">
            <a:extLst>
              <a:ext uri="{FF2B5EF4-FFF2-40B4-BE49-F238E27FC236}">
                <a16:creationId xmlns:a16="http://schemas.microsoft.com/office/drawing/2014/main" id="{D9C98980-D52D-402D-B28F-E342F8D6F7D8}"/>
              </a:ext>
            </a:extLst>
          </p:cNvPr>
          <p:cNvPicPr>
            <a:picLocks noChangeAspect="1"/>
          </p:cNvPicPr>
          <p:nvPr/>
        </p:nvPicPr>
        <p:blipFill>
          <a:blip r:embed="rId3"/>
          <a:stretch>
            <a:fillRect/>
          </a:stretch>
        </p:blipFill>
        <p:spPr>
          <a:xfrm>
            <a:off x="3579528" y="1600200"/>
            <a:ext cx="5564472" cy="3468455"/>
          </a:xfrm>
          <a:prstGeom prst="rect">
            <a:avLst/>
          </a:prstGeom>
        </p:spPr>
      </p:pic>
      <p:sp>
        <p:nvSpPr>
          <p:cNvPr id="6" name="TextBox 5">
            <a:extLst>
              <a:ext uri="{FF2B5EF4-FFF2-40B4-BE49-F238E27FC236}">
                <a16:creationId xmlns:a16="http://schemas.microsoft.com/office/drawing/2014/main" id="{DA83C814-F0F6-4327-A1A2-43CC3249180F}"/>
              </a:ext>
            </a:extLst>
          </p:cNvPr>
          <p:cNvSpPr txBox="1"/>
          <p:nvPr/>
        </p:nvSpPr>
        <p:spPr>
          <a:xfrm>
            <a:off x="4343400" y="5257800"/>
            <a:ext cx="4572000" cy="523220"/>
          </a:xfrm>
          <a:prstGeom prst="rect">
            <a:avLst/>
          </a:prstGeom>
          <a:noFill/>
        </p:spPr>
        <p:txBody>
          <a:bodyPr wrap="square">
            <a:spAutoFit/>
          </a:bodyPr>
          <a:lstStyle/>
          <a:p>
            <a:pPr algn="r"/>
            <a:r>
              <a:rPr lang="en-US" sz="1400" dirty="0">
                <a:hlinkClick r:id="rId4"/>
              </a:rPr>
              <a:t>https://www.cdc.gov/vaccines/covid-19/hcp/mrna-vaccine-basics.html</a:t>
            </a:r>
            <a:endParaRPr lang="en-US" sz="1400" dirty="0"/>
          </a:p>
        </p:txBody>
      </p:sp>
    </p:spTree>
    <p:extLst>
      <p:ext uri="{BB962C8B-B14F-4D97-AF65-F5344CB8AC3E}">
        <p14:creationId xmlns:p14="http://schemas.microsoft.com/office/powerpoint/2010/main" val="1538357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16C78-F018-4726-BB0E-3005666A67AB}"/>
              </a:ext>
            </a:extLst>
          </p:cNvPr>
          <p:cNvSpPr>
            <a:spLocks noGrp="1"/>
          </p:cNvSpPr>
          <p:nvPr>
            <p:ph type="title"/>
          </p:nvPr>
        </p:nvSpPr>
        <p:spPr/>
        <p:txBody>
          <a:bodyPr/>
          <a:lstStyle/>
          <a:p>
            <a:r>
              <a:rPr lang="en-US" dirty="0"/>
              <a:t>Types of Vaccines</a:t>
            </a:r>
          </a:p>
        </p:txBody>
      </p:sp>
      <p:sp>
        <p:nvSpPr>
          <p:cNvPr id="3" name="Content Placeholder 2">
            <a:extLst>
              <a:ext uri="{FF2B5EF4-FFF2-40B4-BE49-F238E27FC236}">
                <a16:creationId xmlns:a16="http://schemas.microsoft.com/office/drawing/2014/main" id="{359DFD7B-9F3C-40AC-997F-6F5CAA0F3167}"/>
              </a:ext>
            </a:extLst>
          </p:cNvPr>
          <p:cNvSpPr>
            <a:spLocks noGrp="1"/>
          </p:cNvSpPr>
          <p:nvPr>
            <p:ph idx="1"/>
          </p:nvPr>
        </p:nvSpPr>
        <p:spPr>
          <a:xfrm>
            <a:off x="457200" y="1600200"/>
            <a:ext cx="3352800" cy="4525963"/>
          </a:xfrm>
        </p:spPr>
        <p:txBody>
          <a:bodyPr/>
          <a:lstStyle/>
          <a:p>
            <a:r>
              <a:rPr lang="en-US" sz="3200" dirty="0"/>
              <a:t>mRNA vaccines</a:t>
            </a:r>
          </a:p>
          <a:p>
            <a:r>
              <a:rPr lang="en-US" sz="3200" dirty="0"/>
              <a:t>Protein subunit vaccines</a:t>
            </a:r>
          </a:p>
          <a:p>
            <a:r>
              <a:rPr lang="en-US" sz="3200" dirty="0"/>
              <a:t>Vector vaccines</a:t>
            </a:r>
          </a:p>
          <a:p>
            <a:pPr marL="0" indent="0">
              <a:buNone/>
            </a:pPr>
            <a:endParaRPr lang="en-US" dirty="0"/>
          </a:p>
        </p:txBody>
      </p:sp>
      <p:pic>
        <p:nvPicPr>
          <p:cNvPr id="4" name="Content Placeholder 6" descr="A picture containing toothbrush, cup, blue, holding&#10;&#10;Description automatically generated">
            <a:extLst>
              <a:ext uri="{FF2B5EF4-FFF2-40B4-BE49-F238E27FC236}">
                <a16:creationId xmlns:a16="http://schemas.microsoft.com/office/drawing/2014/main" id="{3E0C3034-A247-42C5-8E83-732D2CB7DC12}"/>
              </a:ext>
            </a:extLst>
          </p:cNvPr>
          <p:cNvPicPr>
            <a:picLocks noChangeAspect="1"/>
          </p:cNvPicPr>
          <p:nvPr/>
        </p:nvPicPr>
        <p:blipFill rotWithShape="1">
          <a:blip r:embed="rId3"/>
          <a:srcRect l="20584" r="-3" b="-3"/>
          <a:stretch/>
        </p:blipFill>
        <p:spPr>
          <a:xfrm>
            <a:off x="4572000" y="1731764"/>
            <a:ext cx="4038600" cy="3394472"/>
          </a:xfrm>
          <a:prstGeom prst="rect">
            <a:avLst/>
          </a:prstGeom>
          <a:noFill/>
        </p:spPr>
      </p:pic>
      <p:sp>
        <p:nvSpPr>
          <p:cNvPr id="6" name="TextBox 5">
            <a:extLst>
              <a:ext uri="{FF2B5EF4-FFF2-40B4-BE49-F238E27FC236}">
                <a16:creationId xmlns:a16="http://schemas.microsoft.com/office/drawing/2014/main" id="{918BCFDA-7A92-4235-808F-5F7DE27FEACA}"/>
              </a:ext>
            </a:extLst>
          </p:cNvPr>
          <p:cNvSpPr txBox="1"/>
          <p:nvPr/>
        </p:nvSpPr>
        <p:spPr>
          <a:xfrm>
            <a:off x="457200" y="4385468"/>
            <a:ext cx="4572000" cy="923330"/>
          </a:xfrm>
          <a:prstGeom prst="rect">
            <a:avLst/>
          </a:prstGeom>
          <a:noFill/>
        </p:spPr>
        <p:txBody>
          <a:bodyPr wrap="square">
            <a:spAutoFit/>
          </a:bodyPr>
          <a:lstStyle/>
          <a:p>
            <a:r>
              <a:rPr lang="en-US" dirty="0">
                <a:hlinkClick r:id="rId4"/>
              </a:rPr>
              <a:t>https://www.astrazeneca.com/media-centre/press-releases/2020/azd1222hlr.html</a:t>
            </a:r>
            <a:r>
              <a:rPr lang="en-US" dirty="0"/>
              <a:t> </a:t>
            </a:r>
          </a:p>
        </p:txBody>
      </p:sp>
    </p:spTree>
    <p:extLst>
      <p:ext uri="{BB962C8B-B14F-4D97-AF65-F5344CB8AC3E}">
        <p14:creationId xmlns:p14="http://schemas.microsoft.com/office/powerpoint/2010/main" val="3975702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16C78-F018-4726-BB0E-3005666A67AB}"/>
              </a:ext>
            </a:extLst>
          </p:cNvPr>
          <p:cNvSpPr>
            <a:spLocks noGrp="1"/>
          </p:cNvSpPr>
          <p:nvPr>
            <p:ph type="title"/>
          </p:nvPr>
        </p:nvSpPr>
        <p:spPr/>
        <p:txBody>
          <a:bodyPr/>
          <a:lstStyle/>
          <a:p>
            <a:r>
              <a:rPr lang="en-US" dirty="0"/>
              <a:t>Websites for Details</a:t>
            </a:r>
          </a:p>
        </p:txBody>
      </p:sp>
      <p:sp>
        <p:nvSpPr>
          <p:cNvPr id="3" name="Content Placeholder 2">
            <a:extLst>
              <a:ext uri="{FF2B5EF4-FFF2-40B4-BE49-F238E27FC236}">
                <a16:creationId xmlns:a16="http://schemas.microsoft.com/office/drawing/2014/main" id="{359DFD7B-9F3C-40AC-997F-6F5CAA0F3167}"/>
              </a:ext>
            </a:extLst>
          </p:cNvPr>
          <p:cNvSpPr>
            <a:spLocks noGrp="1"/>
          </p:cNvSpPr>
          <p:nvPr>
            <p:ph idx="1"/>
          </p:nvPr>
        </p:nvSpPr>
        <p:spPr/>
        <p:txBody>
          <a:bodyPr>
            <a:normAutofit fontScale="77500" lnSpcReduction="20000"/>
          </a:bodyPr>
          <a:lstStyle/>
          <a:p>
            <a:pPr marL="457200" indent="-457200">
              <a:buFont typeface="Arial" panose="020B0604020202020204" pitchFamily="34" charset="0"/>
              <a:buChar char="•"/>
            </a:pPr>
            <a:r>
              <a:rPr lang="en-US" b="1" dirty="0"/>
              <a:t>Pfizer:  </a:t>
            </a:r>
            <a:r>
              <a:rPr lang="en-US" dirty="0">
                <a:hlinkClick r:id="rId3"/>
              </a:rPr>
              <a:t>https://www.pfizer.com/news/press-release/press-release-detail/pfizer-and-biontech-achieve-first-authorization-world</a:t>
            </a:r>
            <a:r>
              <a:rPr lang="en-US" dirty="0"/>
              <a:t> </a:t>
            </a:r>
          </a:p>
          <a:p>
            <a:pPr marL="457200" indent="-457200">
              <a:buFont typeface="Arial" panose="020B0604020202020204" pitchFamily="34" charset="0"/>
              <a:buChar char="•"/>
            </a:pPr>
            <a:r>
              <a:rPr lang="en-US" b="1" dirty="0"/>
              <a:t>Moderna:  </a:t>
            </a:r>
            <a:r>
              <a:rPr lang="en-US" dirty="0">
                <a:hlinkClick r:id="rId4"/>
              </a:rPr>
              <a:t>https://investors.modernatx.com/news-releases/news-release-details/moderna-announces-primary-efficacy-analysis-phase-3-cove-study</a:t>
            </a:r>
            <a:r>
              <a:rPr lang="en-US" dirty="0"/>
              <a:t> </a:t>
            </a:r>
          </a:p>
          <a:p>
            <a:pPr marL="457200" indent="-457200">
              <a:buFont typeface="Arial" panose="020B0604020202020204" pitchFamily="34" charset="0"/>
              <a:buChar char="•"/>
            </a:pPr>
            <a:r>
              <a:rPr lang="en-US" b="1" dirty="0"/>
              <a:t>AstraZeneca:  </a:t>
            </a:r>
            <a:r>
              <a:rPr lang="en-US" dirty="0">
                <a:hlinkClick r:id="rId5"/>
              </a:rPr>
              <a:t>https://www.astrazeneca.com/media-centre/press-releases/2020/azd1222hlr.html</a:t>
            </a:r>
            <a:r>
              <a:rPr lang="en-US" dirty="0"/>
              <a:t> </a:t>
            </a:r>
          </a:p>
          <a:p>
            <a:pPr marL="457200" indent="-457200">
              <a:buFont typeface="Arial" panose="020B0604020202020204" pitchFamily="34" charset="0"/>
              <a:buChar char="•"/>
            </a:pPr>
            <a:r>
              <a:rPr lang="en-US" b="1" dirty="0"/>
              <a:t>Janssen:  </a:t>
            </a:r>
            <a:r>
              <a:rPr lang="en-US" dirty="0">
                <a:hlinkClick r:id="rId6"/>
              </a:rPr>
              <a:t>https://www.jnj.com/coronavirus/about-phase-3-study-of-our-covid-19-vaccine-candidate</a:t>
            </a:r>
            <a:r>
              <a:rPr lang="en-US" dirty="0"/>
              <a:t> </a:t>
            </a:r>
          </a:p>
          <a:p>
            <a:pPr marL="457200" indent="-457200">
              <a:buFont typeface="Arial" panose="020B0604020202020204" pitchFamily="34" charset="0"/>
              <a:buChar char="•"/>
            </a:pPr>
            <a:r>
              <a:rPr lang="en-US" b="1" dirty="0"/>
              <a:t>Novavax:  </a:t>
            </a:r>
            <a:r>
              <a:rPr lang="en-US" dirty="0">
                <a:hlinkClick r:id="rId7"/>
              </a:rPr>
              <a:t>https://ir.novavax.com/news-releases/news-release-details/novavax-covid-19-vaccine-granted-fast-track-designation-us-fda</a:t>
            </a:r>
            <a:r>
              <a:rPr lang="en-US" dirty="0"/>
              <a:t> </a:t>
            </a:r>
          </a:p>
          <a:p>
            <a:endParaRPr lang="en-US" dirty="0"/>
          </a:p>
        </p:txBody>
      </p:sp>
    </p:spTree>
    <p:extLst>
      <p:ext uri="{BB962C8B-B14F-4D97-AF65-F5344CB8AC3E}">
        <p14:creationId xmlns:p14="http://schemas.microsoft.com/office/powerpoint/2010/main" val="119900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0FD30-A828-4918-B1F1-D3FE0FAE7F08}"/>
              </a:ext>
            </a:extLst>
          </p:cNvPr>
          <p:cNvSpPr>
            <a:spLocks noGrp="1"/>
          </p:cNvSpPr>
          <p:nvPr>
            <p:ph type="title"/>
          </p:nvPr>
        </p:nvSpPr>
        <p:spPr/>
        <p:txBody>
          <a:bodyPr/>
          <a:lstStyle/>
          <a:p>
            <a:r>
              <a:rPr lang="en-US" dirty="0"/>
              <a:t>mRNA Vaccines</a:t>
            </a:r>
          </a:p>
        </p:txBody>
      </p:sp>
      <p:sp>
        <p:nvSpPr>
          <p:cNvPr id="3" name="Text Placeholder 2">
            <a:extLst>
              <a:ext uri="{FF2B5EF4-FFF2-40B4-BE49-F238E27FC236}">
                <a16:creationId xmlns:a16="http://schemas.microsoft.com/office/drawing/2014/main" id="{AC5CDB3C-C2C4-467A-969B-F1731A2C1E90}"/>
              </a:ext>
            </a:extLst>
          </p:cNvPr>
          <p:cNvSpPr>
            <a:spLocks noGrp="1"/>
          </p:cNvSpPr>
          <p:nvPr>
            <p:ph type="body" idx="1"/>
          </p:nvPr>
        </p:nvSpPr>
        <p:spPr/>
        <p:txBody>
          <a:bodyPr/>
          <a:lstStyle/>
          <a:p>
            <a:r>
              <a:rPr lang="en-US" dirty="0"/>
              <a:t>Overview </a:t>
            </a:r>
          </a:p>
        </p:txBody>
      </p:sp>
    </p:spTree>
    <p:extLst>
      <p:ext uri="{BB962C8B-B14F-4D97-AF65-F5344CB8AC3E}">
        <p14:creationId xmlns:p14="http://schemas.microsoft.com/office/powerpoint/2010/main" val="2255799232"/>
      </p:ext>
    </p:extLst>
  </p:cSld>
  <p:clrMapOvr>
    <a:masterClrMapping/>
  </p:clrMapOvr>
</p:sld>
</file>

<file path=ppt/theme/theme1.xml><?xml version="1.0" encoding="utf-8"?>
<a:theme xmlns:a="http://schemas.openxmlformats.org/drawingml/2006/main" name="1_2012LeadingAge_gray2P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TotalTime>
  <Words>3295</Words>
  <Application>Microsoft Office PowerPoint</Application>
  <PresentationFormat>On-screen Show (4:3)</PresentationFormat>
  <Paragraphs>228</Paragraphs>
  <Slides>29</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Courier New</vt:lpstr>
      <vt:lpstr>Open Sans</vt:lpstr>
      <vt:lpstr>Symbol</vt:lpstr>
      <vt:lpstr>Wingdings</vt:lpstr>
      <vt:lpstr>1_2012LeadingAge_gray2PPT</vt:lpstr>
      <vt:lpstr>Introduction to COVID-19 Vaccine </vt:lpstr>
      <vt:lpstr>Objectives</vt:lpstr>
      <vt:lpstr>Current Status </vt:lpstr>
      <vt:lpstr>Advisory Committee on Immunization Practices (ACIP)</vt:lpstr>
      <vt:lpstr>Immune System</vt:lpstr>
      <vt:lpstr>mRNA COVID-19 Vaccine</vt:lpstr>
      <vt:lpstr>Types of Vaccines</vt:lpstr>
      <vt:lpstr>Websites for Details</vt:lpstr>
      <vt:lpstr>mRNA Vaccines</vt:lpstr>
      <vt:lpstr>mRNA COVID-19 Vaccines</vt:lpstr>
      <vt:lpstr>Benefits of the mRNA Vaccine</vt:lpstr>
      <vt:lpstr>Facility Planning </vt:lpstr>
      <vt:lpstr>QAA Committee Meeting</vt:lpstr>
      <vt:lpstr>Pharmacy Involvement</vt:lpstr>
      <vt:lpstr>Authority AND Backup</vt:lpstr>
      <vt:lpstr>Watch for EUA Fact Sheet</vt:lpstr>
      <vt:lpstr>Resident/Representative Education</vt:lpstr>
      <vt:lpstr>After the Pharmacy Clinics</vt:lpstr>
      <vt:lpstr>Gather Information About Vaccine  for Planning</vt:lpstr>
      <vt:lpstr>Policy and Procedure</vt:lpstr>
      <vt:lpstr>CDC Resource to Review</vt:lpstr>
      <vt:lpstr>Employee Education</vt:lpstr>
      <vt:lpstr>Management of Anaphylaxis</vt:lpstr>
      <vt:lpstr>PowerPoint Presentation</vt:lpstr>
      <vt:lpstr>PowerPoint Presentation</vt:lpstr>
      <vt:lpstr>References and Resources</vt:lpstr>
      <vt:lpstr>References and Resources</vt:lpstr>
      <vt:lpstr>References and Resources</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COVID-19 Vaccine</dc:title>
  <dc:creator>Lisa Thomson</dc:creator>
  <cp:lastModifiedBy>Sue LaGrange</cp:lastModifiedBy>
  <cp:revision>9</cp:revision>
  <dcterms:created xsi:type="dcterms:W3CDTF">2020-12-07T22:59:08Z</dcterms:created>
  <dcterms:modified xsi:type="dcterms:W3CDTF">2020-12-17T20:21:23Z</dcterms:modified>
</cp:coreProperties>
</file>