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Lst>
  <p:notesMasterIdLst>
    <p:notesMasterId r:id="rId44"/>
  </p:notesMasterIdLst>
  <p:handoutMasterIdLst>
    <p:handoutMasterId r:id="rId45"/>
  </p:handoutMasterIdLst>
  <p:sldIdLst>
    <p:sldId id="276" r:id="rId2"/>
    <p:sldId id="300" r:id="rId3"/>
    <p:sldId id="644" r:id="rId4"/>
    <p:sldId id="670" r:id="rId5"/>
    <p:sldId id="671" r:id="rId6"/>
    <p:sldId id="672" r:id="rId7"/>
    <p:sldId id="673" r:id="rId8"/>
    <p:sldId id="674" r:id="rId9"/>
    <p:sldId id="675" r:id="rId10"/>
    <p:sldId id="695" r:id="rId11"/>
    <p:sldId id="676" r:id="rId12"/>
    <p:sldId id="677" r:id="rId13"/>
    <p:sldId id="696" r:id="rId14"/>
    <p:sldId id="678" r:id="rId15"/>
    <p:sldId id="679" r:id="rId16"/>
    <p:sldId id="680" r:id="rId17"/>
    <p:sldId id="681" r:id="rId18"/>
    <p:sldId id="682" r:id="rId19"/>
    <p:sldId id="683" r:id="rId20"/>
    <p:sldId id="705" r:id="rId21"/>
    <p:sldId id="697" r:id="rId22"/>
    <p:sldId id="684" r:id="rId23"/>
    <p:sldId id="685" r:id="rId24"/>
    <p:sldId id="686" r:id="rId25"/>
    <p:sldId id="687" r:id="rId26"/>
    <p:sldId id="688" r:id="rId27"/>
    <p:sldId id="698" r:id="rId28"/>
    <p:sldId id="689" r:id="rId29"/>
    <p:sldId id="690" r:id="rId30"/>
    <p:sldId id="691" r:id="rId31"/>
    <p:sldId id="692" r:id="rId32"/>
    <p:sldId id="693" r:id="rId33"/>
    <p:sldId id="380" r:id="rId34"/>
    <p:sldId id="341" r:id="rId35"/>
    <p:sldId id="669" r:id="rId36"/>
    <p:sldId id="699" r:id="rId37"/>
    <p:sldId id="700" r:id="rId38"/>
    <p:sldId id="701" r:id="rId39"/>
    <p:sldId id="706" r:id="rId40"/>
    <p:sldId id="702" r:id="rId41"/>
    <p:sldId id="703" r:id="rId42"/>
    <p:sldId id="343"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48" autoAdjust="0"/>
    <p:restoredTop sz="65399" autoAdjust="0"/>
  </p:normalViewPr>
  <p:slideViewPr>
    <p:cSldViewPr>
      <p:cViewPr varScale="1">
        <p:scale>
          <a:sx n="74" d="100"/>
          <a:sy n="74" d="100"/>
        </p:scale>
        <p:origin x="232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6" d="100"/>
          <a:sy n="86" d="100"/>
        </p:scale>
        <p:origin x="115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3ECCB9-50A0-440E-8BA0-0D349CAFDA35}" type="doc">
      <dgm:prSet loTypeId="urn:microsoft.com/office/officeart/2018/layout/CircleProcess" loCatId="simpleprocesssa" qsTypeId="urn:microsoft.com/office/officeart/2005/8/quickstyle/simple5" qsCatId="simple" csTypeId="urn:microsoft.com/office/officeart/2005/8/colors/accent3_2" csCatId="accent3"/>
      <dgm:spPr/>
      <dgm:t>
        <a:bodyPr/>
        <a:lstStyle/>
        <a:p>
          <a:endParaRPr lang="en-US"/>
        </a:p>
      </dgm:t>
    </dgm:pt>
    <dgm:pt modelId="{05E1947F-93E3-4D44-8AC1-02D5F6E45079}">
      <dgm:prSet/>
      <dgm:spPr/>
      <dgm:t>
        <a:bodyPr/>
        <a:lstStyle/>
        <a:p>
          <a:r>
            <a:rPr lang="en-US" dirty="0">
              <a:solidFill>
                <a:schemeClr val="bg1"/>
              </a:solidFill>
            </a:rPr>
            <a:t>Strands of genetic material (mRNA) in special coating</a:t>
          </a:r>
        </a:p>
      </dgm:t>
    </dgm:pt>
    <dgm:pt modelId="{97B234CA-CA94-49AF-B870-0FEB16696D90}" type="parTrans" cxnId="{C37B2E9B-7698-4B22-A130-DE10697E1E88}">
      <dgm:prSet/>
      <dgm:spPr/>
      <dgm:t>
        <a:bodyPr/>
        <a:lstStyle/>
        <a:p>
          <a:endParaRPr lang="en-US">
            <a:solidFill>
              <a:schemeClr val="bg1"/>
            </a:solidFill>
          </a:endParaRPr>
        </a:p>
      </dgm:t>
    </dgm:pt>
    <dgm:pt modelId="{303422F3-CF12-4EE2-9F46-CBCC4B361ED6}" type="sibTrans" cxnId="{C37B2E9B-7698-4B22-A130-DE10697E1E88}">
      <dgm:prSet/>
      <dgm:spPr/>
      <dgm:t>
        <a:bodyPr/>
        <a:lstStyle/>
        <a:p>
          <a:endParaRPr lang="en-US">
            <a:solidFill>
              <a:schemeClr val="bg1"/>
            </a:solidFill>
          </a:endParaRPr>
        </a:p>
      </dgm:t>
    </dgm:pt>
    <dgm:pt modelId="{54F4FA9E-8571-4BF3-9011-A9EB02A6B2E0}">
      <dgm:prSet/>
      <dgm:spPr/>
      <dgm:t>
        <a:bodyPr/>
        <a:lstStyle/>
        <a:p>
          <a:r>
            <a:rPr lang="en-US" dirty="0">
              <a:solidFill>
                <a:schemeClr val="bg1"/>
              </a:solidFill>
            </a:rPr>
            <a:t>Instructions for the cell how to make a piece of “spike protein”</a:t>
          </a:r>
        </a:p>
      </dgm:t>
    </dgm:pt>
    <dgm:pt modelId="{2AC9D614-79C4-43E6-BA57-29EE17BD2046}" type="parTrans" cxnId="{9110F89C-2851-49B1-803E-81842486DCD9}">
      <dgm:prSet/>
      <dgm:spPr/>
      <dgm:t>
        <a:bodyPr/>
        <a:lstStyle/>
        <a:p>
          <a:endParaRPr lang="en-US">
            <a:solidFill>
              <a:schemeClr val="bg1"/>
            </a:solidFill>
          </a:endParaRPr>
        </a:p>
      </dgm:t>
    </dgm:pt>
    <dgm:pt modelId="{AFC6D708-B6A9-456C-96F7-6629F0491201}" type="sibTrans" cxnId="{9110F89C-2851-49B1-803E-81842486DCD9}">
      <dgm:prSet/>
      <dgm:spPr/>
      <dgm:t>
        <a:bodyPr/>
        <a:lstStyle/>
        <a:p>
          <a:endParaRPr lang="en-US">
            <a:solidFill>
              <a:schemeClr val="bg1"/>
            </a:solidFill>
          </a:endParaRPr>
        </a:p>
      </dgm:t>
    </dgm:pt>
    <dgm:pt modelId="{682D849F-AE38-4A35-99F7-3F2FB6BA8D08}">
      <dgm:prSet custT="1"/>
      <dgm:spPr/>
      <dgm:t>
        <a:bodyPr/>
        <a:lstStyle/>
        <a:p>
          <a:r>
            <a:rPr lang="en-US" sz="1600" dirty="0">
              <a:solidFill>
                <a:schemeClr val="bg1"/>
              </a:solidFill>
            </a:rPr>
            <a:t>The cell breaks down the mRNA strand (mRNA strand never enters the cell’s nucleus)</a:t>
          </a:r>
        </a:p>
      </dgm:t>
    </dgm:pt>
    <dgm:pt modelId="{5B055DD6-1303-44ED-80C5-E14150ED15F5}" type="parTrans" cxnId="{CB41D20D-5F78-4716-B4C0-EF3A443AB348}">
      <dgm:prSet/>
      <dgm:spPr/>
      <dgm:t>
        <a:bodyPr/>
        <a:lstStyle/>
        <a:p>
          <a:endParaRPr lang="en-US">
            <a:solidFill>
              <a:schemeClr val="bg1"/>
            </a:solidFill>
          </a:endParaRPr>
        </a:p>
      </dgm:t>
    </dgm:pt>
    <dgm:pt modelId="{FEFFD856-2CF8-4F4F-9375-9478BE7E6E6C}" type="sibTrans" cxnId="{CB41D20D-5F78-4716-B4C0-EF3A443AB348}">
      <dgm:prSet/>
      <dgm:spPr/>
      <dgm:t>
        <a:bodyPr/>
        <a:lstStyle/>
        <a:p>
          <a:endParaRPr lang="en-US">
            <a:solidFill>
              <a:schemeClr val="bg1"/>
            </a:solidFill>
          </a:endParaRPr>
        </a:p>
      </dgm:t>
    </dgm:pt>
    <dgm:pt modelId="{3EC2BFC2-B050-415D-9087-A38E7E65F235}">
      <dgm:prSet custT="1"/>
      <dgm:spPr/>
      <dgm:t>
        <a:bodyPr/>
        <a:lstStyle/>
        <a:p>
          <a:r>
            <a:rPr lang="en-US" sz="1500" dirty="0">
              <a:solidFill>
                <a:schemeClr val="bg1"/>
              </a:solidFill>
            </a:rPr>
            <a:t>Once on the cell surface, the protein or antigen causes the immune system to produce antibodies</a:t>
          </a:r>
        </a:p>
      </dgm:t>
    </dgm:pt>
    <dgm:pt modelId="{D86662B9-D2BA-4226-B934-D7AD3B2A3604}" type="parTrans" cxnId="{8E1E5ECE-DCBF-4CF2-B86C-E5EC774291D8}">
      <dgm:prSet/>
      <dgm:spPr/>
      <dgm:t>
        <a:bodyPr/>
        <a:lstStyle/>
        <a:p>
          <a:endParaRPr lang="en-US">
            <a:solidFill>
              <a:schemeClr val="bg1"/>
            </a:solidFill>
          </a:endParaRPr>
        </a:p>
      </dgm:t>
    </dgm:pt>
    <dgm:pt modelId="{06DCEA0F-F17D-4618-BF54-7435E3BA88CA}" type="sibTrans" cxnId="{8E1E5ECE-DCBF-4CF2-B86C-E5EC774291D8}">
      <dgm:prSet/>
      <dgm:spPr/>
      <dgm:t>
        <a:bodyPr/>
        <a:lstStyle/>
        <a:p>
          <a:endParaRPr lang="en-US">
            <a:solidFill>
              <a:schemeClr val="bg1"/>
            </a:solidFill>
          </a:endParaRPr>
        </a:p>
      </dgm:t>
    </dgm:pt>
    <dgm:pt modelId="{4FF6B6BA-82C7-42D5-8908-5D2D929224C7}" type="pres">
      <dgm:prSet presAssocID="{233ECCB9-50A0-440E-8BA0-0D349CAFDA35}" presName="Name0" presStyleCnt="0">
        <dgm:presLayoutVars>
          <dgm:chMax val="11"/>
          <dgm:chPref val="11"/>
          <dgm:dir/>
          <dgm:resizeHandles/>
        </dgm:presLayoutVars>
      </dgm:prSet>
      <dgm:spPr/>
    </dgm:pt>
    <dgm:pt modelId="{AE8BF3F3-D192-4DA8-87F5-F9557F192DA8}" type="pres">
      <dgm:prSet presAssocID="{3EC2BFC2-B050-415D-9087-A38E7E65F235}" presName="Accent4" presStyleCnt="0"/>
      <dgm:spPr/>
    </dgm:pt>
    <dgm:pt modelId="{18B273D6-F22B-4D2E-8822-49A2B0954B6C}" type="pres">
      <dgm:prSet presAssocID="{3EC2BFC2-B050-415D-9087-A38E7E65F235}" presName="Accent" presStyleLbl="node1" presStyleIdx="0" presStyleCnt="8"/>
      <dgm:spPr/>
    </dgm:pt>
    <dgm:pt modelId="{AAECA302-33DC-48DD-A8F3-A6C28A0A30CF}" type="pres">
      <dgm:prSet presAssocID="{3EC2BFC2-B050-415D-9087-A38E7E65F235}" presName="ParentBackground4" presStyleCnt="0"/>
      <dgm:spPr/>
    </dgm:pt>
    <dgm:pt modelId="{3147A489-A7B1-4AC3-AA40-778379F9373C}" type="pres">
      <dgm:prSet presAssocID="{3EC2BFC2-B050-415D-9087-A38E7E65F235}" presName="ParentBackground" presStyleLbl="node1" presStyleIdx="1" presStyleCnt="8"/>
      <dgm:spPr/>
    </dgm:pt>
    <dgm:pt modelId="{00501B1A-8053-4AB9-B8D4-C62D52564335}" type="pres">
      <dgm:prSet presAssocID="{3EC2BFC2-B050-415D-9087-A38E7E65F235}" presName="Parent4" presStyleLbl="fgAcc0" presStyleIdx="0" presStyleCnt="0">
        <dgm:presLayoutVars>
          <dgm:chMax val="1"/>
          <dgm:chPref val="1"/>
          <dgm:bulletEnabled val="1"/>
        </dgm:presLayoutVars>
      </dgm:prSet>
      <dgm:spPr/>
    </dgm:pt>
    <dgm:pt modelId="{523CAA8D-54CC-4160-BA46-E1547D06698B}" type="pres">
      <dgm:prSet presAssocID="{682D849F-AE38-4A35-99F7-3F2FB6BA8D08}" presName="Accent3" presStyleCnt="0"/>
      <dgm:spPr/>
    </dgm:pt>
    <dgm:pt modelId="{F03092BE-E705-444B-9429-06392AE33A07}" type="pres">
      <dgm:prSet presAssocID="{682D849F-AE38-4A35-99F7-3F2FB6BA8D08}" presName="Accent" presStyleLbl="node1" presStyleIdx="2" presStyleCnt="8"/>
      <dgm:spPr/>
    </dgm:pt>
    <dgm:pt modelId="{DCA52E22-A9FF-48B6-B47B-2AC00BFF11FA}" type="pres">
      <dgm:prSet presAssocID="{682D849F-AE38-4A35-99F7-3F2FB6BA8D08}" presName="ParentBackground3" presStyleCnt="0"/>
      <dgm:spPr/>
    </dgm:pt>
    <dgm:pt modelId="{1C829498-FF12-4D74-9938-5D3A1362A728}" type="pres">
      <dgm:prSet presAssocID="{682D849F-AE38-4A35-99F7-3F2FB6BA8D08}" presName="ParentBackground" presStyleLbl="node1" presStyleIdx="3" presStyleCnt="8"/>
      <dgm:spPr/>
    </dgm:pt>
    <dgm:pt modelId="{B03A4E01-25A4-4403-8175-BFFE38449878}" type="pres">
      <dgm:prSet presAssocID="{682D849F-AE38-4A35-99F7-3F2FB6BA8D08}" presName="Parent3" presStyleLbl="fgAcc0" presStyleIdx="0" presStyleCnt="0">
        <dgm:presLayoutVars>
          <dgm:chMax val="1"/>
          <dgm:chPref val="1"/>
          <dgm:bulletEnabled val="1"/>
        </dgm:presLayoutVars>
      </dgm:prSet>
      <dgm:spPr/>
    </dgm:pt>
    <dgm:pt modelId="{78CFAD5E-AF52-4B52-8AA7-990CA000A93E}" type="pres">
      <dgm:prSet presAssocID="{54F4FA9E-8571-4BF3-9011-A9EB02A6B2E0}" presName="Accent2" presStyleCnt="0"/>
      <dgm:spPr/>
    </dgm:pt>
    <dgm:pt modelId="{43EBC548-9C35-4905-8438-ABBA322D9832}" type="pres">
      <dgm:prSet presAssocID="{54F4FA9E-8571-4BF3-9011-A9EB02A6B2E0}" presName="Accent" presStyleLbl="node1" presStyleIdx="4" presStyleCnt="8"/>
      <dgm:spPr/>
    </dgm:pt>
    <dgm:pt modelId="{5503571A-F6CC-48EB-B5FF-63BFD9D9EF90}" type="pres">
      <dgm:prSet presAssocID="{54F4FA9E-8571-4BF3-9011-A9EB02A6B2E0}" presName="ParentBackground2" presStyleCnt="0"/>
      <dgm:spPr/>
    </dgm:pt>
    <dgm:pt modelId="{098A419E-7801-4D98-9F3D-CAB7D9820C5C}" type="pres">
      <dgm:prSet presAssocID="{54F4FA9E-8571-4BF3-9011-A9EB02A6B2E0}" presName="ParentBackground" presStyleLbl="node1" presStyleIdx="5" presStyleCnt="8"/>
      <dgm:spPr/>
    </dgm:pt>
    <dgm:pt modelId="{DC63F36F-8539-41DB-B1B3-7AF1351BCFB5}" type="pres">
      <dgm:prSet presAssocID="{54F4FA9E-8571-4BF3-9011-A9EB02A6B2E0}" presName="Parent2" presStyleLbl="fgAcc0" presStyleIdx="0" presStyleCnt="0">
        <dgm:presLayoutVars>
          <dgm:chMax val="1"/>
          <dgm:chPref val="1"/>
          <dgm:bulletEnabled val="1"/>
        </dgm:presLayoutVars>
      </dgm:prSet>
      <dgm:spPr/>
    </dgm:pt>
    <dgm:pt modelId="{530B5B4F-FEC2-485A-846C-72A092E13A19}" type="pres">
      <dgm:prSet presAssocID="{05E1947F-93E3-4D44-8AC1-02D5F6E45079}" presName="Accent1" presStyleCnt="0"/>
      <dgm:spPr/>
    </dgm:pt>
    <dgm:pt modelId="{57747A9C-4AF9-4F65-89AC-2E2D744F18A3}" type="pres">
      <dgm:prSet presAssocID="{05E1947F-93E3-4D44-8AC1-02D5F6E45079}" presName="Accent" presStyleLbl="node1" presStyleIdx="6" presStyleCnt="8"/>
      <dgm:spPr/>
    </dgm:pt>
    <dgm:pt modelId="{A8E19323-CA82-498F-892C-60EEE83CA315}" type="pres">
      <dgm:prSet presAssocID="{05E1947F-93E3-4D44-8AC1-02D5F6E45079}" presName="ParentBackground1" presStyleCnt="0"/>
      <dgm:spPr/>
    </dgm:pt>
    <dgm:pt modelId="{435EA976-3BEB-47AF-9186-B21061363B41}" type="pres">
      <dgm:prSet presAssocID="{05E1947F-93E3-4D44-8AC1-02D5F6E45079}" presName="ParentBackground" presStyleLbl="node1" presStyleIdx="7" presStyleCnt="8"/>
      <dgm:spPr/>
    </dgm:pt>
    <dgm:pt modelId="{78A9734F-22F0-4418-91E1-44FE8EE8EA38}" type="pres">
      <dgm:prSet presAssocID="{05E1947F-93E3-4D44-8AC1-02D5F6E45079}" presName="Parent1" presStyleLbl="fgAcc0" presStyleIdx="0" presStyleCnt="0">
        <dgm:presLayoutVars>
          <dgm:chMax val="1"/>
          <dgm:chPref val="1"/>
          <dgm:bulletEnabled val="1"/>
        </dgm:presLayoutVars>
      </dgm:prSet>
      <dgm:spPr/>
    </dgm:pt>
  </dgm:ptLst>
  <dgm:cxnLst>
    <dgm:cxn modelId="{CB41D20D-5F78-4716-B4C0-EF3A443AB348}" srcId="{233ECCB9-50A0-440E-8BA0-0D349CAFDA35}" destId="{682D849F-AE38-4A35-99F7-3F2FB6BA8D08}" srcOrd="2" destOrd="0" parTransId="{5B055DD6-1303-44ED-80C5-E14150ED15F5}" sibTransId="{FEFFD856-2CF8-4F4F-9375-9478BE7E6E6C}"/>
    <dgm:cxn modelId="{145BA248-FDA0-48D9-9F4B-170A0D08AB52}" type="presOf" srcId="{05E1947F-93E3-4D44-8AC1-02D5F6E45079}" destId="{78A9734F-22F0-4418-91E1-44FE8EE8EA38}" srcOrd="1" destOrd="0" presId="urn:microsoft.com/office/officeart/2018/layout/CircleProcess"/>
    <dgm:cxn modelId="{B430D655-2C91-4D14-AA4F-0AE9DFD942D6}" type="presOf" srcId="{233ECCB9-50A0-440E-8BA0-0D349CAFDA35}" destId="{4FF6B6BA-82C7-42D5-8908-5D2D929224C7}" srcOrd="0" destOrd="0" presId="urn:microsoft.com/office/officeart/2018/layout/CircleProcess"/>
    <dgm:cxn modelId="{203E3C84-8F2D-41C0-A3AF-09681698468F}" type="presOf" srcId="{682D849F-AE38-4A35-99F7-3F2FB6BA8D08}" destId="{1C829498-FF12-4D74-9938-5D3A1362A728}" srcOrd="0" destOrd="0" presId="urn:microsoft.com/office/officeart/2018/layout/CircleProcess"/>
    <dgm:cxn modelId="{CCC03D87-7ECE-4725-B535-414D8F2C674D}" type="presOf" srcId="{3EC2BFC2-B050-415D-9087-A38E7E65F235}" destId="{3147A489-A7B1-4AC3-AA40-778379F9373C}" srcOrd="0" destOrd="0" presId="urn:microsoft.com/office/officeart/2018/layout/CircleProcess"/>
    <dgm:cxn modelId="{3ED37F8A-FEF1-4400-8092-8F7A663AD897}" type="presOf" srcId="{682D849F-AE38-4A35-99F7-3F2FB6BA8D08}" destId="{B03A4E01-25A4-4403-8175-BFFE38449878}" srcOrd="1" destOrd="0" presId="urn:microsoft.com/office/officeart/2018/layout/CircleProcess"/>
    <dgm:cxn modelId="{C37B2E9B-7698-4B22-A130-DE10697E1E88}" srcId="{233ECCB9-50A0-440E-8BA0-0D349CAFDA35}" destId="{05E1947F-93E3-4D44-8AC1-02D5F6E45079}" srcOrd="0" destOrd="0" parTransId="{97B234CA-CA94-49AF-B870-0FEB16696D90}" sibTransId="{303422F3-CF12-4EE2-9F46-CBCC4B361ED6}"/>
    <dgm:cxn modelId="{9110F89C-2851-49B1-803E-81842486DCD9}" srcId="{233ECCB9-50A0-440E-8BA0-0D349CAFDA35}" destId="{54F4FA9E-8571-4BF3-9011-A9EB02A6B2E0}" srcOrd="1" destOrd="0" parTransId="{2AC9D614-79C4-43E6-BA57-29EE17BD2046}" sibTransId="{AFC6D708-B6A9-456C-96F7-6629F0491201}"/>
    <dgm:cxn modelId="{479008AF-12F4-4C72-98B7-6D8DB5921A90}" type="presOf" srcId="{54F4FA9E-8571-4BF3-9011-A9EB02A6B2E0}" destId="{DC63F36F-8539-41DB-B1B3-7AF1351BCFB5}" srcOrd="1" destOrd="0" presId="urn:microsoft.com/office/officeart/2018/layout/CircleProcess"/>
    <dgm:cxn modelId="{A953F6C7-45F6-47CB-B7DB-73CE604386C2}" type="presOf" srcId="{54F4FA9E-8571-4BF3-9011-A9EB02A6B2E0}" destId="{098A419E-7801-4D98-9F3D-CAB7D9820C5C}" srcOrd="0" destOrd="0" presId="urn:microsoft.com/office/officeart/2018/layout/CircleProcess"/>
    <dgm:cxn modelId="{8E1E5ECE-DCBF-4CF2-B86C-E5EC774291D8}" srcId="{233ECCB9-50A0-440E-8BA0-0D349CAFDA35}" destId="{3EC2BFC2-B050-415D-9087-A38E7E65F235}" srcOrd="3" destOrd="0" parTransId="{D86662B9-D2BA-4226-B934-D7AD3B2A3604}" sibTransId="{06DCEA0F-F17D-4618-BF54-7435E3BA88CA}"/>
    <dgm:cxn modelId="{CA806FD7-39B1-41FF-A1CF-6A75C71F9BF2}" type="presOf" srcId="{05E1947F-93E3-4D44-8AC1-02D5F6E45079}" destId="{435EA976-3BEB-47AF-9186-B21061363B41}" srcOrd="0" destOrd="0" presId="urn:microsoft.com/office/officeart/2018/layout/CircleProcess"/>
    <dgm:cxn modelId="{EB77D3F7-A238-4C1C-B306-18B1102405D8}" type="presOf" srcId="{3EC2BFC2-B050-415D-9087-A38E7E65F235}" destId="{00501B1A-8053-4AB9-B8D4-C62D52564335}" srcOrd="1" destOrd="0" presId="urn:microsoft.com/office/officeart/2018/layout/CircleProcess"/>
    <dgm:cxn modelId="{77E328D3-2DBA-4F05-B03B-DFAAC29A5C4F}" type="presParOf" srcId="{4FF6B6BA-82C7-42D5-8908-5D2D929224C7}" destId="{AE8BF3F3-D192-4DA8-87F5-F9557F192DA8}" srcOrd="0" destOrd="0" presId="urn:microsoft.com/office/officeart/2018/layout/CircleProcess"/>
    <dgm:cxn modelId="{A452E43D-2598-431E-9772-71B750345F20}" type="presParOf" srcId="{AE8BF3F3-D192-4DA8-87F5-F9557F192DA8}" destId="{18B273D6-F22B-4D2E-8822-49A2B0954B6C}" srcOrd="0" destOrd="0" presId="urn:microsoft.com/office/officeart/2018/layout/CircleProcess"/>
    <dgm:cxn modelId="{A1D1770A-6A6F-4360-A8B6-6696035BA14F}" type="presParOf" srcId="{4FF6B6BA-82C7-42D5-8908-5D2D929224C7}" destId="{AAECA302-33DC-48DD-A8F3-A6C28A0A30CF}" srcOrd="1" destOrd="0" presId="urn:microsoft.com/office/officeart/2018/layout/CircleProcess"/>
    <dgm:cxn modelId="{B76778AB-9CA5-41E7-BC65-8CAA84B41180}" type="presParOf" srcId="{AAECA302-33DC-48DD-A8F3-A6C28A0A30CF}" destId="{3147A489-A7B1-4AC3-AA40-778379F9373C}" srcOrd="0" destOrd="0" presId="urn:microsoft.com/office/officeart/2018/layout/CircleProcess"/>
    <dgm:cxn modelId="{956DA0D7-9903-4221-ACA2-0A8B3982662D}" type="presParOf" srcId="{4FF6B6BA-82C7-42D5-8908-5D2D929224C7}" destId="{00501B1A-8053-4AB9-B8D4-C62D52564335}" srcOrd="2" destOrd="0" presId="urn:microsoft.com/office/officeart/2018/layout/CircleProcess"/>
    <dgm:cxn modelId="{76FC9496-4B72-4C15-9A1F-5ECECFBEC45C}" type="presParOf" srcId="{4FF6B6BA-82C7-42D5-8908-5D2D929224C7}" destId="{523CAA8D-54CC-4160-BA46-E1547D06698B}" srcOrd="3" destOrd="0" presId="urn:microsoft.com/office/officeart/2018/layout/CircleProcess"/>
    <dgm:cxn modelId="{0638D9BC-39A6-4D9A-A4DA-EAA88317D817}" type="presParOf" srcId="{523CAA8D-54CC-4160-BA46-E1547D06698B}" destId="{F03092BE-E705-444B-9429-06392AE33A07}" srcOrd="0" destOrd="0" presId="urn:microsoft.com/office/officeart/2018/layout/CircleProcess"/>
    <dgm:cxn modelId="{AB2AD4D1-4C1F-4AAF-9107-A5FEDF6A9590}" type="presParOf" srcId="{4FF6B6BA-82C7-42D5-8908-5D2D929224C7}" destId="{DCA52E22-A9FF-48B6-B47B-2AC00BFF11FA}" srcOrd="4" destOrd="0" presId="urn:microsoft.com/office/officeart/2018/layout/CircleProcess"/>
    <dgm:cxn modelId="{B54FA2DD-D4B5-473A-95FA-20AEBEE0CCC9}" type="presParOf" srcId="{DCA52E22-A9FF-48B6-B47B-2AC00BFF11FA}" destId="{1C829498-FF12-4D74-9938-5D3A1362A728}" srcOrd="0" destOrd="0" presId="urn:microsoft.com/office/officeart/2018/layout/CircleProcess"/>
    <dgm:cxn modelId="{CD158543-16F7-45E4-9708-4AAF134FE9BB}" type="presParOf" srcId="{4FF6B6BA-82C7-42D5-8908-5D2D929224C7}" destId="{B03A4E01-25A4-4403-8175-BFFE38449878}" srcOrd="5" destOrd="0" presId="urn:microsoft.com/office/officeart/2018/layout/CircleProcess"/>
    <dgm:cxn modelId="{1658BC8E-568C-43A9-829F-98B8A34C70C4}" type="presParOf" srcId="{4FF6B6BA-82C7-42D5-8908-5D2D929224C7}" destId="{78CFAD5E-AF52-4B52-8AA7-990CA000A93E}" srcOrd="6" destOrd="0" presId="urn:microsoft.com/office/officeart/2018/layout/CircleProcess"/>
    <dgm:cxn modelId="{F420BEBA-3D82-4C1E-9D2C-BA0A9E13C40D}" type="presParOf" srcId="{78CFAD5E-AF52-4B52-8AA7-990CA000A93E}" destId="{43EBC548-9C35-4905-8438-ABBA322D9832}" srcOrd="0" destOrd="0" presId="urn:microsoft.com/office/officeart/2018/layout/CircleProcess"/>
    <dgm:cxn modelId="{383378B0-1949-4A1A-9B45-8ABA6532342F}" type="presParOf" srcId="{4FF6B6BA-82C7-42D5-8908-5D2D929224C7}" destId="{5503571A-F6CC-48EB-B5FF-63BFD9D9EF90}" srcOrd="7" destOrd="0" presId="urn:microsoft.com/office/officeart/2018/layout/CircleProcess"/>
    <dgm:cxn modelId="{D478F4EE-EC83-4F7B-9402-2D8C9BE09625}" type="presParOf" srcId="{5503571A-F6CC-48EB-B5FF-63BFD9D9EF90}" destId="{098A419E-7801-4D98-9F3D-CAB7D9820C5C}" srcOrd="0" destOrd="0" presId="urn:microsoft.com/office/officeart/2018/layout/CircleProcess"/>
    <dgm:cxn modelId="{80C9192B-D6DB-418D-9111-F69AD30196C4}" type="presParOf" srcId="{4FF6B6BA-82C7-42D5-8908-5D2D929224C7}" destId="{DC63F36F-8539-41DB-B1B3-7AF1351BCFB5}" srcOrd="8" destOrd="0" presId="urn:microsoft.com/office/officeart/2018/layout/CircleProcess"/>
    <dgm:cxn modelId="{62064FD5-283F-47BB-9269-28C59C921110}" type="presParOf" srcId="{4FF6B6BA-82C7-42D5-8908-5D2D929224C7}" destId="{530B5B4F-FEC2-485A-846C-72A092E13A19}" srcOrd="9" destOrd="0" presId="urn:microsoft.com/office/officeart/2018/layout/CircleProcess"/>
    <dgm:cxn modelId="{2DFB8DB0-1AE8-4C11-9C58-9DBCD12516E3}" type="presParOf" srcId="{530B5B4F-FEC2-485A-846C-72A092E13A19}" destId="{57747A9C-4AF9-4F65-89AC-2E2D744F18A3}" srcOrd="0" destOrd="0" presId="urn:microsoft.com/office/officeart/2018/layout/CircleProcess"/>
    <dgm:cxn modelId="{3E7C8D8B-B23B-45D3-834C-7C9184A9D0B7}" type="presParOf" srcId="{4FF6B6BA-82C7-42D5-8908-5D2D929224C7}" destId="{A8E19323-CA82-498F-892C-60EEE83CA315}" srcOrd="10" destOrd="0" presId="urn:microsoft.com/office/officeart/2018/layout/CircleProcess"/>
    <dgm:cxn modelId="{5E43104B-F5A8-4E99-95DE-C7CDEDD72295}" type="presParOf" srcId="{A8E19323-CA82-498F-892C-60EEE83CA315}" destId="{435EA976-3BEB-47AF-9186-B21061363B41}" srcOrd="0" destOrd="0" presId="urn:microsoft.com/office/officeart/2018/layout/CircleProcess"/>
    <dgm:cxn modelId="{AB884397-9636-4DED-AD9E-97986C7E2D7B}" type="presParOf" srcId="{4FF6B6BA-82C7-42D5-8908-5D2D929224C7}" destId="{78A9734F-22F0-4418-91E1-44FE8EE8EA38}" srcOrd="11" destOrd="0" presId="urn:microsoft.com/office/officeart/2018/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273D6-F22B-4D2E-8822-49A2B0954B6C}">
      <dsp:nvSpPr>
        <dsp:cNvPr id="0" name=""/>
        <dsp:cNvSpPr/>
      </dsp:nvSpPr>
      <dsp:spPr>
        <a:xfrm>
          <a:off x="7245396" y="850694"/>
          <a:ext cx="2185082" cy="2185194"/>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147A489-A7B1-4AC3-AA40-778379F9373C}">
      <dsp:nvSpPr>
        <dsp:cNvPr id="0" name=""/>
        <dsp:cNvSpPr/>
      </dsp:nvSpPr>
      <dsp:spPr>
        <a:xfrm>
          <a:off x="7318482" y="923547"/>
          <a:ext cx="2039847" cy="2039488"/>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Once on the cell surface, the protein or antigen causes the immune system to produce antibodies</a:t>
          </a:r>
        </a:p>
      </dsp:txBody>
      <dsp:txXfrm>
        <a:off x="7609889" y="1214957"/>
        <a:ext cx="1457033" cy="1456668"/>
      </dsp:txXfrm>
    </dsp:sp>
    <dsp:sp modelId="{F03092BE-E705-444B-9429-06392AE33A07}">
      <dsp:nvSpPr>
        <dsp:cNvPr id="0" name=""/>
        <dsp:cNvSpPr/>
      </dsp:nvSpPr>
      <dsp:spPr>
        <a:xfrm rot="2700000">
          <a:off x="4977840" y="850540"/>
          <a:ext cx="2185118" cy="2185118"/>
        </a:xfrm>
        <a:prstGeom prst="teardrop">
          <a:avLst>
            <a:gd name="adj" fmla="val 10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C829498-FF12-4D74-9938-5D3A1362A728}">
      <dsp:nvSpPr>
        <dsp:cNvPr id="0" name=""/>
        <dsp:cNvSpPr/>
      </dsp:nvSpPr>
      <dsp:spPr>
        <a:xfrm>
          <a:off x="5060314" y="923547"/>
          <a:ext cx="2039847" cy="2039488"/>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The cell breaks down the mRNA strand (mRNA strand never enters the cell’s nucleus)</a:t>
          </a:r>
        </a:p>
      </dsp:txBody>
      <dsp:txXfrm>
        <a:off x="5351721" y="1214957"/>
        <a:ext cx="1457033" cy="1456668"/>
      </dsp:txXfrm>
    </dsp:sp>
    <dsp:sp modelId="{43EBC548-9C35-4905-8438-ABBA322D9832}">
      <dsp:nvSpPr>
        <dsp:cNvPr id="0" name=""/>
        <dsp:cNvSpPr/>
      </dsp:nvSpPr>
      <dsp:spPr>
        <a:xfrm rot="2700000">
          <a:off x="2729042" y="850540"/>
          <a:ext cx="2185118" cy="2185118"/>
        </a:xfrm>
        <a:prstGeom prst="teardrop">
          <a:avLst>
            <a:gd name="adj" fmla="val 10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98A419E-7801-4D98-9F3D-CAB7D9820C5C}">
      <dsp:nvSpPr>
        <dsp:cNvPr id="0" name=""/>
        <dsp:cNvSpPr/>
      </dsp:nvSpPr>
      <dsp:spPr>
        <a:xfrm>
          <a:off x="2802146" y="923547"/>
          <a:ext cx="2039847" cy="2039488"/>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Instructions for the cell how to make a piece of “spike protein”</a:t>
          </a:r>
        </a:p>
      </dsp:txBody>
      <dsp:txXfrm>
        <a:off x="3093552" y="1214957"/>
        <a:ext cx="1457033" cy="1456668"/>
      </dsp:txXfrm>
    </dsp:sp>
    <dsp:sp modelId="{57747A9C-4AF9-4F65-89AC-2E2D744F18A3}">
      <dsp:nvSpPr>
        <dsp:cNvPr id="0" name=""/>
        <dsp:cNvSpPr/>
      </dsp:nvSpPr>
      <dsp:spPr>
        <a:xfrm rot="2700000">
          <a:off x="470873" y="850540"/>
          <a:ext cx="2185118" cy="2185118"/>
        </a:xfrm>
        <a:prstGeom prst="teardrop">
          <a:avLst>
            <a:gd name="adj" fmla="val 10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35EA976-3BEB-47AF-9186-B21061363B41}">
      <dsp:nvSpPr>
        <dsp:cNvPr id="0" name=""/>
        <dsp:cNvSpPr/>
      </dsp:nvSpPr>
      <dsp:spPr>
        <a:xfrm>
          <a:off x="543977" y="923547"/>
          <a:ext cx="2039847" cy="2039488"/>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Strands of genetic material (mRNA) in special coating</a:t>
          </a:r>
        </a:p>
      </dsp:txBody>
      <dsp:txXfrm>
        <a:off x="835384" y="1214957"/>
        <a:ext cx="1457033" cy="1456668"/>
      </dsp:txXfrm>
    </dsp:sp>
  </dsp:spTree>
</dsp:drawing>
</file>

<file path=ppt/diagrams/layout1.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BFF665-A431-423A-8E99-46A6AC10A599}" type="datetimeFigureOut">
              <a:rPr lang="en-US" smtClean="0"/>
              <a:pPr/>
              <a:t>12/17/2020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B63D2D-29C9-4FD8-AA42-E975D4858AF2}" type="slidenum">
              <a:rPr lang="en-US" smtClean="0"/>
              <a:pPr/>
              <a:t>‹#›</a:t>
            </a:fld>
            <a:endParaRPr lang="en-US" dirty="0"/>
          </a:p>
        </p:txBody>
      </p:sp>
    </p:spTree>
    <p:extLst>
      <p:ext uri="{BB962C8B-B14F-4D97-AF65-F5344CB8AC3E}">
        <p14:creationId xmlns:p14="http://schemas.microsoft.com/office/powerpoint/2010/main" val="3814268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CC13FF-8D04-4BEC-B8D1-66B1A302CC68}" type="datetimeFigureOut">
              <a:rPr lang="en-US" smtClean="0"/>
              <a:pPr/>
              <a:t>12/17/2020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583AE9-5228-4641-AE46-DAC04049BDD6}" type="slidenum">
              <a:rPr lang="en-US" smtClean="0"/>
              <a:pPr/>
              <a:t>‹#›</a:t>
            </a:fld>
            <a:endParaRPr lang="en-US" dirty="0"/>
          </a:p>
        </p:txBody>
      </p:sp>
    </p:spTree>
    <p:extLst>
      <p:ext uri="{BB962C8B-B14F-4D97-AF65-F5344CB8AC3E}">
        <p14:creationId xmlns:p14="http://schemas.microsoft.com/office/powerpoint/2010/main" val="400956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coronavirus/2019-ncov/vaccines/vaccine-benefits.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cdc.gov/coronavirus/2019-ncov/vaccines/different-vaccines.html"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vaccines/hcp/admin/storage/toolkit/storage-handling-toolkit.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edicaid.gov/state-resource-center/downloads/covid-19-vaccine-toolkit.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Hello and welcome to the education session on COVID-19 Vaccination Program. There is beginning to be more and more details about the COVID-19 vaccine, and this is an evolving situation so we will begin with letting you know what we currently know.  Stay tuned to CDC, CMS and FDA as more information will be forthcoming.</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a:t>
            </a:fld>
            <a:endParaRPr lang="en-US" dirty="0"/>
          </a:p>
        </p:txBody>
      </p:sp>
    </p:spTree>
    <p:extLst>
      <p:ext uri="{BB962C8B-B14F-4D97-AF65-F5344CB8AC3E}">
        <p14:creationId xmlns:p14="http://schemas.microsoft.com/office/powerpoint/2010/main" val="1106785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l"/>
            <a:r>
              <a:rPr lang="en-US" dirty="0"/>
              <a:t>The CDC indicates, “</a:t>
            </a:r>
            <a:r>
              <a:rPr lang="en-US" b="0" i="0" dirty="0">
                <a:solidFill>
                  <a:srgbClr val="000000"/>
                </a:solidFill>
                <a:effectLst/>
                <a:latin typeface="Open Sans"/>
              </a:rPr>
              <a:t>mRNA vaccines have strands of genetic material called mRNA inside a special coating. That coating protects the mRNA from enzymes in the body that would otherwise break it down. It also helps the mRNA enter the muscle cells near the vaccination site.</a:t>
            </a:r>
          </a:p>
          <a:p>
            <a:pPr algn="l"/>
            <a:endParaRPr lang="en-US" b="0" i="0" dirty="0">
              <a:solidFill>
                <a:srgbClr val="000000"/>
              </a:solidFill>
              <a:effectLst/>
              <a:latin typeface="Open Sans"/>
            </a:endParaRPr>
          </a:p>
          <a:p>
            <a:pPr algn="l"/>
            <a:r>
              <a:rPr lang="en-US" b="0" i="0" dirty="0">
                <a:solidFill>
                  <a:srgbClr val="000000"/>
                </a:solidFill>
                <a:effectLst/>
                <a:latin typeface="Open Sans"/>
              </a:rPr>
              <a:t>mRNA can most easily be described as instructions for the cell on how to make a piece of the “spike protein” that is unique to SARS-CoV-2. Since only part of the protein is made, it does not do any harm to the person vaccinated but it is antigenic.</a:t>
            </a:r>
          </a:p>
          <a:p>
            <a:pPr algn="l"/>
            <a:endParaRPr lang="en-US" b="0" i="0" dirty="0">
              <a:solidFill>
                <a:srgbClr val="000000"/>
              </a:solidFill>
              <a:effectLst/>
              <a:latin typeface="Open Sans"/>
            </a:endParaRPr>
          </a:p>
          <a:p>
            <a:pPr algn="l"/>
            <a:r>
              <a:rPr lang="en-US" b="0" i="0" dirty="0">
                <a:solidFill>
                  <a:srgbClr val="000000"/>
                </a:solidFill>
                <a:effectLst/>
                <a:latin typeface="Open Sans"/>
              </a:rPr>
              <a:t>After the piece of the spike protein is made, the cell breaks down the mRNA strand and disposes of them using enzymes in the cell. It is important to note that the mRNA strand never enters the cell’s nucleus or affects genetic material. This information helps counter misinformation about how mRNA vaccines alter or modify someone’s genetic makeup.</a:t>
            </a:r>
          </a:p>
          <a:p>
            <a:pPr algn="l"/>
            <a:endParaRPr lang="en-US" b="0" i="0" dirty="0">
              <a:solidFill>
                <a:srgbClr val="000000"/>
              </a:solidFill>
              <a:effectLst/>
              <a:latin typeface="Open Sans"/>
            </a:endParaRPr>
          </a:p>
          <a:p>
            <a:pPr algn="l"/>
            <a:r>
              <a:rPr lang="en-US" b="0" i="0" dirty="0">
                <a:solidFill>
                  <a:srgbClr val="000000"/>
                </a:solidFill>
                <a:effectLst/>
                <a:latin typeface="Open Sans"/>
              </a:rPr>
              <a:t>Once displayed on the cell surface, the protein or antigen causes the immune system to begin producing antibodies and activating T-cells to fight off what it thinks is an infection. These antibodies are specific to the SARS-CoV-2 virus, which means the immune system is primed to protect against future infection.”</a:t>
            </a:r>
          </a:p>
          <a:p>
            <a:pPr algn="l"/>
            <a:endParaRPr lang="en-US" b="0" i="0" dirty="0">
              <a:solidFill>
                <a:srgbClr val="000000"/>
              </a:solidFill>
              <a:effectLst/>
              <a:latin typeface="Open Sans"/>
            </a:endParaRPr>
          </a:p>
          <a:p>
            <a:pPr algn="l"/>
            <a:r>
              <a:rPr lang="en-US" b="0" i="0" dirty="0">
                <a:solidFill>
                  <a:srgbClr val="000000"/>
                </a:solidFill>
                <a:effectLst/>
                <a:latin typeface="Open Sans"/>
              </a:rPr>
              <a:t>The CDC also indicates that there are both numerous preclinical and clinical studies using mRNA to encode cancer antigens in order to stimulate immune responses that target at either clearing or reducing malignant tumors.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11</a:t>
            </a:fld>
            <a:endParaRPr lang="en-US" dirty="0"/>
          </a:p>
        </p:txBody>
      </p:sp>
    </p:spTree>
    <p:extLst>
      <p:ext uri="{BB962C8B-B14F-4D97-AF65-F5344CB8AC3E}">
        <p14:creationId xmlns:p14="http://schemas.microsoft.com/office/powerpoint/2010/main" val="3565077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These vaccines will have to go through the same rigorous safety assessment as all vaccines, according to CDC, before they are authorized or approved by the FDA for use in the US.  Remember, because they are not LIVE vaccines, they do not pose a risk of causing disease in the person that is vaccinated</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12</a:t>
            </a:fld>
            <a:endParaRPr lang="en-US" dirty="0"/>
          </a:p>
        </p:txBody>
      </p:sp>
    </p:spTree>
    <p:extLst>
      <p:ext uri="{BB962C8B-B14F-4D97-AF65-F5344CB8AC3E}">
        <p14:creationId xmlns:p14="http://schemas.microsoft.com/office/powerpoint/2010/main" val="1128641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authority, plan, have you completed your paperwork for your pharmacy partnership for LTC program (Facilities should have signed up starting October 19-Nov. 6 or opted out).  Have you collaborated for an education plan?  Have you started discussions with employees and residents?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14</a:t>
            </a:fld>
            <a:endParaRPr lang="en-US" dirty="0"/>
          </a:p>
        </p:txBody>
      </p:sp>
    </p:spTree>
    <p:extLst>
      <p:ext uri="{BB962C8B-B14F-4D97-AF65-F5344CB8AC3E}">
        <p14:creationId xmlns:p14="http://schemas.microsoft.com/office/powerpoint/2010/main" val="940075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your plans on how you will strongly encourage employees.  (If a mandatory type directive is considered, discuss this with legal counsel to determine wording/plan consistent with any EEOC and OSHA requirements)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15</a:t>
            </a:fld>
            <a:endParaRPr lang="en-US" dirty="0"/>
          </a:p>
        </p:txBody>
      </p:sp>
    </p:spTree>
    <p:extLst>
      <p:ext uri="{BB962C8B-B14F-4D97-AF65-F5344CB8AC3E}">
        <p14:creationId xmlns:p14="http://schemas.microsoft.com/office/powerpoint/2010/main" val="961445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most facilities are involved with pharmacy for the initial COVID-19 Vaccination program for staff and residents, it is essential to determine the pharmacy requirements for:  (Read slide)</a:t>
            </a:r>
          </a:p>
          <a:p>
            <a:r>
              <a:rPr lang="en-US" dirty="0"/>
              <a:t>With consents—make sure anyone in the facility who will be obtaining the consents will be educated and have resources to adequately discuss risks and benefits.  Make sure to obtain a copy of the consents as much in advance as possible to educate staff.</a:t>
            </a:r>
          </a:p>
          <a:p>
            <a:r>
              <a:rPr lang="en-US" dirty="0"/>
              <a:t>Discuss with Pharmacy:</a:t>
            </a:r>
          </a:p>
          <a:p>
            <a:pPr marL="171450" indent="-171450">
              <a:buFont typeface="Arial" panose="020B0604020202020204" pitchFamily="34" charset="0"/>
              <a:buChar char="•"/>
            </a:pPr>
            <a:r>
              <a:rPr lang="en-US" dirty="0"/>
              <a:t>How will residents or staff not in the facility during the clinics be included?</a:t>
            </a:r>
          </a:p>
          <a:p>
            <a:pPr marL="171450" indent="-171450">
              <a:buFont typeface="Arial" panose="020B0604020202020204" pitchFamily="34" charset="0"/>
              <a:buChar char="•"/>
            </a:pPr>
            <a:r>
              <a:rPr lang="en-US" dirty="0"/>
              <a:t>How will new admissions be addressed?</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16</a:t>
            </a:fld>
            <a:endParaRPr lang="en-US" dirty="0"/>
          </a:p>
        </p:txBody>
      </p:sp>
    </p:spTree>
    <p:extLst>
      <p:ext uri="{BB962C8B-B14F-4D97-AF65-F5344CB8AC3E}">
        <p14:creationId xmlns:p14="http://schemas.microsoft.com/office/powerpoint/2010/main" val="3314851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extremely essential at this time.  These 2 individuals will need to be trained and keep in ongoing contact in order to prevent a break in the vaccination program</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17</a:t>
            </a:fld>
            <a:endParaRPr lang="en-US" dirty="0"/>
          </a:p>
        </p:txBody>
      </p:sp>
    </p:spTree>
    <p:extLst>
      <p:ext uri="{BB962C8B-B14F-4D97-AF65-F5344CB8AC3E}">
        <p14:creationId xmlns:p14="http://schemas.microsoft.com/office/powerpoint/2010/main" val="4138273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Vaccine Information Sheet (VIS) from CDC is typically not provided for vaccines under emergency use authorization, therefore an EUA Fact sheet will provide information including risks, benefits and common adverse events.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18</a:t>
            </a:fld>
            <a:endParaRPr lang="en-US" dirty="0"/>
          </a:p>
        </p:txBody>
      </p:sp>
    </p:spTree>
    <p:extLst>
      <p:ext uri="{BB962C8B-B14F-4D97-AF65-F5344CB8AC3E}">
        <p14:creationId xmlns:p14="http://schemas.microsoft.com/office/powerpoint/2010/main" val="2551340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Informed consent for residents/employees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Benefits:  </a:t>
            </a:r>
            <a:r>
              <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https://www.cdc.gov/coronavirus/2019-ncov/vaccines/vaccine-benefits.html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Types:  </a:t>
            </a:r>
            <a:r>
              <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https://www.cdc.gov/coronavirus/2019-ncov/vaccines/different-vaccines.html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Side Effects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Meets the requirements of the Americans with Disabilities Act, the Rehabilitation Act, the Patient Protection and Affordable Care Act, the Plain Language Act, and other applicable disability rights laws for accessibility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19</a:t>
            </a:fld>
            <a:endParaRPr lang="en-US" dirty="0"/>
          </a:p>
        </p:txBody>
      </p:sp>
    </p:spTree>
    <p:extLst>
      <p:ext uri="{BB962C8B-B14F-4D97-AF65-F5344CB8AC3E}">
        <p14:creationId xmlns:p14="http://schemas.microsoft.com/office/powerpoint/2010/main" val="2512863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residents and staff who receive the COVID-19 vaccine should be observed after vaccination:</a:t>
            </a:r>
          </a:p>
          <a:p>
            <a:r>
              <a:rPr lang="en-US" dirty="0"/>
              <a:t>Persons with a history of anaphylaxis due to any cause for at least 30 minutes—all other persons for 15 minutes</a:t>
            </a:r>
          </a:p>
          <a:p>
            <a:r>
              <a:rPr lang="en-US" dirty="0"/>
              <a:t>Emergency equipment and staff trained in CPR should be available at all times</a:t>
            </a:r>
          </a:p>
          <a:p>
            <a:pPr marL="171450" indent="-171450">
              <a:buFont typeface="Arial" panose="020B0604020202020204" pitchFamily="34" charset="0"/>
              <a:buChar char="•"/>
            </a:pPr>
            <a:r>
              <a:rPr lang="en-US" dirty="0"/>
              <a:t>Pulse Oximeter</a:t>
            </a:r>
          </a:p>
          <a:p>
            <a:pPr marL="171450" indent="-171450">
              <a:buFont typeface="Arial" panose="020B0604020202020204" pitchFamily="34" charset="0"/>
              <a:buChar char="•"/>
            </a:pPr>
            <a:r>
              <a:rPr lang="en-US" dirty="0"/>
              <a:t>Oxygen</a:t>
            </a:r>
          </a:p>
          <a:p>
            <a:pPr marL="171450" indent="-171450">
              <a:buFont typeface="Arial" panose="020B0604020202020204" pitchFamily="34" charset="0"/>
              <a:buChar char="•"/>
            </a:pPr>
            <a:r>
              <a:rPr lang="en-US" dirty="0"/>
              <a:t>BP cuff</a:t>
            </a:r>
          </a:p>
          <a:p>
            <a:pPr marL="171450" indent="-171450">
              <a:buFont typeface="Arial" panose="020B0604020202020204" pitchFamily="34" charset="0"/>
              <a:buChar char="•"/>
            </a:pPr>
            <a:r>
              <a:rPr lang="en-US" dirty="0"/>
              <a:t>Epinephrine prefilled syringe or autoinjector-at least 3 doses on site</a:t>
            </a:r>
          </a:p>
          <a:p>
            <a:pPr marL="0" indent="0">
              <a:buFont typeface="Arial" panose="020B0604020202020204" pitchFamily="34" charset="0"/>
              <a:buNone/>
            </a:pPr>
            <a:r>
              <a:rPr lang="en-US" dirty="0"/>
              <a:t>(Discuss facility procedure)</a:t>
            </a:r>
          </a:p>
        </p:txBody>
      </p:sp>
      <p:sp>
        <p:nvSpPr>
          <p:cNvPr id="4" name="Slide Number Placeholder 3"/>
          <p:cNvSpPr>
            <a:spLocks noGrp="1"/>
          </p:cNvSpPr>
          <p:nvPr>
            <p:ph type="sldNum" sz="quarter" idx="5"/>
          </p:nvPr>
        </p:nvSpPr>
        <p:spPr/>
        <p:txBody>
          <a:bodyPr/>
          <a:lstStyle/>
          <a:p>
            <a:fld id="{62583AE9-5228-4641-AE46-DAC04049BDD6}" type="slidenum">
              <a:rPr lang="en-US" smtClean="0"/>
              <a:pPr/>
              <a:t>20</a:t>
            </a:fld>
            <a:endParaRPr lang="en-US" dirty="0"/>
          </a:p>
        </p:txBody>
      </p:sp>
    </p:spTree>
    <p:extLst>
      <p:ext uri="{BB962C8B-B14F-4D97-AF65-F5344CB8AC3E}">
        <p14:creationId xmlns:p14="http://schemas.microsoft.com/office/powerpoint/2010/main" val="1815323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Which vaccine will be delivered-prepare education using the EUA fact sheet for vaccine recipients (VISs may not be produced until after the vaccine has been licensed)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Develop standard operation procedures for storage and handling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https://www.cdc.gov/vaccines/hcp/admin/storage/toolkit/storage-handling-toolkit.pdf</a:t>
            </a: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CDC recommends a digital data logger (DDL) to provide the most accurate storage unit temperature information (includes details on how long a unit has been operating outside the recommended temperature range)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Policy and procedure for calibration testing every 1-2 years or according to manufacturer’s suggested timeline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Documentation of log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Maintain data for at least 3 years to analyze trends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Determine any mixing with diluent, needle size, anatomic sites, etc.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Documentation and reporting of vaccine wastage/spoilage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Determination of administration priority in the event that there is not adequate supply for all residents and employees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Planning and scheduling  for vaccines that require 2</a:t>
            </a:r>
            <a:r>
              <a:rPr lang="en-US" sz="1200" baseline="30000" dirty="0">
                <a:effectLst/>
                <a:latin typeface="Calibri" panose="020F0502020204030204" pitchFamily="34" charset="0"/>
                <a:ea typeface="Calibri" panose="020F0502020204030204" pitchFamily="34" charset="0"/>
                <a:cs typeface="Calibri" panose="020F0502020204030204" pitchFamily="34" charset="0"/>
              </a:rPr>
              <a:t>nd</a:t>
            </a:r>
            <a:r>
              <a:rPr lang="en-US" sz="1200" dirty="0">
                <a:effectLst/>
                <a:latin typeface="Calibri" panose="020F0502020204030204" pitchFamily="34" charset="0"/>
                <a:ea typeface="Calibri" panose="020F0502020204030204" pitchFamily="34" charset="0"/>
                <a:cs typeface="Calibri" panose="020F0502020204030204" pitchFamily="34" charset="0"/>
              </a:rPr>
              <a:t> dose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22</a:t>
            </a:fld>
            <a:endParaRPr lang="en-US" dirty="0"/>
          </a:p>
        </p:txBody>
      </p:sp>
    </p:spTree>
    <p:extLst>
      <p:ext uri="{BB962C8B-B14F-4D97-AF65-F5344CB8AC3E}">
        <p14:creationId xmlns:p14="http://schemas.microsoft.com/office/powerpoint/2010/main" val="1774356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have 4 objectives for today’s presentation (read slides)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a:t>
            </a:fld>
            <a:endParaRPr lang="en-US" dirty="0"/>
          </a:p>
        </p:txBody>
      </p:sp>
    </p:spTree>
    <p:extLst>
      <p:ext uri="{BB962C8B-B14F-4D97-AF65-F5344CB8AC3E}">
        <p14:creationId xmlns:p14="http://schemas.microsoft.com/office/powerpoint/2010/main" val="1491721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this time, until further information is forthcoming, let group know that a policy and procedure will need to be developed once the process is set up with pharmacy –AND moving forward afterwards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23</a:t>
            </a:fld>
            <a:endParaRPr lang="en-US" dirty="0"/>
          </a:p>
        </p:txBody>
      </p:sp>
    </p:spTree>
    <p:extLst>
      <p:ext uri="{BB962C8B-B14F-4D97-AF65-F5344CB8AC3E}">
        <p14:creationId xmlns:p14="http://schemas.microsoft.com/office/powerpoint/2010/main" val="1770138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CDC websites to visit.  This one is a great webpage for all leaders to review on “Preparing to Provide COVID-19 Vaccines to Your Patients”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24</a:t>
            </a:fld>
            <a:endParaRPr lang="en-US" dirty="0"/>
          </a:p>
        </p:txBody>
      </p:sp>
    </p:spTree>
    <p:extLst>
      <p:ext uri="{BB962C8B-B14F-4D97-AF65-F5344CB8AC3E}">
        <p14:creationId xmlns:p14="http://schemas.microsoft.com/office/powerpoint/2010/main" val="238705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Initial education will include the facility responsibilities for consent, communication, space and follow up for the Pharmacy to administer the initial COVID-19 vaccines.  Following this, if the facility will be planning to administer the vaccine at a later time, here are some of the topics that will need to be educated along with competency verification.</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25</a:t>
            </a:fld>
            <a:endParaRPr lang="en-US" dirty="0"/>
          </a:p>
        </p:txBody>
      </p:sp>
    </p:spTree>
    <p:extLst>
      <p:ext uri="{BB962C8B-B14F-4D97-AF65-F5344CB8AC3E}">
        <p14:creationId xmlns:p14="http://schemas.microsoft.com/office/powerpoint/2010/main" val="401092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COVID-19 process evolves, we will be provided more detailed information on reporting.</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26</a:t>
            </a:fld>
            <a:endParaRPr lang="en-US" dirty="0"/>
          </a:p>
        </p:txBody>
      </p:sp>
    </p:spTree>
    <p:extLst>
      <p:ext uri="{BB962C8B-B14F-4D97-AF65-F5344CB8AC3E}">
        <p14:creationId xmlns:p14="http://schemas.microsoft.com/office/powerpoint/2010/main" val="3546337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Social Security Act requires SNFs to bill for certain services, including vaccine administration, even when SNFs rely on an outside vendor to perform the service. In order to facilitate the efficient administration of COVID-19 vaccines to SNF residents, CMS will exercise enforcement discretion with respect to these statutory provisions as well as any associated statutory references and implementing regulations, including as interpreted in pertinent guidance (collectively, “SNF Consolidated Billing Provisions”). Through the exercise of that discretion, CMS will allow Medicare-enrolled immunizers, including but not limited to pharmacies working with the United States, to bill directly and receive direct reimbursement from the Medicare program for vaccinating Medicare SNF residents.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28</a:t>
            </a:fld>
            <a:endParaRPr lang="en-US" dirty="0"/>
          </a:p>
        </p:txBody>
      </p:sp>
    </p:spTree>
    <p:extLst>
      <p:ext uri="{BB962C8B-B14F-4D97-AF65-F5344CB8AC3E}">
        <p14:creationId xmlns:p14="http://schemas.microsoft.com/office/powerpoint/2010/main" val="2462629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a:t>Coverage of COVID-19 vaccine administration is mandatory for most Medicaid beneficiaries, without cost sharing, during any quarter for which the state or territory claims the temporary FMAP increase under FFCRA section 6008. </a:t>
            </a:r>
          </a:p>
          <a:p>
            <a:pPr>
              <a:lnSpc>
                <a:spcPct val="90000"/>
              </a:lnSpc>
            </a:pPr>
            <a:r>
              <a:rPr lang="en-US" sz="1200" dirty="0"/>
              <a:t>Outside of the period in which FFCRA section 6008(b)(4) applies, coverage of ACIP recommended vaccinations without cost sharing will be mandatory for adults enrolled in an ABP, but for other adult Medicaid beneficiaries vaccine administration is generally optional.</a:t>
            </a:r>
          </a:p>
          <a:p>
            <a:endParaRPr lang="en-US" dirty="0"/>
          </a:p>
          <a:p>
            <a:endParaRPr lang="en-US" dirty="0"/>
          </a:p>
          <a:p>
            <a:endParaRPr lang="en-US" dirty="0"/>
          </a:p>
          <a:p>
            <a:pPr>
              <a:lnSpc>
                <a:spcPct val="90000"/>
              </a:lnSpc>
            </a:pPr>
            <a:r>
              <a:rPr lang="en-US" sz="1200" dirty="0"/>
              <a:t>Coverage and Reimbursement of COVID-19 Vaccines, Vaccine Administration, and Cost Sharing under Medicaid, the Children’s Health Insurance Program, and Basic Health Program</a:t>
            </a:r>
          </a:p>
          <a:p>
            <a:pPr>
              <a:lnSpc>
                <a:spcPct val="90000"/>
              </a:lnSpc>
            </a:pPr>
            <a:r>
              <a:rPr lang="en-US" sz="1200" dirty="0">
                <a:hlinkClick r:id="rId3"/>
              </a:rPr>
              <a:t>https://www.medicaid.gov/state-resource-center/downloads/covid-19-vaccine-toolkit.pdf</a:t>
            </a:r>
            <a:endParaRPr lang="en-US" sz="1200" dirty="0"/>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30</a:t>
            </a:fld>
            <a:endParaRPr lang="en-US" dirty="0"/>
          </a:p>
        </p:txBody>
      </p:sp>
    </p:spTree>
    <p:extLst>
      <p:ext uri="{BB962C8B-B14F-4D97-AF65-F5344CB8AC3E}">
        <p14:creationId xmlns:p14="http://schemas.microsoft.com/office/powerpoint/2010/main" val="2430570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summary, as we are learning more about the available vaccines, FDA Emergency Use Authorizations, State and Federal guidance, we will have even more details to provide system development and implementation, staff training and education to the residents/representatives.  It is imperative that you continue to monitor this ever evolving guidance.</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33</a:t>
            </a:fld>
            <a:endParaRPr lang="en-US" dirty="0"/>
          </a:p>
        </p:txBody>
      </p:sp>
    </p:spTree>
    <p:extLst>
      <p:ext uri="{BB962C8B-B14F-4D97-AF65-F5344CB8AC3E}">
        <p14:creationId xmlns:p14="http://schemas.microsoft.com/office/powerpoint/2010/main" val="314790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34</a:t>
            </a:fld>
            <a:endParaRPr lang="en-US" dirty="0"/>
          </a:p>
        </p:txBody>
      </p:sp>
    </p:spTree>
    <p:extLst>
      <p:ext uri="{BB962C8B-B14F-4D97-AF65-F5344CB8AC3E}">
        <p14:creationId xmlns:p14="http://schemas.microsoft.com/office/powerpoint/2010/main" val="3114312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41</a:t>
            </a:fld>
            <a:endParaRPr lang="en-US" dirty="0"/>
          </a:p>
        </p:txBody>
      </p:sp>
    </p:spTree>
    <p:extLst>
      <p:ext uri="{BB962C8B-B14F-4D97-AF65-F5344CB8AC3E}">
        <p14:creationId xmlns:p14="http://schemas.microsoft.com/office/powerpoint/2010/main" val="385308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questions that still will need to be answered when it comes to the vaccination for COVID-19.  We will address what we know now and where to access information to begin discussing with your team</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a:t>
            </a:fld>
            <a:endParaRPr lang="en-US" dirty="0"/>
          </a:p>
        </p:txBody>
      </p:sp>
    </p:spTree>
    <p:extLst>
      <p:ext uri="{BB962C8B-B14F-4D97-AF65-F5344CB8AC3E}">
        <p14:creationId xmlns:p14="http://schemas.microsoft.com/office/powerpoint/2010/main" val="198747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Open Sans"/>
              </a:rPr>
              <a:t>December 1, 2020 Meeting Recommendation</a:t>
            </a:r>
            <a:endParaRPr lang="en-US" b="0" i="0" dirty="0">
              <a:solidFill>
                <a:srgbClr val="000000"/>
              </a:solidFill>
              <a:effectLst/>
              <a:latin typeface="Open Sans"/>
            </a:endParaRPr>
          </a:p>
          <a:p>
            <a:pPr algn="l"/>
            <a:r>
              <a:rPr lang="en-US" b="0" i="0" dirty="0">
                <a:solidFill>
                  <a:srgbClr val="000000"/>
                </a:solidFill>
                <a:effectLst/>
                <a:latin typeface="Open Sans"/>
              </a:rPr>
              <a:t>ACIP approved the following recommendation by majority (13-1) vote at its December 1, 2020 emergency meeting.</a:t>
            </a:r>
          </a:p>
          <a:p>
            <a:pPr algn="l"/>
            <a:r>
              <a:rPr lang="en-US" b="0" i="0" dirty="0">
                <a:solidFill>
                  <a:srgbClr val="000000"/>
                </a:solidFill>
                <a:effectLst/>
                <a:latin typeface="Open Sans"/>
              </a:rPr>
              <a:t>When a COVID-19 vaccine is authorized by FDA and recommended by ACIP, vaccination in the initial phase of the COVID-19 vaccination program (Phase 1a) should be offered to both 1) health care personnel</a:t>
            </a:r>
            <a:r>
              <a:rPr lang="en-US" b="0" i="0" u="none" strike="noStrike" baseline="30000" dirty="0">
                <a:solidFill>
                  <a:srgbClr val="000000"/>
                </a:solidFill>
                <a:effectLst/>
                <a:latin typeface="Open Sans"/>
              </a:rPr>
              <a:t>§</a:t>
            </a:r>
            <a:r>
              <a:rPr lang="en-US" b="0" i="0" dirty="0">
                <a:solidFill>
                  <a:srgbClr val="000000"/>
                </a:solidFill>
                <a:effectLst/>
                <a:latin typeface="Open Sans"/>
              </a:rPr>
              <a:t> and 2) residents of long-term care facilities</a:t>
            </a:r>
            <a:r>
              <a:rPr lang="en-US" b="0" i="0" u="none" strike="noStrike" baseline="30000" dirty="0">
                <a:solidFill>
                  <a:srgbClr val="000000"/>
                </a:solidFill>
                <a:effectLst/>
                <a:latin typeface="Open Sans"/>
              </a:rPr>
              <a:t>¶</a:t>
            </a:r>
            <a:endParaRPr lang="en-US" b="0" i="0" dirty="0">
              <a:solidFill>
                <a:srgbClr val="000000"/>
              </a:solidFill>
              <a:effectLst/>
              <a:latin typeface="Open Sans"/>
            </a:endParaRPr>
          </a:p>
          <a:p>
            <a:pPr algn="l"/>
            <a:r>
              <a:rPr lang="en-US" b="0" i="0" dirty="0">
                <a:solidFill>
                  <a:srgbClr val="000000"/>
                </a:solidFill>
                <a:effectLst/>
                <a:latin typeface="Open Sans"/>
              </a:rPr>
              <a:t>This recommendation has been adopted by the CDC Director</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4</a:t>
            </a:fld>
            <a:endParaRPr lang="en-US" dirty="0"/>
          </a:p>
        </p:txBody>
      </p:sp>
    </p:spTree>
    <p:extLst>
      <p:ext uri="{BB962C8B-B14F-4D97-AF65-F5344CB8AC3E}">
        <p14:creationId xmlns:p14="http://schemas.microsoft.com/office/powerpoint/2010/main" val="2873601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lgn="l"/>
            <a:r>
              <a:rPr lang="en-US" b="0" i="0" dirty="0">
                <a:solidFill>
                  <a:srgbClr val="000000"/>
                </a:solidFill>
                <a:effectLst/>
                <a:latin typeface="Open Sans"/>
              </a:rPr>
              <a:t>The CDC indicates, “To understand how COVID-19 vaccines work, it helps to first look at how our bodies fight illness. When germs, such as the virus that causes COVID-19, invade our bodies, they attack and multiply. This invasion, called an infection, is what causes illness. Our immune system uses several tools to fight infection. Blood contains red cells, which carry oxygen to tissues and organs, and white or immune cells, which fight infection. Different types of white blood cells fight infection in different ways:</a:t>
            </a:r>
          </a:p>
          <a:p>
            <a:pPr algn="l">
              <a:buFont typeface="Arial" panose="020B0604020202020204" pitchFamily="34" charset="0"/>
              <a:buChar char="•"/>
            </a:pPr>
            <a:r>
              <a:rPr lang="en-US" b="1" i="0" dirty="0">
                <a:solidFill>
                  <a:srgbClr val="000000"/>
                </a:solidFill>
                <a:effectLst/>
                <a:latin typeface="Open Sans"/>
              </a:rPr>
              <a:t>Macrophages</a:t>
            </a:r>
            <a:r>
              <a:rPr lang="en-US" b="0" i="0" dirty="0">
                <a:solidFill>
                  <a:srgbClr val="000000"/>
                </a:solidFill>
                <a:effectLst/>
                <a:latin typeface="Open Sans"/>
              </a:rPr>
              <a:t> are white blood cells that swallow up and digest germs and dead or dying cells. The macrophages leave behind parts of the invading germs called antigens. The body identifies antigens as dangerous and stimulates antibodies to attack them.</a:t>
            </a:r>
          </a:p>
          <a:p>
            <a:pPr algn="l">
              <a:buFont typeface="Arial" panose="020B0604020202020204" pitchFamily="34" charset="0"/>
              <a:buChar char="•"/>
            </a:pPr>
            <a:r>
              <a:rPr lang="en-US" b="1" i="0" dirty="0">
                <a:solidFill>
                  <a:srgbClr val="000000"/>
                </a:solidFill>
                <a:effectLst/>
                <a:latin typeface="Open Sans"/>
              </a:rPr>
              <a:t>B-lymphocytes </a:t>
            </a:r>
            <a:r>
              <a:rPr lang="en-US" b="0" i="0" dirty="0">
                <a:solidFill>
                  <a:srgbClr val="000000"/>
                </a:solidFill>
                <a:effectLst/>
                <a:latin typeface="Open Sans"/>
              </a:rPr>
              <a:t>are defensive white blood cells. They produce antibodies that attack the pieces of the virus left behind by the macrophages.</a:t>
            </a:r>
          </a:p>
          <a:p>
            <a:pPr algn="l">
              <a:buFont typeface="Arial" panose="020B0604020202020204" pitchFamily="34" charset="0"/>
              <a:buChar char="•"/>
            </a:pPr>
            <a:r>
              <a:rPr lang="en-US" b="1" i="0" dirty="0">
                <a:solidFill>
                  <a:srgbClr val="000000"/>
                </a:solidFill>
                <a:effectLst/>
                <a:latin typeface="Open Sans"/>
              </a:rPr>
              <a:t>T-lymphocytes</a:t>
            </a:r>
            <a:r>
              <a:rPr lang="en-US" b="0" i="0" dirty="0">
                <a:solidFill>
                  <a:srgbClr val="000000"/>
                </a:solidFill>
                <a:effectLst/>
                <a:latin typeface="Open Sans"/>
              </a:rPr>
              <a:t> are another type of defensive white blood cell. They attack cells in the body that have already been infected.</a:t>
            </a:r>
          </a:p>
          <a:p>
            <a:pPr algn="l"/>
            <a:r>
              <a:rPr lang="en-US" b="0" i="0" dirty="0">
                <a:solidFill>
                  <a:srgbClr val="000000"/>
                </a:solidFill>
                <a:effectLst/>
                <a:latin typeface="Open Sans"/>
              </a:rPr>
              <a:t>The first time a person is infected with the virus that causes COVID-19, it can take several days or weeks for their body to make and use all the germ-fighting tools needed to get over the infection. After the infection, the person’s immune system remembers what it learned about how to protect the body against that disease.</a:t>
            </a:r>
          </a:p>
          <a:p>
            <a:pPr algn="l"/>
            <a:r>
              <a:rPr lang="en-US" b="0" i="0" dirty="0">
                <a:solidFill>
                  <a:srgbClr val="000000"/>
                </a:solidFill>
                <a:effectLst/>
                <a:latin typeface="Open Sans"/>
              </a:rPr>
              <a:t>The body keeps a few T-lymphocytes, called memory cells, that go into action quickly if the body encounters the same virus again. When the familiar antigens are detected, B-lymphocytes produce antibodies to attack them. Experts are still learning how long these memory cells protect a person against the virus that causes COVID-19”</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6</a:t>
            </a:fld>
            <a:endParaRPr lang="en-US" dirty="0"/>
          </a:p>
        </p:txBody>
      </p:sp>
    </p:spTree>
    <p:extLst>
      <p:ext uri="{BB962C8B-B14F-4D97-AF65-F5344CB8AC3E}">
        <p14:creationId xmlns:p14="http://schemas.microsoft.com/office/powerpoint/2010/main" val="4178349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questions that people have regarding the COVID-19 vaccine.  There are also many misconceptions circulating regarding the mRNA vaccine.  So, let’s discuss this a bit!  The CDC has a website “Understanding and Explaining mRNA COVID-19 Vaccines” that provides key points to share with your patients.  Key points include:</a:t>
            </a:r>
          </a:p>
          <a:p>
            <a:pPr algn="l">
              <a:buFont typeface="Arial" panose="020B0604020202020204" pitchFamily="34" charset="0"/>
              <a:buChar char="•"/>
            </a:pPr>
            <a:r>
              <a:rPr lang="en-US" b="0" i="0" dirty="0">
                <a:solidFill>
                  <a:srgbClr val="000000"/>
                </a:solidFill>
                <a:effectLst/>
                <a:latin typeface="Open Sans"/>
              </a:rPr>
              <a:t>“Like all vaccines, COVID-19 mRNA vaccines have been rigorously tested for safety before being authorized for use in the United States.</a:t>
            </a:r>
          </a:p>
          <a:p>
            <a:pPr algn="l">
              <a:buFont typeface="Arial" panose="020B0604020202020204" pitchFamily="34" charset="0"/>
              <a:buChar char="•"/>
            </a:pPr>
            <a:r>
              <a:rPr lang="en-US" b="0" i="0" dirty="0">
                <a:solidFill>
                  <a:srgbClr val="000000"/>
                </a:solidFill>
                <a:effectLst/>
                <a:latin typeface="Open Sans"/>
              </a:rPr>
              <a:t>mRNA technology is new, but not unknown. They have been studied for more than a decade.  (in fact, there are currently no mRNA vaccines licensed in the United States)</a:t>
            </a:r>
          </a:p>
          <a:p>
            <a:pPr algn="l">
              <a:buFont typeface="Arial" panose="020B0604020202020204" pitchFamily="34" charset="0"/>
              <a:buChar char="•"/>
            </a:pPr>
            <a:r>
              <a:rPr lang="en-US" b="0" i="0" dirty="0">
                <a:solidFill>
                  <a:srgbClr val="000000"/>
                </a:solidFill>
                <a:effectLst/>
                <a:latin typeface="Open Sans"/>
              </a:rPr>
              <a:t>mRNA vaccines do not contain a live virus and do not carry a risk of causing disease in the vaccinated person.</a:t>
            </a:r>
          </a:p>
          <a:p>
            <a:pPr algn="l">
              <a:buFont typeface="Arial" panose="020B0604020202020204" pitchFamily="34" charset="0"/>
              <a:buChar char="•"/>
            </a:pPr>
            <a:r>
              <a:rPr lang="en-US" b="0" i="0" dirty="0">
                <a:solidFill>
                  <a:srgbClr val="000000"/>
                </a:solidFill>
                <a:effectLst/>
                <a:latin typeface="Open Sans"/>
              </a:rPr>
              <a:t>mRNA from the vaccine never enters the nucleus of the cell and does not affect or interact with a person’s DNA.”</a:t>
            </a:r>
          </a:p>
          <a:p>
            <a:pPr marL="0" indent="0">
              <a:buFont typeface="Arial" panose="020B0604020202020204" pitchFamily="34" charset="0"/>
              <a:buNone/>
            </a:pPr>
            <a:r>
              <a:rPr lang="en-US" dirty="0"/>
              <a:t>The CDC also indicates that, ”</a:t>
            </a:r>
            <a:r>
              <a:rPr lang="en-US" b="0" i="0" dirty="0">
                <a:solidFill>
                  <a:srgbClr val="000000"/>
                </a:solidFill>
                <a:effectLst/>
                <a:latin typeface="Open Sans"/>
              </a:rPr>
              <a:t>mRNA vaccines take advantage of the process that cells use to make proteins in order to trigger an immune response and build immunity to SARS-CoV-2, the virus that causes COVID-19. In contrast, most vaccines use weakened or inactivated versions or components of the disease-causing pathogen to stimulate the body’s immune response to create antibodies.”</a:t>
            </a:r>
            <a:endParaRPr lang="en-US" dirty="0"/>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7</a:t>
            </a:fld>
            <a:endParaRPr lang="en-US" dirty="0"/>
          </a:p>
        </p:txBody>
      </p:sp>
    </p:spTree>
    <p:extLst>
      <p:ext uri="{BB962C8B-B14F-4D97-AF65-F5344CB8AC3E}">
        <p14:creationId xmlns:p14="http://schemas.microsoft.com/office/powerpoint/2010/main" val="576567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types of COVID-19 vaccines that either are currently or will be undergoing Phase 3 clinical trials in the US.</a:t>
            </a:r>
          </a:p>
          <a:p>
            <a:pPr marL="171450" indent="-171450">
              <a:buFont typeface="Arial" panose="020B0604020202020204" pitchFamily="34" charset="0"/>
              <a:buChar char="•"/>
            </a:pPr>
            <a:r>
              <a:rPr lang="en-US" dirty="0"/>
              <a:t>mRNA (which include both the Pfizer and Moderna)</a:t>
            </a:r>
          </a:p>
          <a:p>
            <a:pPr marL="171450" indent="-171450">
              <a:buFont typeface="Arial" panose="020B0604020202020204" pitchFamily="34" charset="0"/>
              <a:buChar char="•"/>
            </a:pPr>
            <a:r>
              <a:rPr lang="en-US" dirty="0"/>
              <a:t>The Novavax vaccine contains purified pieces to trigger an immune response and have no live components</a:t>
            </a:r>
          </a:p>
          <a:p>
            <a:pPr marL="171450" indent="-171450">
              <a:buFont typeface="Arial" panose="020B0604020202020204" pitchFamily="34" charset="0"/>
              <a:buChar char="•"/>
            </a:pPr>
            <a:r>
              <a:rPr lang="en-US" dirty="0"/>
              <a:t>AstraZeneca uses a viral vector using an adenovirus that causes a common cold in chimpanzees, but in a weakened version, that scientists have replaced the genetic material for the same SARS-CoV 2 spike protein as the mRNA vaccine candidates to illicit making antibodies.</a:t>
            </a:r>
          </a:p>
          <a:p>
            <a:pPr marL="171450" indent="-171450">
              <a:buFont typeface="Arial" panose="020B0604020202020204" pitchFamily="34" charset="0"/>
              <a:buChar char="•"/>
            </a:pPr>
            <a:r>
              <a:rPr lang="en-US" dirty="0"/>
              <a:t>Janssen vaccine is a recombinant vector vaccine using a human adenovirus (which was modified so it does not replicate in humans) to express the COVID spike protein in cells.  </a:t>
            </a:r>
            <a:r>
              <a:rPr lang="en-US" b="1" dirty="0"/>
              <a:t>This vaccine is getting a lot of attention because it seems as if this one will require only one dose.</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8</a:t>
            </a:fld>
            <a:endParaRPr lang="en-US" dirty="0"/>
          </a:p>
        </p:txBody>
      </p:sp>
    </p:spTree>
    <p:extLst>
      <p:ext uri="{BB962C8B-B14F-4D97-AF65-F5344CB8AC3E}">
        <p14:creationId xmlns:p14="http://schemas.microsoft.com/office/powerpoint/2010/main" val="3074305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websites listed will provide the press release from each manufacturer regarding their vaccine information.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9</a:t>
            </a:fld>
            <a:endParaRPr lang="en-US" dirty="0"/>
          </a:p>
        </p:txBody>
      </p:sp>
    </p:spTree>
    <p:extLst>
      <p:ext uri="{BB962C8B-B14F-4D97-AF65-F5344CB8AC3E}">
        <p14:creationId xmlns:p14="http://schemas.microsoft.com/office/powerpoint/2010/main" val="2927777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going to discuss mRNA as these are the first 2 vaccines that we may see—and there is a LOT of discussion about these vaccines.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10</a:t>
            </a:fld>
            <a:endParaRPr lang="en-US" dirty="0"/>
          </a:p>
        </p:txBody>
      </p:sp>
    </p:spTree>
    <p:extLst>
      <p:ext uri="{BB962C8B-B14F-4D97-AF65-F5344CB8AC3E}">
        <p14:creationId xmlns:p14="http://schemas.microsoft.com/office/powerpoint/2010/main" val="3201687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0E9803A5-EFA6-40DB-8FA8-E6D6676991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69725"/>
            <a:ext cx="1981200" cy="708188"/>
          </a:xfrm>
          <a:prstGeom prst="rect">
            <a:avLst/>
          </a:prstGeom>
        </p:spPr>
      </p:pic>
    </p:spTree>
    <p:extLst>
      <p:ext uri="{BB962C8B-B14F-4D97-AF65-F5344CB8AC3E}">
        <p14:creationId xmlns:p14="http://schemas.microsoft.com/office/powerpoint/2010/main" val="3115744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85B469-5187-4EC5-A46A-5246E39C36E9}" type="datetime1">
              <a:rPr lang="en-US" smtClean="0">
                <a:solidFill>
                  <a:prstClr val="black"/>
                </a:solidFill>
              </a:rPr>
              <a:t>12/17/2020</a:t>
            </a:fld>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p:spPr>
        <p:txBody>
          <a:bodyPr/>
          <a:lstStyle/>
          <a:p>
            <a:fld id="{8ED21966-C764-4C40-97C3-3CEDFB59A7F5}" type="slidenum">
              <a:rPr lang="en-US" smtClean="0">
                <a:solidFill>
                  <a:prstClr val="black"/>
                </a:solidFill>
              </a:rPr>
              <a:pPr/>
              <a:t>‹#›</a:t>
            </a:fld>
            <a:endParaRPr lang="en-US" dirty="0">
              <a:solidFill>
                <a:prstClr val="black"/>
              </a:solidFill>
            </a:endParaRPr>
          </a:p>
        </p:txBody>
      </p:sp>
      <p:pic>
        <p:nvPicPr>
          <p:cNvPr id="6" name="Picture 5">
            <a:extLst>
              <a:ext uri="{FF2B5EF4-FFF2-40B4-BE49-F238E27FC236}">
                <a16:creationId xmlns:a16="http://schemas.microsoft.com/office/drawing/2014/main" id="{85BCF9A2-57A2-4F96-9C6C-1ADAD7F00E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69725"/>
            <a:ext cx="1981200" cy="708188"/>
          </a:xfrm>
          <a:prstGeom prst="rect">
            <a:avLst/>
          </a:prstGeom>
        </p:spPr>
      </p:pic>
    </p:spTree>
    <p:extLst>
      <p:ext uri="{BB962C8B-B14F-4D97-AF65-F5344CB8AC3E}">
        <p14:creationId xmlns:p14="http://schemas.microsoft.com/office/powerpoint/2010/main" val="3615223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EDD955-D679-42C0-8C7E-F3F25ECF904E}" type="datetime1">
              <a:rPr lang="en-US" smtClean="0">
                <a:solidFill>
                  <a:prstClr val="black"/>
                </a:solidFill>
              </a:rPr>
              <a:t>12/17/2020</a:t>
            </a:fld>
            <a:endParaRPr lang="en-US" dirty="0">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69725"/>
            <a:ext cx="1981200" cy="708188"/>
          </a:xfrm>
          <a:prstGeom prst="rect">
            <a:avLst/>
          </a:prstGeom>
        </p:spPr>
      </p:pic>
    </p:spTree>
    <p:extLst>
      <p:ext uri="{BB962C8B-B14F-4D97-AF65-F5344CB8AC3E}">
        <p14:creationId xmlns:p14="http://schemas.microsoft.com/office/powerpoint/2010/main" val="3792204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E55542-2A52-46FD-A5AC-DD17EE18F3A6}" type="datetime1">
              <a:rPr lang="en-US" smtClean="0">
                <a:solidFill>
                  <a:prstClr val="black"/>
                </a:solidFill>
              </a:rPr>
              <a:t>12/17/2020</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pic>
        <p:nvPicPr>
          <p:cNvPr id="7" name="Picture 6">
            <a:extLst>
              <a:ext uri="{FF2B5EF4-FFF2-40B4-BE49-F238E27FC236}">
                <a16:creationId xmlns:a16="http://schemas.microsoft.com/office/drawing/2014/main" id="{936C90E5-F9D5-43CD-A0C4-5626FCC60F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69725"/>
            <a:ext cx="1981200" cy="708188"/>
          </a:xfrm>
          <a:prstGeom prst="rect">
            <a:avLst/>
          </a:prstGeom>
        </p:spPr>
      </p:pic>
    </p:spTree>
    <p:extLst>
      <p:ext uri="{BB962C8B-B14F-4D97-AF65-F5344CB8AC3E}">
        <p14:creationId xmlns:p14="http://schemas.microsoft.com/office/powerpoint/2010/main" val="1669140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13C75C-1DD4-4EFB-96F4-CD016AE835F6}" type="datetime1">
              <a:rPr lang="en-US" smtClean="0">
                <a:solidFill>
                  <a:prstClr val="black"/>
                </a:solidFill>
              </a:rPr>
              <a:t>12/17/2020</a:t>
            </a:fld>
            <a:endParaRPr lang="en-US" dirty="0">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pic>
        <p:nvPicPr>
          <p:cNvPr id="8" name="Picture 7">
            <a:extLst>
              <a:ext uri="{FF2B5EF4-FFF2-40B4-BE49-F238E27FC236}">
                <a16:creationId xmlns:a16="http://schemas.microsoft.com/office/drawing/2014/main" id="{BF4F55C6-B0BC-4894-9D4B-6156D6A400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69725"/>
            <a:ext cx="1981200" cy="708188"/>
          </a:xfrm>
          <a:prstGeom prst="rect">
            <a:avLst/>
          </a:prstGeom>
        </p:spPr>
      </p:pic>
    </p:spTree>
    <p:extLst>
      <p:ext uri="{BB962C8B-B14F-4D97-AF65-F5344CB8AC3E}">
        <p14:creationId xmlns:p14="http://schemas.microsoft.com/office/powerpoint/2010/main" val="119189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81A95B-B40D-432F-BDE3-0F0C037B57E3}" type="datetime1">
              <a:rPr lang="en-US" smtClean="0">
                <a:solidFill>
                  <a:prstClr val="black"/>
                </a:solidFill>
              </a:rPr>
              <a:t>12/17/2020</a:t>
            </a:fld>
            <a:endParaRPr lang="en-US" dirty="0">
              <a:solidFill>
                <a:prstClr val="black"/>
              </a:solidFill>
            </a:endParaRPr>
          </a:p>
        </p:txBody>
      </p:sp>
      <p:sp>
        <p:nvSpPr>
          <p:cNvPr id="9" name="Slide Number Placeholder 8"/>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8827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045820-4DB1-4339-8AEB-7BCAF0FDFEA8}" type="datetime1">
              <a:rPr lang="en-US" smtClean="0">
                <a:solidFill>
                  <a:prstClr val="black"/>
                </a:solidFill>
              </a:rPr>
              <a:t>12/17/2020</a:t>
            </a:fld>
            <a:endParaRPr lang="en-US" dirty="0">
              <a:solidFill>
                <a:prstClr val="black"/>
              </a:solidFill>
            </a:endParaRPr>
          </a:p>
        </p:txBody>
      </p:sp>
      <p:sp>
        <p:nvSpPr>
          <p:cNvPr id="5" name="Slide Number Placeholder 4"/>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pic>
        <p:nvPicPr>
          <p:cNvPr id="6" name="Picture 5">
            <a:extLst>
              <a:ext uri="{FF2B5EF4-FFF2-40B4-BE49-F238E27FC236}">
                <a16:creationId xmlns:a16="http://schemas.microsoft.com/office/drawing/2014/main" id="{AC2DFD05-C655-4D1F-9BA0-23752AA6F6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69725"/>
            <a:ext cx="1981200" cy="708188"/>
          </a:xfrm>
          <a:prstGeom prst="rect">
            <a:avLst/>
          </a:prstGeom>
        </p:spPr>
      </p:pic>
    </p:spTree>
    <p:extLst>
      <p:ext uri="{BB962C8B-B14F-4D97-AF65-F5344CB8AC3E}">
        <p14:creationId xmlns:p14="http://schemas.microsoft.com/office/powerpoint/2010/main" val="361453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A1124-85F9-448D-B3E4-AC9E07F4E290}" type="datetime1">
              <a:rPr lang="en-US" smtClean="0">
                <a:solidFill>
                  <a:prstClr val="black"/>
                </a:solidFill>
              </a:rPr>
              <a:t>12/17/2020</a:t>
            </a:fld>
            <a:endParaRPr lang="en-US" dirty="0">
              <a:solidFill>
                <a:prstClr val="black"/>
              </a:solidFill>
            </a:endParaRPr>
          </a:p>
        </p:txBody>
      </p:sp>
      <p:sp>
        <p:nvSpPr>
          <p:cNvPr id="4" name="Slide Number Placeholder 3"/>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pic>
        <p:nvPicPr>
          <p:cNvPr id="5" name="Picture 4">
            <a:extLst>
              <a:ext uri="{FF2B5EF4-FFF2-40B4-BE49-F238E27FC236}">
                <a16:creationId xmlns:a16="http://schemas.microsoft.com/office/drawing/2014/main" id="{419BB5C9-FC73-4804-861F-DD93BDDC4C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69725"/>
            <a:ext cx="1981200" cy="708188"/>
          </a:xfrm>
          <a:prstGeom prst="rect">
            <a:avLst/>
          </a:prstGeom>
        </p:spPr>
      </p:pic>
    </p:spTree>
    <p:extLst>
      <p:ext uri="{BB962C8B-B14F-4D97-AF65-F5344CB8AC3E}">
        <p14:creationId xmlns:p14="http://schemas.microsoft.com/office/powerpoint/2010/main" val="1981344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C9F4AF-83BA-4844-90A6-1A2537F102CC}" type="datetime1">
              <a:rPr lang="en-US" smtClean="0">
                <a:solidFill>
                  <a:prstClr val="black"/>
                </a:solidFill>
              </a:rPr>
              <a:t>12/17/2020</a:t>
            </a:fld>
            <a:endParaRPr lang="en-US" dirty="0">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pic>
        <p:nvPicPr>
          <p:cNvPr id="8" name="Picture 7">
            <a:extLst>
              <a:ext uri="{FF2B5EF4-FFF2-40B4-BE49-F238E27FC236}">
                <a16:creationId xmlns:a16="http://schemas.microsoft.com/office/drawing/2014/main" id="{09849B57-4B73-4165-9059-71076BC754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69725"/>
            <a:ext cx="1981200" cy="708188"/>
          </a:xfrm>
          <a:prstGeom prst="rect">
            <a:avLst/>
          </a:prstGeom>
        </p:spPr>
      </p:pic>
    </p:spTree>
    <p:extLst>
      <p:ext uri="{BB962C8B-B14F-4D97-AF65-F5344CB8AC3E}">
        <p14:creationId xmlns:p14="http://schemas.microsoft.com/office/powerpoint/2010/main" val="2193369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FF0AA6-727A-4116-83EB-06F1397B9832}" type="datetime1">
              <a:rPr lang="en-US" smtClean="0">
                <a:solidFill>
                  <a:prstClr val="black"/>
                </a:solidFill>
              </a:rPr>
              <a:t>12/17/2020</a:t>
            </a:fld>
            <a:endParaRPr lang="en-US" dirty="0">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pic>
        <p:nvPicPr>
          <p:cNvPr id="8" name="Picture 7">
            <a:extLst>
              <a:ext uri="{FF2B5EF4-FFF2-40B4-BE49-F238E27FC236}">
                <a16:creationId xmlns:a16="http://schemas.microsoft.com/office/drawing/2014/main" id="{9DEE8811-35E9-4324-BED5-D8D232F364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69725"/>
            <a:ext cx="1981200" cy="708188"/>
          </a:xfrm>
          <a:prstGeom prst="rect">
            <a:avLst/>
          </a:prstGeom>
        </p:spPr>
      </p:pic>
    </p:spTree>
    <p:extLst>
      <p:ext uri="{BB962C8B-B14F-4D97-AF65-F5344CB8AC3E}">
        <p14:creationId xmlns:p14="http://schemas.microsoft.com/office/powerpoint/2010/main" val="163811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file:///S:\CREATIVE_SERVICES\LeadingAge%20Collateral\LeadingAge%20PowerPoint\2017%20PPTs\PPT%20images\LeadingAge_PMS%20Cool%20Grey%2011.jpg"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fld id="{EA25747C-6F3A-4B6F-85EC-0F505796E425}" type="datetime1">
              <a:rPr lang="en-US" smtClean="0">
                <a:solidFill>
                  <a:prstClr val="black"/>
                </a:solidFill>
              </a:rPr>
              <a:t>12/17/2020</a:t>
            </a:fld>
            <a:endParaRPr lang="en-US" dirty="0">
              <a:solidFill>
                <a:prstClr val="black"/>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8ED21966-C764-4C40-97C3-3CEDFB59A7F5}" type="slidenum">
              <a:rPr lang="en-US" smtClean="0">
                <a:solidFill>
                  <a:prstClr val="black"/>
                </a:solidFill>
              </a:rPr>
              <a:pPr/>
              <a:t>‹#›</a:t>
            </a:fld>
            <a:endParaRPr lang="en-US" dirty="0">
              <a:solidFill>
                <a:prstClr val="black"/>
              </a:solidFill>
            </a:endParaRPr>
          </a:p>
        </p:txBody>
      </p:sp>
      <p:pic>
        <p:nvPicPr>
          <p:cNvPr id="9" name="Picture 8"/>
          <p:cNvPicPr>
            <a:picLocks noChangeAspect="1"/>
          </p:cNvPicPr>
          <p:nvPr userDrawn="1"/>
        </p:nvPicPr>
        <p:blipFill>
          <a:blip r:embed="rId12" r:link="rId13" cstate="print">
            <a:extLst>
              <a:ext uri="{28A0092B-C50C-407E-A947-70E740481C1C}">
                <a14:useLocalDpi xmlns:a14="http://schemas.microsoft.com/office/drawing/2010/main" val="0"/>
              </a:ext>
            </a:extLst>
          </a:blip>
          <a:stretch>
            <a:fillRect/>
          </a:stretch>
        </p:blipFill>
        <p:spPr>
          <a:xfrm>
            <a:off x="6503377" y="6149609"/>
            <a:ext cx="2209800" cy="650896"/>
          </a:xfrm>
          <a:prstGeom prst="rect">
            <a:avLst/>
          </a:prstGeom>
        </p:spPr>
      </p:pic>
      <p:sp>
        <p:nvSpPr>
          <p:cNvPr id="7" name="TextBox 6"/>
          <p:cNvSpPr txBox="1"/>
          <p:nvPr userDrawn="1"/>
        </p:nvSpPr>
        <p:spPr>
          <a:xfrm>
            <a:off x="2514600" y="6356350"/>
            <a:ext cx="3962400" cy="323165"/>
          </a:xfrm>
          <a:prstGeom prst="rect">
            <a:avLst/>
          </a:prstGeom>
          <a:noFill/>
        </p:spPr>
        <p:txBody>
          <a:bodyPr wrap="square" rtlCol="0">
            <a:spAutoFit/>
          </a:bodyPr>
          <a:lstStyle/>
          <a:p>
            <a:pPr algn="ctr"/>
            <a:r>
              <a:rPr lang="en-US" sz="500" kern="1200" dirty="0">
                <a:solidFill>
                  <a:schemeClr val="tx1"/>
                </a:solidFill>
                <a:effectLst/>
                <a:latin typeface="Calibri" panose="020F0502020204030204" pitchFamily="34" charset="0"/>
                <a:ea typeface="+mn-ea"/>
                <a:cs typeface="Arial" charset="0"/>
              </a:rPr>
              <a:t>This document is for general informational purposes only.  </a:t>
            </a:r>
          </a:p>
          <a:p>
            <a:pPr algn="ctr"/>
            <a:r>
              <a:rPr lang="en-US" sz="500" kern="1200" dirty="0">
                <a:solidFill>
                  <a:schemeClr val="tx1"/>
                </a:solidFill>
                <a:effectLst/>
                <a:latin typeface="Calibri" panose="020F0502020204030204" pitchFamily="34" charset="0"/>
                <a:ea typeface="+mn-ea"/>
                <a:cs typeface="Arial" charset="0"/>
              </a:rPr>
              <a:t>It does not represent legal advice nor relied upon as supporting documentation or advice with CMS or other regulatory entities.</a:t>
            </a:r>
          </a:p>
          <a:p>
            <a:pPr algn="ctr"/>
            <a:r>
              <a:rPr lang="en-US" sz="500" kern="1200" dirty="0">
                <a:solidFill>
                  <a:schemeClr val="tx1"/>
                </a:solidFill>
                <a:effectLst/>
                <a:latin typeface="Calibri" panose="020F0502020204030204" pitchFamily="34" charset="0"/>
                <a:ea typeface="+mn-ea"/>
                <a:cs typeface="Arial" charset="0"/>
              </a:rPr>
              <a:t>© Pathway Health Services, Inc. – All Rights Reserved – Copy with Permission Only </a:t>
            </a:r>
          </a:p>
        </p:txBody>
      </p:sp>
      <p:pic>
        <p:nvPicPr>
          <p:cNvPr id="10" name="Picture 9">
            <a:extLst>
              <a:ext uri="{FF2B5EF4-FFF2-40B4-BE49-F238E27FC236}">
                <a16:creationId xmlns:a16="http://schemas.microsoft.com/office/drawing/2014/main" id="{205A3798-5358-442B-B70A-09435E4DCF0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6069725"/>
            <a:ext cx="1981200" cy="708188"/>
          </a:xfrm>
          <a:prstGeom prst="rect">
            <a:avLst/>
          </a:prstGeom>
        </p:spPr>
      </p:pic>
    </p:spTree>
    <p:extLst>
      <p:ext uri="{BB962C8B-B14F-4D97-AF65-F5344CB8AC3E}">
        <p14:creationId xmlns:p14="http://schemas.microsoft.com/office/powerpoint/2010/main" val="130396168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hyperlink" Target="https://www.cdc.gov/vaccines/covid-19/hcp/mrna-vaccine-basics.html"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cdc.gov/vaccines/covid-19/hcp/mrna-vaccine-basics.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2.cdc.gov/vaccines/ed/covid19/"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www.cdc.gov/coronavirus/2019-ncov/vaccines/vaccine-benefits.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dc.gov/vaccines/covid-19/info-by-product/pfizer/anaphylaxis-management.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c.gov/vaccines/covid-19/hcp/prepare.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vaers.hhs.gov/"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hyperlink" Target="https://open.fda.gov/data/faer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cms.gov/medicare/covid-19/snf-enforcement-discretion-relating-certain-pharmacy-billin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3" Type="http://schemas.openxmlformats.org/officeDocument/2006/relationships/hyperlink" Target="https://www.cms.gov/covidvax" TargetMode="External"/><Relationship Id="rId2" Type="http://schemas.openxmlformats.org/officeDocument/2006/relationships/hyperlink" Target="https://www.cms.gov/medicare/covid-19/medicare-covid-19-vaccine-shot-payment" TargetMode="Externa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medicaid.gov/state-resource-center/downloads/covid-19-vaccine-toolkit.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govinfo.gov/content/pkg/FR-2020-11-06/pdf/2020-24332.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hrsa.gov/CovidUninsuredClai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cdc.gov/vaccines/covid-19/downloads/COVID-19-Clinical-Training-and-Resources-for-HCPs.pdf" TargetMode="External"/><Relationship Id="rId2" Type="http://schemas.openxmlformats.org/officeDocument/2006/relationships/hyperlink" Target="https://www.cdc.gov/vaccines/covid-19/hcp/mrna-vaccine-basics.html" TargetMode="External"/><Relationship Id="rId1" Type="http://schemas.openxmlformats.org/officeDocument/2006/relationships/slideLayout" Target="../slideLayouts/slideLayout2.xml"/><Relationship Id="rId4" Type="http://schemas.openxmlformats.org/officeDocument/2006/relationships/hyperlink" Target="https://www.cdc.gov/vaccines/acip/index.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2.cdc.gov/vaccines/ed/covid19/" TargetMode="External"/><Relationship Id="rId2" Type="http://schemas.openxmlformats.org/officeDocument/2006/relationships/hyperlink" Target="https://www.cdc.gov/coronavirus/2019-ncov/vaccines/different-vaccines/how-they-work.html" TargetMode="External"/><Relationship Id="rId1" Type="http://schemas.openxmlformats.org/officeDocument/2006/relationships/slideLayout" Target="../slideLayouts/slideLayout2.xml"/><Relationship Id="rId4" Type="http://schemas.openxmlformats.org/officeDocument/2006/relationships/hyperlink" Target="https://www.cdc.gov/vaccines/imz-managers/downloads/COVID-19-Vaccination-Program-Interim_Playbook.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cms.gov/covidvax" TargetMode="External"/><Relationship Id="rId2" Type="http://schemas.openxmlformats.org/officeDocument/2006/relationships/hyperlink" Target="https://www2.cdc.gov/vaccines/ed/covid19/" TargetMode="External"/><Relationship Id="rId1" Type="http://schemas.openxmlformats.org/officeDocument/2006/relationships/slideLayout" Target="../slideLayouts/slideLayout2.xml"/><Relationship Id="rId4" Type="http://schemas.openxmlformats.org/officeDocument/2006/relationships/hyperlink" Target="https://www.cms.gov/covidvax-provider"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investors.modernatx.com/news-releases/news-release-details/moderna-announces-primary-efficacy-analysis-phase-3-cove-study" TargetMode="External"/><Relationship Id="rId2" Type="http://schemas.openxmlformats.org/officeDocument/2006/relationships/hyperlink" Target="https://www.pfizer.com/news/press-release/press-release-detail/pfizer-and-biontech-achieve-first-authorization-world" TargetMode="External"/><Relationship Id="rId1" Type="http://schemas.openxmlformats.org/officeDocument/2006/relationships/slideLayout" Target="../slideLayouts/slideLayout2.xml"/><Relationship Id="rId6" Type="http://schemas.openxmlformats.org/officeDocument/2006/relationships/hyperlink" Target="https://ir.novavax.com/news-releases/news-release-details/novavax-covid-19-vaccine-granted-fast-track-designation-us-fda" TargetMode="External"/><Relationship Id="rId5" Type="http://schemas.openxmlformats.org/officeDocument/2006/relationships/hyperlink" Target="https://www.jnj.com/coronavirus/about-phase-3-study-of-our-covid-19-vaccine-candidate" TargetMode="External"/><Relationship Id="rId4" Type="http://schemas.openxmlformats.org/officeDocument/2006/relationships/hyperlink" Target="https://www.astrazeneca.com/media-centre/press-releases/2020/azd1222hlr.html"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cdc.gov/vaccines/covid-19/info-by-product/pfizer/anaphylaxis-management.html" TargetMode="External"/><Relationship Id="rId2" Type="http://schemas.openxmlformats.org/officeDocument/2006/relationships/hyperlink" Target="https://www.cdc.gov/vaccines/hcp/acip-recs/vacc-specific/covid-19.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cdc.gov/vaccines/acip/index.html"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cms.gov/medicare/covid-19/medicare-covid-19-vaccine-shot-payment" TargetMode="External"/><Relationship Id="rId2" Type="http://schemas.openxmlformats.org/officeDocument/2006/relationships/hyperlink" Target="https://www.cms.gov/medicare/covid-19/snf-enforcement-discretion-relating-certain-pharmacy-billin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medicaid.gov/state-resource-center/downloads/covid-19-vaccine-toolkit.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hrsa.gov/CovidUninsuredClai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dx.doi.org/10.15585/mmwr.mm6949e1" TargetMode="External"/><Relationship Id="rId1" Type="http://schemas.openxmlformats.org/officeDocument/2006/relationships/slideLayout" Target="../slideLayouts/slideLayout2.xml"/><Relationship Id="rId4" Type="http://schemas.openxmlformats.org/officeDocument/2006/relationships/hyperlink" Target="https://www.cdc.gov/mmwr/volumes/69/wr/mm6949e1.h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cdc.gov/coronavirus/2019-ncov/vaccines/different-vaccines/how-they-work.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cdc.gov/vaccines/covid-19/hcp/mrna-vaccine-basics.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astrazeneca.com/media-centre/press-releases/2020/azd1222hlr.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pfizer.com/news/press-release/press-release-detail/pfizer-and-biontech-achieve-first-authorization-world" TargetMode="External"/><Relationship Id="rId7" Type="http://schemas.openxmlformats.org/officeDocument/2006/relationships/hyperlink" Target="https://ir.novavax.com/news-releases/news-release-details/novavax-covid-19-vaccine-granted-fast-track-designation-us-fd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jnj.com/coronavirus/about-phase-3-study-of-our-covid-19-vaccine-candidate" TargetMode="External"/><Relationship Id="rId5" Type="http://schemas.openxmlformats.org/officeDocument/2006/relationships/hyperlink" Target="https://www.astrazeneca.com/media-centre/press-releases/2020/azd1222hlr.html" TargetMode="External"/><Relationship Id="rId4" Type="http://schemas.openxmlformats.org/officeDocument/2006/relationships/hyperlink" Target="https://investors.modernatx.com/news-releases/news-release-details/moderna-announces-primary-efficacy-analysis-phase-3-cove-study"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685800" y="1219200"/>
            <a:ext cx="7772400" cy="1162050"/>
          </a:xfrm>
        </p:spPr>
        <p:txBody>
          <a:bodyPr>
            <a:normAutofit fontScale="90000"/>
          </a:bodyPr>
          <a:lstStyle/>
          <a:p>
            <a:r>
              <a:rPr lang="en-US" b="1" dirty="0">
                <a:solidFill>
                  <a:schemeClr val="bg1"/>
                </a:solidFill>
              </a:rPr>
              <a:t>Introduction to COVID-19 Vaccine </a:t>
            </a:r>
          </a:p>
        </p:txBody>
      </p:sp>
      <p:sp>
        <p:nvSpPr>
          <p:cNvPr id="2" name="Subtitle 1"/>
          <p:cNvSpPr>
            <a:spLocks noGrp="1"/>
          </p:cNvSpPr>
          <p:nvPr>
            <p:ph type="subTitle" idx="1"/>
          </p:nvPr>
        </p:nvSpPr>
        <p:spPr>
          <a:xfrm>
            <a:off x="1371600" y="2457450"/>
            <a:ext cx="6400800" cy="914400"/>
          </a:xfrm>
        </p:spPr>
        <p:txBody>
          <a:bodyPr/>
          <a:lstStyle/>
          <a:p>
            <a:r>
              <a:rPr lang="en-US" dirty="0">
                <a:solidFill>
                  <a:schemeClr val="bg1"/>
                </a:solidFill>
              </a:rPr>
              <a:t>For Facility Leadership</a:t>
            </a:r>
          </a:p>
        </p:txBody>
      </p:sp>
    </p:spTree>
    <p:extLst>
      <p:ext uri="{BB962C8B-B14F-4D97-AF65-F5344CB8AC3E}">
        <p14:creationId xmlns:p14="http://schemas.microsoft.com/office/powerpoint/2010/main" val="3509872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0FD30-A828-4918-B1F1-D3FE0FAE7F08}"/>
              </a:ext>
            </a:extLst>
          </p:cNvPr>
          <p:cNvSpPr>
            <a:spLocks noGrp="1"/>
          </p:cNvSpPr>
          <p:nvPr>
            <p:ph type="title"/>
          </p:nvPr>
        </p:nvSpPr>
        <p:spPr/>
        <p:txBody>
          <a:bodyPr/>
          <a:lstStyle/>
          <a:p>
            <a:r>
              <a:rPr lang="en-US" dirty="0"/>
              <a:t>mRNA Vaccines</a:t>
            </a:r>
          </a:p>
        </p:txBody>
      </p:sp>
      <p:sp>
        <p:nvSpPr>
          <p:cNvPr id="3" name="Text Placeholder 2">
            <a:extLst>
              <a:ext uri="{FF2B5EF4-FFF2-40B4-BE49-F238E27FC236}">
                <a16:creationId xmlns:a16="http://schemas.microsoft.com/office/drawing/2014/main" id="{AC5CDB3C-C2C4-467A-969B-F1731A2C1E90}"/>
              </a:ext>
            </a:extLst>
          </p:cNvPr>
          <p:cNvSpPr>
            <a:spLocks noGrp="1"/>
          </p:cNvSpPr>
          <p:nvPr>
            <p:ph type="body" idx="1"/>
          </p:nvPr>
        </p:nvSpPr>
        <p:spPr/>
        <p:txBody>
          <a:bodyPr/>
          <a:lstStyle/>
          <a:p>
            <a:r>
              <a:rPr lang="en-US" dirty="0"/>
              <a:t>Overview </a:t>
            </a:r>
          </a:p>
        </p:txBody>
      </p:sp>
    </p:spTree>
    <p:extLst>
      <p:ext uri="{BB962C8B-B14F-4D97-AF65-F5344CB8AC3E}">
        <p14:creationId xmlns:p14="http://schemas.microsoft.com/office/powerpoint/2010/main" val="225579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lstStyle/>
          <a:p>
            <a:r>
              <a:rPr lang="en-US" dirty="0"/>
              <a:t>mRNA COVID-19 Vaccines</a:t>
            </a:r>
          </a:p>
        </p:txBody>
      </p:sp>
      <p:graphicFrame>
        <p:nvGraphicFramePr>
          <p:cNvPr id="4" name="Content Placeholder 6">
            <a:extLst>
              <a:ext uri="{FF2B5EF4-FFF2-40B4-BE49-F238E27FC236}">
                <a16:creationId xmlns:a16="http://schemas.microsoft.com/office/drawing/2014/main" id="{71804309-5A0B-43B2-859D-111D76073C18}"/>
              </a:ext>
            </a:extLst>
          </p:cNvPr>
          <p:cNvGraphicFramePr>
            <a:graphicFrameLocks noGrp="1"/>
          </p:cNvGraphicFramePr>
          <p:nvPr>
            <p:ph idx="1"/>
            <p:extLst>
              <p:ext uri="{D42A27DB-BD31-4B8C-83A1-F6EECF244321}">
                <p14:modId xmlns:p14="http://schemas.microsoft.com/office/powerpoint/2010/main" val="3620337637"/>
              </p:ext>
            </p:extLst>
          </p:nvPr>
        </p:nvGraphicFramePr>
        <p:xfrm>
          <a:off x="-381000" y="1676400"/>
          <a:ext cx="94488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ABBF9DA-7496-40B9-97E8-36E1938618AC}"/>
              </a:ext>
            </a:extLst>
          </p:cNvPr>
          <p:cNvSpPr txBox="1"/>
          <p:nvPr/>
        </p:nvSpPr>
        <p:spPr>
          <a:xfrm>
            <a:off x="4191000" y="5153918"/>
            <a:ext cx="4687910" cy="646331"/>
          </a:xfrm>
          <a:prstGeom prst="rect">
            <a:avLst/>
          </a:prstGeom>
          <a:noFill/>
        </p:spPr>
        <p:txBody>
          <a:bodyPr wrap="square">
            <a:spAutoFit/>
          </a:bodyPr>
          <a:lstStyle/>
          <a:p>
            <a:pPr algn="r"/>
            <a:r>
              <a:rPr lang="en-US" dirty="0">
                <a:hlinkClick r:id="rId8"/>
              </a:rPr>
              <a:t>https://www.cdc.gov/vaccines/covid-19/hcp/mrna-vaccine-basics.html</a:t>
            </a:r>
            <a:r>
              <a:rPr lang="en-US" dirty="0"/>
              <a:t> </a:t>
            </a:r>
          </a:p>
        </p:txBody>
      </p:sp>
    </p:spTree>
    <p:extLst>
      <p:ext uri="{BB962C8B-B14F-4D97-AF65-F5344CB8AC3E}">
        <p14:creationId xmlns:p14="http://schemas.microsoft.com/office/powerpoint/2010/main" val="2000435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lstStyle/>
          <a:p>
            <a:r>
              <a:rPr lang="en-US" dirty="0"/>
              <a:t>Benefits of the mRNA Vaccine</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idx="1"/>
          </p:nvPr>
        </p:nvSpPr>
        <p:spPr>
          <a:xfrm>
            <a:off x="457200" y="1600200"/>
            <a:ext cx="4953000" cy="4525963"/>
          </a:xfrm>
        </p:spPr>
        <p:txBody>
          <a:bodyPr>
            <a:normAutofit fontScale="92500" lnSpcReduction="10000"/>
          </a:bodyPr>
          <a:lstStyle/>
          <a:p>
            <a:r>
              <a:rPr lang="en-US" sz="3200" dirty="0"/>
              <a:t>Non-infectious element</a:t>
            </a:r>
          </a:p>
          <a:p>
            <a:r>
              <a:rPr lang="en-US" sz="3200" dirty="0"/>
              <a:t>Manufacturing times are shorter</a:t>
            </a:r>
          </a:p>
          <a:p>
            <a:r>
              <a:rPr lang="en-US" sz="3200" dirty="0"/>
              <a:t>Can be developed in a lab </a:t>
            </a:r>
          </a:p>
          <a:p>
            <a:r>
              <a:rPr lang="en-US" sz="3200" dirty="0"/>
              <a:t>Process can be standardized</a:t>
            </a:r>
          </a:p>
          <a:p>
            <a:r>
              <a:rPr lang="en-US" sz="3200" dirty="0"/>
              <a:t>“In the future, mRNA vaccine technology may allow for one vaccine to target multiple diseases”</a:t>
            </a:r>
          </a:p>
          <a:p>
            <a:endParaRPr lang="en-US" dirty="0"/>
          </a:p>
        </p:txBody>
      </p:sp>
      <p:pic>
        <p:nvPicPr>
          <p:cNvPr id="4" name="Content Placeholder 5" descr="A picture containing indoor, person, holding, toothbrush&#10;&#10;Description automatically generated">
            <a:extLst>
              <a:ext uri="{FF2B5EF4-FFF2-40B4-BE49-F238E27FC236}">
                <a16:creationId xmlns:a16="http://schemas.microsoft.com/office/drawing/2014/main" id="{5F000C7A-F902-4BC5-BF77-12101FF1AAB9}"/>
              </a:ext>
            </a:extLst>
          </p:cNvPr>
          <p:cNvPicPr>
            <a:picLocks noChangeAspect="1"/>
          </p:cNvPicPr>
          <p:nvPr/>
        </p:nvPicPr>
        <p:blipFill rotWithShape="1">
          <a:blip r:embed="rId3"/>
          <a:srcRect l="7166" r="3603" b="1"/>
          <a:stretch/>
        </p:blipFill>
        <p:spPr>
          <a:xfrm>
            <a:off x="5516313" y="2286000"/>
            <a:ext cx="3170487" cy="26648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3044A0B7-4FE1-470D-86B0-1B5E16D9D92E}"/>
              </a:ext>
            </a:extLst>
          </p:cNvPr>
          <p:cNvSpPr txBox="1"/>
          <p:nvPr/>
        </p:nvSpPr>
        <p:spPr>
          <a:xfrm>
            <a:off x="4343400" y="5278192"/>
            <a:ext cx="4572000" cy="646331"/>
          </a:xfrm>
          <a:prstGeom prst="rect">
            <a:avLst/>
          </a:prstGeom>
          <a:noFill/>
        </p:spPr>
        <p:txBody>
          <a:bodyPr wrap="square">
            <a:spAutoFit/>
          </a:bodyPr>
          <a:lstStyle/>
          <a:p>
            <a:pPr algn="r"/>
            <a:r>
              <a:rPr lang="en-US" dirty="0">
                <a:hlinkClick r:id="rId4"/>
              </a:rPr>
              <a:t>https://www.cdc.gov/vaccines/covid-19/hcp/mrna-vaccine-basics.html</a:t>
            </a:r>
            <a:r>
              <a:rPr lang="en-US" dirty="0"/>
              <a:t> </a:t>
            </a:r>
          </a:p>
        </p:txBody>
      </p:sp>
    </p:spTree>
    <p:extLst>
      <p:ext uri="{BB962C8B-B14F-4D97-AF65-F5344CB8AC3E}">
        <p14:creationId xmlns:p14="http://schemas.microsoft.com/office/powerpoint/2010/main" val="435718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BEC28-0362-45FF-88EB-42BFBF31D47D}"/>
              </a:ext>
            </a:extLst>
          </p:cNvPr>
          <p:cNvSpPr>
            <a:spLocks noGrp="1"/>
          </p:cNvSpPr>
          <p:nvPr>
            <p:ph type="title"/>
          </p:nvPr>
        </p:nvSpPr>
        <p:spPr/>
        <p:txBody>
          <a:bodyPr>
            <a:normAutofit fontScale="90000"/>
          </a:bodyPr>
          <a:lstStyle/>
          <a:p>
            <a:r>
              <a:rPr lang="en-US" dirty="0"/>
              <a:t>Beginning  a COVID-19 Vaccination Plan</a:t>
            </a:r>
            <a:br>
              <a:rPr lang="en-US" dirty="0"/>
            </a:br>
            <a:endParaRPr lang="en-US" dirty="0"/>
          </a:p>
        </p:txBody>
      </p:sp>
      <p:sp>
        <p:nvSpPr>
          <p:cNvPr id="3" name="Text Placeholder 2">
            <a:extLst>
              <a:ext uri="{FF2B5EF4-FFF2-40B4-BE49-F238E27FC236}">
                <a16:creationId xmlns:a16="http://schemas.microsoft.com/office/drawing/2014/main" id="{499A42AD-7BDA-406F-A91A-F61D08C2C4AE}"/>
              </a:ext>
            </a:extLst>
          </p:cNvPr>
          <p:cNvSpPr>
            <a:spLocks noGrp="1"/>
          </p:cNvSpPr>
          <p:nvPr>
            <p:ph type="body" idx="1"/>
          </p:nvPr>
        </p:nvSpPr>
        <p:spPr/>
        <p:txBody>
          <a:bodyPr/>
          <a:lstStyle/>
          <a:p>
            <a:r>
              <a:rPr lang="en-US" dirty="0"/>
              <a:t>Initial Facility Recommendations</a:t>
            </a:r>
          </a:p>
        </p:txBody>
      </p:sp>
    </p:spTree>
    <p:extLst>
      <p:ext uri="{BB962C8B-B14F-4D97-AF65-F5344CB8AC3E}">
        <p14:creationId xmlns:p14="http://schemas.microsoft.com/office/powerpoint/2010/main" val="4193365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a:xfrm>
            <a:off x="457200" y="274638"/>
            <a:ext cx="8229600" cy="1143000"/>
          </a:xfrm>
        </p:spPr>
        <p:txBody>
          <a:bodyPr anchor="ctr">
            <a:normAutofit/>
          </a:bodyPr>
          <a:lstStyle/>
          <a:p>
            <a:r>
              <a:rPr lang="en-US" dirty="0"/>
              <a:t>QAA Committee Meeting</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sz="half" idx="1"/>
          </p:nvPr>
        </p:nvSpPr>
        <p:spPr>
          <a:xfrm>
            <a:off x="457200" y="1600200"/>
            <a:ext cx="4038600" cy="4525963"/>
          </a:xfrm>
        </p:spPr>
        <p:txBody>
          <a:bodyPr>
            <a:normAutofit/>
          </a:bodyPr>
          <a:lstStyle/>
          <a:p>
            <a:pPr marL="342900" marR="0" lvl="0" indent="-342900">
              <a:spcBef>
                <a:spcPts val="0"/>
              </a:spcBef>
              <a:spcAft>
                <a:spcPts val="0"/>
              </a:spcAft>
              <a:buFont typeface="Symbol" panose="05050102010706020507" pitchFamily="18" charset="2"/>
              <a:buChar char=""/>
            </a:pPr>
            <a:r>
              <a:rPr lang="en-US" dirty="0">
                <a:effectLst/>
              </a:rPr>
              <a:t>Initial QAA Committee Meeting to begin planning, to include (at a minimum):</a:t>
            </a:r>
          </a:p>
          <a:p>
            <a:pPr marL="742950" marR="0" lvl="1" indent="-285750">
              <a:spcBef>
                <a:spcPts val="0"/>
              </a:spcBef>
              <a:spcAft>
                <a:spcPts val="0"/>
              </a:spcAft>
              <a:buFont typeface="Courier New" panose="02070309020205020404" pitchFamily="49" charset="0"/>
              <a:buChar char="o"/>
            </a:pPr>
            <a:r>
              <a:rPr lang="en-US" sz="2800" dirty="0">
                <a:effectLst/>
              </a:rPr>
              <a:t>Administrator</a:t>
            </a:r>
          </a:p>
          <a:p>
            <a:pPr marL="742950" marR="0" lvl="1" indent="-285750">
              <a:spcBef>
                <a:spcPts val="0"/>
              </a:spcBef>
              <a:spcAft>
                <a:spcPts val="0"/>
              </a:spcAft>
              <a:buFont typeface="Courier New" panose="02070309020205020404" pitchFamily="49" charset="0"/>
              <a:buChar char="o"/>
            </a:pPr>
            <a:r>
              <a:rPr lang="en-US" sz="2800" dirty="0">
                <a:effectLst/>
              </a:rPr>
              <a:t>DON</a:t>
            </a:r>
          </a:p>
          <a:p>
            <a:pPr marL="742950" marR="0" lvl="1" indent="-285750">
              <a:spcBef>
                <a:spcPts val="0"/>
              </a:spcBef>
              <a:spcAft>
                <a:spcPts val="0"/>
              </a:spcAft>
              <a:buFont typeface="Courier New" panose="02070309020205020404" pitchFamily="49" charset="0"/>
              <a:buChar char="o"/>
            </a:pPr>
            <a:r>
              <a:rPr lang="en-US" sz="2800" dirty="0">
                <a:effectLst/>
              </a:rPr>
              <a:t>Medical Director</a:t>
            </a:r>
          </a:p>
          <a:p>
            <a:pPr marL="742950" marR="0" lvl="1" indent="-285750">
              <a:spcBef>
                <a:spcPts val="0"/>
              </a:spcBef>
              <a:spcAft>
                <a:spcPts val="0"/>
              </a:spcAft>
              <a:buFont typeface="Courier New" panose="02070309020205020404" pitchFamily="49" charset="0"/>
              <a:buChar char="o"/>
            </a:pPr>
            <a:r>
              <a:rPr lang="en-US" sz="2800" dirty="0">
                <a:effectLst/>
              </a:rPr>
              <a:t>Infection Preventionist</a:t>
            </a:r>
          </a:p>
          <a:p>
            <a:pPr marL="742950" marR="0" lvl="1" indent="-285750">
              <a:spcBef>
                <a:spcPts val="0"/>
              </a:spcBef>
              <a:spcAft>
                <a:spcPts val="800"/>
              </a:spcAft>
              <a:buFont typeface="Courier New" panose="02070309020205020404" pitchFamily="49" charset="0"/>
              <a:buChar char="o"/>
            </a:pPr>
            <a:r>
              <a:rPr lang="en-US" sz="2800" dirty="0">
                <a:effectLst/>
              </a:rPr>
              <a:t>Pharmacy Consultant</a:t>
            </a:r>
          </a:p>
          <a:p>
            <a:endParaRPr lang="en-US" dirty="0"/>
          </a:p>
        </p:txBody>
      </p:sp>
      <p:pic>
        <p:nvPicPr>
          <p:cNvPr id="4" name="Picture 3" descr="A group of people around each other&#10;&#10;Description automatically generated">
            <a:extLst>
              <a:ext uri="{FF2B5EF4-FFF2-40B4-BE49-F238E27FC236}">
                <a16:creationId xmlns:a16="http://schemas.microsoft.com/office/drawing/2014/main" id="{7614DA2E-E7C9-4750-A4D8-1EB41F02A744}"/>
              </a:ext>
            </a:extLst>
          </p:cNvPr>
          <p:cNvPicPr>
            <a:picLocks noChangeAspect="1"/>
          </p:cNvPicPr>
          <p:nvPr/>
        </p:nvPicPr>
        <p:blipFill rotWithShape="1">
          <a:blip r:embed="rId3"/>
          <a:srcRect l="16381" r="24056" b="-1"/>
          <a:stretch/>
        </p:blipFill>
        <p:spPr>
          <a:xfrm>
            <a:off x="4648200" y="1600200"/>
            <a:ext cx="4038600" cy="4525963"/>
          </a:xfrm>
          <a:prstGeom prst="rect">
            <a:avLst/>
          </a:prstGeom>
          <a:ln>
            <a:noFill/>
          </a:ln>
          <a:effectLst>
            <a:softEdge rad="112500"/>
          </a:effectLst>
        </p:spPr>
      </p:pic>
    </p:spTree>
    <p:extLst>
      <p:ext uri="{BB962C8B-B14F-4D97-AF65-F5344CB8AC3E}">
        <p14:creationId xmlns:p14="http://schemas.microsoft.com/office/powerpoint/2010/main" val="2076040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lstStyle/>
          <a:p>
            <a:r>
              <a:rPr lang="en-US" dirty="0"/>
              <a:t>Determine Plan</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idx="1"/>
          </p:nvPr>
        </p:nvSpPr>
        <p:spPr>
          <a:xfrm>
            <a:off x="458273" y="2078236"/>
            <a:ext cx="3124200" cy="3200400"/>
          </a:xfrm>
        </p:spPr>
        <p:txBody>
          <a:bodyPr/>
          <a:lstStyle/>
          <a:p>
            <a:r>
              <a:rPr lang="en-US" sz="3200" dirty="0"/>
              <a:t>Discuss with legal counsel for employee directives regarding vaccine use</a:t>
            </a:r>
          </a:p>
          <a:p>
            <a:endParaRPr lang="en-US" dirty="0"/>
          </a:p>
        </p:txBody>
      </p:sp>
      <p:pic>
        <p:nvPicPr>
          <p:cNvPr id="4" name="Picture 3">
            <a:extLst>
              <a:ext uri="{FF2B5EF4-FFF2-40B4-BE49-F238E27FC236}">
                <a16:creationId xmlns:a16="http://schemas.microsoft.com/office/drawing/2014/main" id="{7CA3A34A-093F-4630-B4EC-92831B6BA2FA}"/>
              </a:ext>
            </a:extLst>
          </p:cNvPr>
          <p:cNvPicPr>
            <a:picLocks noChangeAspect="1"/>
          </p:cNvPicPr>
          <p:nvPr/>
        </p:nvPicPr>
        <p:blipFill rotWithShape="1">
          <a:blip r:embed="rId3"/>
          <a:srcRect t="17210" r="-2" b="-2"/>
          <a:stretch/>
        </p:blipFill>
        <p:spPr>
          <a:xfrm>
            <a:off x="4419600" y="1981200"/>
            <a:ext cx="4038600" cy="33944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58350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a:xfrm>
            <a:off x="457200" y="274638"/>
            <a:ext cx="8229600" cy="1143000"/>
          </a:xfrm>
        </p:spPr>
        <p:txBody>
          <a:bodyPr anchor="ctr">
            <a:normAutofit/>
          </a:bodyPr>
          <a:lstStyle/>
          <a:p>
            <a:r>
              <a:rPr lang="en-US" dirty="0"/>
              <a:t>Pharmacy Involvement</a:t>
            </a:r>
          </a:p>
        </p:txBody>
      </p:sp>
      <p:pic>
        <p:nvPicPr>
          <p:cNvPr id="4" name="Content Placeholder 5" descr="A picture containing indoor, person, shelf, book&#10;&#10;Description automatically generated">
            <a:extLst>
              <a:ext uri="{FF2B5EF4-FFF2-40B4-BE49-F238E27FC236}">
                <a16:creationId xmlns:a16="http://schemas.microsoft.com/office/drawing/2014/main" id="{7C423D26-E70B-4B99-9F3F-47642B7CD08F}"/>
              </a:ext>
            </a:extLst>
          </p:cNvPr>
          <p:cNvPicPr>
            <a:picLocks noChangeAspect="1"/>
          </p:cNvPicPr>
          <p:nvPr/>
        </p:nvPicPr>
        <p:blipFill rotWithShape="1">
          <a:blip r:embed="rId3"/>
          <a:srcRect l="12807" r="27630" b="-1"/>
          <a:stretch/>
        </p:blipFill>
        <p:spPr>
          <a:xfrm>
            <a:off x="465785" y="1905000"/>
            <a:ext cx="3290659" cy="3687763"/>
          </a:xfrm>
          <a:prstGeom prst="rect">
            <a:avLst/>
          </a:prstGeom>
          <a:ln>
            <a:noFill/>
          </a:ln>
          <a:effectLst>
            <a:softEdge rad="112500"/>
          </a:effectLst>
        </p:spPr>
      </p:pic>
      <p:sp>
        <p:nvSpPr>
          <p:cNvPr id="3" name="Content Placeholder 2">
            <a:extLst>
              <a:ext uri="{FF2B5EF4-FFF2-40B4-BE49-F238E27FC236}">
                <a16:creationId xmlns:a16="http://schemas.microsoft.com/office/drawing/2014/main" id="{359DFD7B-9F3C-40AC-997F-6F5CAA0F3167}"/>
              </a:ext>
            </a:extLst>
          </p:cNvPr>
          <p:cNvSpPr>
            <a:spLocks noGrp="1"/>
          </p:cNvSpPr>
          <p:nvPr>
            <p:ph sz="half" idx="2"/>
          </p:nvPr>
        </p:nvSpPr>
        <p:spPr>
          <a:xfrm>
            <a:off x="4114800" y="1600200"/>
            <a:ext cx="4572000" cy="4525963"/>
          </a:xfrm>
        </p:spPr>
        <p:txBody>
          <a:bodyPr>
            <a:noAutofit/>
          </a:bodyPr>
          <a:lstStyle/>
          <a:p>
            <a:pPr>
              <a:lnSpc>
                <a:spcPct val="90000"/>
              </a:lnSpc>
              <a:spcAft>
                <a:spcPts val="0"/>
              </a:spcAft>
            </a:pPr>
            <a:r>
              <a:rPr lang="en-US" dirty="0"/>
              <a:t>Communication</a:t>
            </a:r>
          </a:p>
          <a:p>
            <a:pPr>
              <a:lnSpc>
                <a:spcPct val="90000"/>
              </a:lnSpc>
              <a:spcAft>
                <a:spcPts val="0"/>
              </a:spcAft>
            </a:pPr>
            <a:r>
              <a:rPr lang="en-US" dirty="0"/>
              <a:t>Scheduling</a:t>
            </a:r>
          </a:p>
          <a:p>
            <a:pPr>
              <a:lnSpc>
                <a:spcPct val="90000"/>
              </a:lnSpc>
              <a:spcAft>
                <a:spcPts val="0"/>
              </a:spcAft>
            </a:pPr>
            <a:r>
              <a:rPr lang="en-US" dirty="0"/>
              <a:t>Consents</a:t>
            </a:r>
          </a:p>
          <a:p>
            <a:pPr>
              <a:lnSpc>
                <a:spcPct val="90000"/>
              </a:lnSpc>
              <a:spcAft>
                <a:spcPts val="0"/>
              </a:spcAft>
            </a:pPr>
            <a:r>
              <a:rPr lang="en-US" dirty="0"/>
              <a:t>Billing/insurance information</a:t>
            </a:r>
          </a:p>
          <a:p>
            <a:pPr>
              <a:lnSpc>
                <a:spcPct val="90000"/>
              </a:lnSpc>
              <a:spcAft>
                <a:spcPts val="0"/>
              </a:spcAft>
            </a:pPr>
            <a:r>
              <a:rPr lang="en-US" dirty="0"/>
              <a:t>Documentation</a:t>
            </a:r>
          </a:p>
          <a:p>
            <a:pPr>
              <a:lnSpc>
                <a:spcPct val="90000"/>
              </a:lnSpc>
              <a:spcAft>
                <a:spcPts val="0"/>
              </a:spcAft>
            </a:pPr>
            <a:r>
              <a:rPr lang="en-US" dirty="0"/>
              <a:t>Space and needed equipment</a:t>
            </a:r>
          </a:p>
          <a:p>
            <a:pPr>
              <a:lnSpc>
                <a:spcPct val="90000"/>
              </a:lnSpc>
              <a:spcAft>
                <a:spcPts val="0"/>
              </a:spcAft>
            </a:pPr>
            <a:r>
              <a:rPr lang="en-US" dirty="0"/>
              <a:t>Expectations</a:t>
            </a:r>
          </a:p>
          <a:p>
            <a:pPr>
              <a:lnSpc>
                <a:spcPct val="90000"/>
              </a:lnSpc>
              <a:spcAft>
                <a:spcPts val="0"/>
              </a:spcAft>
            </a:pPr>
            <a:r>
              <a:rPr lang="en-US" dirty="0"/>
              <a:t>Questions/answers</a:t>
            </a:r>
          </a:p>
          <a:p>
            <a:pPr>
              <a:lnSpc>
                <a:spcPct val="90000"/>
              </a:lnSpc>
            </a:pPr>
            <a:endParaRPr lang="en-US" dirty="0"/>
          </a:p>
        </p:txBody>
      </p:sp>
    </p:spTree>
    <p:extLst>
      <p:ext uri="{BB962C8B-B14F-4D97-AF65-F5344CB8AC3E}">
        <p14:creationId xmlns:p14="http://schemas.microsoft.com/office/powerpoint/2010/main" val="2797333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lstStyle/>
          <a:p>
            <a:r>
              <a:rPr lang="en-US" dirty="0"/>
              <a:t>Assign Authority AND Backup</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idx="1"/>
          </p:nvPr>
        </p:nvSpPr>
        <p:spPr>
          <a:xfrm>
            <a:off x="457200" y="2743201"/>
            <a:ext cx="2895600" cy="2362200"/>
          </a:xfrm>
        </p:spPr>
        <p:txBody>
          <a:bodyPr/>
          <a:lstStyle/>
          <a:p>
            <a:r>
              <a:rPr lang="en-US" dirty="0"/>
              <a:t>Infection Preventionist and one other RN</a:t>
            </a:r>
          </a:p>
          <a:p>
            <a:endParaRPr lang="en-US" dirty="0"/>
          </a:p>
        </p:txBody>
      </p:sp>
      <p:pic>
        <p:nvPicPr>
          <p:cNvPr id="4" name="Picture 3" descr="A person smiling for the camera&#10;&#10;Description automatically generated">
            <a:extLst>
              <a:ext uri="{FF2B5EF4-FFF2-40B4-BE49-F238E27FC236}">
                <a16:creationId xmlns:a16="http://schemas.microsoft.com/office/drawing/2014/main" id="{CB7A5194-F0EA-4A12-B10F-1DD2D65C2EF5}"/>
              </a:ext>
            </a:extLst>
          </p:cNvPr>
          <p:cNvPicPr>
            <a:picLocks noChangeAspect="1"/>
          </p:cNvPicPr>
          <p:nvPr/>
        </p:nvPicPr>
        <p:blipFill>
          <a:blip r:embed="rId3"/>
          <a:stretch>
            <a:fillRect/>
          </a:stretch>
        </p:blipFill>
        <p:spPr>
          <a:xfrm>
            <a:off x="4157270" y="2413703"/>
            <a:ext cx="4529530" cy="30211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12597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lstStyle/>
          <a:p>
            <a:r>
              <a:rPr lang="en-US" dirty="0"/>
              <a:t>Watch for EUA Fact Sheet</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idx="1"/>
          </p:nvPr>
        </p:nvSpPr>
        <p:spPr>
          <a:xfrm>
            <a:off x="457200" y="1600200"/>
            <a:ext cx="8305800" cy="4525963"/>
          </a:xfrm>
        </p:spPr>
        <p:txBody>
          <a:bodyPr>
            <a:normAutofit fontScale="85000" lnSpcReduction="20000"/>
          </a:bodyPr>
          <a:lstStyle/>
          <a:p>
            <a:pPr marL="640080" indent="-457200">
              <a:lnSpc>
                <a:spcPct val="107000"/>
              </a:lnSpc>
              <a:spcBef>
                <a:spcPts val="0"/>
              </a:spcBef>
              <a:spcAft>
                <a:spcPts val="0"/>
              </a:spcAft>
              <a:buFont typeface="Arial" panose="020B0604020202020204" pitchFamily="34" charset="0"/>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COVID-19 disease description</a:t>
            </a:r>
            <a:endPar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40080" indent="-457200">
              <a:lnSpc>
                <a:spcPct val="107000"/>
              </a:lnSpc>
              <a:spcBef>
                <a:spcPts val="0"/>
              </a:spcBef>
              <a:spcAft>
                <a:spcPts val="0"/>
              </a:spcAft>
              <a:buFont typeface="Arial" panose="020B0604020202020204" pitchFamily="34" charset="0"/>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Dosage and administration information</a:t>
            </a:r>
            <a:endPar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40080" indent="-457200">
              <a:lnSpc>
                <a:spcPct val="107000"/>
              </a:lnSpc>
              <a:spcBef>
                <a:spcPts val="0"/>
              </a:spcBef>
              <a:spcAft>
                <a:spcPts val="0"/>
              </a:spcAft>
              <a:buFont typeface="Arial" panose="020B0604020202020204" pitchFamily="34" charset="0"/>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Storage and handling instructions</a:t>
            </a:r>
            <a:endPar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40080" indent="-457200">
              <a:lnSpc>
                <a:spcPct val="107000"/>
              </a:lnSpc>
              <a:spcBef>
                <a:spcPts val="0"/>
              </a:spcBef>
              <a:spcAft>
                <a:spcPts val="0"/>
              </a:spcAft>
              <a:buFont typeface="Arial" panose="020B0604020202020204" pitchFamily="34" charset="0"/>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Dose preparation and administration information</a:t>
            </a:r>
            <a:endPar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40080" indent="-457200">
              <a:lnSpc>
                <a:spcPct val="107000"/>
              </a:lnSpc>
              <a:spcBef>
                <a:spcPts val="0"/>
              </a:spcBef>
              <a:spcAft>
                <a:spcPts val="0"/>
              </a:spcAft>
              <a:buFont typeface="Arial" panose="020B0604020202020204" pitchFamily="34" charset="0"/>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Requirements for use of vaccine under EUA</a:t>
            </a:r>
            <a:endPar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40080" indent="-457200">
              <a:lnSpc>
                <a:spcPct val="107000"/>
              </a:lnSpc>
              <a:spcBef>
                <a:spcPts val="0"/>
              </a:spcBef>
              <a:spcAft>
                <a:spcPts val="0"/>
              </a:spcAft>
              <a:buFont typeface="Arial" panose="020B0604020202020204" pitchFamily="34" charset="0"/>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Risks and benefits, including common adverse events (AEs)</a:t>
            </a:r>
            <a:endPar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40080" indent="-457200">
              <a:lnSpc>
                <a:spcPct val="107000"/>
              </a:lnSpc>
              <a:spcBef>
                <a:spcPts val="0"/>
              </a:spcBef>
              <a:spcAft>
                <a:spcPts val="0"/>
              </a:spcAft>
              <a:buFont typeface="Arial" panose="020B0604020202020204" pitchFamily="34" charset="0"/>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Any approved available alternatives for preventing COVID-19</a:t>
            </a:r>
            <a:endPar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40080" indent="-457200">
              <a:lnSpc>
                <a:spcPct val="107000"/>
              </a:lnSpc>
              <a:spcBef>
                <a:spcPts val="0"/>
              </a:spcBef>
              <a:spcAft>
                <a:spcPts val="0"/>
              </a:spcAft>
              <a:buFont typeface="Arial" panose="020B0604020202020204" pitchFamily="34" charset="0"/>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Reporting requirements, including reporting AEs to VAERS</a:t>
            </a:r>
            <a:endPar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40080" indent="-457200">
              <a:lnSpc>
                <a:spcPct val="107000"/>
              </a:lnSpc>
              <a:spcBef>
                <a:spcPts val="0"/>
              </a:spcBef>
              <a:spcAft>
                <a:spcPts val="0"/>
              </a:spcAft>
              <a:buFont typeface="Arial" panose="020B0604020202020204" pitchFamily="34" charset="0"/>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Additional resources</a:t>
            </a:r>
            <a:endPar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DFFB0816-6EEC-4787-8554-6907763C4216}"/>
              </a:ext>
            </a:extLst>
          </p:cNvPr>
          <p:cNvSpPr txBox="1"/>
          <p:nvPr/>
        </p:nvSpPr>
        <p:spPr>
          <a:xfrm>
            <a:off x="4419600" y="5638800"/>
            <a:ext cx="4572000" cy="369332"/>
          </a:xfrm>
          <a:prstGeom prst="rect">
            <a:avLst/>
          </a:prstGeom>
          <a:noFill/>
        </p:spPr>
        <p:txBody>
          <a:bodyPr wrap="square">
            <a:spAutoFit/>
          </a:bodyPr>
          <a:lstStyle/>
          <a:p>
            <a:pPr algn="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https://www2.cdc.gov/vaccines/ed/covid19/</a:t>
            </a:r>
            <a:r>
              <a:rPr lang="en-US" sz="1800" dirty="0">
                <a:effectLst/>
                <a:latin typeface="Calibri" panose="020F0502020204030204" pitchFamily="34" charset="0"/>
                <a:ea typeface="Calibri" panose="020F0502020204030204" pitchFamily="34" charset="0"/>
              </a:rPr>
              <a:t> </a:t>
            </a:r>
            <a:endParaRPr lang="en-US" dirty="0"/>
          </a:p>
        </p:txBody>
      </p:sp>
    </p:spTree>
    <p:extLst>
      <p:ext uri="{BB962C8B-B14F-4D97-AF65-F5344CB8AC3E}">
        <p14:creationId xmlns:p14="http://schemas.microsoft.com/office/powerpoint/2010/main" val="1676211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a:xfrm>
            <a:off x="457200" y="274638"/>
            <a:ext cx="8229600" cy="1143000"/>
          </a:xfrm>
        </p:spPr>
        <p:txBody>
          <a:bodyPr anchor="ctr">
            <a:normAutofit/>
          </a:bodyPr>
          <a:lstStyle/>
          <a:p>
            <a:r>
              <a:rPr lang="en-US" dirty="0"/>
              <a:t>Resident/Representative Education</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sz="half" idx="1"/>
          </p:nvPr>
        </p:nvSpPr>
        <p:spPr>
          <a:xfrm>
            <a:off x="457200" y="1600200"/>
            <a:ext cx="4038600" cy="4525963"/>
          </a:xfrm>
        </p:spPr>
        <p:txBody>
          <a:bodyPr>
            <a:normAutofit/>
          </a:bodyPr>
          <a:lstStyle/>
          <a:p>
            <a:pPr marL="457200" indent="-457200">
              <a:buFont typeface="Arial" panose="020B0604020202020204" pitchFamily="34" charset="0"/>
              <a:buChar char="•"/>
            </a:pPr>
            <a:r>
              <a:rPr lang="en-US" dirty="0"/>
              <a:t>Informed Consent</a:t>
            </a:r>
          </a:p>
          <a:p>
            <a:pPr marL="731520" lvl="1" indent="-457200"/>
            <a:r>
              <a:rPr lang="en-US" sz="2800" dirty="0"/>
              <a:t>Benefits</a:t>
            </a:r>
          </a:p>
          <a:p>
            <a:pPr marL="731520" lvl="1" indent="-457200"/>
            <a:r>
              <a:rPr lang="en-US" sz="2800" dirty="0"/>
              <a:t>Types</a:t>
            </a:r>
          </a:p>
          <a:p>
            <a:pPr marL="731520" lvl="1" indent="-457200"/>
            <a:r>
              <a:rPr lang="en-US" sz="2800" dirty="0"/>
              <a:t>Side Effects</a:t>
            </a:r>
          </a:p>
          <a:p>
            <a:pPr marL="731520" lvl="1" indent="-457200"/>
            <a:r>
              <a:rPr lang="en-US" sz="2800" dirty="0"/>
              <a:t>Meets ADA requirement</a:t>
            </a:r>
          </a:p>
          <a:p>
            <a:pPr marL="0" indent="0">
              <a:buNone/>
            </a:pPr>
            <a:endParaRPr lang="en-US" dirty="0"/>
          </a:p>
        </p:txBody>
      </p:sp>
      <p:pic>
        <p:nvPicPr>
          <p:cNvPr id="4" name="Picture 3" descr="A person sitting on a bed&#10;&#10;Description automatically generated">
            <a:extLst>
              <a:ext uri="{FF2B5EF4-FFF2-40B4-BE49-F238E27FC236}">
                <a16:creationId xmlns:a16="http://schemas.microsoft.com/office/drawing/2014/main" id="{6FFCE504-2AB3-4E5D-BA94-EA213A68A4B3}"/>
              </a:ext>
            </a:extLst>
          </p:cNvPr>
          <p:cNvPicPr>
            <a:picLocks noChangeAspect="1"/>
          </p:cNvPicPr>
          <p:nvPr/>
        </p:nvPicPr>
        <p:blipFill rotWithShape="1">
          <a:blip r:embed="rId3"/>
          <a:srcRect l="3408" r="37029" b="-1"/>
          <a:stretch/>
        </p:blipFill>
        <p:spPr>
          <a:xfrm>
            <a:off x="4648200" y="1600200"/>
            <a:ext cx="4038600" cy="4525963"/>
          </a:xfrm>
          <a:prstGeom prst="rect">
            <a:avLst/>
          </a:prstGeom>
          <a:noFill/>
        </p:spPr>
      </p:pic>
      <p:sp>
        <p:nvSpPr>
          <p:cNvPr id="6" name="TextBox 5">
            <a:extLst>
              <a:ext uri="{FF2B5EF4-FFF2-40B4-BE49-F238E27FC236}">
                <a16:creationId xmlns:a16="http://schemas.microsoft.com/office/drawing/2014/main" id="{63320D7E-CE33-41F6-90B5-3429875D6A0A}"/>
              </a:ext>
            </a:extLst>
          </p:cNvPr>
          <p:cNvSpPr txBox="1"/>
          <p:nvPr/>
        </p:nvSpPr>
        <p:spPr>
          <a:xfrm>
            <a:off x="-609600" y="4953000"/>
            <a:ext cx="4572000" cy="968278"/>
          </a:xfrm>
          <a:prstGeom prst="rect">
            <a:avLst/>
          </a:prstGeom>
          <a:noFill/>
        </p:spPr>
        <p:txBody>
          <a:bodyPr wrap="square">
            <a:spAutoFit/>
          </a:bodyPr>
          <a:lstStyle/>
          <a:p>
            <a:pPr marL="1143000" marR="0" lvl="2" indent="-228600">
              <a:lnSpc>
                <a:spcPct val="107000"/>
              </a:lnSpc>
              <a:spcBef>
                <a:spcPts val="0"/>
              </a:spcBef>
              <a:spcAft>
                <a:spcPts val="0"/>
              </a:spcAft>
              <a:buFont typeface="Wingdings" panose="05000000000000000000" pitchFamily="2" charset="2"/>
              <a:buChar char=""/>
            </a:pP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https://www.cdc.gov/coronavirus/2019-ncov/vaccines/vaccine-benefits.html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7946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Objectives</a:t>
            </a:r>
            <a:endParaRPr lang="en-US" dirty="0"/>
          </a:p>
        </p:txBody>
      </p:sp>
      <p:sp>
        <p:nvSpPr>
          <p:cNvPr id="3" name="Content Placeholder 2"/>
          <p:cNvSpPr>
            <a:spLocks noGrp="1"/>
          </p:cNvSpPr>
          <p:nvPr>
            <p:ph idx="1"/>
          </p:nvPr>
        </p:nvSpPr>
        <p:spPr>
          <a:xfrm>
            <a:off x="457200" y="1600201"/>
            <a:ext cx="8229600" cy="4038600"/>
          </a:xfrm>
        </p:spPr>
        <p:txBody>
          <a:bodyPr>
            <a:normAutofit/>
          </a:bodyPr>
          <a:lstStyle/>
          <a:p>
            <a:pPr marL="0" indent="0">
              <a:buNone/>
            </a:pPr>
            <a:r>
              <a:rPr lang="en-US" dirty="0"/>
              <a:t>Upon completion of this presentation, participants should be able to:</a:t>
            </a:r>
          </a:p>
          <a:p>
            <a:pPr marL="514350" indent="-514350">
              <a:buAutoNum type="arabicPeriod"/>
            </a:pPr>
            <a:r>
              <a:rPr lang="en-US" dirty="0"/>
              <a:t>Verbalize 3 key resource areas to access evolving guidance</a:t>
            </a:r>
          </a:p>
          <a:p>
            <a:pPr marL="514350" indent="-514350">
              <a:buAutoNum type="arabicPeriod"/>
            </a:pPr>
            <a:r>
              <a:rPr lang="en-US" dirty="0"/>
              <a:t>Determine 2 actionable steps that can be started now to prepare for the COVID-19 vaccination plan</a:t>
            </a:r>
          </a:p>
          <a:p>
            <a:pPr marL="0" indent="0">
              <a:buNone/>
            </a:pPr>
            <a:endParaRPr lang="en-US" dirty="0"/>
          </a:p>
        </p:txBody>
      </p:sp>
    </p:spTree>
    <p:extLst>
      <p:ext uri="{BB962C8B-B14F-4D97-AF65-F5344CB8AC3E}">
        <p14:creationId xmlns:p14="http://schemas.microsoft.com/office/powerpoint/2010/main" val="2601687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284E-E5CC-40C5-823C-B8B5AF9F0EBF}"/>
              </a:ext>
            </a:extLst>
          </p:cNvPr>
          <p:cNvSpPr>
            <a:spLocks noGrp="1"/>
          </p:cNvSpPr>
          <p:nvPr>
            <p:ph type="title"/>
          </p:nvPr>
        </p:nvSpPr>
        <p:spPr/>
        <p:txBody>
          <a:bodyPr/>
          <a:lstStyle/>
          <a:p>
            <a:r>
              <a:rPr lang="en-US" dirty="0"/>
              <a:t>Management of Anaphylaxis</a:t>
            </a:r>
          </a:p>
        </p:txBody>
      </p:sp>
      <p:sp>
        <p:nvSpPr>
          <p:cNvPr id="3" name="Content Placeholder 2">
            <a:extLst>
              <a:ext uri="{FF2B5EF4-FFF2-40B4-BE49-F238E27FC236}">
                <a16:creationId xmlns:a16="http://schemas.microsoft.com/office/drawing/2014/main" id="{C6B76A85-8128-4008-8E70-762A12330A5D}"/>
              </a:ext>
            </a:extLst>
          </p:cNvPr>
          <p:cNvSpPr>
            <a:spLocks noGrp="1"/>
          </p:cNvSpPr>
          <p:nvPr>
            <p:ph idx="1"/>
          </p:nvPr>
        </p:nvSpPr>
        <p:spPr/>
        <p:txBody>
          <a:bodyPr>
            <a:normAutofit/>
          </a:bodyPr>
          <a:lstStyle/>
          <a:p>
            <a:pPr marL="0" indent="0" algn="l">
              <a:buNone/>
            </a:pPr>
            <a:r>
              <a:rPr lang="en-US" sz="2400" b="0" i="0" dirty="0">
                <a:solidFill>
                  <a:srgbClr val="000000"/>
                </a:solidFill>
                <a:effectLst/>
                <a:latin typeface="Open Sans"/>
              </a:rPr>
              <a:t>Meet with the Medical Director and review the CDC guidance on Anaphylaxis Management for Protocol, for example:</a:t>
            </a:r>
          </a:p>
          <a:p>
            <a:r>
              <a:rPr lang="en-US" sz="2400" b="0" i="0" dirty="0">
                <a:solidFill>
                  <a:srgbClr val="000000"/>
                </a:solidFill>
                <a:effectLst/>
                <a:latin typeface="Open Sans"/>
              </a:rPr>
              <a:t>“Rapidly assess airway, breathing, circulation, and mentation (mental activity).</a:t>
            </a:r>
          </a:p>
          <a:p>
            <a:pPr algn="l">
              <a:buFont typeface="Arial" panose="020B0604020202020204" pitchFamily="34" charset="0"/>
              <a:buChar char="•"/>
            </a:pPr>
            <a:r>
              <a:rPr lang="en-US" sz="2400" b="0" i="0" dirty="0">
                <a:solidFill>
                  <a:srgbClr val="000000"/>
                </a:solidFill>
                <a:effectLst/>
                <a:latin typeface="Open Sans"/>
              </a:rPr>
              <a:t>Call for emergency medical services.</a:t>
            </a:r>
          </a:p>
          <a:p>
            <a:pPr algn="l">
              <a:buFont typeface="Arial" panose="020B0604020202020204" pitchFamily="34" charset="0"/>
              <a:buChar char="•"/>
            </a:pPr>
            <a:r>
              <a:rPr lang="en-US" sz="2400" b="0" i="0" dirty="0">
                <a:solidFill>
                  <a:srgbClr val="000000"/>
                </a:solidFill>
                <a:effectLst/>
                <a:latin typeface="Open Sans"/>
              </a:rPr>
              <a:t>Place the patient in a supine position (face up), with feet elevated, unless upper airway obstruction is present or the patient is vomiting.</a:t>
            </a:r>
          </a:p>
          <a:p>
            <a:pPr algn="l">
              <a:buFont typeface="Arial" panose="020B0604020202020204" pitchFamily="34" charset="0"/>
              <a:buChar char="•"/>
            </a:pPr>
            <a:r>
              <a:rPr lang="en-US" sz="2400" b="0" i="0" dirty="0">
                <a:solidFill>
                  <a:srgbClr val="000000"/>
                </a:solidFill>
                <a:effectLst/>
                <a:latin typeface="Open Sans"/>
              </a:rPr>
              <a:t>Epinephrine” (</a:t>
            </a:r>
            <a:r>
              <a:rPr lang="en-US" sz="2400" b="0" i="0" dirty="0">
                <a:solidFill>
                  <a:srgbClr val="000000"/>
                </a:solidFill>
                <a:effectLst/>
                <a:highlight>
                  <a:srgbClr val="FFFF00"/>
                </a:highlight>
                <a:latin typeface="Open Sans"/>
              </a:rPr>
              <a:t>Add facility standing order</a:t>
            </a:r>
            <a:r>
              <a:rPr lang="en-US" sz="2400" b="0" i="0" dirty="0">
                <a:solidFill>
                  <a:srgbClr val="000000"/>
                </a:solidFill>
                <a:effectLst/>
                <a:latin typeface="Open Sans"/>
              </a:rPr>
              <a:t>)</a:t>
            </a:r>
          </a:p>
          <a:p>
            <a:endParaRPr lang="en-US" dirty="0"/>
          </a:p>
        </p:txBody>
      </p:sp>
      <p:sp>
        <p:nvSpPr>
          <p:cNvPr id="5" name="TextBox 4">
            <a:extLst>
              <a:ext uri="{FF2B5EF4-FFF2-40B4-BE49-F238E27FC236}">
                <a16:creationId xmlns:a16="http://schemas.microsoft.com/office/drawing/2014/main" id="{4CDB73F1-40A3-4FF3-BC22-860865A05FCD}"/>
              </a:ext>
            </a:extLst>
          </p:cNvPr>
          <p:cNvSpPr txBox="1"/>
          <p:nvPr/>
        </p:nvSpPr>
        <p:spPr>
          <a:xfrm>
            <a:off x="2514600" y="5547446"/>
            <a:ext cx="6248400" cy="646331"/>
          </a:xfrm>
          <a:prstGeom prst="rect">
            <a:avLst/>
          </a:prstGeom>
          <a:noFill/>
        </p:spPr>
        <p:txBody>
          <a:bodyPr wrap="square">
            <a:spAutoFit/>
          </a:bodyPr>
          <a:lstStyle/>
          <a:p>
            <a:pPr algn="r"/>
            <a:r>
              <a:rPr lang="en-US" dirty="0">
                <a:hlinkClick r:id="rId3"/>
              </a:rPr>
              <a:t>https://www.cdc.gov/vaccines/covid-19/info-by-product/pfizer/anaphylaxis-management.html</a:t>
            </a:r>
            <a:r>
              <a:rPr lang="en-US" dirty="0"/>
              <a:t> </a:t>
            </a:r>
          </a:p>
        </p:txBody>
      </p:sp>
    </p:spTree>
    <p:extLst>
      <p:ext uri="{BB962C8B-B14F-4D97-AF65-F5344CB8AC3E}">
        <p14:creationId xmlns:p14="http://schemas.microsoft.com/office/powerpoint/2010/main" val="790636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B0F06-9851-444D-BFE9-A41BA4CB4201}"/>
              </a:ext>
            </a:extLst>
          </p:cNvPr>
          <p:cNvSpPr>
            <a:spLocks noGrp="1"/>
          </p:cNvSpPr>
          <p:nvPr>
            <p:ph type="title"/>
          </p:nvPr>
        </p:nvSpPr>
        <p:spPr/>
        <p:txBody>
          <a:bodyPr/>
          <a:lstStyle/>
          <a:p>
            <a:r>
              <a:rPr lang="en-US" dirty="0"/>
              <a:t>Following the Pharmacy Clinics</a:t>
            </a:r>
          </a:p>
        </p:txBody>
      </p:sp>
      <p:sp>
        <p:nvSpPr>
          <p:cNvPr id="3" name="Text Placeholder 2">
            <a:extLst>
              <a:ext uri="{FF2B5EF4-FFF2-40B4-BE49-F238E27FC236}">
                <a16:creationId xmlns:a16="http://schemas.microsoft.com/office/drawing/2014/main" id="{F0CEFB0B-E8E6-467A-9700-52A86907F569}"/>
              </a:ext>
            </a:extLst>
          </p:cNvPr>
          <p:cNvSpPr>
            <a:spLocks noGrp="1"/>
          </p:cNvSpPr>
          <p:nvPr>
            <p:ph type="body" idx="1"/>
          </p:nvPr>
        </p:nvSpPr>
        <p:spPr/>
        <p:txBody>
          <a:bodyPr/>
          <a:lstStyle/>
          <a:p>
            <a:r>
              <a:rPr lang="en-US" dirty="0"/>
              <a:t>Thoughts for Moving Forward</a:t>
            </a:r>
          </a:p>
        </p:txBody>
      </p:sp>
    </p:spTree>
    <p:extLst>
      <p:ext uri="{BB962C8B-B14F-4D97-AF65-F5344CB8AC3E}">
        <p14:creationId xmlns:p14="http://schemas.microsoft.com/office/powerpoint/2010/main" val="443855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a:xfrm>
            <a:off x="457200" y="274638"/>
            <a:ext cx="8229600" cy="1143000"/>
          </a:xfrm>
        </p:spPr>
        <p:txBody>
          <a:bodyPr anchor="ctr">
            <a:normAutofit/>
          </a:bodyPr>
          <a:lstStyle/>
          <a:p>
            <a:pPr>
              <a:lnSpc>
                <a:spcPct val="90000"/>
              </a:lnSpc>
            </a:pPr>
            <a:r>
              <a:rPr lang="en-US" sz="3700" dirty="0"/>
              <a:t>Gather Information About Vaccine </a:t>
            </a:r>
            <a:br>
              <a:rPr lang="en-US" sz="3700" dirty="0"/>
            </a:br>
            <a:r>
              <a:rPr lang="en-US" sz="3700" dirty="0"/>
              <a:t>for Planning</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sz="half" idx="1"/>
          </p:nvPr>
        </p:nvSpPr>
        <p:spPr>
          <a:xfrm>
            <a:off x="457200" y="1600201"/>
            <a:ext cx="4038600" cy="4267200"/>
          </a:xfrm>
        </p:spPr>
        <p:txBody>
          <a:bodyPr>
            <a:normAutofit/>
          </a:bodyPr>
          <a:lstStyle/>
          <a:p>
            <a:pPr marL="457200" indent="-457200">
              <a:lnSpc>
                <a:spcPct val="90000"/>
              </a:lnSpc>
              <a:buFont typeface="Arial" panose="020B0604020202020204" pitchFamily="34" charset="0"/>
              <a:buChar char="•"/>
            </a:pPr>
            <a:r>
              <a:rPr lang="en-US" sz="2600" dirty="0"/>
              <a:t>Policy and Procedure</a:t>
            </a:r>
          </a:p>
          <a:p>
            <a:pPr marL="457200" indent="-457200">
              <a:lnSpc>
                <a:spcPct val="90000"/>
              </a:lnSpc>
              <a:buFont typeface="Arial" panose="020B0604020202020204" pitchFamily="34" charset="0"/>
              <a:buChar char="•"/>
            </a:pPr>
            <a:r>
              <a:rPr lang="en-US" sz="2600" dirty="0"/>
              <a:t>Employee Education</a:t>
            </a:r>
          </a:p>
          <a:p>
            <a:pPr marL="457200" indent="-457200">
              <a:lnSpc>
                <a:spcPct val="90000"/>
              </a:lnSpc>
              <a:buFont typeface="Arial" panose="020B0604020202020204" pitchFamily="34" charset="0"/>
              <a:buChar char="•"/>
            </a:pPr>
            <a:r>
              <a:rPr lang="en-US" sz="2600" dirty="0"/>
              <a:t>Which vaccine will be delivered</a:t>
            </a:r>
          </a:p>
          <a:p>
            <a:pPr marL="457200" indent="-457200">
              <a:lnSpc>
                <a:spcPct val="90000"/>
              </a:lnSpc>
              <a:buFont typeface="Arial" panose="020B0604020202020204" pitchFamily="34" charset="0"/>
              <a:buChar char="•"/>
            </a:pPr>
            <a:r>
              <a:rPr lang="en-US" sz="2600" dirty="0"/>
              <a:t>Develop Standard Operation Procedures</a:t>
            </a:r>
          </a:p>
          <a:p>
            <a:pPr marL="457200" indent="-457200">
              <a:lnSpc>
                <a:spcPct val="90000"/>
              </a:lnSpc>
              <a:buFont typeface="Arial" panose="020B0604020202020204" pitchFamily="34" charset="0"/>
              <a:buChar char="•"/>
            </a:pPr>
            <a:r>
              <a:rPr lang="en-US" sz="2600" dirty="0"/>
              <a:t>Documentation</a:t>
            </a:r>
          </a:p>
          <a:p>
            <a:pPr marL="457200" indent="-457200">
              <a:lnSpc>
                <a:spcPct val="90000"/>
              </a:lnSpc>
              <a:buFont typeface="Arial" panose="020B0604020202020204" pitchFamily="34" charset="0"/>
              <a:buChar char="•"/>
            </a:pPr>
            <a:r>
              <a:rPr lang="en-US" sz="2600" dirty="0"/>
              <a:t>Preparation planning</a:t>
            </a:r>
          </a:p>
          <a:p>
            <a:pPr marL="457200" indent="-457200">
              <a:lnSpc>
                <a:spcPct val="90000"/>
              </a:lnSpc>
              <a:buFont typeface="Arial" panose="020B0604020202020204" pitchFamily="34" charset="0"/>
              <a:buChar char="•"/>
            </a:pPr>
            <a:r>
              <a:rPr lang="en-US" sz="2600" dirty="0"/>
              <a:t>Administration Priority</a:t>
            </a:r>
          </a:p>
          <a:p>
            <a:pPr marL="457200" indent="-457200">
              <a:lnSpc>
                <a:spcPct val="90000"/>
              </a:lnSpc>
              <a:buFont typeface="Arial" panose="020B0604020202020204" pitchFamily="34" charset="0"/>
              <a:buChar char="•"/>
            </a:pPr>
            <a:r>
              <a:rPr lang="en-US" sz="2600" dirty="0"/>
              <a:t>Pre-plan for 2</a:t>
            </a:r>
            <a:r>
              <a:rPr lang="en-US" sz="2600" baseline="30000" dirty="0"/>
              <a:t>nd</a:t>
            </a:r>
            <a:r>
              <a:rPr lang="en-US" sz="2600" dirty="0"/>
              <a:t> dose</a:t>
            </a:r>
          </a:p>
        </p:txBody>
      </p:sp>
      <p:pic>
        <p:nvPicPr>
          <p:cNvPr id="4" name="Picture 3" descr="A person in a blue shirt&#10;&#10;Description automatically generated">
            <a:extLst>
              <a:ext uri="{FF2B5EF4-FFF2-40B4-BE49-F238E27FC236}">
                <a16:creationId xmlns:a16="http://schemas.microsoft.com/office/drawing/2014/main" id="{C6A62451-0DA0-46DD-8EDC-85A2B5436FBD}"/>
              </a:ext>
            </a:extLst>
          </p:cNvPr>
          <p:cNvPicPr>
            <a:picLocks noChangeAspect="1"/>
          </p:cNvPicPr>
          <p:nvPr/>
        </p:nvPicPr>
        <p:blipFill rotWithShape="1">
          <a:blip r:embed="rId3"/>
          <a:srcRect l="1710" r="38727" b="-1"/>
          <a:stretch/>
        </p:blipFill>
        <p:spPr>
          <a:xfrm>
            <a:off x="5257800" y="1966119"/>
            <a:ext cx="3154669" cy="3535363"/>
          </a:xfrm>
          <a:prstGeom prst="rect">
            <a:avLst/>
          </a:prstGeom>
          <a:ln>
            <a:noFill/>
          </a:ln>
          <a:effectLst>
            <a:softEdge rad="112500"/>
          </a:effectLst>
        </p:spPr>
      </p:pic>
    </p:spTree>
    <p:extLst>
      <p:ext uri="{BB962C8B-B14F-4D97-AF65-F5344CB8AC3E}">
        <p14:creationId xmlns:p14="http://schemas.microsoft.com/office/powerpoint/2010/main" val="1079526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a:xfrm>
            <a:off x="457200" y="274638"/>
            <a:ext cx="8229600" cy="1143000"/>
          </a:xfrm>
        </p:spPr>
        <p:txBody>
          <a:bodyPr anchor="ctr">
            <a:normAutofit/>
          </a:bodyPr>
          <a:lstStyle/>
          <a:p>
            <a:r>
              <a:rPr lang="en-US" dirty="0"/>
              <a:t>Policy and Procedure</a:t>
            </a:r>
          </a:p>
        </p:txBody>
      </p:sp>
      <p:pic>
        <p:nvPicPr>
          <p:cNvPr id="5" name="Content Placeholder 4" descr="A picture containing text, gear, metalware&#10;&#10;Description automatically generated">
            <a:extLst>
              <a:ext uri="{FF2B5EF4-FFF2-40B4-BE49-F238E27FC236}">
                <a16:creationId xmlns:a16="http://schemas.microsoft.com/office/drawing/2014/main" id="{54BA842A-B656-4FFA-B7EA-EE6DFBDD91A7}"/>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472" b="15137"/>
          <a:stretch/>
        </p:blipFill>
        <p:spPr>
          <a:xfrm>
            <a:off x="457200" y="1417638"/>
            <a:ext cx="8229600" cy="4525963"/>
          </a:xfrm>
          <a:prstGeom prst="rect">
            <a:avLst/>
          </a:prstGeom>
          <a:ln>
            <a:noFill/>
          </a:ln>
          <a:effectLst>
            <a:softEdge rad="112500"/>
          </a:effectLst>
        </p:spPr>
      </p:pic>
    </p:spTree>
    <p:extLst>
      <p:ext uri="{BB962C8B-B14F-4D97-AF65-F5344CB8AC3E}">
        <p14:creationId xmlns:p14="http://schemas.microsoft.com/office/powerpoint/2010/main" val="380747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lstStyle/>
          <a:p>
            <a:r>
              <a:rPr lang="en-US" dirty="0"/>
              <a:t>CDC Resource to Review</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idx="1"/>
          </p:nvPr>
        </p:nvSpPr>
        <p:spPr>
          <a:xfrm>
            <a:off x="6439437" y="3562197"/>
            <a:ext cx="2667000" cy="3200400"/>
          </a:xfrm>
        </p:spPr>
        <p:txBody>
          <a:bodyPr>
            <a:normAutofit/>
          </a:bodyPr>
          <a:lstStyle/>
          <a:p>
            <a:pPr marL="0" indent="0">
              <a:buNone/>
            </a:pPr>
            <a:r>
              <a:rPr lang="en-US" sz="1600" dirty="0">
                <a:hlinkClick r:id="rId3"/>
              </a:rPr>
              <a:t>https://www.cdc.gov/vaccines/covid-19/hcp/prepare.html</a:t>
            </a:r>
            <a:r>
              <a:rPr lang="en-US" sz="1600" dirty="0"/>
              <a:t> </a:t>
            </a:r>
          </a:p>
          <a:p>
            <a:endParaRPr lang="en-US" sz="1600" dirty="0"/>
          </a:p>
        </p:txBody>
      </p:sp>
      <p:pic>
        <p:nvPicPr>
          <p:cNvPr id="4" name="Content Placeholder 4">
            <a:extLst>
              <a:ext uri="{FF2B5EF4-FFF2-40B4-BE49-F238E27FC236}">
                <a16:creationId xmlns:a16="http://schemas.microsoft.com/office/drawing/2014/main" id="{6E980988-0C9C-4B65-9465-6736067AA293}"/>
              </a:ext>
            </a:extLst>
          </p:cNvPr>
          <p:cNvPicPr>
            <a:picLocks noChangeAspect="1"/>
          </p:cNvPicPr>
          <p:nvPr/>
        </p:nvPicPr>
        <p:blipFill>
          <a:blip r:embed="rId4"/>
          <a:stretch>
            <a:fillRect/>
          </a:stretch>
        </p:blipFill>
        <p:spPr>
          <a:xfrm>
            <a:off x="762000" y="1448762"/>
            <a:ext cx="5410200" cy="4226871"/>
          </a:xfrm>
          <a:prstGeom prst="rect">
            <a:avLst/>
          </a:prstGeom>
        </p:spPr>
      </p:pic>
    </p:spTree>
    <p:extLst>
      <p:ext uri="{BB962C8B-B14F-4D97-AF65-F5344CB8AC3E}">
        <p14:creationId xmlns:p14="http://schemas.microsoft.com/office/powerpoint/2010/main" val="3067973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lstStyle/>
          <a:p>
            <a:r>
              <a:rPr lang="en-US" dirty="0"/>
              <a:t>Employee Education</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idx="1"/>
          </p:nvPr>
        </p:nvSpPr>
        <p:spPr>
          <a:xfrm>
            <a:off x="228600" y="1828800"/>
            <a:ext cx="4364865" cy="3810000"/>
          </a:xfrm>
        </p:spPr>
        <p:txBody>
          <a:bodyPr>
            <a:normAutofit fontScale="62500" lnSpcReduction="20000"/>
          </a:bodyPr>
          <a:lstStyle/>
          <a:p>
            <a:pPr marL="457200" indent="-457200">
              <a:spcBef>
                <a:spcPts val="0"/>
              </a:spcBef>
              <a:spcAft>
                <a:spcPts val="0"/>
              </a:spcAft>
              <a:buFont typeface="Arial" panose="020B0604020202020204" pitchFamily="34" charset="0"/>
              <a:buChar char="•"/>
            </a:pPr>
            <a:r>
              <a:rPr lang="en-US" sz="3600" dirty="0"/>
              <a:t>Which Vaccine will be administered</a:t>
            </a:r>
          </a:p>
          <a:p>
            <a:pPr marL="457200" indent="-457200">
              <a:spcBef>
                <a:spcPts val="0"/>
              </a:spcBef>
              <a:spcAft>
                <a:spcPts val="0"/>
              </a:spcAft>
              <a:buFont typeface="Arial" panose="020B0604020202020204" pitchFamily="34" charset="0"/>
              <a:buChar char="•"/>
            </a:pPr>
            <a:r>
              <a:rPr lang="en-US" sz="3600" dirty="0"/>
              <a:t>Education prior to administration </a:t>
            </a:r>
          </a:p>
          <a:p>
            <a:pPr marL="731520" lvl="1" indent="-457200">
              <a:spcBef>
                <a:spcPts val="0"/>
              </a:spcBef>
              <a:spcAft>
                <a:spcPts val="0"/>
              </a:spcAft>
            </a:pPr>
            <a:r>
              <a:rPr lang="en-US" sz="3600" dirty="0"/>
              <a:t>Pharmacy Involvement</a:t>
            </a:r>
          </a:p>
          <a:p>
            <a:pPr marL="731520" lvl="1" indent="-457200">
              <a:spcBef>
                <a:spcPts val="0"/>
              </a:spcBef>
              <a:spcAft>
                <a:spcPts val="0"/>
              </a:spcAft>
            </a:pPr>
            <a:r>
              <a:rPr lang="en-US" sz="3600" dirty="0"/>
              <a:t>Receipt, storage and handling</a:t>
            </a:r>
          </a:p>
          <a:p>
            <a:pPr marL="731520" lvl="1" indent="-457200">
              <a:spcBef>
                <a:spcPts val="0"/>
              </a:spcBef>
              <a:spcAft>
                <a:spcPts val="0"/>
              </a:spcAft>
            </a:pPr>
            <a:r>
              <a:rPr lang="en-US" sz="3600" dirty="0"/>
              <a:t>Organization and rotating</a:t>
            </a:r>
          </a:p>
          <a:p>
            <a:pPr marL="731520" lvl="1" indent="-457200">
              <a:spcBef>
                <a:spcPts val="0"/>
              </a:spcBef>
              <a:spcAft>
                <a:spcPts val="0"/>
              </a:spcAft>
            </a:pPr>
            <a:r>
              <a:rPr lang="en-US" sz="3600" dirty="0"/>
              <a:t>Temperature requirements and monitoring</a:t>
            </a:r>
          </a:p>
          <a:p>
            <a:pPr marL="731520" lvl="1" indent="-457200">
              <a:spcBef>
                <a:spcPts val="0"/>
              </a:spcBef>
              <a:spcAft>
                <a:spcPts val="0"/>
              </a:spcAft>
            </a:pPr>
            <a:r>
              <a:rPr lang="en-US" sz="3600" dirty="0"/>
              <a:t>Expired vaccine</a:t>
            </a:r>
          </a:p>
          <a:p>
            <a:pPr marL="731520" lvl="1" indent="-457200">
              <a:spcBef>
                <a:spcPts val="0"/>
              </a:spcBef>
              <a:spcAft>
                <a:spcPts val="0"/>
              </a:spcAft>
            </a:pPr>
            <a:r>
              <a:rPr lang="en-US" sz="3600" dirty="0"/>
              <a:t>Compromised Vaccine</a:t>
            </a:r>
          </a:p>
          <a:p>
            <a:pPr marL="731520" lvl="1" indent="-457200">
              <a:spcBef>
                <a:spcPts val="0"/>
              </a:spcBef>
              <a:spcAft>
                <a:spcPts val="0"/>
              </a:spcAft>
            </a:pPr>
            <a:r>
              <a:rPr lang="en-US" sz="3600" dirty="0"/>
              <a:t>Waste/disposal of Vaccine</a:t>
            </a:r>
          </a:p>
          <a:p>
            <a:endParaRPr lang="en-US" dirty="0"/>
          </a:p>
        </p:txBody>
      </p:sp>
      <p:sp>
        <p:nvSpPr>
          <p:cNvPr id="4" name="Content Placeholder 2">
            <a:extLst>
              <a:ext uri="{FF2B5EF4-FFF2-40B4-BE49-F238E27FC236}">
                <a16:creationId xmlns:a16="http://schemas.microsoft.com/office/drawing/2014/main" id="{BEAEAC88-35E0-4B61-A21F-795111B5084A}"/>
              </a:ext>
            </a:extLst>
          </p:cNvPr>
          <p:cNvSpPr txBox="1">
            <a:spLocks/>
          </p:cNvSpPr>
          <p:nvPr/>
        </p:nvSpPr>
        <p:spPr>
          <a:xfrm>
            <a:off x="4577366" y="1828800"/>
            <a:ext cx="4566634" cy="3810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457200">
              <a:spcBef>
                <a:spcPts val="0"/>
              </a:spcBef>
              <a:spcAft>
                <a:spcPts val="0"/>
              </a:spcAft>
            </a:pPr>
            <a:r>
              <a:rPr lang="en-US" sz="2300" dirty="0"/>
              <a:t>Preparation, administration and safety of vaccine</a:t>
            </a:r>
          </a:p>
          <a:p>
            <a:pPr marL="731520" lvl="1" indent="-457200">
              <a:spcBef>
                <a:spcPts val="0"/>
              </a:spcBef>
              <a:spcAft>
                <a:spcPts val="0"/>
              </a:spcAft>
            </a:pPr>
            <a:r>
              <a:rPr lang="en-US" sz="2300" dirty="0"/>
              <a:t>Assessment prior to administration</a:t>
            </a:r>
          </a:p>
          <a:p>
            <a:pPr marL="731520" lvl="1" indent="-457200">
              <a:spcBef>
                <a:spcPts val="0"/>
              </a:spcBef>
              <a:spcAft>
                <a:spcPts val="0"/>
              </a:spcAft>
            </a:pPr>
            <a:r>
              <a:rPr lang="en-US" sz="2300" dirty="0"/>
              <a:t>Vaccine administration errors</a:t>
            </a:r>
          </a:p>
          <a:p>
            <a:pPr marL="731520" lvl="1" indent="-457200">
              <a:spcBef>
                <a:spcPts val="0"/>
              </a:spcBef>
              <a:spcAft>
                <a:spcPts val="0"/>
              </a:spcAft>
            </a:pPr>
            <a:r>
              <a:rPr lang="en-US" sz="2300" dirty="0"/>
              <a:t>Monitoring</a:t>
            </a:r>
          </a:p>
          <a:p>
            <a:pPr marL="1131570" lvl="2" indent="-457200">
              <a:spcBef>
                <a:spcPts val="0"/>
              </a:spcBef>
              <a:spcAft>
                <a:spcPts val="0"/>
              </a:spcAft>
            </a:pPr>
            <a:r>
              <a:rPr lang="en-US" sz="1900" dirty="0"/>
              <a:t>Anaphylaxis Management</a:t>
            </a:r>
          </a:p>
          <a:p>
            <a:pPr marL="731520" lvl="1" indent="-457200">
              <a:spcBef>
                <a:spcPts val="0"/>
              </a:spcBef>
              <a:spcAft>
                <a:spcPts val="0"/>
              </a:spcAft>
            </a:pPr>
            <a:r>
              <a:rPr lang="en-US" sz="2300" dirty="0"/>
              <a:t>Documentation</a:t>
            </a:r>
          </a:p>
          <a:p>
            <a:pPr marL="731520" lvl="1" indent="-457200">
              <a:spcBef>
                <a:spcPts val="0"/>
              </a:spcBef>
              <a:spcAft>
                <a:spcPts val="0"/>
              </a:spcAft>
            </a:pPr>
            <a:r>
              <a:rPr lang="en-US" sz="2300" dirty="0"/>
              <a:t>Follow-up</a:t>
            </a:r>
          </a:p>
          <a:p>
            <a:pPr marL="731520" lvl="1" indent="-457200">
              <a:spcBef>
                <a:spcPts val="0"/>
              </a:spcBef>
              <a:spcAft>
                <a:spcPts val="0"/>
              </a:spcAft>
            </a:pPr>
            <a:r>
              <a:rPr lang="en-US" sz="2300" dirty="0"/>
              <a:t>Refusals</a:t>
            </a:r>
          </a:p>
          <a:p>
            <a:pPr marL="731520" lvl="1" indent="-457200">
              <a:spcBef>
                <a:spcPts val="0"/>
              </a:spcBef>
              <a:spcAft>
                <a:spcPts val="0"/>
              </a:spcAft>
            </a:pPr>
            <a:r>
              <a:rPr lang="en-US" sz="2300" dirty="0"/>
              <a:t>Orders</a:t>
            </a:r>
          </a:p>
          <a:p>
            <a:pPr marL="731520" lvl="1" indent="-457200">
              <a:spcBef>
                <a:spcPts val="0"/>
              </a:spcBef>
              <a:spcAft>
                <a:spcPts val="0"/>
              </a:spcAft>
            </a:pPr>
            <a:r>
              <a:rPr lang="en-US" sz="2300" dirty="0"/>
              <a:t>Competency	</a:t>
            </a:r>
          </a:p>
          <a:p>
            <a:pPr marL="731520" lvl="1" indent="-457200">
              <a:spcBef>
                <a:spcPts val="0"/>
              </a:spcBef>
              <a:spcAft>
                <a:spcPts val="0"/>
              </a:spcAft>
            </a:pPr>
            <a:r>
              <a:rPr lang="en-US" sz="2300" dirty="0"/>
              <a:t>Reporting</a:t>
            </a:r>
          </a:p>
          <a:p>
            <a:pPr fontAlgn="auto">
              <a:spcAft>
                <a:spcPts val="0"/>
              </a:spcAft>
            </a:pPr>
            <a:endParaRPr lang="en-US" sz="2300" dirty="0"/>
          </a:p>
        </p:txBody>
      </p:sp>
    </p:spTree>
    <p:extLst>
      <p:ext uri="{BB962C8B-B14F-4D97-AF65-F5344CB8AC3E}">
        <p14:creationId xmlns:p14="http://schemas.microsoft.com/office/powerpoint/2010/main" val="3000210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lstStyle/>
          <a:p>
            <a:r>
              <a:rPr lang="en-US" dirty="0"/>
              <a:t>Reporting</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idx="1"/>
          </p:nvPr>
        </p:nvSpPr>
        <p:spPr>
          <a:xfrm>
            <a:off x="228600" y="1600200"/>
            <a:ext cx="5867400" cy="4525963"/>
          </a:xfrm>
        </p:spPr>
        <p:txBody>
          <a:bodyPr>
            <a:normAutofit lnSpcReduction="10000"/>
          </a:bodyPr>
          <a:lstStyle/>
          <a:p>
            <a:pPr marR="0" lvl="1">
              <a:lnSpc>
                <a:spcPct val="107000"/>
              </a:lnSpc>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Calibri" panose="020F0502020204030204" pitchFamily="34" charset="0"/>
              </a:rPr>
              <a:t>NHSN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R="0" lvl="1">
              <a:lnSpc>
                <a:spcPct val="107000"/>
              </a:lnSpc>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Calibri" panose="020F0502020204030204" pitchFamily="34" charset="0"/>
              </a:rPr>
              <a:t>State required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R="0" lvl="1">
              <a:lnSpc>
                <a:spcPct val="107000"/>
              </a:lnSpc>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Calibri" panose="020F0502020204030204" pitchFamily="34" charset="0"/>
              </a:rPr>
              <a:t>Vaccine administration errors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R="0" lvl="1">
              <a:lnSpc>
                <a:spcPct val="107000"/>
              </a:lnSpc>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Calibri" panose="020F0502020204030204" pitchFamily="34" charset="0"/>
              </a:rPr>
              <a:t>Clinically significant adverse event following the COVID-19 vaccination to VAERS even if not sure that the vaccination caused the event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R="0" lvl="2">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https://vaers.hhs.gov/</a:t>
            </a:r>
            <a:r>
              <a:rPr lang="en-US" sz="2400" dirty="0">
                <a:effectLst/>
                <a:latin typeface="Calibri" panose="020F0502020204030204" pitchFamily="34" charset="0"/>
                <a:ea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R="0" lvl="2">
              <a:lnSpc>
                <a:spcPct val="107000"/>
              </a:lnSpc>
              <a:spcBef>
                <a:spcPts val="0"/>
              </a:spcBef>
              <a:spcAft>
                <a:spcPts val="800"/>
              </a:spcAft>
            </a:pPr>
            <a:r>
              <a:rPr lang="en-US" sz="24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https://open.fda.gov/data/faers/</a:t>
            </a:r>
            <a:r>
              <a:rPr lang="en-US" sz="2400" dirty="0">
                <a:effectLst/>
                <a:latin typeface="Calibri" panose="020F0502020204030204" pitchFamily="34" charset="0"/>
                <a:ea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descr="A picture containing person, person, clothing, holding&#10;&#10;Description automatically generated">
            <a:extLst>
              <a:ext uri="{FF2B5EF4-FFF2-40B4-BE49-F238E27FC236}">
                <a16:creationId xmlns:a16="http://schemas.microsoft.com/office/drawing/2014/main" id="{BCC8DBAA-3E2A-4A80-A186-29B652909404}"/>
              </a:ext>
            </a:extLst>
          </p:cNvPr>
          <p:cNvPicPr>
            <a:picLocks noChangeAspect="1"/>
          </p:cNvPicPr>
          <p:nvPr/>
        </p:nvPicPr>
        <p:blipFill>
          <a:blip r:embed="rId5"/>
          <a:stretch>
            <a:fillRect/>
          </a:stretch>
        </p:blipFill>
        <p:spPr>
          <a:xfrm>
            <a:off x="6653784" y="1905000"/>
            <a:ext cx="2033016" cy="3048000"/>
          </a:xfrm>
          <a:prstGeom prst="rect">
            <a:avLst/>
          </a:prstGeom>
        </p:spPr>
      </p:pic>
    </p:spTree>
    <p:extLst>
      <p:ext uri="{BB962C8B-B14F-4D97-AF65-F5344CB8AC3E}">
        <p14:creationId xmlns:p14="http://schemas.microsoft.com/office/powerpoint/2010/main" val="1324646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C89A-3B5C-4295-995F-FF7F3257F9BB}"/>
              </a:ext>
            </a:extLst>
          </p:cNvPr>
          <p:cNvSpPr>
            <a:spLocks noGrp="1"/>
          </p:cNvSpPr>
          <p:nvPr>
            <p:ph type="title"/>
          </p:nvPr>
        </p:nvSpPr>
        <p:spPr/>
        <p:txBody>
          <a:bodyPr/>
          <a:lstStyle/>
          <a:p>
            <a:r>
              <a:rPr lang="en-US" dirty="0"/>
              <a:t>Billing Related to COVID-19 Vaccinations</a:t>
            </a:r>
          </a:p>
        </p:txBody>
      </p:sp>
      <p:sp>
        <p:nvSpPr>
          <p:cNvPr id="3" name="Text Placeholder 2">
            <a:extLst>
              <a:ext uri="{FF2B5EF4-FFF2-40B4-BE49-F238E27FC236}">
                <a16:creationId xmlns:a16="http://schemas.microsoft.com/office/drawing/2014/main" id="{43BE64E4-525F-497B-8CF9-5F63F6041301}"/>
              </a:ext>
            </a:extLst>
          </p:cNvPr>
          <p:cNvSpPr>
            <a:spLocks noGrp="1"/>
          </p:cNvSpPr>
          <p:nvPr>
            <p:ph type="body" idx="1"/>
          </p:nvPr>
        </p:nvSpPr>
        <p:spPr/>
        <p:txBody>
          <a:bodyPr/>
          <a:lstStyle/>
          <a:p>
            <a:r>
              <a:rPr lang="en-US" dirty="0"/>
              <a:t>Additional Information </a:t>
            </a:r>
          </a:p>
        </p:txBody>
      </p:sp>
    </p:spTree>
    <p:extLst>
      <p:ext uri="{BB962C8B-B14F-4D97-AF65-F5344CB8AC3E}">
        <p14:creationId xmlns:p14="http://schemas.microsoft.com/office/powerpoint/2010/main" val="2204230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lstStyle/>
          <a:p>
            <a:r>
              <a:rPr lang="en-US" dirty="0"/>
              <a:t>Pharmacy Immunizers</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idx="1"/>
          </p:nvPr>
        </p:nvSpPr>
        <p:spPr>
          <a:xfrm>
            <a:off x="457200" y="1600200"/>
            <a:ext cx="4495800" cy="4525963"/>
          </a:xfrm>
        </p:spPr>
        <p:txBody>
          <a:bodyPr>
            <a:normAutofit/>
          </a:bodyPr>
          <a:lstStyle/>
          <a:p>
            <a:pPr>
              <a:lnSpc>
                <a:spcPct val="90000"/>
              </a:lnSpc>
            </a:pPr>
            <a:r>
              <a:rPr lang="en-US" dirty="0"/>
              <a:t>Will bill directly and will receive direct reimbursement from the Medicare program</a:t>
            </a:r>
          </a:p>
          <a:p>
            <a:pPr>
              <a:lnSpc>
                <a:spcPct val="90000"/>
              </a:lnSpc>
            </a:pPr>
            <a:endParaRPr lang="en-US" dirty="0"/>
          </a:p>
          <a:p>
            <a:pPr marL="0" indent="0">
              <a:lnSpc>
                <a:spcPct val="90000"/>
              </a:lnSpc>
              <a:buNone/>
            </a:pPr>
            <a:r>
              <a:rPr lang="en-US" sz="2000" dirty="0"/>
              <a:t>SNF: Enforcement Discretion Relating to Certain Pharmacy Billing</a:t>
            </a:r>
          </a:p>
          <a:p>
            <a:pPr marL="0" indent="0">
              <a:lnSpc>
                <a:spcPct val="90000"/>
              </a:lnSpc>
              <a:buNone/>
            </a:pPr>
            <a:r>
              <a:rPr lang="en-US" sz="2000" dirty="0">
                <a:hlinkClick r:id="rId3"/>
              </a:rPr>
              <a:t>https://www.cms.gov/medicare/covid-19/snf-enforcement-discretion-relating-certain-pharmacy-billing</a:t>
            </a:r>
            <a:endParaRPr lang="en-US" sz="2000" dirty="0"/>
          </a:p>
          <a:p>
            <a:endParaRPr lang="en-US" dirty="0"/>
          </a:p>
        </p:txBody>
      </p:sp>
      <p:pic>
        <p:nvPicPr>
          <p:cNvPr id="4" name="Picture 3" descr="A picture containing toy&#10;&#10;Description automatically generated">
            <a:extLst>
              <a:ext uri="{FF2B5EF4-FFF2-40B4-BE49-F238E27FC236}">
                <a16:creationId xmlns:a16="http://schemas.microsoft.com/office/drawing/2014/main" id="{94C2E982-014B-4DFB-A128-53001E3F24E6}"/>
              </a:ext>
            </a:extLst>
          </p:cNvPr>
          <p:cNvPicPr>
            <a:picLocks noChangeAspect="1"/>
          </p:cNvPicPr>
          <p:nvPr/>
        </p:nvPicPr>
        <p:blipFill>
          <a:blip r:embed="rId4"/>
          <a:stretch>
            <a:fillRect/>
          </a:stretch>
        </p:blipFill>
        <p:spPr>
          <a:xfrm>
            <a:off x="5638800" y="2286000"/>
            <a:ext cx="3048000" cy="2286000"/>
          </a:xfrm>
          <a:prstGeom prst="rect">
            <a:avLst/>
          </a:prstGeom>
        </p:spPr>
      </p:pic>
    </p:spTree>
    <p:extLst>
      <p:ext uri="{BB962C8B-B14F-4D97-AF65-F5344CB8AC3E}">
        <p14:creationId xmlns:p14="http://schemas.microsoft.com/office/powerpoint/2010/main" val="2097911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lstStyle/>
          <a:p>
            <a:r>
              <a:rPr lang="en-US" dirty="0"/>
              <a:t>Residents with Medicare</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idx="1"/>
          </p:nvPr>
        </p:nvSpPr>
        <p:spPr>
          <a:xfrm>
            <a:off x="457200" y="1600200"/>
            <a:ext cx="4724400" cy="4525963"/>
          </a:xfrm>
        </p:spPr>
        <p:txBody>
          <a:bodyPr>
            <a:normAutofit/>
          </a:bodyPr>
          <a:lstStyle/>
          <a:p>
            <a:pPr>
              <a:lnSpc>
                <a:spcPct val="90000"/>
              </a:lnSpc>
            </a:pPr>
            <a:r>
              <a:rPr lang="en-US" sz="2800" dirty="0"/>
              <a:t>People with Medicare pay nothing for COVID-19 vaccinations</a:t>
            </a:r>
          </a:p>
          <a:p>
            <a:pPr lvl="2">
              <a:lnSpc>
                <a:spcPct val="90000"/>
              </a:lnSpc>
            </a:pPr>
            <a:r>
              <a:rPr lang="en-US" sz="2800" dirty="0"/>
              <a:t>No copayment</a:t>
            </a:r>
          </a:p>
          <a:p>
            <a:pPr lvl="2">
              <a:lnSpc>
                <a:spcPct val="90000"/>
              </a:lnSpc>
            </a:pPr>
            <a:r>
              <a:rPr lang="en-US" sz="2800" dirty="0"/>
              <a:t>No coinsurance</a:t>
            </a:r>
          </a:p>
          <a:p>
            <a:pPr lvl="2">
              <a:lnSpc>
                <a:spcPct val="90000"/>
              </a:lnSpc>
            </a:pPr>
            <a:r>
              <a:rPr lang="en-US" sz="2800" dirty="0"/>
              <a:t>No deductible</a:t>
            </a:r>
          </a:p>
          <a:p>
            <a:pPr marL="342900" lvl="1" indent="0">
              <a:lnSpc>
                <a:spcPct val="90000"/>
              </a:lnSpc>
              <a:buNone/>
            </a:pPr>
            <a:endParaRPr lang="en-US" sz="1350" dirty="0"/>
          </a:p>
          <a:p>
            <a:pPr marL="342900" lvl="1" indent="0">
              <a:lnSpc>
                <a:spcPct val="90000"/>
              </a:lnSpc>
              <a:buNone/>
            </a:pPr>
            <a:r>
              <a:rPr lang="en-US" sz="1350" dirty="0"/>
              <a:t>Medicare COVID-19 Vaccine Shot Payment</a:t>
            </a:r>
          </a:p>
          <a:p>
            <a:pPr marL="342900" lvl="1" indent="0">
              <a:lnSpc>
                <a:spcPct val="90000"/>
              </a:lnSpc>
              <a:buNone/>
            </a:pPr>
            <a:r>
              <a:rPr lang="en-US" sz="1350" dirty="0">
                <a:hlinkClick r:id="rId2"/>
              </a:rPr>
              <a:t>https://www.cms.gov/medicare/covid-19/medicare-covid-19-vaccine-shot-payment</a:t>
            </a:r>
            <a:endParaRPr lang="en-US" sz="1350" dirty="0"/>
          </a:p>
          <a:p>
            <a:pPr marL="342900" lvl="1" indent="0">
              <a:lnSpc>
                <a:spcPct val="90000"/>
              </a:lnSpc>
              <a:buNone/>
            </a:pPr>
            <a:endParaRPr lang="en-US" sz="1350" dirty="0"/>
          </a:p>
          <a:p>
            <a:pPr marL="342900" lvl="1" indent="0">
              <a:lnSpc>
                <a:spcPct val="90000"/>
              </a:lnSpc>
              <a:buNone/>
            </a:pPr>
            <a:r>
              <a:rPr lang="en-US" sz="1350" dirty="0"/>
              <a:t>COVID-19 Vaccine Policies &amp; Guidance</a:t>
            </a:r>
          </a:p>
          <a:p>
            <a:pPr marL="342900" lvl="1" indent="0">
              <a:lnSpc>
                <a:spcPct val="90000"/>
              </a:lnSpc>
              <a:buNone/>
            </a:pPr>
            <a:r>
              <a:rPr lang="en-US" sz="1350" dirty="0">
                <a:hlinkClick r:id="rId3"/>
              </a:rPr>
              <a:t>https://www.cms.gov/covidvax</a:t>
            </a:r>
            <a:endParaRPr lang="en-US" sz="1350" dirty="0"/>
          </a:p>
          <a:p>
            <a:endParaRPr lang="en-US" dirty="0"/>
          </a:p>
        </p:txBody>
      </p:sp>
      <p:pic>
        <p:nvPicPr>
          <p:cNvPr id="4" name="Picture 3" descr="A picture containing text, necktie&#10;&#10;Description automatically generated">
            <a:extLst>
              <a:ext uri="{FF2B5EF4-FFF2-40B4-BE49-F238E27FC236}">
                <a16:creationId xmlns:a16="http://schemas.microsoft.com/office/drawing/2014/main" id="{6899C1F0-1989-4DA2-9740-584528989E39}"/>
              </a:ext>
            </a:extLst>
          </p:cNvPr>
          <p:cNvPicPr>
            <a:picLocks noChangeAspect="1"/>
          </p:cNvPicPr>
          <p:nvPr/>
        </p:nvPicPr>
        <p:blipFill>
          <a:blip r:embed="rId4"/>
          <a:stretch>
            <a:fillRect/>
          </a:stretch>
        </p:blipFill>
        <p:spPr>
          <a:xfrm>
            <a:off x="5791200" y="2455005"/>
            <a:ext cx="3048000" cy="2816352"/>
          </a:xfrm>
          <a:prstGeom prst="rect">
            <a:avLst/>
          </a:prstGeom>
        </p:spPr>
      </p:pic>
    </p:spTree>
    <p:extLst>
      <p:ext uri="{BB962C8B-B14F-4D97-AF65-F5344CB8AC3E}">
        <p14:creationId xmlns:p14="http://schemas.microsoft.com/office/powerpoint/2010/main" val="1404367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C07CF-264E-4CB4-816F-0A443AA3FE82}"/>
              </a:ext>
            </a:extLst>
          </p:cNvPr>
          <p:cNvSpPr>
            <a:spLocks noGrp="1"/>
          </p:cNvSpPr>
          <p:nvPr>
            <p:ph type="title"/>
          </p:nvPr>
        </p:nvSpPr>
        <p:spPr/>
        <p:txBody>
          <a:bodyPr/>
          <a:lstStyle/>
          <a:p>
            <a:r>
              <a:rPr lang="en-US" dirty="0"/>
              <a:t>Current Status </a:t>
            </a:r>
          </a:p>
        </p:txBody>
      </p:sp>
      <p:pic>
        <p:nvPicPr>
          <p:cNvPr id="8" name="Content Placeholder 5" descr="Text, whiteboard&#10;&#10;Description automatically generated">
            <a:extLst>
              <a:ext uri="{FF2B5EF4-FFF2-40B4-BE49-F238E27FC236}">
                <a16:creationId xmlns:a16="http://schemas.microsoft.com/office/drawing/2014/main" id="{EC9EEDC5-19DB-42BB-A843-56E52324C738}"/>
              </a:ext>
            </a:extLst>
          </p:cNvPr>
          <p:cNvPicPr>
            <a:picLocks noGrp="1" noChangeAspect="1"/>
          </p:cNvPicPr>
          <p:nvPr>
            <p:ph idx="1"/>
          </p:nvPr>
        </p:nvPicPr>
        <p:blipFill>
          <a:blip r:embed="rId3"/>
          <a:stretch>
            <a:fillRect/>
          </a:stretch>
        </p:blipFill>
        <p:spPr>
          <a:xfrm>
            <a:off x="2550580" y="1427297"/>
            <a:ext cx="4042839" cy="43100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5556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normAutofit fontScale="90000"/>
          </a:bodyPr>
          <a:lstStyle/>
          <a:p>
            <a:r>
              <a:rPr lang="en-US" sz="4400" dirty="0"/>
              <a:t>Residents and Staff with Medicaid Only</a:t>
            </a:r>
            <a:endParaRPr lang="en-US" dirty="0"/>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idx="1"/>
          </p:nvPr>
        </p:nvSpPr>
        <p:spPr>
          <a:xfrm>
            <a:off x="457200" y="1600200"/>
            <a:ext cx="8458200" cy="4525963"/>
          </a:xfrm>
        </p:spPr>
        <p:txBody>
          <a:bodyPr>
            <a:normAutofit fontScale="92500" lnSpcReduction="20000"/>
          </a:bodyPr>
          <a:lstStyle/>
          <a:p>
            <a:r>
              <a:rPr lang="en-US" sz="3200" dirty="0"/>
              <a:t>To receive free supplies of the COVID-19 vaccine(s), pharmacies, retail clinics, providers, and any other site of care receiving and administering COVID-19 vaccines must sign an agreement with the U.S. government. </a:t>
            </a:r>
          </a:p>
          <a:p>
            <a:r>
              <a:rPr lang="en-US" sz="3200" dirty="0"/>
              <a:t>Under the agreement, all providers must vaccinate individuals regardless of whether they have health insurance coverage or what type of coverage they have, and are prohibited from balance billing or otherwise charging vaccine recipients.</a:t>
            </a:r>
          </a:p>
          <a:p>
            <a:pPr marL="0" indent="0">
              <a:buNone/>
            </a:pPr>
            <a:r>
              <a:rPr lang="en-US" sz="1600" dirty="0">
                <a:hlinkClick r:id="rId3"/>
              </a:rPr>
              <a:t>https://www.medicaid.gov/state-resource-center/downloads/covid-19-vaccine-toolkit.pdf</a:t>
            </a:r>
            <a:endParaRPr lang="en-US" sz="1600" dirty="0"/>
          </a:p>
          <a:p>
            <a:endParaRPr lang="en-US" sz="1600" dirty="0"/>
          </a:p>
          <a:p>
            <a:endParaRPr lang="en-US" dirty="0"/>
          </a:p>
        </p:txBody>
      </p:sp>
    </p:spTree>
    <p:extLst>
      <p:ext uri="{BB962C8B-B14F-4D97-AF65-F5344CB8AC3E}">
        <p14:creationId xmlns:p14="http://schemas.microsoft.com/office/powerpoint/2010/main" val="855495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normAutofit fontScale="90000"/>
          </a:bodyPr>
          <a:lstStyle/>
          <a:p>
            <a:r>
              <a:rPr lang="en-US" sz="4400" dirty="0"/>
              <a:t>Residents and Staff with Private Insurance Only</a:t>
            </a:r>
            <a:endParaRPr lang="en-US" dirty="0"/>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idx="1"/>
          </p:nvPr>
        </p:nvSpPr>
        <p:spPr/>
        <p:txBody>
          <a:bodyPr>
            <a:normAutofit fontScale="85000" lnSpcReduction="10000"/>
          </a:bodyPr>
          <a:lstStyle/>
          <a:p>
            <a:pPr>
              <a:lnSpc>
                <a:spcPct val="90000"/>
              </a:lnSpc>
            </a:pPr>
            <a:r>
              <a:rPr lang="en-US" sz="3200" dirty="0"/>
              <a:t>During the public health emergency, private health insurance plans will be required to cover all the costs of a COVID-19 vaccine even if an out-of-network provider administers it. </a:t>
            </a:r>
          </a:p>
          <a:p>
            <a:pPr>
              <a:lnSpc>
                <a:spcPct val="90000"/>
              </a:lnSpc>
            </a:pPr>
            <a:r>
              <a:rPr lang="en-US" sz="3200" dirty="0"/>
              <a:t>The Trump Administration’s interim final rule states that Medicare’s payment rate will be considered a reasonable rate for coronavirus preventive services, including administration of a COVID-19 vaccine. </a:t>
            </a:r>
          </a:p>
          <a:p>
            <a:pPr>
              <a:lnSpc>
                <a:spcPct val="90000"/>
              </a:lnSpc>
            </a:pPr>
            <a:r>
              <a:rPr lang="en-US" sz="3200" dirty="0"/>
              <a:t>Additionally, vaccine providers may not seek any reimbursement, including through balance billing, from a vaccine recipient.</a:t>
            </a:r>
          </a:p>
          <a:p>
            <a:pPr>
              <a:lnSpc>
                <a:spcPct val="90000"/>
              </a:lnSpc>
            </a:pPr>
            <a:endParaRPr lang="en-US" sz="3200" b="1" baseline="30000" dirty="0"/>
          </a:p>
          <a:p>
            <a:pPr marL="0" indent="0">
              <a:lnSpc>
                <a:spcPct val="90000"/>
              </a:lnSpc>
              <a:buNone/>
            </a:pPr>
            <a:r>
              <a:rPr lang="en-US" sz="1900" dirty="0">
                <a:hlinkClick r:id="rId2"/>
              </a:rPr>
              <a:t>https://www.govinfo.gov/content/pkg/FR-2020-11-06/pdf/2020-24332.pdf</a:t>
            </a:r>
            <a:r>
              <a:rPr lang="en-US" sz="1900" dirty="0"/>
              <a:t> (at 71175.)</a:t>
            </a:r>
          </a:p>
          <a:p>
            <a:endParaRPr lang="en-US" dirty="0"/>
          </a:p>
        </p:txBody>
      </p:sp>
    </p:spTree>
    <p:extLst>
      <p:ext uri="{BB962C8B-B14F-4D97-AF65-F5344CB8AC3E}">
        <p14:creationId xmlns:p14="http://schemas.microsoft.com/office/powerpoint/2010/main" val="2959416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lstStyle/>
          <a:p>
            <a:r>
              <a:rPr lang="en-US" dirty="0"/>
              <a:t>Persons with No Insurance</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idx="1"/>
          </p:nvPr>
        </p:nvSpPr>
        <p:spPr/>
        <p:txBody>
          <a:bodyPr>
            <a:normAutofit lnSpcReduction="10000"/>
          </a:bodyPr>
          <a:lstStyle/>
          <a:p>
            <a:r>
              <a:rPr lang="en-US" sz="3200" dirty="0"/>
              <a:t>United States Health Resources &amp; Services Administration.  </a:t>
            </a:r>
          </a:p>
          <a:p>
            <a:pPr lvl="1"/>
            <a:r>
              <a:rPr lang="en-US" dirty="0"/>
              <a:t>Providers administering the vaccine to people without health insurance or whose insurance does not provide coverage of the vaccine, can request reimbursement for the administration of the COVID-19 vaccine through the Health Resources &amp; Services Administration (HRSA) Provider Relief Fund.</a:t>
            </a:r>
          </a:p>
          <a:p>
            <a:pPr marL="457200" lvl="1" indent="0">
              <a:buNone/>
            </a:pPr>
            <a:r>
              <a:rPr lang="en-US" dirty="0">
                <a:hlinkClick r:id="rId2"/>
              </a:rPr>
              <a:t>https://www.hrsa.gov/CovidUninsuredClaim</a:t>
            </a:r>
            <a:endParaRPr lang="en-US" dirty="0"/>
          </a:p>
        </p:txBody>
      </p:sp>
    </p:spTree>
    <p:extLst>
      <p:ext uri="{BB962C8B-B14F-4D97-AF65-F5344CB8AC3E}">
        <p14:creationId xmlns:p14="http://schemas.microsoft.com/office/powerpoint/2010/main" val="3376556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irl in a blue shirt&#10;&#10;Description automatically generated">
            <a:extLst>
              <a:ext uri="{FF2B5EF4-FFF2-40B4-BE49-F238E27FC236}">
                <a16:creationId xmlns:a16="http://schemas.microsoft.com/office/drawing/2014/main" id="{AD1B97D1-60C7-41C6-9A7D-0EBD0AFCDBBE}"/>
              </a:ext>
            </a:extLst>
          </p:cNvPr>
          <p:cNvPicPr>
            <a:picLocks noChangeAspect="1"/>
          </p:cNvPicPr>
          <p:nvPr/>
        </p:nvPicPr>
        <p:blipFill rotWithShape="1">
          <a:blip r:embed="rId3">
            <a:extLst>
              <a:ext uri="{28A0092B-C50C-407E-A947-70E740481C1C}">
                <a14:useLocalDpi xmlns:a14="http://schemas.microsoft.com/office/drawing/2010/main" val="0"/>
              </a:ext>
            </a:extLst>
          </a:blip>
          <a:srcRect r="24010" b="2"/>
          <a:stretch/>
        </p:blipFill>
        <p:spPr>
          <a:xfrm>
            <a:off x="3981360" y="-17929"/>
            <a:ext cx="5162640" cy="56388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3" name="Rectangle 2">
            <a:extLst>
              <a:ext uri="{FF2B5EF4-FFF2-40B4-BE49-F238E27FC236}">
                <a16:creationId xmlns:a16="http://schemas.microsoft.com/office/drawing/2014/main" id="{A94899AE-3BD4-4825-8FA4-CB9848A086B8}"/>
              </a:ext>
            </a:extLst>
          </p:cNvPr>
          <p:cNvSpPr/>
          <p:nvPr/>
        </p:nvSpPr>
        <p:spPr>
          <a:xfrm>
            <a:off x="304800" y="2478305"/>
            <a:ext cx="3676560" cy="707886"/>
          </a:xfrm>
          <a:prstGeom prst="rect">
            <a:avLst/>
          </a:prstGeom>
        </p:spPr>
        <p:txBody>
          <a:bodyPr wrap="square">
            <a:spAutoFit/>
          </a:bodyPr>
          <a:lstStyle/>
          <a:p>
            <a:r>
              <a:rPr lang="en-US" sz="4000" dirty="0">
                <a:latin typeface="+mn-lt"/>
              </a:rPr>
              <a:t>In Summary </a:t>
            </a:r>
          </a:p>
        </p:txBody>
      </p:sp>
    </p:spTree>
    <p:extLst>
      <p:ext uri="{BB962C8B-B14F-4D97-AF65-F5344CB8AC3E}">
        <p14:creationId xmlns:p14="http://schemas.microsoft.com/office/powerpoint/2010/main" val="98826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A73E58AD-57AD-4AC0-A7C1-924C0185104D}"/>
              </a:ext>
            </a:extLst>
          </p:cNvPr>
          <p:cNvPicPr>
            <a:picLocks noChangeAspect="1"/>
          </p:cNvPicPr>
          <p:nvPr/>
        </p:nvPicPr>
        <p:blipFill rotWithShape="1">
          <a:blip r:embed="rId3">
            <a:extLst>
              <a:ext uri="{28A0092B-C50C-407E-A947-70E740481C1C}">
                <a14:useLocalDpi xmlns:a14="http://schemas.microsoft.com/office/drawing/2010/main" val="0"/>
              </a:ext>
            </a:extLst>
          </a:blip>
          <a:srcRect l="1990" r="1777" b="-2"/>
          <a:stretch/>
        </p:blipFill>
        <p:spPr>
          <a:xfrm>
            <a:off x="2448798" y="990600"/>
            <a:ext cx="4246403" cy="4412675"/>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890005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5030-1F53-4E3F-A9E1-5E3C46C01C8B}"/>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2F845EA2-BAC5-416D-AE0A-27C422773306}"/>
              </a:ext>
            </a:extLst>
          </p:cNvPr>
          <p:cNvSpPr>
            <a:spLocks noGrp="1"/>
          </p:cNvSpPr>
          <p:nvPr>
            <p:ph idx="1"/>
          </p:nvPr>
        </p:nvSpPr>
        <p:spPr/>
        <p:txBody>
          <a:bodyPr>
            <a:normAutofit fontScale="77500" lnSpcReduction="20000"/>
          </a:bodyPr>
          <a:lstStyle/>
          <a:p>
            <a:r>
              <a:rPr lang="en-US" sz="3200" dirty="0">
                <a:latin typeface="Arial" panose="020B0604020202020204" pitchFamily="34" charset="0"/>
                <a:cs typeface="Arial" panose="020B0604020202020204" pitchFamily="34" charset="0"/>
              </a:rPr>
              <a:t>Centers for Disease Control and Prevention.  Understanding and Explaining mRNA COVID-19 Vaccines:  </a:t>
            </a:r>
            <a:r>
              <a:rPr lang="en-US" sz="3200" dirty="0">
                <a:latin typeface="Arial" panose="020B0604020202020204" pitchFamily="34" charset="0"/>
                <a:cs typeface="Arial" panose="020B0604020202020204" pitchFamily="34" charset="0"/>
                <a:hlinkClick r:id="rId2"/>
              </a:rPr>
              <a:t>https://www.cdc.gov/vaccines/covid-19/hcp/mrna-vaccine-basics.html</a:t>
            </a:r>
            <a:r>
              <a:rPr lang="en-US" sz="3200" dirty="0">
                <a:latin typeface="Arial" panose="020B0604020202020204" pitchFamily="34" charset="0"/>
                <a:cs typeface="Arial" panose="020B0604020202020204" pitchFamily="34" charset="0"/>
              </a:rPr>
              <a:t> </a:t>
            </a:r>
          </a:p>
          <a:p>
            <a:r>
              <a:rPr lang="en-US" sz="3200" dirty="0">
                <a:effectLst/>
                <a:latin typeface="Arial" panose="020B0604020202020204" pitchFamily="34" charset="0"/>
                <a:ea typeface="Calibri" panose="020F0502020204030204" pitchFamily="34" charset="0"/>
                <a:cs typeface="Arial" panose="020B0604020202020204" pitchFamily="34" charset="0"/>
              </a:rPr>
              <a:t>Centers for Disease Control and Prevention.  COVID-19 Vaccination Training Programs and Reference Materials for Healthcare Professionals.  11.24.20 :  </a:t>
            </a:r>
            <a:r>
              <a:rPr lang="en-US" sz="3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https://www.cdc.gov/vaccines/covid-19/downloads/COVID-19-Clinical-Training-and-Resources-for-HCPs.pdf</a:t>
            </a:r>
            <a:r>
              <a:rPr lang="en-US" sz="3200" dirty="0">
                <a:effectLst/>
                <a:latin typeface="Arial" panose="020B0604020202020204" pitchFamily="34" charset="0"/>
                <a:ea typeface="Calibri" panose="020F0502020204030204" pitchFamily="34" charset="0"/>
                <a:cs typeface="Arial" panose="020B0604020202020204" pitchFamily="34" charset="0"/>
              </a:rPr>
              <a:t> </a:t>
            </a:r>
          </a:p>
          <a:p>
            <a:r>
              <a:rPr lang="en-US" sz="3200" dirty="0">
                <a:latin typeface="Arial" panose="020B0604020202020204" pitchFamily="34" charset="0"/>
                <a:ea typeface="Calibri" panose="020F0502020204030204" pitchFamily="34" charset="0"/>
                <a:cs typeface="Arial" panose="020B0604020202020204" pitchFamily="34" charset="0"/>
              </a:rPr>
              <a:t>Centers for Disease Control and Prevention.  Advisory Committee on Immunization Practices (ACIP):  </a:t>
            </a:r>
            <a:r>
              <a:rPr lang="en-US" sz="3200" dirty="0">
                <a:latin typeface="Arial" panose="020B0604020202020204" pitchFamily="34" charset="0"/>
                <a:ea typeface="Calibri" panose="020F0502020204030204" pitchFamily="34" charset="0"/>
                <a:cs typeface="Arial" panose="020B0604020202020204" pitchFamily="34" charset="0"/>
                <a:hlinkClick r:id="rId4"/>
              </a:rPr>
              <a:t>https://www.cdc.gov/vaccines/acip/index.html</a:t>
            </a:r>
            <a:r>
              <a:rPr lang="en-US" sz="3200" dirty="0">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186947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5030-1F53-4E3F-A9E1-5E3C46C01C8B}"/>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2F845EA2-BAC5-416D-AE0A-27C422773306}"/>
              </a:ext>
            </a:extLst>
          </p:cNvPr>
          <p:cNvSpPr>
            <a:spLocks noGrp="1"/>
          </p:cNvSpPr>
          <p:nvPr>
            <p:ph idx="1"/>
          </p:nvPr>
        </p:nvSpPr>
        <p:spPr/>
        <p:txBody>
          <a:bodyPr>
            <a:normAutofit fontScale="77500" lnSpcReduction="20000"/>
          </a:bodyPr>
          <a:lstStyle/>
          <a:p>
            <a:r>
              <a:rPr lang="en-US" sz="3200" dirty="0">
                <a:latin typeface="Arial" panose="020B0604020202020204" pitchFamily="34" charset="0"/>
                <a:cs typeface="Arial" panose="020B0604020202020204" pitchFamily="34" charset="0"/>
              </a:rPr>
              <a:t>Centers for Disease Control and Prevention.  Understanding How COVID-19 Vaccines Work:  </a:t>
            </a:r>
            <a:r>
              <a:rPr lang="en-US" sz="3200" dirty="0">
                <a:latin typeface="Arial" panose="020B0604020202020204" pitchFamily="34" charset="0"/>
                <a:cs typeface="Arial" panose="020B0604020202020204" pitchFamily="34" charset="0"/>
                <a:hlinkClick r:id="rId2"/>
              </a:rPr>
              <a:t>https://www.cdc.gov/coronavirus/2019-ncov/vaccines/different-vaccines/how-they-work.html</a:t>
            </a:r>
            <a:endParaRPr lang="en-US" sz="3200" dirty="0">
              <a:latin typeface="Arial" panose="020B0604020202020204" pitchFamily="34" charset="0"/>
              <a:cs typeface="Arial" panose="020B0604020202020204" pitchFamily="34" charset="0"/>
            </a:endParaRPr>
          </a:p>
          <a:p>
            <a:r>
              <a:rPr lang="en-US" sz="3200" dirty="0">
                <a:effectLst/>
                <a:latin typeface="Arial" panose="020B0604020202020204" pitchFamily="34" charset="0"/>
                <a:ea typeface="Calibri" panose="020F0502020204030204" pitchFamily="34" charset="0"/>
                <a:cs typeface="Arial" panose="020B0604020202020204" pitchFamily="34" charset="0"/>
              </a:rPr>
              <a:t>Centers for Disease Control and Prevention.  COVID-19 Vaccine Training Module.  November 19, 2020:  </a:t>
            </a:r>
            <a:r>
              <a:rPr lang="en-US" sz="3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https://www2.cdc.gov/vaccines/ed/covid19/</a:t>
            </a:r>
            <a:r>
              <a:rPr lang="en-US" sz="3200" dirty="0">
                <a:effectLst/>
                <a:latin typeface="Arial" panose="020B0604020202020204" pitchFamily="34" charset="0"/>
                <a:ea typeface="Calibri" panose="020F0502020204030204" pitchFamily="34" charset="0"/>
                <a:cs typeface="Arial" panose="020B0604020202020204" pitchFamily="34" charset="0"/>
              </a:rPr>
              <a:t> </a:t>
            </a:r>
          </a:p>
          <a:p>
            <a:r>
              <a:rPr lang="en-US" sz="3200" dirty="0">
                <a:effectLst/>
                <a:latin typeface="Calibri" panose="020F0502020204030204" pitchFamily="34" charset="0"/>
                <a:ea typeface="Calibri" panose="020F0502020204030204" pitchFamily="34" charset="0"/>
                <a:cs typeface="Calibri" panose="020F0502020204030204" pitchFamily="34" charset="0"/>
              </a:rPr>
              <a:t>Centers for Disease Control and Prevention.  COVID-19 Vaccination Program Interim Playbook for Jurisdiction Operations.  October 29, 2020:  </a:t>
            </a:r>
            <a:r>
              <a:rPr lang="en-US" sz="3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https://www.cdc.gov/vaccines/imz-managers/downloads/COVID-19-Vaccination-Program-Interim_Playbook.pdf</a:t>
            </a:r>
            <a:r>
              <a:rPr lang="en-US" sz="3200" dirty="0">
                <a:effectLst/>
                <a:latin typeface="Calibri" panose="020F0502020204030204" pitchFamily="34" charset="0"/>
                <a:ea typeface="Calibri" panose="020F0502020204030204" pitchFamily="34" charset="0"/>
                <a:cs typeface="Calibri" panose="020F0502020204030204" pitchFamily="34"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037643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5030-1F53-4E3F-A9E1-5E3C46C01C8B}"/>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2F845EA2-BAC5-416D-AE0A-27C422773306}"/>
              </a:ext>
            </a:extLst>
          </p:cNvPr>
          <p:cNvSpPr>
            <a:spLocks noGrp="1"/>
          </p:cNvSpPr>
          <p:nvPr>
            <p:ph idx="1"/>
          </p:nvPr>
        </p:nvSpPr>
        <p:spPr>
          <a:xfrm>
            <a:off x="457200" y="1600200"/>
            <a:ext cx="8839200" cy="4525963"/>
          </a:xfrm>
        </p:spPr>
        <p:txBody>
          <a:bodyPr>
            <a:noAutofit/>
          </a:bodyPr>
          <a:lstStyle/>
          <a:p>
            <a:pPr marL="0" marR="0">
              <a:lnSpc>
                <a:spcPct val="107000"/>
              </a:lnSpc>
              <a:spcBef>
                <a:spcPts val="0"/>
              </a:spcBef>
              <a:spcAft>
                <a:spcPts val="800"/>
              </a:spcAft>
            </a:pPr>
            <a:r>
              <a:rPr lang="en-US" sz="2400" dirty="0">
                <a:effectLst/>
                <a:latin typeface="Arial" panose="020B0604020202020204" pitchFamily="34" charset="0"/>
                <a:ea typeface="Calibri" panose="020F0502020204030204" pitchFamily="34" charset="0"/>
                <a:cs typeface="Arial" panose="020B0604020202020204" pitchFamily="34" charset="0"/>
              </a:rPr>
              <a:t>Centers for Disease Control and Prevention.  COVID-19 Vaccine Training Module.  November 10, 2020:  </a:t>
            </a:r>
            <a:r>
              <a:rPr lang="en-US" sz="24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2"/>
              </a:rPr>
              <a:t>https://www2.cdc.gov/vaccines/ed/covid19/</a:t>
            </a:r>
            <a:r>
              <a:rPr lang="en-US" sz="24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2400" dirty="0">
                <a:effectLst/>
                <a:latin typeface="Arial" panose="020B0604020202020204" pitchFamily="34" charset="0"/>
                <a:ea typeface="Calibri" panose="020F0502020204030204" pitchFamily="34" charset="0"/>
                <a:cs typeface="Arial" panose="020B0604020202020204" pitchFamily="34" charset="0"/>
              </a:rPr>
              <a:t>Centers for Medicare &amp; Medicaid Services.  COVID-19 Vaccine Policies &amp; Guidance.  </a:t>
            </a:r>
            <a:r>
              <a:rPr lang="en-US" sz="24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https://www.cms.gov/covidvax</a:t>
            </a:r>
            <a:r>
              <a:rPr lang="en-US" sz="24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2400" dirty="0">
                <a:effectLst/>
                <a:latin typeface="Arial" panose="020B0604020202020204" pitchFamily="34" charset="0"/>
                <a:ea typeface="Calibri" panose="020F0502020204030204" pitchFamily="34" charset="0"/>
                <a:cs typeface="Arial" panose="020B0604020202020204" pitchFamily="34" charset="0"/>
              </a:rPr>
              <a:t>Centers for Medicare &amp; Medicaid Services.  COVID-19:  </a:t>
            </a:r>
            <a:r>
              <a:rPr lang="en-US" sz="24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https://www.cms.gov/covidvax-provider</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43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5030-1F53-4E3F-A9E1-5E3C46C01C8B}"/>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2F845EA2-BAC5-416D-AE0A-27C422773306}"/>
              </a:ext>
            </a:extLst>
          </p:cNvPr>
          <p:cNvSpPr>
            <a:spLocks noGrp="1"/>
          </p:cNvSpPr>
          <p:nvPr>
            <p:ph idx="1"/>
          </p:nvPr>
        </p:nvSpPr>
        <p:spPr/>
        <p:txBody>
          <a:bodyPr>
            <a:normAutofit fontScale="77500" lnSpcReduction="20000"/>
          </a:bodyPr>
          <a:lstStyle/>
          <a:p>
            <a:pPr marL="457200" indent="-457200">
              <a:buFont typeface="Arial" panose="020B0604020202020204" pitchFamily="34" charset="0"/>
              <a:buChar char="•"/>
            </a:pPr>
            <a:r>
              <a:rPr lang="en-US" dirty="0"/>
              <a:t>Pfizer:  </a:t>
            </a:r>
            <a:r>
              <a:rPr lang="en-US" dirty="0">
                <a:hlinkClick r:id="rId2"/>
              </a:rPr>
              <a:t>https://www.pfizer.com/news/press-release/press-release-detail/pfizer-and-biontech-achieve-first-authorization-world</a:t>
            </a:r>
            <a:r>
              <a:rPr lang="en-US" dirty="0"/>
              <a:t> </a:t>
            </a:r>
          </a:p>
          <a:p>
            <a:pPr marL="457200" indent="-457200">
              <a:buFont typeface="Arial" panose="020B0604020202020204" pitchFamily="34" charset="0"/>
              <a:buChar char="•"/>
            </a:pPr>
            <a:r>
              <a:rPr lang="en-US" dirty="0"/>
              <a:t>Moderna:  </a:t>
            </a:r>
            <a:r>
              <a:rPr lang="en-US" dirty="0">
                <a:hlinkClick r:id="rId3"/>
              </a:rPr>
              <a:t>https://investors.modernatx.com/news-releases/news-release-details/moderna-announces-primary-efficacy-analysis-phase-3-cove-study</a:t>
            </a:r>
            <a:r>
              <a:rPr lang="en-US" dirty="0"/>
              <a:t> </a:t>
            </a:r>
          </a:p>
          <a:p>
            <a:pPr marL="457200" indent="-457200">
              <a:buFont typeface="Arial" panose="020B0604020202020204" pitchFamily="34" charset="0"/>
              <a:buChar char="•"/>
            </a:pPr>
            <a:r>
              <a:rPr lang="en-US" dirty="0"/>
              <a:t>AstraZeneca:  </a:t>
            </a:r>
            <a:r>
              <a:rPr lang="en-US" dirty="0">
                <a:hlinkClick r:id="rId4"/>
              </a:rPr>
              <a:t>https://www.astrazeneca.com/media-centre/press-releases/2020/azd1222hlr.html</a:t>
            </a:r>
            <a:r>
              <a:rPr lang="en-US" dirty="0"/>
              <a:t> </a:t>
            </a:r>
          </a:p>
          <a:p>
            <a:pPr marL="457200" indent="-457200">
              <a:buFont typeface="Arial" panose="020B0604020202020204" pitchFamily="34" charset="0"/>
              <a:buChar char="•"/>
            </a:pPr>
            <a:r>
              <a:rPr lang="en-US" dirty="0"/>
              <a:t>Janssen:  </a:t>
            </a:r>
            <a:r>
              <a:rPr lang="en-US" dirty="0">
                <a:hlinkClick r:id="rId5"/>
              </a:rPr>
              <a:t>https://www.jnj.com/coronavirus/about-phase-3-study-of-our-covid-19-vaccine-candidate</a:t>
            </a:r>
            <a:r>
              <a:rPr lang="en-US" dirty="0"/>
              <a:t> </a:t>
            </a:r>
          </a:p>
          <a:p>
            <a:pPr marL="457200" indent="-457200">
              <a:buFont typeface="Arial" panose="020B0604020202020204" pitchFamily="34" charset="0"/>
              <a:buChar char="•"/>
            </a:pPr>
            <a:r>
              <a:rPr lang="en-US" dirty="0"/>
              <a:t>Novavax:  </a:t>
            </a:r>
            <a:r>
              <a:rPr lang="en-US" dirty="0">
                <a:hlinkClick r:id="rId6"/>
              </a:rPr>
              <a:t>https://ir.novavax.com/news-releases/news-release-details/novavax-covid-19-vaccine-granted-fast-track-designation-us-fda</a:t>
            </a:r>
            <a:r>
              <a:rPr lang="en-US" dirty="0"/>
              <a:t> </a:t>
            </a:r>
          </a:p>
          <a:p>
            <a:pPr marL="0" indent="0">
              <a:buNone/>
            </a:pPr>
            <a:endParaRPr lang="en-US" dirty="0"/>
          </a:p>
        </p:txBody>
      </p:sp>
    </p:spTree>
    <p:extLst>
      <p:ext uri="{BB962C8B-B14F-4D97-AF65-F5344CB8AC3E}">
        <p14:creationId xmlns:p14="http://schemas.microsoft.com/office/powerpoint/2010/main" val="3855383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B035A-E432-447A-8DDF-ED83AC91535F}"/>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BEDAB128-5871-4F4F-9345-60B2BD3C4107}"/>
              </a:ext>
            </a:extLst>
          </p:cNvPr>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Centers for Disease Control and Prevention.  COVID-19 ACIP </a:t>
            </a:r>
            <a:r>
              <a:rPr lang="en-US" sz="2400">
                <a:latin typeface="Arial" panose="020B0604020202020204" pitchFamily="34" charset="0"/>
                <a:cs typeface="Arial" panose="020B0604020202020204" pitchFamily="34" charset="0"/>
              </a:rPr>
              <a:t>Vaccine Recommendations:  </a:t>
            </a:r>
            <a:r>
              <a:rPr lang="en-US" sz="2400">
                <a:latin typeface="Arial" panose="020B0604020202020204" pitchFamily="34" charset="0"/>
                <a:cs typeface="Arial" panose="020B0604020202020204" pitchFamily="34" charset="0"/>
                <a:hlinkClick r:id="rId2"/>
              </a:rPr>
              <a:t>https://www.cdc.gov/vaccines/hcp/acip-recs/vacc-specific/covid-19.html</a:t>
            </a:r>
            <a:endParaRPr lang="en-US" sz="2400">
              <a:latin typeface="Arial" panose="020B0604020202020204" pitchFamily="34" charset="0"/>
              <a:cs typeface="Arial" panose="020B0604020202020204" pitchFamily="34" charset="0"/>
            </a:endParaRPr>
          </a:p>
          <a:p>
            <a:endParaRPr lang="en-US" sz="240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Centers of Disease Control and Prevention.  Interim Considerations for the Potential Management of Anaphylaxis at COVID-19 Vaccination Sites:  </a:t>
            </a:r>
            <a:r>
              <a:rPr lang="en-US" sz="2400" dirty="0">
                <a:latin typeface="Arial" panose="020B0604020202020204" pitchFamily="34" charset="0"/>
                <a:cs typeface="Arial" panose="020B0604020202020204" pitchFamily="34" charset="0"/>
                <a:hlinkClick r:id="rId3"/>
              </a:rPr>
              <a:t>https://www.cdc.gov/vaccines/covid-19/info-by-product/pfizer/anaphylaxis-management.html</a:t>
            </a: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4999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normAutofit fontScale="90000"/>
          </a:bodyPr>
          <a:lstStyle/>
          <a:p>
            <a:r>
              <a:rPr lang="en-US" dirty="0"/>
              <a:t>Advisory Committee on Immunization Practices (ACIP)</a:t>
            </a:r>
          </a:p>
        </p:txBody>
      </p:sp>
      <p:pic>
        <p:nvPicPr>
          <p:cNvPr id="4" name="Content Placeholder 4">
            <a:extLst>
              <a:ext uri="{FF2B5EF4-FFF2-40B4-BE49-F238E27FC236}">
                <a16:creationId xmlns:a16="http://schemas.microsoft.com/office/drawing/2014/main" id="{57A9D7D8-C4D7-48DE-82CF-5363CB495458}"/>
              </a:ext>
            </a:extLst>
          </p:cNvPr>
          <p:cNvPicPr>
            <a:picLocks noGrp="1" noChangeAspect="1"/>
          </p:cNvPicPr>
          <p:nvPr>
            <p:ph idx="1"/>
          </p:nvPr>
        </p:nvPicPr>
        <p:blipFill>
          <a:blip r:embed="rId3"/>
          <a:stretch>
            <a:fillRect/>
          </a:stretch>
        </p:blipFill>
        <p:spPr>
          <a:xfrm>
            <a:off x="457200" y="2137771"/>
            <a:ext cx="8229600" cy="3450820"/>
          </a:xfrm>
          <a:prstGeom prst="rect">
            <a:avLst/>
          </a:prstGeom>
        </p:spPr>
      </p:pic>
      <p:sp>
        <p:nvSpPr>
          <p:cNvPr id="5" name="TextBox 4">
            <a:extLst>
              <a:ext uri="{FF2B5EF4-FFF2-40B4-BE49-F238E27FC236}">
                <a16:creationId xmlns:a16="http://schemas.microsoft.com/office/drawing/2014/main" id="{C077EA1F-E7C9-47ED-8B98-5784E23CEB6E}"/>
              </a:ext>
            </a:extLst>
          </p:cNvPr>
          <p:cNvSpPr txBox="1"/>
          <p:nvPr/>
        </p:nvSpPr>
        <p:spPr>
          <a:xfrm>
            <a:off x="2133600" y="5619715"/>
            <a:ext cx="4876800" cy="369332"/>
          </a:xfrm>
          <a:prstGeom prst="rect">
            <a:avLst/>
          </a:prstGeom>
          <a:noFill/>
        </p:spPr>
        <p:txBody>
          <a:bodyPr wrap="square">
            <a:spAutoFit/>
          </a:bodyPr>
          <a:lstStyle/>
          <a:p>
            <a:r>
              <a:rPr lang="en-US" dirty="0">
                <a:hlinkClick r:id="rId4"/>
              </a:rPr>
              <a:t>https://www.cdc.gov/vaccines/acip/index.html</a:t>
            </a:r>
            <a:r>
              <a:rPr lang="en-US" dirty="0"/>
              <a:t> </a:t>
            </a:r>
          </a:p>
        </p:txBody>
      </p:sp>
    </p:spTree>
    <p:extLst>
      <p:ext uri="{BB962C8B-B14F-4D97-AF65-F5344CB8AC3E}">
        <p14:creationId xmlns:p14="http://schemas.microsoft.com/office/powerpoint/2010/main" val="3602536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5030-1F53-4E3F-A9E1-5E3C46C01C8B}"/>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2F845EA2-BAC5-416D-AE0A-27C422773306}"/>
              </a:ext>
            </a:extLst>
          </p:cNvPr>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n-US" sz="3200" dirty="0"/>
              <a:t>Centers for Medicare &amp; Medicaid Services.  SNF:  Enforcement Discretion Relating to Certain Pharmacy Billing.  12.03.20:  </a:t>
            </a:r>
            <a:r>
              <a:rPr lang="en-US" sz="3200" dirty="0">
                <a:hlinkClick r:id="rId2"/>
              </a:rPr>
              <a:t>https://www.cms.gov/medicare/covid-19/snf-enforcement-discretion-relating-certain-pharmacy-billing</a:t>
            </a:r>
            <a:r>
              <a:rPr lang="en-US" sz="3200" dirty="0"/>
              <a:t> </a:t>
            </a:r>
          </a:p>
          <a:p>
            <a:pPr marL="342900" indent="-342900">
              <a:buFont typeface="Arial" panose="020B0604020202020204" pitchFamily="34" charset="0"/>
              <a:buChar char="•"/>
            </a:pPr>
            <a:r>
              <a:rPr lang="en-US" sz="3200" dirty="0"/>
              <a:t>Centers for Medicare &amp; Medicaid Services.  Medicare COVID-19 Vaccine Shot Payment, 12.03.20:  </a:t>
            </a:r>
            <a:r>
              <a:rPr lang="en-US" sz="3200" dirty="0">
                <a:hlinkClick r:id="rId3"/>
              </a:rPr>
              <a:t>https://www.cms.gov/medicare/covid-19/medicare-covid-19-vaccine-shot-payment</a:t>
            </a:r>
            <a:r>
              <a:rPr lang="en-US" sz="3200" dirty="0"/>
              <a:t> </a:t>
            </a:r>
          </a:p>
          <a:p>
            <a:pPr marL="0" indent="0">
              <a:buNone/>
            </a:pPr>
            <a:endParaRPr lang="en-US" dirty="0"/>
          </a:p>
        </p:txBody>
      </p:sp>
    </p:spTree>
    <p:extLst>
      <p:ext uri="{BB962C8B-B14F-4D97-AF65-F5344CB8AC3E}">
        <p14:creationId xmlns:p14="http://schemas.microsoft.com/office/powerpoint/2010/main" val="1259883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5030-1F53-4E3F-A9E1-5E3C46C01C8B}"/>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2F845EA2-BAC5-416D-AE0A-27C422773306}"/>
              </a:ext>
            </a:extLst>
          </p:cNvPr>
          <p:cNvSpPr>
            <a:spLocks noGrp="1"/>
          </p:cNvSpPr>
          <p:nvPr>
            <p:ph idx="1"/>
          </p:nvPr>
        </p:nvSpPr>
        <p:spPr/>
        <p:txBody>
          <a:bodyPr>
            <a:normAutofit fontScale="85000" lnSpcReduction="20000"/>
          </a:bodyPr>
          <a:lstStyle/>
          <a:p>
            <a:r>
              <a:rPr lang="en-US" sz="3200" dirty="0"/>
              <a:t>Centers for Medicare &amp; Medicaid Services. Coverage and Reimbursement of COVID-19 Vaccines, Vaccine Administration, and Cost Sharing under Medicaid, the Children’s Health Insurance Program, and Basic Health Program. </a:t>
            </a:r>
            <a:r>
              <a:rPr lang="en-US" sz="3200" dirty="0">
                <a:hlinkClick r:id="rId3"/>
              </a:rPr>
              <a:t>https://www.medicaid.gov/state-resource-center/downloads/covid-19-vaccine-toolkit.pdf</a:t>
            </a:r>
            <a:r>
              <a:rPr lang="en-US" sz="3200" dirty="0"/>
              <a:t> </a:t>
            </a:r>
          </a:p>
          <a:p>
            <a:r>
              <a:rPr lang="en-US" sz="3200" dirty="0"/>
              <a:t>United States Health Resources &amp; Services Administration.  COVID-19 Claims Reimbursement to Health Care Providers and Facilities for Testing, Treatment, and Vaccine Administration for the Uninsured:  </a:t>
            </a:r>
            <a:r>
              <a:rPr lang="en-US" sz="3200" dirty="0">
                <a:hlinkClick r:id="rId4"/>
              </a:rPr>
              <a:t>https://www.hrsa.gov/CovidUninsuredClaim</a:t>
            </a:r>
            <a:r>
              <a:rPr lang="en-US" sz="3200" dirty="0"/>
              <a:t> </a:t>
            </a:r>
          </a:p>
          <a:p>
            <a:pPr marL="0" indent="0">
              <a:buNone/>
            </a:pPr>
            <a:endParaRPr lang="en-US" dirty="0"/>
          </a:p>
        </p:txBody>
      </p:sp>
    </p:spTree>
    <p:extLst>
      <p:ext uri="{BB962C8B-B14F-4D97-AF65-F5344CB8AC3E}">
        <p14:creationId xmlns:p14="http://schemas.microsoft.com/office/powerpoint/2010/main" val="3362755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480AA-D21D-49A8-B682-CA890568814A}"/>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04B89EA0-AD6D-41A3-9C35-977DB7AE20F9}"/>
              </a:ext>
            </a:extLst>
          </p:cNvPr>
          <p:cNvSpPr>
            <a:spLocks noGrp="1"/>
          </p:cNvSpPr>
          <p:nvPr>
            <p:ph idx="1"/>
          </p:nvPr>
        </p:nvSpPr>
        <p:spPr>
          <a:xfrm>
            <a:off x="533400" y="2590800"/>
            <a:ext cx="8229600" cy="4525963"/>
          </a:xfrm>
        </p:spPr>
        <p:txBody>
          <a:bodyPr>
            <a:normAutofit/>
          </a:bodyPr>
          <a:lstStyle/>
          <a:p>
            <a:pPr marL="0" indent="0" algn="ctr">
              <a:buNone/>
            </a:pPr>
            <a:r>
              <a:rPr lang="en-US" sz="2000" i="1" dirty="0"/>
              <a:t>“This presentation provided is copyrighted information of Pathway Health.  Please note the presentation date on the title page in relation to the need to verify any new updates and resources that were listed in this presentation.  This presentation is intended to be informational.  The information does not constitute either legal or professional consultation.  This presentation is not to be sold or reused without written authorization.”</a:t>
            </a:r>
            <a:endParaRPr lang="en-US" sz="2000" dirty="0"/>
          </a:p>
          <a:p>
            <a:pPr algn="ctr"/>
            <a:endParaRPr lang="en-US" sz="2000" dirty="0"/>
          </a:p>
        </p:txBody>
      </p:sp>
    </p:spTree>
    <p:extLst>
      <p:ext uri="{BB962C8B-B14F-4D97-AF65-F5344CB8AC3E}">
        <p14:creationId xmlns:p14="http://schemas.microsoft.com/office/powerpoint/2010/main" val="1607052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lstStyle/>
          <a:p>
            <a:r>
              <a:rPr lang="en-US" dirty="0"/>
              <a:t>CDC - MMWR</a:t>
            </a:r>
          </a:p>
        </p:txBody>
      </p:sp>
      <p:sp>
        <p:nvSpPr>
          <p:cNvPr id="4" name="Content Placeholder 3">
            <a:extLst>
              <a:ext uri="{FF2B5EF4-FFF2-40B4-BE49-F238E27FC236}">
                <a16:creationId xmlns:a16="http://schemas.microsoft.com/office/drawing/2014/main" id="{2B724C43-1642-4132-8DDD-F6EC2CFDFB73}"/>
              </a:ext>
            </a:extLst>
          </p:cNvPr>
          <p:cNvSpPr txBox="1">
            <a:spLocks noGrp="1"/>
          </p:cNvSpPr>
          <p:nvPr>
            <p:ph idx="1"/>
          </p:nvPr>
        </p:nvSpPr>
        <p:spPr>
          <a:xfrm>
            <a:off x="6172200" y="2783949"/>
            <a:ext cx="2971800" cy="1615827"/>
          </a:xfrm>
          <a:prstGeom prst="rect">
            <a:avLst/>
          </a:prstGeom>
          <a:noFill/>
        </p:spPr>
        <p:txBody>
          <a:bodyPr wrap="square">
            <a:spAutoFit/>
          </a:bodyPr>
          <a:lstStyle/>
          <a:p>
            <a:pPr marL="0" indent="0" algn="r">
              <a:buNone/>
            </a:pPr>
            <a:r>
              <a:rPr lang="en-US" sz="1100" b="0" i="0" dirty="0">
                <a:solidFill>
                  <a:srgbClr val="000000"/>
                </a:solidFill>
                <a:effectLst/>
                <a:latin typeface="Open Sans"/>
              </a:rPr>
              <a:t>Dooling K, McClung N, Chamberland M, et al. The Advisory Committee on Immunization Practices’ Interim Recommendation for Allocating Initial Supplies of COVID-19 Vaccine — United States, 2020. MMWR Morb Mortal Wkly Rep. ePub: 3 December 2020. DOI: </a:t>
            </a:r>
            <a:r>
              <a:rPr lang="en-US" sz="1100" b="0" i="0" u="sng" dirty="0">
                <a:solidFill>
                  <a:srgbClr val="075290"/>
                </a:solidFill>
                <a:effectLst/>
                <a:latin typeface="Open Sans"/>
                <a:hlinkClick r:id="rId2"/>
              </a:rPr>
              <a:t>http://dx.doi.org/10.15585/mmwr.mm6949e1</a:t>
            </a:r>
            <a:endParaRPr lang="en-US" sz="1100" dirty="0"/>
          </a:p>
        </p:txBody>
      </p:sp>
      <p:pic>
        <p:nvPicPr>
          <p:cNvPr id="5" name="Content Placeholder 4">
            <a:extLst>
              <a:ext uri="{FF2B5EF4-FFF2-40B4-BE49-F238E27FC236}">
                <a16:creationId xmlns:a16="http://schemas.microsoft.com/office/drawing/2014/main" id="{5343FDC6-2B5C-41D7-BB21-14A7F957A41F}"/>
              </a:ext>
            </a:extLst>
          </p:cNvPr>
          <p:cNvPicPr>
            <a:picLocks noChangeAspect="1"/>
          </p:cNvPicPr>
          <p:nvPr/>
        </p:nvPicPr>
        <p:blipFill>
          <a:blip r:embed="rId3"/>
          <a:stretch>
            <a:fillRect/>
          </a:stretch>
        </p:blipFill>
        <p:spPr>
          <a:xfrm>
            <a:off x="228600" y="1458360"/>
            <a:ext cx="5943600" cy="3941279"/>
          </a:xfrm>
          <a:prstGeom prst="rect">
            <a:avLst/>
          </a:prstGeom>
        </p:spPr>
      </p:pic>
      <p:sp>
        <p:nvSpPr>
          <p:cNvPr id="7" name="TextBox 6">
            <a:extLst>
              <a:ext uri="{FF2B5EF4-FFF2-40B4-BE49-F238E27FC236}">
                <a16:creationId xmlns:a16="http://schemas.microsoft.com/office/drawing/2014/main" id="{D20656B6-9CB8-4BAD-BD58-E3E5ADFAFC0E}"/>
              </a:ext>
            </a:extLst>
          </p:cNvPr>
          <p:cNvSpPr txBox="1"/>
          <p:nvPr/>
        </p:nvSpPr>
        <p:spPr>
          <a:xfrm>
            <a:off x="2895600" y="5572112"/>
            <a:ext cx="6267718" cy="307777"/>
          </a:xfrm>
          <a:prstGeom prst="rect">
            <a:avLst/>
          </a:prstGeom>
          <a:noFill/>
        </p:spPr>
        <p:txBody>
          <a:bodyPr wrap="square">
            <a:spAutoFit/>
          </a:bodyPr>
          <a:lstStyle/>
          <a:p>
            <a:pPr algn="r"/>
            <a:r>
              <a:rPr lang="en-US" sz="1400" dirty="0">
                <a:hlinkClick r:id="rId4"/>
              </a:rPr>
              <a:t>https://www.cdc.gov/mmwr/volumes/69/wr/mm6949e1.htm</a:t>
            </a:r>
            <a:r>
              <a:rPr lang="en-US" sz="1400" dirty="0"/>
              <a:t> </a:t>
            </a:r>
          </a:p>
        </p:txBody>
      </p:sp>
    </p:spTree>
    <p:extLst>
      <p:ext uri="{BB962C8B-B14F-4D97-AF65-F5344CB8AC3E}">
        <p14:creationId xmlns:p14="http://schemas.microsoft.com/office/powerpoint/2010/main" val="2106473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lstStyle/>
          <a:p>
            <a:r>
              <a:rPr lang="en-US" dirty="0"/>
              <a:t>Immune System</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idx="1"/>
          </p:nvPr>
        </p:nvSpPr>
        <p:spPr>
          <a:xfrm>
            <a:off x="457200" y="1600200"/>
            <a:ext cx="4625591" cy="4525963"/>
          </a:xfrm>
        </p:spPr>
        <p:txBody>
          <a:bodyPr/>
          <a:lstStyle/>
          <a:p>
            <a:pPr marL="457200" indent="-457200">
              <a:buFont typeface="Arial" panose="020B0604020202020204" pitchFamily="34" charset="0"/>
              <a:buChar char="•"/>
            </a:pPr>
            <a:r>
              <a:rPr lang="en-US" dirty="0"/>
              <a:t>Germ invades body</a:t>
            </a:r>
          </a:p>
          <a:p>
            <a:pPr marL="457200" indent="-457200">
              <a:buFont typeface="Arial" panose="020B0604020202020204" pitchFamily="34" charset="0"/>
              <a:buChar char="•"/>
            </a:pPr>
            <a:r>
              <a:rPr lang="en-US" dirty="0"/>
              <a:t>Attacks and multiplies (infection)</a:t>
            </a:r>
          </a:p>
          <a:p>
            <a:pPr marL="457200" indent="-457200">
              <a:buFont typeface="Arial" panose="020B0604020202020204" pitchFamily="34" charset="0"/>
              <a:buChar char="•"/>
            </a:pPr>
            <a:r>
              <a:rPr lang="en-US" dirty="0"/>
              <a:t>Immune system tries to fight infection</a:t>
            </a:r>
          </a:p>
          <a:p>
            <a:pPr marL="731520" lvl="1" indent="-457200"/>
            <a:r>
              <a:rPr lang="en-US" dirty="0"/>
              <a:t>Macrophages</a:t>
            </a:r>
          </a:p>
          <a:p>
            <a:pPr marL="731520" lvl="1" indent="-457200"/>
            <a:r>
              <a:rPr lang="en-US" dirty="0"/>
              <a:t>B-lymphocytes</a:t>
            </a:r>
          </a:p>
          <a:p>
            <a:pPr marL="731520" lvl="1" indent="-457200"/>
            <a:r>
              <a:rPr lang="en-US" dirty="0"/>
              <a:t>T-lymphocytes</a:t>
            </a:r>
          </a:p>
          <a:p>
            <a:endParaRPr lang="en-US" dirty="0"/>
          </a:p>
        </p:txBody>
      </p:sp>
      <p:pic>
        <p:nvPicPr>
          <p:cNvPr id="4" name="Picture 3" descr="A close up of a flower&#10;&#10;Description automatically generated">
            <a:extLst>
              <a:ext uri="{FF2B5EF4-FFF2-40B4-BE49-F238E27FC236}">
                <a16:creationId xmlns:a16="http://schemas.microsoft.com/office/drawing/2014/main" id="{EC64C42C-35C5-4540-8C84-1426B2A710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8172" b="2"/>
          <a:stretch/>
        </p:blipFill>
        <p:spPr>
          <a:xfrm>
            <a:off x="5082791" y="1395100"/>
            <a:ext cx="4084820" cy="4244764"/>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TextBox 5">
            <a:extLst>
              <a:ext uri="{FF2B5EF4-FFF2-40B4-BE49-F238E27FC236}">
                <a16:creationId xmlns:a16="http://schemas.microsoft.com/office/drawing/2014/main" id="{3391FAB6-1AE1-4D9C-9ADD-405F75370DD3}"/>
              </a:ext>
            </a:extLst>
          </p:cNvPr>
          <p:cNvSpPr txBox="1"/>
          <p:nvPr/>
        </p:nvSpPr>
        <p:spPr>
          <a:xfrm>
            <a:off x="4191000" y="5639864"/>
            <a:ext cx="4584878" cy="461665"/>
          </a:xfrm>
          <a:prstGeom prst="rect">
            <a:avLst/>
          </a:prstGeom>
          <a:noFill/>
        </p:spPr>
        <p:txBody>
          <a:bodyPr wrap="square">
            <a:spAutoFit/>
          </a:bodyPr>
          <a:lstStyle/>
          <a:p>
            <a:pPr algn="r"/>
            <a:r>
              <a:rPr lang="en-US" sz="1200" dirty="0">
                <a:hlinkClick r:id="rId4"/>
              </a:rPr>
              <a:t>https://www.cdc.gov/coronavirus/2019-ncov/vaccines/different-vaccines/how-they-work.html</a:t>
            </a:r>
            <a:endParaRPr lang="en-US" sz="1200" dirty="0"/>
          </a:p>
        </p:txBody>
      </p:sp>
    </p:spTree>
    <p:extLst>
      <p:ext uri="{BB962C8B-B14F-4D97-AF65-F5344CB8AC3E}">
        <p14:creationId xmlns:p14="http://schemas.microsoft.com/office/powerpoint/2010/main" val="3808618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lstStyle/>
          <a:p>
            <a:r>
              <a:rPr lang="en-US" dirty="0"/>
              <a:t>mRNA COVID-19 Vaccine</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idx="1"/>
          </p:nvPr>
        </p:nvSpPr>
        <p:spPr>
          <a:xfrm>
            <a:off x="457200" y="1600200"/>
            <a:ext cx="2895600" cy="4525963"/>
          </a:xfrm>
        </p:spPr>
        <p:txBody>
          <a:bodyPr>
            <a:normAutofit fontScale="92500" lnSpcReduction="20000"/>
          </a:bodyPr>
          <a:lstStyle/>
          <a:p>
            <a:pPr marL="0" indent="0">
              <a:buNone/>
            </a:pPr>
            <a:r>
              <a:rPr lang="en-US" sz="3200" dirty="0"/>
              <a:t>mRNA vaccines = messenger RNA vaccines</a:t>
            </a:r>
          </a:p>
          <a:p>
            <a:pPr marL="457200" indent="-457200">
              <a:buFont typeface="Arial" panose="020B0604020202020204" pitchFamily="34" charset="0"/>
              <a:buChar char="•"/>
            </a:pPr>
            <a:r>
              <a:rPr lang="en-US" sz="3200" dirty="0"/>
              <a:t>Do not contain a live virus</a:t>
            </a:r>
          </a:p>
          <a:p>
            <a:pPr marL="457200" indent="-457200">
              <a:buFont typeface="Arial" panose="020B0604020202020204" pitchFamily="34" charset="0"/>
              <a:buChar char="•"/>
            </a:pPr>
            <a:r>
              <a:rPr lang="en-US" sz="3200" dirty="0"/>
              <a:t>Does not affect or interact with an individual’s DNA</a:t>
            </a:r>
          </a:p>
          <a:p>
            <a:endParaRPr lang="en-US" dirty="0"/>
          </a:p>
        </p:txBody>
      </p:sp>
      <p:pic>
        <p:nvPicPr>
          <p:cNvPr id="4" name="Picture 3">
            <a:extLst>
              <a:ext uri="{FF2B5EF4-FFF2-40B4-BE49-F238E27FC236}">
                <a16:creationId xmlns:a16="http://schemas.microsoft.com/office/drawing/2014/main" id="{D9C98980-D52D-402D-B28F-E342F8D6F7D8}"/>
              </a:ext>
            </a:extLst>
          </p:cNvPr>
          <p:cNvPicPr>
            <a:picLocks noChangeAspect="1"/>
          </p:cNvPicPr>
          <p:nvPr/>
        </p:nvPicPr>
        <p:blipFill>
          <a:blip r:embed="rId3"/>
          <a:stretch>
            <a:fillRect/>
          </a:stretch>
        </p:blipFill>
        <p:spPr>
          <a:xfrm>
            <a:off x="3579528" y="1600200"/>
            <a:ext cx="5564472" cy="3468455"/>
          </a:xfrm>
          <a:prstGeom prst="rect">
            <a:avLst/>
          </a:prstGeom>
        </p:spPr>
      </p:pic>
      <p:sp>
        <p:nvSpPr>
          <p:cNvPr id="6" name="TextBox 5">
            <a:extLst>
              <a:ext uri="{FF2B5EF4-FFF2-40B4-BE49-F238E27FC236}">
                <a16:creationId xmlns:a16="http://schemas.microsoft.com/office/drawing/2014/main" id="{DA83C814-F0F6-4327-A1A2-43CC3249180F}"/>
              </a:ext>
            </a:extLst>
          </p:cNvPr>
          <p:cNvSpPr txBox="1"/>
          <p:nvPr/>
        </p:nvSpPr>
        <p:spPr>
          <a:xfrm>
            <a:off x="4343400" y="5257800"/>
            <a:ext cx="4572000" cy="523220"/>
          </a:xfrm>
          <a:prstGeom prst="rect">
            <a:avLst/>
          </a:prstGeom>
          <a:noFill/>
        </p:spPr>
        <p:txBody>
          <a:bodyPr wrap="square">
            <a:spAutoFit/>
          </a:bodyPr>
          <a:lstStyle/>
          <a:p>
            <a:pPr algn="r"/>
            <a:r>
              <a:rPr lang="en-US" sz="1400" dirty="0">
                <a:hlinkClick r:id="rId4"/>
              </a:rPr>
              <a:t>https://www.cdc.gov/vaccines/covid-19/hcp/mrna-vaccine-basics.html</a:t>
            </a:r>
            <a:endParaRPr lang="en-US" sz="1400" dirty="0"/>
          </a:p>
        </p:txBody>
      </p:sp>
    </p:spTree>
    <p:extLst>
      <p:ext uri="{BB962C8B-B14F-4D97-AF65-F5344CB8AC3E}">
        <p14:creationId xmlns:p14="http://schemas.microsoft.com/office/powerpoint/2010/main" val="1538357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lstStyle/>
          <a:p>
            <a:r>
              <a:rPr lang="en-US" dirty="0"/>
              <a:t>Types of Vaccines</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idx="1"/>
          </p:nvPr>
        </p:nvSpPr>
        <p:spPr>
          <a:xfrm>
            <a:off x="457200" y="1600200"/>
            <a:ext cx="3352800" cy="4525963"/>
          </a:xfrm>
        </p:spPr>
        <p:txBody>
          <a:bodyPr/>
          <a:lstStyle/>
          <a:p>
            <a:r>
              <a:rPr lang="en-US" sz="3200" dirty="0"/>
              <a:t>mRNA vaccines</a:t>
            </a:r>
          </a:p>
          <a:p>
            <a:r>
              <a:rPr lang="en-US" sz="3200" dirty="0"/>
              <a:t>Protein subunit vaccines</a:t>
            </a:r>
          </a:p>
          <a:p>
            <a:r>
              <a:rPr lang="en-US" sz="3200" dirty="0"/>
              <a:t>Vector vaccines</a:t>
            </a:r>
          </a:p>
          <a:p>
            <a:pPr marL="0" indent="0">
              <a:buNone/>
            </a:pPr>
            <a:endParaRPr lang="en-US" dirty="0"/>
          </a:p>
        </p:txBody>
      </p:sp>
      <p:pic>
        <p:nvPicPr>
          <p:cNvPr id="4" name="Content Placeholder 6" descr="A picture containing toothbrush, cup, blue, holding&#10;&#10;Description automatically generated">
            <a:extLst>
              <a:ext uri="{FF2B5EF4-FFF2-40B4-BE49-F238E27FC236}">
                <a16:creationId xmlns:a16="http://schemas.microsoft.com/office/drawing/2014/main" id="{3E0C3034-A247-42C5-8E83-732D2CB7DC12}"/>
              </a:ext>
            </a:extLst>
          </p:cNvPr>
          <p:cNvPicPr>
            <a:picLocks noChangeAspect="1"/>
          </p:cNvPicPr>
          <p:nvPr/>
        </p:nvPicPr>
        <p:blipFill rotWithShape="1">
          <a:blip r:embed="rId3"/>
          <a:srcRect l="20584" r="-3" b="-3"/>
          <a:stretch/>
        </p:blipFill>
        <p:spPr>
          <a:xfrm>
            <a:off x="4572000" y="1731764"/>
            <a:ext cx="4038600" cy="3394472"/>
          </a:xfrm>
          <a:prstGeom prst="rect">
            <a:avLst/>
          </a:prstGeom>
          <a:noFill/>
        </p:spPr>
      </p:pic>
      <p:sp>
        <p:nvSpPr>
          <p:cNvPr id="6" name="TextBox 5">
            <a:extLst>
              <a:ext uri="{FF2B5EF4-FFF2-40B4-BE49-F238E27FC236}">
                <a16:creationId xmlns:a16="http://schemas.microsoft.com/office/drawing/2014/main" id="{918BCFDA-7A92-4235-808F-5F7DE27FEACA}"/>
              </a:ext>
            </a:extLst>
          </p:cNvPr>
          <p:cNvSpPr txBox="1"/>
          <p:nvPr/>
        </p:nvSpPr>
        <p:spPr>
          <a:xfrm>
            <a:off x="457200" y="4385468"/>
            <a:ext cx="4572000" cy="923330"/>
          </a:xfrm>
          <a:prstGeom prst="rect">
            <a:avLst/>
          </a:prstGeom>
          <a:noFill/>
        </p:spPr>
        <p:txBody>
          <a:bodyPr wrap="square">
            <a:spAutoFit/>
          </a:bodyPr>
          <a:lstStyle/>
          <a:p>
            <a:r>
              <a:rPr lang="en-US" dirty="0">
                <a:hlinkClick r:id="rId4"/>
              </a:rPr>
              <a:t>https://www.astrazeneca.com/media-centre/press-releases/2020/azd1222hlr.html</a:t>
            </a:r>
            <a:r>
              <a:rPr lang="en-US" dirty="0"/>
              <a:t> </a:t>
            </a:r>
          </a:p>
        </p:txBody>
      </p:sp>
    </p:spTree>
    <p:extLst>
      <p:ext uri="{BB962C8B-B14F-4D97-AF65-F5344CB8AC3E}">
        <p14:creationId xmlns:p14="http://schemas.microsoft.com/office/powerpoint/2010/main" val="3975702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6C78-F018-4726-BB0E-3005666A67AB}"/>
              </a:ext>
            </a:extLst>
          </p:cNvPr>
          <p:cNvSpPr>
            <a:spLocks noGrp="1"/>
          </p:cNvSpPr>
          <p:nvPr>
            <p:ph type="title"/>
          </p:nvPr>
        </p:nvSpPr>
        <p:spPr/>
        <p:txBody>
          <a:bodyPr/>
          <a:lstStyle/>
          <a:p>
            <a:r>
              <a:rPr lang="en-US" dirty="0"/>
              <a:t>Websites for Details</a:t>
            </a:r>
          </a:p>
        </p:txBody>
      </p:sp>
      <p:sp>
        <p:nvSpPr>
          <p:cNvPr id="3" name="Content Placeholder 2">
            <a:extLst>
              <a:ext uri="{FF2B5EF4-FFF2-40B4-BE49-F238E27FC236}">
                <a16:creationId xmlns:a16="http://schemas.microsoft.com/office/drawing/2014/main" id="{359DFD7B-9F3C-40AC-997F-6F5CAA0F3167}"/>
              </a:ext>
            </a:extLst>
          </p:cNvPr>
          <p:cNvSpPr>
            <a:spLocks noGrp="1"/>
          </p:cNvSpPr>
          <p:nvPr>
            <p:ph idx="1"/>
          </p:nvPr>
        </p:nvSpPr>
        <p:spPr/>
        <p:txBody>
          <a:bodyPr>
            <a:normAutofit fontScale="77500" lnSpcReduction="20000"/>
          </a:bodyPr>
          <a:lstStyle/>
          <a:p>
            <a:pPr marL="457200" indent="-457200">
              <a:buFont typeface="Arial" panose="020B0604020202020204" pitchFamily="34" charset="0"/>
              <a:buChar char="•"/>
            </a:pPr>
            <a:r>
              <a:rPr lang="en-US" b="1" dirty="0"/>
              <a:t>Pfizer:  </a:t>
            </a:r>
            <a:r>
              <a:rPr lang="en-US" dirty="0">
                <a:hlinkClick r:id="rId3"/>
              </a:rPr>
              <a:t>https://www.pfizer.com/news/press-release/press-release-detail/pfizer-and-biontech-achieve-first-authorization-world</a:t>
            </a:r>
            <a:r>
              <a:rPr lang="en-US" dirty="0"/>
              <a:t> </a:t>
            </a:r>
          </a:p>
          <a:p>
            <a:pPr marL="457200" indent="-457200">
              <a:buFont typeface="Arial" panose="020B0604020202020204" pitchFamily="34" charset="0"/>
              <a:buChar char="•"/>
            </a:pPr>
            <a:r>
              <a:rPr lang="en-US" b="1" dirty="0"/>
              <a:t>Moderna:  </a:t>
            </a:r>
            <a:r>
              <a:rPr lang="en-US" dirty="0">
                <a:hlinkClick r:id="rId4"/>
              </a:rPr>
              <a:t>https://investors.modernatx.com/news-releases/news-release-details/moderna-announces-primary-efficacy-analysis-phase-3-cove-study</a:t>
            </a:r>
            <a:r>
              <a:rPr lang="en-US" dirty="0"/>
              <a:t> </a:t>
            </a:r>
          </a:p>
          <a:p>
            <a:pPr marL="457200" indent="-457200">
              <a:buFont typeface="Arial" panose="020B0604020202020204" pitchFamily="34" charset="0"/>
              <a:buChar char="•"/>
            </a:pPr>
            <a:r>
              <a:rPr lang="en-US" b="1" dirty="0"/>
              <a:t>AstraZeneca:  </a:t>
            </a:r>
            <a:r>
              <a:rPr lang="en-US" dirty="0">
                <a:hlinkClick r:id="rId5"/>
              </a:rPr>
              <a:t>https://www.astrazeneca.com/media-centre/press-releases/2020/azd1222hlr.html</a:t>
            </a:r>
            <a:r>
              <a:rPr lang="en-US" dirty="0"/>
              <a:t> </a:t>
            </a:r>
          </a:p>
          <a:p>
            <a:pPr marL="457200" indent="-457200">
              <a:buFont typeface="Arial" panose="020B0604020202020204" pitchFamily="34" charset="0"/>
              <a:buChar char="•"/>
            </a:pPr>
            <a:r>
              <a:rPr lang="en-US" b="1" dirty="0"/>
              <a:t>Janssen:  </a:t>
            </a:r>
            <a:r>
              <a:rPr lang="en-US" dirty="0">
                <a:hlinkClick r:id="rId6"/>
              </a:rPr>
              <a:t>https://www.jnj.com/coronavirus/about-phase-3-study-of-our-covid-19-vaccine-candidate</a:t>
            </a:r>
            <a:r>
              <a:rPr lang="en-US" dirty="0"/>
              <a:t> </a:t>
            </a:r>
          </a:p>
          <a:p>
            <a:pPr marL="457200" indent="-457200">
              <a:buFont typeface="Arial" panose="020B0604020202020204" pitchFamily="34" charset="0"/>
              <a:buChar char="•"/>
            </a:pPr>
            <a:r>
              <a:rPr lang="en-US" b="1" dirty="0"/>
              <a:t>Novavax:  </a:t>
            </a:r>
            <a:r>
              <a:rPr lang="en-US" dirty="0">
                <a:hlinkClick r:id="rId7"/>
              </a:rPr>
              <a:t>https://ir.novavax.com/news-releases/news-release-details/novavax-covid-19-vaccine-granted-fast-track-designation-us-fda</a:t>
            </a:r>
            <a:r>
              <a:rPr lang="en-US" dirty="0"/>
              <a:t> </a:t>
            </a:r>
          </a:p>
          <a:p>
            <a:endParaRPr lang="en-US" dirty="0"/>
          </a:p>
        </p:txBody>
      </p:sp>
    </p:spTree>
    <p:extLst>
      <p:ext uri="{BB962C8B-B14F-4D97-AF65-F5344CB8AC3E}">
        <p14:creationId xmlns:p14="http://schemas.microsoft.com/office/powerpoint/2010/main" val="119900802"/>
      </p:ext>
    </p:extLst>
  </p:cSld>
  <p:clrMapOvr>
    <a:masterClrMapping/>
  </p:clrMapOvr>
</p:sld>
</file>

<file path=ppt/theme/theme1.xml><?xml version="1.0" encoding="utf-8"?>
<a:theme xmlns:a="http://schemas.openxmlformats.org/drawingml/2006/main" name="1_2012LeadingAge_gray2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4234</Words>
  <Application>Microsoft Office PowerPoint</Application>
  <PresentationFormat>On-screen Show (4:3)</PresentationFormat>
  <Paragraphs>313</Paragraphs>
  <Slides>42</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Courier New</vt:lpstr>
      <vt:lpstr>Open Sans</vt:lpstr>
      <vt:lpstr>Symbol</vt:lpstr>
      <vt:lpstr>Wingdings</vt:lpstr>
      <vt:lpstr>1_2012LeadingAge_gray2PPT</vt:lpstr>
      <vt:lpstr>Introduction to COVID-19 Vaccine </vt:lpstr>
      <vt:lpstr>Objectives</vt:lpstr>
      <vt:lpstr>Current Status </vt:lpstr>
      <vt:lpstr>Advisory Committee on Immunization Practices (ACIP)</vt:lpstr>
      <vt:lpstr>CDC - MMWR</vt:lpstr>
      <vt:lpstr>Immune System</vt:lpstr>
      <vt:lpstr>mRNA COVID-19 Vaccine</vt:lpstr>
      <vt:lpstr>Types of Vaccines</vt:lpstr>
      <vt:lpstr>Websites for Details</vt:lpstr>
      <vt:lpstr>mRNA Vaccines</vt:lpstr>
      <vt:lpstr>mRNA COVID-19 Vaccines</vt:lpstr>
      <vt:lpstr>Benefits of the mRNA Vaccine</vt:lpstr>
      <vt:lpstr>Beginning  a COVID-19 Vaccination Plan </vt:lpstr>
      <vt:lpstr>QAA Committee Meeting</vt:lpstr>
      <vt:lpstr>Determine Plan</vt:lpstr>
      <vt:lpstr>Pharmacy Involvement</vt:lpstr>
      <vt:lpstr>Assign Authority AND Backup</vt:lpstr>
      <vt:lpstr>Watch for EUA Fact Sheet</vt:lpstr>
      <vt:lpstr>Resident/Representative Education</vt:lpstr>
      <vt:lpstr>Management of Anaphylaxis</vt:lpstr>
      <vt:lpstr>Following the Pharmacy Clinics</vt:lpstr>
      <vt:lpstr>Gather Information About Vaccine  for Planning</vt:lpstr>
      <vt:lpstr>Policy and Procedure</vt:lpstr>
      <vt:lpstr>CDC Resource to Review</vt:lpstr>
      <vt:lpstr>Employee Education</vt:lpstr>
      <vt:lpstr>Reporting</vt:lpstr>
      <vt:lpstr>Billing Related to COVID-19 Vaccinations</vt:lpstr>
      <vt:lpstr>Pharmacy Immunizers</vt:lpstr>
      <vt:lpstr>Residents with Medicare</vt:lpstr>
      <vt:lpstr>Residents and Staff with Medicaid Only</vt:lpstr>
      <vt:lpstr>Residents and Staff with Private Insurance Only</vt:lpstr>
      <vt:lpstr>Persons with No Insurance</vt:lpstr>
      <vt:lpstr>PowerPoint Presentation</vt:lpstr>
      <vt:lpstr>PowerPoint Presentation</vt:lpstr>
      <vt:lpstr>References and Resources</vt:lpstr>
      <vt:lpstr>References and Resources</vt:lpstr>
      <vt:lpstr>References and Resources</vt:lpstr>
      <vt:lpstr>References and Resources</vt:lpstr>
      <vt:lpstr>References and Resources</vt:lpstr>
      <vt:lpstr>References and Resources</vt:lpstr>
      <vt:lpstr>References and Resources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COVID-19 Vaccine</dc:title>
  <dc:creator>Lisa Thomson</dc:creator>
  <cp:lastModifiedBy>Sue LaGrange</cp:lastModifiedBy>
  <cp:revision>5</cp:revision>
  <dcterms:created xsi:type="dcterms:W3CDTF">2020-12-07T22:59:08Z</dcterms:created>
  <dcterms:modified xsi:type="dcterms:W3CDTF">2020-12-17T20:27:36Z</dcterms:modified>
</cp:coreProperties>
</file>