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96"/>
  </p:normalViewPr>
  <p:slideViewPr>
    <p:cSldViewPr snapToGrid="0" snapToObjects="1">
      <p:cViewPr varScale="1">
        <p:scale>
          <a:sx n="134" d="100"/>
          <a:sy n="134" d="100"/>
        </p:scale>
        <p:origin x="2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D1ABAE-C929-134E-B9F0-F239C72887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0F11873-7E12-C14F-B86D-37757D6E04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3D5885-37B3-E046-8D8F-9B3850B63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007F-0782-0C46-A51D-C60589B6ADD4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ECDD95-1021-B24B-ACBC-1714AB69D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0D970B-8F1A-D746-AAE9-D73B36EAE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09E7-7ECF-D441-853A-C44A984811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559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00D5F1-3F93-AB48-8487-8332E2C7B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70A4439-D3CD-3140-9E0F-1C816DE32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7D65E2-A137-F443-AD88-7347077E6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007F-0782-0C46-A51D-C60589B6ADD4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663B51-F4FE-4B49-B6E4-C227979B0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EC5261-335D-A24B-961C-358E795DD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09E7-7ECF-D441-853A-C44A984811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071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1933918-C1B9-E64A-87FF-6C22AD18E0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A11BB84-5CFF-4348-9257-E45275F2EB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5B40B9-21BF-1D48-9FA9-FC294B266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007F-0782-0C46-A51D-C60589B6ADD4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087D7C-6774-FD48-BB8F-BB06FF259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421AFD-AFC9-D947-994D-189220A9C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09E7-7ECF-D441-853A-C44A984811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760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CDF85D-E872-144B-9761-18D52AFB3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8BA34A-C9EC-1745-91C7-F0DEED428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88DF93-7937-784D-B750-4322DFF85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007F-0782-0C46-A51D-C60589B6ADD4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41404D-12C1-DE44-90B6-C3951704E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E0E8A4-B78E-564D-90BA-092696005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09E7-7ECF-D441-853A-C44A984811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597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EBB5AA-C026-284B-92F1-8C3284A57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E45CF87-C769-7C4A-A7B0-A84C1762AD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6AF0D2-CD70-EC45-A4A5-23CEF1B6C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007F-0782-0C46-A51D-C60589B6ADD4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47C217-3584-E443-8D50-652906D61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80B96F-6C55-AF41-83E9-405016860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09E7-7ECF-D441-853A-C44A984811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0369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5AFFE2-B8E5-474D-BEA9-691769F96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9CA25C7-4144-0943-A0EE-6B3199F8AF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B18FEF7-302F-904B-A3FC-775745FB1A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D4E1269-EAA9-9B4E-8C31-DBD9A45C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007F-0782-0C46-A51D-C60589B6ADD4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37C7788-9FCD-5D40-BFAB-B647C2CC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339604A-1145-9247-90F7-2330B6D6E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09E7-7ECF-D441-853A-C44A984811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25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1EAA43-52B5-4A49-AF0D-CFCF5A43C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64658AC-1C5D-5842-8813-F4D4E65BA9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1403A71-F8E0-D844-96D9-6CAF6799AA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5EF7645-BC84-B74D-8AFF-5F24503EE1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C12D4EB-8C86-8440-B4A7-8ACE97B977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638C177-F92F-B746-AA1C-7EBC1D8DF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007F-0782-0C46-A51D-C60589B6ADD4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DD89A32-EC2E-1A40-8967-182B035AC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C358B1E-DB53-F44A-8285-ECA978BE1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09E7-7ECF-D441-853A-C44A984811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94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99EBAE-6B3C-8444-B5C7-09EE8B4CF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93FDD1-D1E2-9342-992F-9348CDD0A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007F-0782-0C46-A51D-C60589B6ADD4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17B8C03-77F6-B64A-9C1A-A137EB764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65668FF-EAB7-8447-A956-59E6777A3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09E7-7ECF-D441-853A-C44A984811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110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ADAAA3F-CE70-C245-8176-F5BD8362E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007F-0782-0C46-A51D-C60589B6ADD4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9D09C24-DCDB-884E-A314-2EF75F45A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48B0AA5-43A9-AC4E-B304-3E1862C4A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09E7-7ECF-D441-853A-C44A984811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668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BCF960-7253-274E-BB0B-984FBA24F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516CA0-0105-C640-8BDF-DD10441F1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B537E66-11CD-D04C-BAC5-92C61929D7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419A3A-FE62-BF44-8361-AE6CD53C5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007F-0782-0C46-A51D-C60589B6ADD4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F42486-CF53-5549-85C6-9C4EB0B21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8FD012-1B6D-4E42-B1F8-7BB677B0E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09E7-7ECF-D441-853A-C44A984811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886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0AE46E-CE4B-1043-9D5B-BC4A6C0E8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CDB92EC-810F-D749-80ED-C6B3DAF962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F0C78F0-5DFD-904D-8798-1CB9B95152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EB33EA2-24F2-3649-9D9A-2D78A5337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007F-0782-0C46-A51D-C60589B6ADD4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00B8C0E-57EC-DB4C-A0EF-E4F65D429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1D8F66F-70B9-514C-9C2F-9F50F3362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09E7-7ECF-D441-853A-C44A984811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501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8FD77D7-D312-9D4E-BB8E-43FCB488A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80ED07-FF59-F743-AB53-39BC086A4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1B45D0-6CF2-2649-9472-C12114AA3A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4007F-0782-0C46-A51D-C60589B6ADD4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5CB9E4-781D-D442-95CA-AAB758636E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F4EE58-51BF-804C-8E5B-CEBCE742FB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09E7-7ECF-D441-853A-C44A984811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96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BFD64C4-D46F-2647-89C7-535690DFFD1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ED3B2F29-232E-F44E-801F-FAADEFBA9A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498122"/>
              </p:ext>
            </p:extLst>
          </p:nvPr>
        </p:nvGraphicFramePr>
        <p:xfrm>
          <a:off x="175363" y="3722324"/>
          <a:ext cx="3106681" cy="3041892"/>
        </p:xfrm>
        <a:graphic>
          <a:graphicData uri="http://schemas.openxmlformats.org/drawingml/2006/table">
            <a:tbl>
              <a:tblPr firstRow="1" bandRow="1"/>
              <a:tblGrid>
                <a:gridCol w="879713">
                  <a:extLst>
                    <a:ext uri="{9D8B030D-6E8A-4147-A177-3AD203B41FA5}">
                      <a16:colId xmlns:a16="http://schemas.microsoft.com/office/drawing/2014/main" val="292041985"/>
                    </a:ext>
                  </a:extLst>
                </a:gridCol>
                <a:gridCol w="2226968">
                  <a:extLst>
                    <a:ext uri="{9D8B030D-6E8A-4147-A177-3AD203B41FA5}">
                      <a16:colId xmlns:a16="http://schemas.microsoft.com/office/drawing/2014/main" val="395219647"/>
                    </a:ext>
                  </a:extLst>
                </a:gridCol>
              </a:tblGrid>
              <a:tr h="254696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氏名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88551"/>
                  </a:ext>
                </a:extLst>
              </a:tr>
              <a:tr h="307508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性別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2559970"/>
                  </a:ext>
                </a:extLst>
              </a:tr>
              <a:tr h="307508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年齢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8029239"/>
                  </a:ext>
                </a:extLst>
              </a:tr>
              <a:tr h="307508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居住地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239213"/>
                  </a:ext>
                </a:extLst>
              </a:tr>
              <a:tr h="307508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勤務地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1222641"/>
                  </a:ext>
                </a:extLst>
              </a:tr>
              <a:tr h="307508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職業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366169"/>
                  </a:ext>
                </a:extLst>
              </a:tr>
              <a:tr h="307508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学歴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2911529"/>
                  </a:ext>
                </a:extLst>
              </a:tr>
              <a:tr h="307508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年収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9704000"/>
                  </a:ext>
                </a:extLst>
              </a:tr>
              <a:tr h="307508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家族構成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0100335"/>
                  </a:ext>
                </a:extLst>
              </a:tr>
              <a:tr h="307508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趣味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3084887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86FD4EEF-DC5E-A548-B36F-B11E604978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997347"/>
              </p:ext>
            </p:extLst>
          </p:nvPr>
        </p:nvGraphicFramePr>
        <p:xfrm>
          <a:off x="3400047" y="445914"/>
          <a:ext cx="4279405" cy="6318304"/>
        </p:xfrm>
        <a:graphic>
          <a:graphicData uri="http://schemas.openxmlformats.org/drawingml/2006/table">
            <a:tbl>
              <a:tblPr firstRow="1" bandRow="1"/>
              <a:tblGrid>
                <a:gridCol w="1184513">
                  <a:extLst>
                    <a:ext uri="{9D8B030D-6E8A-4147-A177-3AD203B41FA5}">
                      <a16:colId xmlns:a16="http://schemas.microsoft.com/office/drawing/2014/main" val="292041985"/>
                    </a:ext>
                  </a:extLst>
                </a:gridCol>
                <a:gridCol w="3094892">
                  <a:extLst>
                    <a:ext uri="{9D8B030D-6E8A-4147-A177-3AD203B41FA5}">
                      <a16:colId xmlns:a16="http://schemas.microsoft.com/office/drawing/2014/main" val="395219647"/>
                    </a:ext>
                  </a:extLst>
                </a:gridCol>
              </a:tblGrid>
              <a:tr h="511227">
                <a:tc>
                  <a:txBody>
                    <a:bodyPr/>
                    <a:lstStyle/>
                    <a:p>
                      <a:r>
                        <a:rPr kumimoji="1" lang="ja-JP" altLang="en-US" sz="1100"/>
                        <a:t>よく行く場所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88551"/>
                  </a:ext>
                </a:extLst>
              </a:tr>
              <a:tr h="782265">
                <a:tc>
                  <a:txBody>
                    <a:bodyPr/>
                    <a:lstStyle/>
                    <a:p>
                      <a:r>
                        <a:rPr kumimoji="1" lang="ja-JP" altLang="en-US" sz="1100"/>
                        <a:t>接触メディア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2559970"/>
                  </a:ext>
                </a:extLst>
              </a:tr>
              <a:tr h="461789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SNS</a:t>
                      </a:r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8029239"/>
                  </a:ext>
                </a:extLst>
              </a:tr>
              <a:tr h="461789">
                <a:tc>
                  <a:txBody>
                    <a:bodyPr/>
                    <a:lstStyle/>
                    <a:p>
                      <a:r>
                        <a:rPr kumimoji="1" lang="ja-JP" altLang="en-US" sz="1100"/>
                        <a:t>使用デバイス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239213"/>
                  </a:ext>
                </a:extLst>
              </a:tr>
              <a:tr h="782265">
                <a:tc>
                  <a:txBody>
                    <a:bodyPr/>
                    <a:lstStyle/>
                    <a:p>
                      <a:r>
                        <a:rPr kumimoji="1" lang="ja-JP" altLang="en-US" sz="1100"/>
                        <a:t>平日の過ごし方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1222641"/>
                  </a:ext>
                </a:extLst>
              </a:tr>
              <a:tr h="984140">
                <a:tc>
                  <a:txBody>
                    <a:bodyPr/>
                    <a:lstStyle/>
                    <a:p>
                      <a:r>
                        <a:rPr kumimoji="1" lang="ja-JP" altLang="en-US" sz="1100"/>
                        <a:t>休日の過ごし方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366169"/>
                  </a:ext>
                </a:extLst>
              </a:tr>
              <a:tr h="1470658">
                <a:tc>
                  <a:txBody>
                    <a:bodyPr/>
                    <a:lstStyle/>
                    <a:p>
                      <a:r>
                        <a:rPr kumimoji="1" lang="ja-JP" altLang="en-US" sz="1100"/>
                        <a:t>メニューの決め方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endParaRPr kumimoji="1" lang="en-US" altLang="ja-JP" sz="1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7590366"/>
                  </a:ext>
                </a:extLst>
              </a:tr>
              <a:tr h="864171">
                <a:tc>
                  <a:txBody>
                    <a:bodyPr/>
                    <a:lstStyle/>
                    <a:p>
                      <a:r>
                        <a:rPr kumimoji="1" lang="ja-JP" altLang="en-US" sz="1100"/>
                        <a:t>検索キーワード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3084887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2EC1663-6391-934C-AD1D-F8E51597E33B}"/>
              </a:ext>
            </a:extLst>
          </p:cNvPr>
          <p:cNvSpPr txBox="1"/>
          <p:nvPr/>
        </p:nvSpPr>
        <p:spPr>
          <a:xfrm>
            <a:off x="3400046" y="76582"/>
            <a:ext cx="1177853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>
                <a:solidFill>
                  <a:schemeClr val="bg1"/>
                </a:solidFill>
              </a:rPr>
              <a:t>行動情報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1FB5A1-C69F-6741-A2CB-FF15A4DA1F91}"/>
              </a:ext>
            </a:extLst>
          </p:cNvPr>
          <p:cNvSpPr txBox="1"/>
          <p:nvPr/>
        </p:nvSpPr>
        <p:spPr>
          <a:xfrm>
            <a:off x="175363" y="76582"/>
            <a:ext cx="18870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/>
              <a:t>ペルソナ１：</a:t>
            </a:r>
            <a:r>
              <a:rPr lang="en-US" altLang="ja-JP" sz="1200" b="1" dirty="0"/>
              <a:t>XXX</a:t>
            </a:r>
            <a:r>
              <a:rPr lang="ja-JP" altLang="en-US" sz="1200" b="1"/>
              <a:t>タイプ</a:t>
            </a:r>
            <a:endParaRPr kumimoji="1" lang="ja-JP" altLang="en-US" sz="1200" b="1"/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9699B4D4-11A8-F444-B760-97CD49CF47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883962"/>
              </p:ext>
            </p:extLst>
          </p:nvPr>
        </p:nvGraphicFramePr>
        <p:xfrm>
          <a:off x="7749309" y="445914"/>
          <a:ext cx="4279405" cy="6318301"/>
        </p:xfrm>
        <a:graphic>
          <a:graphicData uri="http://schemas.openxmlformats.org/drawingml/2006/table">
            <a:tbl>
              <a:tblPr firstRow="1" bandRow="1"/>
              <a:tblGrid>
                <a:gridCol w="1184513">
                  <a:extLst>
                    <a:ext uri="{9D8B030D-6E8A-4147-A177-3AD203B41FA5}">
                      <a16:colId xmlns:a16="http://schemas.microsoft.com/office/drawing/2014/main" val="292041985"/>
                    </a:ext>
                  </a:extLst>
                </a:gridCol>
                <a:gridCol w="3094892">
                  <a:extLst>
                    <a:ext uri="{9D8B030D-6E8A-4147-A177-3AD203B41FA5}">
                      <a16:colId xmlns:a16="http://schemas.microsoft.com/office/drawing/2014/main" val="395219647"/>
                    </a:ext>
                  </a:extLst>
                </a:gridCol>
              </a:tblGrid>
              <a:tr h="2728276">
                <a:tc>
                  <a:txBody>
                    <a:bodyPr/>
                    <a:lstStyle/>
                    <a:p>
                      <a:r>
                        <a:rPr kumimoji="1" lang="ja-JP" altLang="en-US" sz="1100"/>
                        <a:t>課題・悩み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88551"/>
                  </a:ext>
                </a:extLst>
              </a:tr>
              <a:tr h="1216849">
                <a:tc>
                  <a:txBody>
                    <a:bodyPr/>
                    <a:lstStyle/>
                    <a:p>
                      <a:r>
                        <a:rPr kumimoji="1" lang="ja-JP" altLang="en-US" sz="1100"/>
                        <a:t>チャレンジしていること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2559970"/>
                  </a:ext>
                </a:extLst>
              </a:tr>
              <a:tr h="1186588">
                <a:tc>
                  <a:txBody>
                    <a:bodyPr/>
                    <a:lstStyle/>
                    <a:p>
                      <a:r>
                        <a:rPr kumimoji="1" lang="ja-JP" altLang="en-US" sz="1100"/>
                        <a:t>チャレンジしたいこと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en-US" altLang="ja-JP" sz="1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239213"/>
                  </a:ext>
                </a:extLst>
              </a:tr>
              <a:tr h="1186588">
                <a:tc>
                  <a:txBody>
                    <a:bodyPr/>
                    <a:lstStyle/>
                    <a:p>
                      <a:r>
                        <a:rPr kumimoji="1" lang="ja-JP" altLang="en-US" sz="1100"/>
                        <a:t>価値観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1222641"/>
                  </a:ext>
                </a:extLst>
              </a:tr>
            </a:tbl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119F60F-D912-4647-81E3-8C013B00F29D}"/>
              </a:ext>
            </a:extLst>
          </p:cNvPr>
          <p:cNvSpPr txBox="1"/>
          <p:nvPr/>
        </p:nvSpPr>
        <p:spPr>
          <a:xfrm>
            <a:off x="7749309" y="76582"/>
            <a:ext cx="1188214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>
                <a:solidFill>
                  <a:schemeClr val="bg1"/>
                </a:solidFill>
              </a:rPr>
              <a:t>心理情報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03D6423-3EDF-2B43-A40D-90BBF9495C56}"/>
              </a:ext>
            </a:extLst>
          </p:cNvPr>
          <p:cNvSpPr/>
          <p:nvPr/>
        </p:nvSpPr>
        <p:spPr>
          <a:xfrm>
            <a:off x="175362" y="445914"/>
            <a:ext cx="3106681" cy="318262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イメージ</a:t>
            </a:r>
          </a:p>
        </p:txBody>
      </p:sp>
    </p:spTree>
    <p:extLst>
      <p:ext uri="{BB962C8B-B14F-4D97-AF65-F5344CB8AC3E}">
        <p14:creationId xmlns:p14="http://schemas.microsoft.com/office/powerpoint/2010/main" val="1514608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BFD64C4-D46F-2647-89C7-535690DFFD1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2DD254E-B4AB-6941-A025-BF5DF571E67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5363" y="438039"/>
            <a:ext cx="3106681" cy="3184077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ED3B2F29-232E-F44E-801F-FAADEFBA9A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736465"/>
              </p:ext>
            </p:extLst>
          </p:nvPr>
        </p:nvGraphicFramePr>
        <p:xfrm>
          <a:off x="175363" y="3722324"/>
          <a:ext cx="3106681" cy="3041892"/>
        </p:xfrm>
        <a:graphic>
          <a:graphicData uri="http://schemas.openxmlformats.org/drawingml/2006/table">
            <a:tbl>
              <a:tblPr firstRow="1" bandRow="1"/>
              <a:tblGrid>
                <a:gridCol w="879713">
                  <a:extLst>
                    <a:ext uri="{9D8B030D-6E8A-4147-A177-3AD203B41FA5}">
                      <a16:colId xmlns:a16="http://schemas.microsoft.com/office/drawing/2014/main" val="292041985"/>
                    </a:ext>
                  </a:extLst>
                </a:gridCol>
                <a:gridCol w="2226968">
                  <a:extLst>
                    <a:ext uri="{9D8B030D-6E8A-4147-A177-3AD203B41FA5}">
                      <a16:colId xmlns:a16="http://schemas.microsoft.com/office/drawing/2014/main" val="395219647"/>
                    </a:ext>
                  </a:extLst>
                </a:gridCol>
              </a:tblGrid>
              <a:tr h="254696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氏名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福田貴子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88551"/>
                  </a:ext>
                </a:extLst>
              </a:tr>
              <a:tr h="307508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性別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女性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2559970"/>
                  </a:ext>
                </a:extLst>
              </a:tr>
              <a:tr h="307508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年齢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38</a:t>
                      </a:r>
                      <a:r>
                        <a:rPr kumimoji="1" lang="ja-JP" altLang="en-US" sz="1200"/>
                        <a:t>歳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8029239"/>
                  </a:ext>
                </a:extLst>
              </a:tr>
              <a:tr h="307508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居住地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東京都墨田区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239213"/>
                  </a:ext>
                </a:extLst>
              </a:tr>
              <a:tr h="307508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勤務地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東京都中央区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1222641"/>
                  </a:ext>
                </a:extLst>
              </a:tr>
              <a:tr h="307508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職業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/>
                        <a:t>会社員（</a:t>
                      </a:r>
                      <a:r>
                        <a:rPr kumimoji="1" lang="en-US" altLang="ja-JP" sz="1050" dirty="0"/>
                        <a:t>WEB</a:t>
                      </a:r>
                      <a:r>
                        <a:rPr kumimoji="1" lang="ja-JP" altLang="en-US" sz="1050"/>
                        <a:t>ディレクター）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366169"/>
                  </a:ext>
                </a:extLst>
              </a:tr>
              <a:tr h="307508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学歴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大学卒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2911529"/>
                  </a:ext>
                </a:extLst>
              </a:tr>
              <a:tr h="307508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年収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550</a:t>
                      </a:r>
                      <a:r>
                        <a:rPr kumimoji="1" lang="ja-JP" altLang="en-US" sz="1200"/>
                        <a:t>万円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9704000"/>
                  </a:ext>
                </a:extLst>
              </a:tr>
              <a:tr h="307508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家族構成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夫と二人暮らし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0100335"/>
                  </a:ext>
                </a:extLst>
              </a:tr>
              <a:tr h="307508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趣味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料理、ヨガ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3084887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86FD4EEF-DC5E-A548-B36F-B11E604978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174850"/>
              </p:ext>
            </p:extLst>
          </p:nvPr>
        </p:nvGraphicFramePr>
        <p:xfrm>
          <a:off x="3400047" y="445914"/>
          <a:ext cx="4279405" cy="6318304"/>
        </p:xfrm>
        <a:graphic>
          <a:graphicData uri="http://schemas.openxmlformats.org/drawingml/2006/table">
            <a:tbl>
              <a:tblPr firstRow="1" bandRow="1"/>
              <a:tblGrid>
                <a:gridCol w="1184513">
                  <a:extLst>
                    <a:ext uri="{9D8B030D-6E8A-4147-A177-3AD203B41FA5}">
                      <a16:colId xmlns:a16="http://schemas.microsoft.com/office/drawing/2014/main" val="292041985"/>
                    </a:ext>
                  </a:extLst>
                </a:gridCol>
                <a:gridCol w="3094892">
                  <a:extLst>
                    <a:ext uri="{9D8B030D-6E8A-4147-A177-3AD203B41FA5}">
                      <a16:colId xmlns:a16="http://schemas.microsoft.com/office/drawing/2014/main" val="395219647"/>
                    </a:ext>
                  </a:extLst>
                </a:gridCol>
              </a:tblGrid>
              <a:tr h="511227">
                <a:tc>
                  <a:txBody>
                    <a:bodyPr/>
                    <a:lstStyle/>
                    <a:p>
                      <a:r>
                        <a:rPr kumimoji="1" lang="ja-JP" altLang="en-US" sz="1100"/>
                        <a:t>よく行く場所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/>
                        <a:t>近隣のカフェ（在宅勤務の息抜き）、マルシェ（土日で１週間分の買出し）、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88551"/>
                  </a:ext>
                </a:extLst>
              </a:tr>
              <a:tr h="782265">
                <a:tc>
                  <a:txBody>
                    <a:bodyPr/>
                    <a:lstStyle/>
                    <a:p>
                      <a:r>
                        <a:rPr kumimoji="1" lang="ja-JP" altLang="en-US" sz="1100"/>
                        <a:t>接触メディア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/>
                        <a:t>料理系メディア（クラシル</a:t>
                      </a:r>
                      <a:r>
                        <a:rPr kumimoji="1" lang="en-US" altLang="ja-JP" sz="1100" dirty="0"/>
                        <a:t>/macaroni</a:t>
                      </a:r>
                      <a:r>
                        <a:rPr kumimoji="1" lang="ja-JP" altLang="en-US" sz="1100"/>
                        <a:t>）</a:t>
                      </a:r>
                      <a:endParaRPr kumimoji="1" lang="en-US" altLang="ja-JP" sz="1100" dirty="0"/>
                    </a:p>
                    <a:p>
                      <a:r>
                        <a:rPr kumimoji="1" lang="ja-JP" altLang="en-US" sz="1100"/>
                        <a:t>情報誌「</a:t>
                      </a:r>
                      <a:r>
                        <a:rPr kumimoji="1" lang="en-US" altLang="ja-JP" sz="1100" dirty="0"/>
                        <a:t>VISA</a:t>
                      </a:r>
                      <a:r>
                        <a:rPr kumimoji="1" lang="ja-JP" altLang="en-US" sz="1100"/>
                        <a:t>」（夫が購読）</a:t>
                      </a:r>
                      <a:endParaRPr kumimoji="1" lang="en-US" altLang="ja-JP" sz="1100" dirty="0"/>
                    </a:p>
                    <a:p>
                      <a:r>
                        <a:rPr kumimoji="1" lang="ja-JP" altLang="en-US" sz="1100"/>
                        <a:t>ヨガインストラクターの</a:t>
                      </a:r>
                      <a:r>
                        <a:rPr kumimoji="1" lang="en-US" altLang="ja-JP" sz="1100" dirty="0" err="1"/>
                        <a:t>Youtube</a:t>
                      </a:r>
                      <a:r>
                        <a:rPr kumimoji="1" lang="ja-JP" altLang="en-US" sz="1100"/>
                        <a:t>チャンネル</a:t>
                      </a:r>
                      <a:endParaRPr kumimoji="1" lang="en-US" altLang="ja-JP" sz="1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2559970"/>
                  </a:ext>
                </a:extLst>
              </a:tr>
              <a:tr h="461789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SNS</a:t>
                      </a:r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/>
                        <a:t>インスタグラム、</a:t>
                      </a:r>
                      <a:r>
                        <a:rPr kumimoji="1" lang="en-US" altLang="ja-JP" sz="1100" dirty="0" err="1"/>
                        <a:t>Youtube</a:t>
                      </a:r>
                      <a:r>
                        <a:rPr kumimoji="1" lang="ja-JP" altLang="en-US" sz="1100"/>
                        <a:t>、</a:t>
                      </a:r>
                      <a:r>
                        <a:rPr kumimoji="1" lang="en-US" altLang="ja-JP" sz="1100" dirty="0"/>
                        <a:t>LINE</a:t>
                      </a:r>
                      <a:r>
                        <a:rPr kumimoji="1" lang="ja-JP" altLang="en-US" sz="1100"/>
                        <a:t>ニュース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8029239"/>
                  </a:ext>
                </a:extLst>
              </a:tr>
              <a:tr h="461789">
                <a:tc>
                  <a:txBody>
                    <a:bodyPr/>
                    <a:lstStyle/>
                    <a:p>
                      <a:r>
                        <a:rPr kumimoji="1" lang="ja-JP" altLang="en-US" sz="1100"/>
                        <a:t>使用デバイス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/>
                        <a:t>Macbook</a:t>
                      </a:r>
                      <a:r>
                        <a:rPr kumimoji="1" lang="ja-JP" altLang="en-US" sz="1100"/>
                        <a:t>（平日</a:t>
                      </a:r>
                      <a:r>
                        <a:rPr kumimoji="1" lang="en-US" altLang="ja-JP" sz="1100" dirty="0"/>
                        <a:t>10〜19</a:t>
                      </a:r>
                      <a:r>
                        <a:rPr kumimoji="1" lang="ja-JP" altLang="en-US" sz="1100"/>
                        <a:t>時）、その他はスマホ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239213"/>
                  </a:ext>
                </a:extLst>
              </a:tr>
              <a:tr h="782265">
                <a:tc>
                  <a:txBody>
                    <a:bodyPr/>
                    <a:lstStyle/>
                    <a:p>
                      <a:r>
                        <a:rPr kumimoji="1" lang="ja-JP" altLang="en-US" sz="1100"/>
                        <a:t>平日の過ごし方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10〜18</a:t>
                      </a:r>
                      <a:r>
                        <a:rPr kumimoji="1" lang="ja-JP" altLang="en-US" sz="1100"/>
                        <a:t>時で基本は在宅勤務。３食とも基本は自炊（夫が在宅の場合は２人分）。忙しい時は近隣の店舗でテイクアウトかデリバリーサービスを使用。スーパーの惣菜は買わない。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1222641"/>
                  </a:ext>
                </a:extLst>
              </a:tr>
              <a:tr h="984140">
                <a:tc>
                  <a:txBody>
                    <a:bodyPr/>
                    <a:lstStyle/>
                    <a:p>
                      <a:r>
                        <a:rPr kumimoji="1" lang="ja-JP" altLang="en-US" sz="1100"/>
                        <a:t>休日の過ごし方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/>
                        <a:t>道の駅やマルシェに出向いて食材を調達。手の込んだ料理を作ったり、平日用に常備菜や冷凍ストックを作る。</a:t>
                      </a:r>
                      <a:endParaRPr kumimoji="1" lang="en-US" altLang="ja-JP" sz="1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366169"/>
                  </a:ext>
                </a:extLst>
              </a:tr>
              <a:tr h="1470658">
                <a:tc>
                  <a:txBody>
                    <a:bodyPr/>
                    <a:lstStyle/>
                    <a:p>
                      <a:r>
                        <a:rPr kumimoji="1" lang="ja-JP" altLang="en-US" sz="1100"/>
                        <a:t>メニューの決め方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kumimoji="1" lang="ja-JP" altLang="en-US" sz="1100"/>
                        <a:t>時間があるときにレシピサイトやインスタグラムを回遊し、作りたいレシピを見つけたら、自分宛に</a:t>
                      </a:r>
                      <a:r>
                        <a:rPr kumimoji="1" lang="en-US" altLang="ja-JP" sz="1100" dirty="0"/>
                        <a:t>LINE</a:t>
                      </a:r>
                      <a:r>
                        <a:rPr kumimoji="1" lang="ja-JP" altLang="en-US" sz="1100"/>
                        <a:t>を送っておく。</a:t>
                      </a:r>
                      <a:endParaRPr kumimoji="1" lang="en-US" altLang="ja-JP" sz="1100" dirty="0"/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kumimoji="1" lang="ja-JP" altLang="en-US" sz="1100"/>
                        <a:t>時間がないときは、手元にある食材の中で組み合わせられそう食材名を</a:t>
                      </a:r>
                      <a:r>
                        <a:rPr kumimoji="1" lang="en-US" altLang="ja-JP" sz="1100" dirty="0"/>
                        <a:t>google</a:t>
                      </a:r>
                      <a:r>
                        <a:rPr kumimoji="1" lang="ja-JP" altLang="en-US" sz="1100"/>
                        <a:t>検索しメニューを決める。さらにそのメニュー名で検索をし、複数名の料理家のレシピを参照しつつ、好みに合いそうなものを探す。</a:t>
                      </a:r>
                      <a:endParaRPr kumimoji="1" lang="en-US" altLang="ja-JP" sz="1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7590366"/>
                  </a:ext>
                </a:extLst>
              </a:tr>
              <a:tr h="864171">
                <a:tc>
                  <a:txBody>
                    <a:bodyPr/>
                    <a:lstStyle/>
                    <a:p>
                      <a:r>
                        <a:rPr kumimoji="1" lang="ja-JP" altLang="en-US" sz="1100"/>
                        <a:t>検索キーワード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/>
                        <a:t>基本は食材名で検索。</a:t>
                      </a:r>
                      <a:endParaRPr kumimoji="1" lang="en-US" altLang="ja-JP" sz="1100" dirty="0"/>
                    </a:p>
                    <a:p>
                      <a:r>
                        <a:rPr kumimoji="1" lang="ja-JP" altLang="en-US" sz="1100"/>
                        <a:t>時短、簡単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3084887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2EC1663-6391-934C-AD1D-F8E51597E33B}"/>
              </a:ext>
            </a:extLst>
          </p:cNvPr>
          <p:cNvSpPr txBox="1"/>
          <p:nvPr/>
        </p:nvSpPr>
        <p:spPr>
          <a:xfrm>
            <a:off x="3400046" y="76582"/>
            <a:ext cx="1177853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>
                <a:solidFill>
                  <a:schemeClr val="bg1"/>
                </a:solidFill>
              </a:rPr>
              <a:t>行動情報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1FB5A1-C69F-6741-A2CB-FF15A4DA1F91}"/>
              </a:ext>
            </a:extLst>
          </p:cNvPr>
          <p:cNvSpPr txBox="1"/>
          <p:nvPr/>
        </p:nvSpPr>
        <p:spPr>
          <a:xfrm>
            <a:off x="175363" y="76582"/>
            <a:ext cx="18870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/>
              <a:t>ペルソナ１：</a:t>
            </a:r>
            <a:r>
              <a:rPr lang="en-US" altLang="ja-JP" sz="1200" b="1" dirty="0"/>
              <a:t>XXX</a:t>
            </a:r>
            <a:r>
              <a:rPr lang="ja-JP" altLang="en-US" sz="1200" b="1"/>
              <a:t>タイプ</a:t>
            </a:r>
            <a:endParaRPr kumimoji="1" lang="ja-JP" altLang="en-US" sz="1200" b="1"/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9699B4D4-11A8-F444-B760-97CD49CF47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116415"/>
              </p:ext>
            </p:extLst>
          </p:nvPr>
        </p:nvGraphicFramePr>
        <p:xfrm>
          <a:off x="7749309" y="445914"/>
          <a:ext cx="4279405" cy="6318301"/>
        </p:xfrm>
        <a:graphic>
          <a:graphicData uri="http://schemas.openxmlformats.org/drawingml/2006/table">
            <a:tbl>
              <a:tblPr firstRow="1" bandRow="1"/>
              <a:tblGrid>
                <a:gridCol w="1184513">
                  <a:extLst>
                    <a:ext uri="{9D8B030D-6E8A-4147-A177-3AD203B41FA5}">
                      <a16:colId xmlns:a16="http://schemas.microsoft.com/office/drawing/2014/main" val="292041985"/>
                    </a:ext>
                  </a:extLst>
                </a:gridCol>
                <a:gridCol w="3094892">
                  <a:extLst>
                    <a:ext uri="{9D8B030D-6E8A-4147-A177-3AD203B41FA5}">
                      <a16:colId xmlns:a16="http://schemas.microsoft.com/office/drawing/2014/main" val="395219647"/>
                    </a:ext>
                  </a:extLst>
                </a:gridCol>
              </a:tblGrid>
              <a:tr h="2728276">
                <a:tc>
                  <a:txBody>
                    <a:bodyPr/>
                    <a:lstStyle/>
                    <a:p>
                      <a:r>
                        <a:rPr kumimoji="1" lang="ja-JP" altLang="en-US" sz="1100"/>
                        <a:t>課題・悩み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/>
                        <a:t>料理は好きだが、仕事も忙しく時間のやりくりが難しい。</a:t>
                      </a:r>
                      <a:endParaRPr kumimoji="1" lang="en-US" altLang="ja-JP" sz="11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/>
                        <a:t>一汁三菜を基本にした食生活を心がけているが、時短メニューは、丼や麺が多く、本当に作りたいレシピにたどり着くまでに苦労している</a:t>
                      </a:r>
                      <a:endParaRPr kumimoji="1" lang="en-US" altLang="ja-JP" sz="11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/>
                        <a:t>複数の料理家のレシピを参考にしたいので、料理メディアを複数回遊するため、ブックマークなどひとまとめにするのが大変</a:t>
                      </a:r>
                      <a:endParaRPr kumimoji="1" lang="en-US" altLang="ja-JP" sz="11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/>
                        <a:t>キッチン収納をより使いやすいものにバージョンアップさせたいが時間がなく煩雑になりがち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88551"/>
                  </a:ext>
                </a:extLst>
              </a:tr>
              <a:tr h="1216849">
                <a:tc>
                  <a:txBody>
                    <a:bodyPr/>
                    <a:lstStyle/>
                    <a:p>
                      <a:r>
                        <a:rPr kumimoji="1" lang="ja-JP" altLang="en-US" sz="1100"/>
                        <a:t>チャレンジしていること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/>
                        <a:t>休日に常備菜や冷凍ストックを仕込むため、保存用容器をそろえている</a:t>
                      </a:r>
                      <a:endParaRPr kumimoji="1" lang="en-US" altLang="ja-JP" sz="1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2559970"/>
                  </a:ext>
                </a:extLst>
              </a:tr>
              <a:tr h="1186588">
                <a:tc>
                  <a:txBody>
                    <a:bodyPr/>
                    <a:lstStyle/>
                    <a:p>
                      <a:r>
                        <a:rPr kumimoji="1" lang="ja-JP" altLang="en-US" sz="1100"/>
                        <a:t>チャレンジしたいこと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/>
                        <a:t>同じ食材で作れるレパートリーを増やしたい</a:t>
                      </a:r>
                      <a:endParaRPr kumimoji="1" lang="en-US" altLang="ja-JP" sz="11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/>
                        <a:t>調理したことない食材を取り入れてみたい</a:t>
                      </a:r>
                      <a:endParaRPr kumimoji="1" lang="en-US" altLang="ja-JP" sz="11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en-US" altLang="ja-JP" sz="1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239213"/>
                  </a:ext>
                </a:extLst>
              </a:tr>
              <a:tr h="1186588">
                <a:tc>
                  <a:txBody>
                    <a:bodyPr/>
                    <a:lstStyle/>
                    <a:p>
                      <a:r>
                        <a:rPr kumimoji="1" lang="ja-JP" altLang="en-US" sz="1100"/>
                        <a:t>価値観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/>
                        <a:t>外食よりも自炊した方が経済的、かつ美味しいと感じている。</a:t>
                      </a:r>
                      <a:endParaRPr kumimoji="1" lang="en-US" altLang="ja-JP" sz="11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/>
                        <a:t>食材選びにもこだわりたいので自分の目で見て選びたい</a:t>
                      </a:r>
                      <a:endParaRPr kumimoji="1" lang="en-US" altLang="ja-JP" sz="11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1222641"/>
                  </a:ext>
                </a:extLst>
              </a:tr>
            </a:tbl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119F60F-D912-4647-81E3-8C013B00F29D}"/>
              </a:ext>
            </a:extLst>
          </p:cNvPr>
          <p:cNvSpPr txBox="1"/>
          <p:nvPr/>
        </p:nvSpPr>
        <p:spPr>
          <a:xfrm>
            <a:off x="7749309" y="76582"/>
            <a:ext cx="1188214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>
                <a:solidFill>
                  <a:schemeClr val="bg1"/>
                </a:solidFill>
              </a:rPr>
              <a:t>心理情報</a:t>
            </a:r>
          </a:p>
        </p:txBody>
      </p:sp>
    </p:spTree>
    <p:extLst>
      <p:ext uri="{BB962C8B-B14F-4D97-AF65-F5344CB8AC3E}">
        <p14:creationId xmlns:p14="http://schemas.microsoft.com/office/powerpoint/2010/main" val="3490998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</TotalTime>
  <Words>483</Words>
  <Application>Microsoft Macintosh PowerPoint</Application>
  <PresentationFormat>ワイド画面</PresentationFormat>
  <Paragraphs>82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Takako Jai Fukuta</dc:creator>
  <cp:lastModifiedBy>鶴久英二</cp:lastModifiedBy>
  <cp:revision>14</cp:revision>
  <dcterms:created xsi:type="dcterms:W3CDTF">2021-03-16T08:31:08Z</dcterms:created>
  <dcterms:modified xsi:type="dcterms:W3CDTF">2021-03-31T11:06:30Z</dcterms:modified>
</cp:coreProperties>
</file>