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21" r:id="rId2"/>
    <p:sldId id="306" r:id="rId3"/>
    <p:sldId id="290" r:id="rId4"/>
    <p:sldId id="267" r:id="rId5"/>
    <p:sldId id="476" r:id="rId6"/>
    <p:sldId id="319" r:id="rId7"/>
    <p:sldId id="477" r:id="rId8"/>
    <p:sldId id="480" r:id="rId9"/>
    <p:sldId id="295" r:id="rId10"/>
    <p:sldId id="298" r:id="rId11"/>
    <p:sldId id="299" r:id="rId12"/>
    <p:sldId id="300" r:id="rId13"/>
    <p:sldId id="301" r:id="rId14"/>
    <p:sldId id="302" r:id="rId15"/>
    <p:sldId id="303" r:id="rId16"/>
    <p:sldId id="263" r:id="rId17"/>
    <p:sldId id="265" r:id="rId18"/>
    <p:sldId id="275" r:id="rId19"/>
    <p:sldId id="315" r:id="rId20"/>
    <p:sldId id="316" r:id="rId21"/>
    <p:sldId id="317" r:id="rId22"/>
    <p:sldId id="289" r:id="rId23"/>
    <p:sldId id="278" r:id="rId24"/>
    <p:sldId id="280" r:id="rId25"/>
    <p:sldId id="281" r:id="rId26"/>
    <p:sldId id="478" r:id="rId27"/>
    <p:sldId id="479" r:id="rId28"/>
    <p:sldId id="320" r:id="rId29"/>
    <p:sldId id="271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pos="52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qWoX6p3Q3XtMpM1q8SdahUVCT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BAD"/>
    <a:srgbClr val="00A2DF"/>
    <a:srgbClr val="FF8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A17B98-9D95-4120-9760-5381AC59CA9B}">
  <a:tblStyle styleId="{ACA17B98-9D95-4120-9760-5381AC59CA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80680" autoAdjust="0"/>
  </p:normalViewPr>
  <p:slideViewPr>
    <p:cSldViewPr snapToGrid="0">
      <p:cViewPr varScale="1">
        <p:scale>
          <a:sx n="104" d="100"/>
          <a:sy n="104" d="100"/>
        </p:scale>
        <p:origin x="780" y="88"/>
      </p:cViewPr>
      <p:guideLst>
        <p:guide orient="horz" pos="840"/>
        <p:guide pos="52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05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409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53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882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041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20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12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6" name="Google Shape;11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196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06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381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285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76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do either 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89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do either by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16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499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78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20"/>
          <p:cNvCxnSpPr/>
          <p:nvPr/>
        </p:nvCxnSpPr>
        <p:spPr>
          <a:xfrm>
            <a:off x="0" y="78012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BAE"/>
              </a:buClr>
              <a:buSzPts val="2100"/>
              <a:buFont typeface="Calibri"/>
              <a:buNone/>
              <a:defRPr sz="2100" b="1">
                <a:solidFill>
                  <a:srgbClr val="216BA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Google Shape;90;p32">
            <a:extLst>
              <a:ext uri="{FF2B5EF4-FFF2-40B4-BE49-F238E27FC236}">
                <a16:creationId xmlns:a16="http://schemas.microsoft.com/office/drawing/2014/main" id="{6AC0F89C-98D2-994E-8B99-DE3775C4D07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183" y="236652"/>
            <a:ext cx="1664498" cy="41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71CEF-4518-574D-A1AC-BBC212C24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57" y="153037"/>
            <a:ext cx="1064243" cy="5868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C807FF-A88C-7146-856E-92A3AC2A06DC}"/>
              </a:ext>
            </a:extLst>
          </p:cNvPr>
          <p:cNvCxnSpPr/>
          <p:nvPr userDrawn="1"/>
        </p:nvCxnSpPr>
        <p:spPr>
          <a:xfrm>
            <a:off x="10048461" y="139148"/>
            <a:ext cx="0" cy="57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32"/>
          <p:cNvCxnSpPr/>
          <p:nvPr/>
        </p:nvCxnSpPr>
        <p:spPr>
          <a:xfrm>
            <a:off x="0" y="78012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" name="Google Shape;90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183" y="236652"/>
            <a:ext cx="1664498" cy="41967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BAE"/>
              </a:buClr>
              <a:buSzPts val="2100"/>
              <a:buFont typeface="Calibri"/>
              <a:buNone/>
              <a:defRPr sz="2100" b="1">
                <a:solidFill>
                  <a:srgbClr val="216BA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47;p25">
            <a:extLst>
              <a:ext uri="{FF2B5EF4-FFF2-40B4-BE49-F238E27FC236}">
                <a16:creationId xmlns:a16="http://schemas.microsoft.com/office/drawing/2014/main" id="{1E97248E-121B-4E21-B87F-75DAD49F40D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AAA05-87FA-4349-9183-B5D08A674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57" y="153037"/>
            <a:ext cx="1064243" cy="58689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FD8EC7-5D9F-9645-BAB3-34FBF2AC1A52}"/>
              </a:ext>
            </a:extLst>
          </p:cNvPr>
          <p:cNvCxnSpPr/>
          <p:nvPr userDrawn="1"/>
        </p:nvCxnSpPr>
        <p:spPr>
          <a:xfrm>
            <a:off x="10048461" y="139148"/>
            <a:ext cx="0" cy="57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22"/>
          <p:cNvCxnSpPr/>
          <p:nvPr/>
        </p:nvCxnSpPr>
        <p:spPr>
          <a:xfrm>
            <a:off x="0" y="78012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BAE"/>
              </a:buClr>
              <a:buSzPts val="2100"/>
              <a:buFont typeface="Calibri"/>
              <a:buNone/>
              <a:defRPr sz="2100" b="1">
                <a:solidFill>
                  <a:srgbClr val="216BA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Google Shape;90;p32">
            <a:extLst>
              <a:ext uri="{FF2B5EF4-FFF2-40B4-BE49-F238E27FC236}">
                <a16:creationId xmlns:a16="http://schemas.microsoft.com/office/drawing/2014/main" id="{BE101840-AC30-C947-B5F5-FA548D1C5A7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183" y="236652"/>
            <a:ext cx="1664498" cy="41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C656D-99EA-9043-87D8-802F2BDA4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57" y="153037"/>
            <a:ext cx="1064243" cy="5868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12DD65-A304-644E-978B-62FD48D0AA4F}"/>
              </a:ext>
            </a:extLst>
          </p:cNvPr>
          <p:cNvCxnSpPr/>
          <p:nvPr userDrawn="1"/>
        </p:nvCxnSpPr>
        <p:spPr>
          <a:xfrm>
            <a:off x="10048461" y="139148"/>
            <a:ext cx="0" cy="57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40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566326511?h=35fce65092&amp;app_id=122963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566326483?h=3ccf43a79c&amp;app_id=122963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22A43-66A5-F249-A9BA-936EA9A5D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51" t="43" r="19429" b="-43"/>
          <a:stretch/>
        </p:blipFill>
        <p:spPr>
          <a:xfrm>
            <a:off x="6183094" y="-2969"/>
            <a:ext cx="600890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A3256-535B-5A49-9F49-B6EDC59F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45" y="2763250"/>
            <a:ext cx="4517572" cy="132556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3500" dirty="0">
                <a:solidFill>
                  <a:srgbClr val="216BAD"/>
                </a:solidFill>
              </a:rPr>
              <a:t>Building a Diversity, Equity &amp; Inclusion Curriculum That Works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84EBF4-C2AB-F548-BCB2-281937F950BB}"/>
              </a:ext>
            </a:extLst>
          </p:cNvPr>
          <p:cNvCxnSpPr>
            <a:cxnSpLocks/>
          </p:cNvCxnSpPr>
          <p:nvPr/>
        </p:nvCxnSpPr>
        <p:spPr>
          <a:xfrm>
            <a:off x="6212910" y="0"/>
            <a:ext cx="0" cy="6858000"/>
          </a:xfrm>
          <a:prstGeom prst="line">
            <a:avLst/>
          </a:prstGeom>
          <a:ln w="38100">
            <a:solidFill>
              <a:srgbClr val="216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001504-4D85-8F41-AC4E-4BDE139FF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97" y="416316"/>
            <a:ext cx="2288494" cy="49808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EE241-6EC3-BA45-8007-E1D3097BC7E9}"/>
              </a:ext>
            </a:extLst>
          </p:cNvPr>
          <p:cNvCxnSpPr/>
          <p:nvPr/>
        </p:nvCxnSpPr>
        <p:spPr>
          <a:xfrm>
            <a:off x="3210023" y="324690"/>
            <a:ext cx="0" cy="7400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E266539-8E66-CF4A-B49D-105F27EE7E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7302" y="311177"/>
            <a:ext cx="1318830" cy="7272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BA92AF-68ED-7144-9434-6B5CB1436FA6}"/>
              </a:ext>
            </a:extLst>
          </p:cNvPr>
          <p:cNvCxnSpPr>
            <a:cxnSpLocks/>
          </p:cNvCxnSpPr>
          <p:nvPr/>
        </p:nvCxnSpPr>
        <p:spPr>
          <a:xfrm>
            <a:off x="6190483" y="0"/>
            <a:ext cx="0" cy="6858000"/>
          </a:xfrm>
          <a:prstGeom prst="line">
            <a:avLst/>
          </a:prstGeom>
          <a:ln w="38100">
            <a:solidFill>
              <a:srgbClr val="FF8B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57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4D5FB9-90C2-41BD-951D-6C646D67A4A9}"/>
              </a:ext>
            </a:extLst>
          </p:cNvPr>
          <p:cNvGrpSpPr/>
          <p:nvPr/>
        </p:nvGrpSpPr>
        <p:grpSpPr>
          <a:xfrm>
            <a:off x="6308764" y="991049"/>
            <a:ext cx="5310148" cy="5302704"/>
            <a:chOff x="4551411" y="1900200"/>
            <a:chExt cx="3673389" cy="36682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577BDC-8DDB-4AF8-840F-590FAB16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411" y="1909120"/>
              <a:ext cx="3657600" cy="3657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6479A1-DB88-46BD-BEE2-E6DB64BBF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5484" y="1910839"/>
              <a:ext cx="3657600" cy="3657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1E652D-F001-4413-A93C-D6711AE6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7200" y="1900200"/>
              <a:ext cx="3657600" cy="3657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4B775A-3009-4519-8C32-BCF503E5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562" y="1901917"/>
              <a:ext cx="3657600" cy="36576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C63F26B-4083-4677-BA1A-9B9A104FC6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5" t="20736" r="20791" b="21286"/>
          <a:stretch/>
        </p:blipFill>
        <p:spPr>
          <a:xfrm>
            <a:off x="7397366" y="2109657"/>
            <a:ext cx="3132944" cy="3065489"/>
          </a:xfrm>
          <a:prstGeom prst="rect">
            <a:avLst/>
          </a:prstGeom>
          <a:ln w="1905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D72BDD-C405-4BE8-8447-903D008B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80" t="30577" r="30580" b="30440"/>
          <a:stretch/>
        </p:blipFill>
        <p:spPr>
          <a:xfrm>
            <a:off x="7937012" y="2611827"/>
            <a:ext cx="2053653" cy="2061149"/>
          </a:xfrm>
          <a:prstGeom prst="rect">
            <a:avLst/>
          </a:prstGeom>
        </p:spPr>
      </p:pic>
      <p:sp>
        <p:nvSpPr>
          <p:cNvPr id="15" name="Title 7">
            <a:extLst>
              <a:ext uri="{FF2B5EF4-FFF2-40B4-BE49-F238E27FC236}">
                <a16:creationId xmlns:a16="http://schemas.microsoft.com/office/drawing/2014/main" id="{092C91C5-AE2C-1F49-8ECB-8A9E95A7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EB9FA3-992B-4151-9EC3-333D198797F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088" y="1233488"/>
            <a:ext cx="5827712" cy="4637087"/>
          </a:xfrm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en-US" dirty="0">
                <a:solidFill>
                  <a:srgbClr val="00B0F0"/>
                </a:solidFill>
                <a:sym typeface="Calibri"/>
              </a:rPr>
              <a:t>Start with a Strong Foundation</a:t>
            </a:r>
          </a:p>
          <a:p>
            <a:pPr lvl="0">
              <a:lnSpc>
                <a:spcPct val="100000"/>
              </a:lnSpc>
              <a:buBlip>
                <a:blip r:embed="rId9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 Topics </a:t>
            </a: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(the Must haves)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lnSpc>
                <a:spcPct val="100000"/>
              </a:lnSpc>
              <a:buBlip>
                <a:blip r:embed="rId9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Preventing Discrimination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Harassment</a:t>
            </a:r>
          </a:p>
          <a:p>
            <a:pPr lvl="1">
              <a:lnSpc>
                <a:spcPct val="100000"/>
              </a:lnSpc>
              <a:buBlip>
                <a:blip r:embed="rId9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Workplace Diversity, Inclusion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Sensitivity</a:t>
            </a:r>
          </a:p>
          <a:p>
            <a:pPr lvl="0">
              <a:lnSpc>
                <a:spcPct val="100000"/>
              </a:lnSpc>
              <a:buBlip>
                <a:blip r:embed="rId9"/>
              </a:buBlip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Enrichment Content:</a:t>
            </a:r>
          </a:p>
          <a:p>
            <a:pPr marL="914400" lvl="5">
              <a:lnSpc>
                <a:spcPct val="100000"/>
              </a:lnSpc>
              <a:spcBef>
                <a:spcPts val="1000"/>
              </a:spcBef>
              <a:buBlip>
                <a:blip r:embed="rId9"/>
              </a:buBlip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Unconscious Bias</a:t>
            </a:r>
          </a:p>
          <a:p>
            <a:pPr lvl="1">
              <a:lnSpc>
                <a:spcPct val="100000"/>
              </a:lnSpc>
              <a:buBlip>
                <a:blip r:embed="rId9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Microaggressions in the Workplace</a:t>
            </a:r>
          </a:p>
          <a:p>
            <a:pPr lvl="1">
              <a:lnSpc>
                <a:spcPct val="100000"/>
              </a:lnSpc>
              <a:buBlip>
                <a:blip r:embed="rId9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Bystander Intervention</a:t>
            </a:r>
          </a:p>
          <a:p>
            <a:pPr lvl="1">
              <a:lnSpc>
                <a:spcPct val="100000"/>
              </a:lnSpc>
              <a:buBlip>
                <a:blip r:embed="rId9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Cultural Competency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2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2A1A8-C67F-6945-9D97-E0BB62B677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6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CB357-8C45-43E1-96B3-19A9542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INTEGRATED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1C06A-F6A0-4BD0-9D57-9AE47FC5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959" y="4772026"/>
            <a:ext cx="10515600" cy="1500187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Don’t think courses and assignments. Think communications.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DCFECE-4FCC-5948-B375-71CB1175BFBA}"/>
              </a:ext>
            </a:extLst>
          </p:cNvPr>
          <p:cNvCxnSpPr/>
          <p:nvPr/>
        </p:nvCxnSpPr>
        <p:spPr>
          <a:xfrm>
            <a:off x="0" y="46592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19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28"/>
          <a:stretch/>
        </p:blipFill>
        <p:spPr>
          <a:xfrm>
            <a:off x="6389422" y="2400301"/>
            <a:ext cx="4901184" cy="317754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573832" y="-216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559E"/>
              </a:buClr>
              <a:buSzPts val="2100"/>
              <a:buFont typeface="Calibri"/>
              <a:buNone/>
            </a:pPr>
            <a:r>
              <a:rPr lang="en-US" sz="2100" b="1" dirty="0">
                <a:solidFill>
                  <a:srgbClr val="17559E"/>
                </a:solidFill>
                <a:latin typeface="Calibri"/>
                <a:ea typeface="Calibri"/>
                <a:cs typeface="Calibri"/>
                <a:sym typeface="Calibri"/>
              </a:rPr>
              <a:t>AN INTEGRATED APPROACH</a:t>
            </a:r>
            <a:endParaRPr lang="en-US" sz="1800" b="0" dirty="0">
              <a:solidFill>
                <a:srgbClr val="216B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1379882" y="966766"/>
            <a:ext cx="9432235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i="1" dirty="0">
                <a:solidFill>
                  <a:srgbClr val="17559E"/>
                </a:solidFill>
                <a:latin typeface="Calibri"/>
                <a:ea typeface="Calibri"/>
                <a:cs typeface="Calibri"/>
                <a:sym typeface="Calibri"/>
              </a:rPr>
              <a:t>A Program rolled out over time addresses the “Forgetting Curve”</a:t>
            </a:r>
            <a:endParaRPr lang="en-US" sz="2000" b="0" i="1" dirty="0">
              <a:solidFill>
                <a:srgbClr val="216B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7"/>
          <p:cNvSpPr txBox="1"/>
          <p:nvPr/>
        </p:nvSpPr>
        <p:spPr>
          <a:xfrm>
            <a:off x="890631" y="5891234"/>
            <a:ext cx="49965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Knowledge retention with annual training only</a:t>
            </a:r>
            <a:endParaRPr lang="en-US" dirty="0"/>
          </a:p>
        </p:txBody>
      </p:sp>
      <p:pic>
        <p:nvPicPr>
          <p:cNvPr id="168" name="Google Shape;168;p7" descr="A screenshot of a cell phon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85"/>
          <a:stretch/>
        </p:blipFill>
        <p:spPr>
          <a:xfrm>
            <a:off x="775831" y="2291243"/>
            <a:ext cx="5111361" cy="328659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 rot="-1863904">
            <a:off x="6635592" y="2103197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1D4FA1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 rot="-1863904">
            <a:off x="10278594" y="2103197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A2DF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 rot="-1863904">
            <a:off x="7364192" y="2103197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A2DF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dirty="0"/>
          </a:p>
        </p:txBody>
      </p:sp>
      <p:sp>
        <p:nvSpPr>
          <p:cNvPr id="172" name="Google Shape;172;p7"/>
          <p:cNvSpPr txBox="1"/>
          <p:nvPr/>
        </p:nvSpPr>
        <p:spPr>
          <a:xfrm rot="-1863904">
            <a:off x="8821392" y="2103197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A2DF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 rot="-1863904">
            <a:off x="9549992" y="2103197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A2DF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 rot="-1863904">
            <a:off x="8092792" y="2103197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A2DF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 rot="-1860000">
            <a:off x="1019389" y="1851958"/>
            <a:ext cx="180237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1D4FA1"/>
                </a:solidFill>
                <a:latin typeface="Calibri"/>
                <a:ea typeface="Calibri"/>
                <a:cs typeface="Calibri"/>
                <a:sym typeface="Calibri"/>
              </a:rPr>
              <a:t>“Once-a-year” and done</a:t>
            </a:r>
            <a:endParaRPr dirty="0"/>
          </a:p>
        </p:txBody>
      </p:sp>
      <p:cxnSp>
        <p:nvCxnSpPr>
          <p:cNvPr id="176" name="Google Shape;176;p7"/>
          <p:cNvCxnSpPr/>
          <p:nvPr/>
        </p:nvCxnSpPr>
        <p:spPr>
          <a:xfrm rot="10800000">
            <a:off x="7516431" y="2549193"/>
            <a:ext cx="0" cy="1243584"/>
          </a:xfrm>
          <a:prstGeom prst="straightConnector1">
            <a:avLst/>
          </a:prstGeom>
          <a:noFill/>
          <a:ln w="31750" cap="flat" cmpd="sng">
            <a:solidFill>
              <a:srgbClr val="00A2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77" name="Google Shape;177;p7"/>
          <p:cNvCxnSpPr/>
          <p:nvPr/>
        </p:nvCxnSpPr>
        <p:spPr>
          <a:xfrm rot="10800000">
            <a:off x="8256659" y="2549193"/>
            <a:ext cx="0" cy="1243584"/>
          </a:xfrm>
          <a:prstGeom prst="straightConnector1">
            <a:avLst/>
          </a:prstGeom>
          <a:noFill/>
          <a:ln w="31750" cap="flat" cmpd="sng">
            <a:solidFill>
              <a:srgbClr val="00A2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p7"/>
          <p:cNvCxnSpPr/>
          <p:nvPr/>
        </p:nvCxnSpPr>
        <p:spPr>
          <a:xfrm rot="10800000">
            <a:off x="9001243" y="2542662"/>
            <a:ext cx="0" cy="1243584"/>
          </a:xfrm>
          <a:prstGeom prst="straightConnector1">
            <a:avLst/>
          </a:prstGeom>
          <a:noFill/>
          <a:ln w="31750" cap="flat" cmpd="sng">
            <a:solidFill>
              <a:srgbClr val="00A2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79" name="Google Shape;179;p7"/>
          <p:cNvCxnSpPr/>
          <p:nvPr/>
        </p:nvCxnSpPr>
        <p:spPr>
          <a:xfrm rot="10800000">
            <a:off x="9732763" y="2542662"/>
            <a:ext cx="0" cy="1243584"/>
          </a:xfrm>
          <a:prstGeom prst="straightConnector1">
            <a:avLst/>
          </a:prstGeom>
          <a:noFill/>
          <a:ln w="31750" cap="flat" cmpd="sng">
            <a:solidFill>
              <a:srgbClr val="00A2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180" name="Google Shape;180;p7"/>
          <p:cNvCxnSpPr/>
          <p:nvPr/>
        </p:nvCxnSpPr>
        <p:spPr>
          <a:xfrm rot="10800000">
            <a:off x="10464283" y="2549193"/>
            <a:ext cx="0" cy="1239024"/>
          </a:xfrm>
          <a:prstGeom prst="straightConnector1">
            <a:avLst/>
          </a:prstGeom>
          <a:noFill/>
          <a:ln w="31750" cap="flat" cmpd="sng">
            <a:solidFill>
              <a:srgbClr val="00A2DF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81" name="Google Shape;181;p7"/>
          <p:cNvSpPr txBox="1"/>
          <p:nvPr/>
        </p:nvSpPr>
        <p:spPr>
          <a:xfrm>
            <a:off x="6522486" y="5913858"/>
            <a:ext cx="48621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nowledge retention with reinforced training</a:t>
            </a:r>
            <a:endParaRPr lang="en-US" dirty="0"/>
          </a:p>
        </p:txBody>
      </p:sp>
      <p:sp>
        <p:nvSpPr>
          <p:cNvPr id="182" name="Google Shape;182;p7"/>
          <p:cNvSpPr txBox="1"/>
          <p:nvPr/>
        </p:nvSpPr>
        <p:spPr>
          <a:xfrm>
            <a:off x="8512317" y="5566313"/>
            <a:ext cx="97334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MONTHS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2910841" y="5577840"/>
            <a:ext cx="973343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MONTHS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AN INTEGRATED APPROACH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59F427-7B50-49ED-8B49-3E87334443A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The right messages at the right frequency</a:t>
            </a:r>
          </a:p>
          <a:p>
            <a:pPr lvl="1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The cadence itself is part of the message</a:t>
            </a:r>
          </a:p>
          <a:p>
            <a:pPr lvl="1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over time is reinforcing</a:t>
            </a:r>
          </a:p>
          <a:p>
            <a:pPr lvl="1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Get management and supervision on board first so they can support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LISTEN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 and adjust!!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7CC3A-EEE3-4A8C-BEC4-E7B3931625F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Align 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Deed from the Top”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“Tone from the Top”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If you just train once each year, what message does that send?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4" name="Google Shape;154;p6"/>
          <p:cNvCxnSpPr/>
          <p:nvPr/>
        </p:nvCxnSpPr>
        <p:spPr>
          <a:xfrm>
            <a:off x="0" y="780125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183" y="236652"/>
            <a:ext cx="1664498" cy="419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2485039" y="2857779"/>
            <a:ext cx="79621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A2DF"/>
                </a:solidFill>
                <a:latin typeface="Calibri"/>
                <a:ea typeface="Calibri"/>
                <a:cs typeface="Calibri"/>
                <a:sym typeface="Calibri"/>
              </a:rPr>
              <a:t>Training, Communications and Program Calendar</a:t>
            </a: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15D116-5687-4720-AA70-15CE3F07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216BAE"/>
                </a:solidFill>
                <a:latin typeface="Calibri"/>
                <a:ea typeface="Calibri"/>
                <a:cs typeface="Calibri"/>
                <a:sym typeface="Calibri"/>
              </a:rPr>
              <a:t>AN INTEGRATED APPROACH</a:t>
            </a:r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6C5D383-85BB-0240-9F23-1CB71FA35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1153"/>
              </p:ext>
            </p:extLst>
          </p:nvPr>
        </p:nvGraphicFramePr>
        <p:xfrm>
          <a:off x="210623" y="3531270"/>
          <a:ext cx="11761164" cy="2781844"/>
        </p:xfrm>
        <a:graphic>
          <a:graphicData uri="http://schemas.openxmlformats.org/drawingml/2006/table">
            <a:tbl>
              <a:tblPr firstRow="1" bandRow="1">
                <a:tableStyleId>{ACA17B98-9D95-4120-9760-5381AC59CA9B}</a:tableStyleId>
              </a:tblPr>
              <a:tblGrid>
                <a:gridCol w="1705859">
                  <a:extLst>
                    <a:ext uri="{9D8B030D-6E8A-4147-A177-3AD203B41FA5}">
                      <a16:colId xmlns:a16="http://schemas.microsoft.com/office/drawing/2014/main" val="117155669"/>
                    </a:ext>
                  </a:extLst>
                </a:gridCol>
                <a:gridCol w="1164921">
                  <a:extLst>
                    <a:ext uri="{9D8B030D-6E8A-4147-A177-3AD203B41FA5}">
                      <a16:colId xmlns:a16="http://schemas.microsoft.com/office/drawing/2014/main" val="244744479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1280387547"/>
                    </a:ext>
                  </a:extLst>
                </a:gridCol>
                <a:gridCol w="1615857">
                  <a:extLst>
                    <a:ext uri="{9D8B030D-6E8A-4147-A177-3AD203B41FA5}">
                      <a16:colId xmlns:a16="http://schemas.microsoft.com/office/drawing/2014/main" val="270269215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2595135703"/>
                    </a:ext>
                  </a:extLst>
                </a:gridCol>
                <a:gridCol w="1177447">
                  <a:extLst>
                    <a:ext uri="{9D8B030D-6E8A-4147-A177-3AD203B41FA5}">
                      <a16:colId xmlns:a16="http://schemas.microsoft.com/office/drawing/2014/main" val="2565587604"/>
                    </a:ext>
                  </a:extLst>
                </a:gridCol>
                <a:gridCol w="1215024">
                  <a:extLst>
                    <a:ext uri="{9D8B030D-6E8A-4147-A177-3AD203B41FA5}">
                      <a16:colId xmlns:a16="http://schemas.microsoft.com/office/drawing/2014/main" val="2796441409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1156424537"/>
                    </a:ext>
                  </a:extLst>
                </a:gridCol>
                <a:gridCol w="1161825">
                  <a:extLst>
                    <a:ext uri="{9D8B030D-6E8A-4147-A177-3AD203B41FA5}">
                      <a16:colId xmlns:a16="http://schemas.microsoft.com/office/drawing/2014/main" val="2825087997"/>
                    </a:ext>
                  </a:extLst>
                </a:gridCol>
              </a:tblGrid>
              <a:tr h="537402">
                <a:tc>
                  <a:txBody>
                    <a:bodyPr/>
                    <a:lstStyle/>
                    <a:p>
                      <a:r>
                        <a:rPr lang="en-US" b="0" dirty="0"/>
                        <a:t>MONTHLY SCHEDULE</a:t>
                      </a:r>
                    </a:p>
                  </a:txBody>
                  <a:tcPr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1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2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3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4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5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6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7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MONTH 8</a:t>
                      </a:r>
                    </a:p>
                  </a:txBody>
                  <a:tcPr anchor="ctr">
                    <a:solidFill>
                      <a:srgbClr val="216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93819"/>
                  </a:ext>
                </a:extLst>
              </a:tr>
              <a:tr h="663849">
                <a:tc>
                  <a:txBody>
                    <a:bodyPr/>
                    <a:lstStyle/>
                    <a:p>
                      <a:r>
                        <a:rPr lang="en-US" sz="1200" b="1" dirty="0"/>
                        <a:t>CORE TOPICS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Preventing Discrimination &amp; Harassment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Workplace Diversity, Inclusion &amp; Sensitivity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11987"/>
                  </a:ext>
                </a:extLst>
              </a:tr>
              <a:tr h="474178">
                <a:tc>
                  <a:txBody>
                    <a:bodyPr/>
                    <a:lstStyle/>
                    <a:p>
                      <a:r>
                        <a:rPr lang="en-US" sz="1200" b="1" dirty="0"/>
                        <a:t>ENRICHMENT TOPICS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Microaggressions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Unconscious Bias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Cultural Competency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Bystander Intervention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85655"/>
                  </a:ext>
                </a:extLst>
              </a:tr>
              <a:tr h="648043">
                <a:tc>
                  <a:txBody>
                    <a:bodyPr/>
                    <a:lstStyle/>
                    <a:p>
                      <a:r>
                        <a:rPr lang="en-US" sz="1200" b="1" dirty="0"/>
                        <a:t>YOUR COMMUNICATIONS </a:t>
                      </a:r>
                      <a:r>
                        <a:rPr lang="en-US" sz="1100" dirty="0"/>
                        <a:t>(Newsletters, etc.)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668391"/>
                  </a:ext>
                </a:extLst>
              </a:tr>
              <a:tr h="458372">
                <a:tc>
                  <a:txBody>
                    <a:bodyPr/>
                    <a:lstStyle/>
                    <a:p>
                      <a:r>
                        <a:rPr lang="en-US" sz="1200" b="1" dirty="0"/>
                        <a:t>YOUR PROGRAMS </a:t>
                      </a:r>
                      <a:br>
                        <a:rPr lang="en-US" sz="1200" b="1" dirty="0"/>
                      </a:br>
                      <a:r>
                        <a:rPr lang="en-US" sz="1100" dirty="0"/>
                        <a:t>(ERG, Workshops, etc.)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/>
                        <a:t>?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91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9E0EFF-8ED5-BA47-841A-1356AE6E7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6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F438E-2E80-EF4A-AEA4-F992AFA93BB1}"/>
              </a:ext>
            </a:extLst>
          </p:cNvPr>
          <p:cNvCxnSpPr/>
          <p:nvPr/>
        </p:nvCxnSpPr>
        <p:spPr>
          <a:xfrm>
            <a:off x="0" y="46592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421F897-371C-43C4-A8CD-F8906461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EXAMPLE OF EFFECTIVE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B1A88-0ADA-4858-8B60-66CEC390E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856" y="4752301"/>
            <a:ext cx="10515600" cy="1500187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A look behind the curtain</a:t>
            </a:r>
          </a:p>
        </p:txBody>
      </p:sp>
    </p:spTree>
    <p:extLst>
      <p:ext uri="{BB962C8B-B14F-4D97-AF65-F5344CB8AC3E}">
        <p14:creationId xmlns:p14="http://schemas.microsoft.com/office/powerpoint/2010/main" val="105993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9EE42-F21F-4747-93F7-010C30C7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>
                <a:sym typeface="Calibri"/>
              </a:rPr>
              <a:t>KEY TOPICS IN THE KEY COURSES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2368B-D3B3-4013-AA41-CE85223138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 lvl="0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Workplace Diversity, Inclusion &amp; Sensitivity</a:t>
            </a:r>
          </a:p>
          <a:p>
            <a:pPr lvl="0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Unconscious Bias</a:t>
            </a:r>
          </a:p>
          <a:p>
            <a:pPr lvl="0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Bystander Intervention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Cultural Competency &amp; Humility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Microaggressions in the Workplace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>
                <a:sym typeface="Calibri"/>
              </a:rPr>
              <a:t>KEY TOPICS IN THE KEY COURSES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026A0-10D3-48C3-9FD5-9B45E38411E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sym typeface="Calibri"/>
              </a:rPr>
              <a:t>Workplace Diversity, Sensitivity and Inclusion</a:t>
            </a:r>
          </a:p>
          <a:p>
            <a:pPr lvl="0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Key points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Talks about what they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are thinking about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Doesn’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 insult learners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intelligence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Doesn’t ‘oversell’ the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impact of the training</a:t>
            </a:r>
          </a:p>
        </p:txBody>
      </p:sp>
      <p:pic>
        <p:nvPicPr>
          <p:cNvPr id="5" name="Online Media 1" title="Slide 8.MP4">
            <a:hlinkClick r:id="" action="ppaction://media"/>
            <a:extLst>
              <a:ext uri="{FF2B5EF4-FFF2-40B4-BE49-F238E27FC236}">
                <a16:creationId xmlns:a16="http://schemas.microsoft.com/office/drawing/2014/main" id="{49CE9E6A-E615-48E2-B286-9993B03B2C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45643" y="2150374"/>
            <a:ext cx="7237163" cy="4115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59880-627B-4303-8E02-41B5603EE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166" y="1621206"/>
            <a:ext cx="7228702" cy="4114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6253892-C311-470E-8CC5-DD8FA5B7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>
                <a:sym typeface="Calibri"/>
              </a:rPr>
              <a:t>KEY TOPICS IN THE KEY COURSES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6A41E5-96D6-40B0-B203-EAB23ADD93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</a:rPr>
              <a:t>Unconscious Bias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Concepts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Buzz word is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“Unconscious” but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reality, it is both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one is a journey not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destination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4F786-AD6B-4885-95FF-7FBBF5CF63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92" y="1621206"/>
            <a:ext cx="722870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B9AB3-200E-4945-AF30-F1C8BFB1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>
                <a:sym typeface="Calibri"/>
              </a:rPr>
              <a:t>KEY TOPICS IN THE KEY COURSES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02475-8221-4CF7-BD52-0E1BE5BEE1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>
                <a:solidFill>
                  <a:srgbClr val="0070C0"/>
                </a:solidFill>
              </a:rPr>
              <a:t>Bystander Intervention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Concepts</a:t>
            </a:r>
          </a:p>
          <a:p>
            <a:pPr lvl="1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Behavior most likely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influenced since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a form of group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behavior</a:t>
            </a:r>
          </a:p>
          <a:p>
            <a:pPr lvl="1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science around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techniques taught</a:t>
            </a:r>
          </a:p>
          <a:p>
            <a:pPr lvl="1">
              <a:buBlip>
                <a:blip r:embed="rId3"/>
              </a:buBlip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Disrupt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Confront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All work in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appropriate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4E068-975F-4CF3-BE89-7C71F185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468" y="1863874"/>
            <a:ext cx="715897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0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4177858" y="764032"/>
            <a:ext cx="8014141" cy="6093968"/>
          </a:xfrm>
          <a:prstGeom prst="rect">
            <a:avLst/>
          </a:prstGeom>
          <a:solidFill>
            <a:srgbClr val="216B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0" y="764032"/>
            <a:ext cx="4177858" cy="6093968"/>
          </a:xfrm>
          <a:prstGeom prst="rect">
            <a:avLst/>
          </a:prstGeom>
          <a:solidFill>
            <a:srgbClr val="00A2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120803" y="2089595"/>
            <a:ext cx="6407301" cy="34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how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diversity, equity, inclusion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along with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 of sexual harassment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is fundamentally different from all other types of training</a:t>
            </a:r>
          </a:p>
          <a:p>
            <a:pPr marL="285750" indent="-285750">
              <a:lnSpc>
                <a:spcPct val="114000"/>
              </a:lnSpc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 how to curate a collection of courses into a coherent and effective program. </a:t>
            </a:r>
          </a:p>
          <a:p>
            <a:pPr marL="285750" indent="-285750">
              <a:lnSpc>
                <a:spcPct val="114000"/>
              </a:lnSpc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 framework for structuring your own program, including  key topics to cover. </a:t>
            </a:r>
          </a:p>
          <a:p>
            <a:pPr marL="285750" indent="-285750">
              <a:lnSpc>
                <a:spcPct val="114000"/>
              </a:lnSpc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insight and share proven techniques that any training you are considering should include.</a:t>
            </a:r>
          </a:p>
        </p:txBody>
      </p:sp>
      <p:sp>
        <p:nvSpPr>
          <p:cNvPr id="122" name="Google Shape;122;p3"/>
          <p:cNvSpPr/>
          <p:nvPr/>
        </p:nvSpPr>
        <p:spPr>
          <a:xfrm>
            <a:off x="570380" y="1492605"/>
            <a:ext cx="337531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PRESENTOR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A3256-535B-5A49-9F49-B6EDC59F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4536787" cy="1325563"/>
          </a:xfrm>
        </p:spPr>
        <p:txBody>
          <a:bodyPr/>
          <a:lstStyle/>
          <a:p>
            <a:r>
              <a:rPr lang="en-US" dirty="0"/>
              <a:t>ABOUT TODAY</a:t>
            </a:r>
          </a:p>
        </p:txBody>
      </p:sp>
      <p:sp>
        <p:nvSpPr>
          <p:cNvPr id="127" name="Google Shape;127;p3"/>
          <p:cNvSpPr/>
          <p:nvPr/>
        </p:nvSpPr>
        <p:spPr>
          <a:xfrm>
            <a:off x="619457" y="4470916"/>
            <a:ext cx="4791506" cy="961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Andrew Rawson</a:t>
            </a:r>
            <a:r>
              <a:rPr lang="en-US" sz="2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7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Co-Founder &amp; </a:t>
            </a:r>
            <a:br>
              <a:rPr lang="en-US" sz="17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Learning Officer at Traliant</a:t>
            </a:r>
            <a:endParaRPr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92694-1CB6-F24E-9DB9-E78F0C6FA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63" r="18729"/>
          <a:stretch/>
        </p:blipFill>
        <p:spPr>
          <a:xfrm>
            <a:off x="663896" y="2089595"/>
            <a:ext cx="2351314" cy="2184400"/>
          </a:xfrm>
          <a:prstGeom prst="rect">
            <a:avLst/>
          </a:prstGeom>
        </p:spPr>
      </p:pic>
      <p:sp>
        <p:nvSpPr>
          <p:cNvPr id="11" name="Google Shape;122;p3">
            <a:extLst>
              <a:ext uri="{FF2B5EF4-FFF2-40B4-BE49-F238E27FC236}">
                <a16:creationId xmlns:a16="http://schemas.microsoft.com/office/drawing/2014/main" id="{F7AABB91-B88A-D040-A7E0-51A03FEF4A0F}"/>
              </a:ext>
            </a:extLst>
          </p:cNvPr>
          <p:cNvSpPr/>
          <p:nvPr/>
        </p:nvSpPr>
        <p:spPr>
          <a:xfrm>
            <a:off x="5134700" y="1488408"/>
            <a:ext cx="337531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KEY TOPICS WE WILL COVER </a:t>
            </a:r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C7AEB9-3685-496F-897D-E4B1B2B34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921" y="5564945"/>
            <a:ext cx="6139063" cy="106288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FF878C8-74C9-4F21-8229-6477DB9ACB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7769" y="5465842"/>
            <a:ext cx="1903026" cy="13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B9AB3-200E-4945-AF30-F1C8BFB1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>
                <a:sym typeface="Calibri"/>
              </a:rPr>
              <a:t>KEY TOPICS IN THE KEY COURSES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02475-8221-4CF7-BD52-0E1BE5BEE1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>
                <a:solidFill>
                  <a:srgbClr val="0070C0"/>
                </a:solidFill>
                <a:sym typeface="Calibri"/>
              </a:rPr>
              <a:t>Cultural Competency and Humility</a:t>
            </a:r>
          </a:p>
          <a:p>
            <a:pPr lvl="0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Concepts</a:t>
            </a:r>
          </a:p>
          <a:p>
            <a:pPr lvl="1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Walking the fine line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“Competency” is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buzz word but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bit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condescending!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Calibri"/>
            </a:endParaRPr>
          </a:p>
          <a:p>
            <a:pPr lvl="1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“Humility” is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more human term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approach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Calibri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FCC0D-D15D-4328-BBE2-07AD501CE6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82" y="2014185"/>
            <a:ext cx="729416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34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B9AB3-200E-4945-AF30-F1C8BFB1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>
                <a:sym typeface="Calibri"/>
              </a:rPr>
              <a:t>KEY TOPICS IN THE KEY COURSES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02475-8221-4CF7-BD52-0E1BE5BEE1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>
                <a:solidFill>
                  <a:srgbClr val="0070C0"/>
                </a:solidFill>
                <a:sym typeface="Calibri"/>
              </a:rPr>
              <a:t>Microaggressions in the Workplace</a:t>
            </a:r>
          </a:p>
          <a:p>
            <a:pPr lvl="0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Key Concepts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Acknowledges that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“you might already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know this”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Defines jargon</a:t>
            </a:r>
          </a:p>
          <a:p>
            <a:pPr lvl="1">
              <a:buBlip>
                <a:blip r:embed="rId4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 reality TV,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cringeworthy is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good when watched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afar!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Calibri"/>
            </a:endParaRPr>
          </a:p>
          <a:p>
            <a:endParaRPr lang="en-US" dirty="0"/>
          </a:p>
        </p:txBody>
      </p:sp>
      <p:pic>
        <p:nvPicPr>
          <p:cNvPr id="6" name="Online Media 2" title="Slide 9.MP4">
            <a:hlinkClick r:id="" action="ppaction://media"/>
            <a:extLst>
              <a:ext uri="{FF2B5EF4-FFF2-40B4-BE49-F238E27FC236}">
                <a16:creationId xmlns:a16="http://schemas.microsoft.com/office/drawing/2014/main" id="{9260C10F-2815-43A8-877F-75AC8D131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2064290"/>
            <a:ext cx="7254241" cy="41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BF4A6-B223-3348-9BEE-7EA50E243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6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1EED2E-B4F2-F544-B2FE-A48C2BCAD9CD}"/>
              </a:ext>
            </a:extLst>
          </p:cNvPr>
          <p:cNvCxnSpPr/>
          <p:nvPr/>
        </p:nvCxnSpPr>
        <p:spPr>
          <a:xfrm>
            <a:off x="0" y="46592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ACB2615-9DE5-4EF6-9766-3DF160EF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VERTICALIZING THE MESSAGING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99C9C-415A-4389-AC65-986866F0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960" y="4752301"/>
            <a:ext cx="10515600" cy="1500187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Hospitality, Healthcare and Industrial</a:t>
            </a:r>
          </a:p>
        </p:txBody>
      </p:sp>
    </p:spTree>
    <p:extLst>
      <p:ext uri="{BB962C8B-B14F-4D97-AF65-F5344CB8AC3E}">
        <p14:creationId xmlns:p14="http://schemas.microsoft.com/office/powerpoint/2010/main" val="190168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B191-C737-49F8-8E43-507C7522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A CREEPY CUSTOMER | </a:t>
            </a:r>
            <a:r>
              <a:rPr lang="en-US" sz="1800" b="0" i="1" dirty="0"/>
              <a:t>Hospitality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71194-1388-43A5-881C-ED304D7E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6289422" cy="361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405701-52CE-4D69-8F34-93BBD7D4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743200"/>
            <a:ext cx="6289422" cy="361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889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93381-93BC-4A2B-9120-C0FE57F0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6276625" cy="360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8B191-C737-49F8-8E43-507C7522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A CREEPY CUSTOMER | </a:t>
            </a:r>
            <a:r>
              <a:rPr lang="en-US" sz="1800" b="0" i="1" dirty="0"/>
              <a:t>Financial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05A61-4307-46F3-AA0C-64ECBF73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23" y="2914838"/>
            <a:ext cx="6460877" cy="361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7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B191-C737-49F8-8E43-507C7522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/>
              <a:t>INDUSTRY-SPECIFIC TRAINING | </a:t>
            </a:r>
            <a:r>
              <a:rPr lang="en-US" b="0" dirty="0"/>
              <a:t>Hospitality, Industrial &amp; Healthcare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58CA6-A251-4A6B-B132-82E3C56ADB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006031"/>
            <a:ext cx="4346311" cy="28195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216BAD"/>
                </a:solidFill>
                <a:sym typeface="Calibri"/>
              </a:rPr>
              <a:t>Words </a:t>
            </a:r>
            <a:r>
              <a:rPr lang="en-US" sz="2500" dirty="0">
                <a:solidFill>
                  <a:srgbClr val="216BAD"/>
                </a:solidFill>
                <a:sym typeface="Calibri"/>
              </a:rPr>
              <a:t>(&amp; Images!) </a:t>
            </a:r>
            <a:r>
              <a:rPr lang="en-US" dirty="0">
                <a:solidFill>
                  <a:srgbClr val="216BAD"/>
                </a:solidFill>
                <a:sym typeface="Calibri"/>
              </a:rPr>
              <a:t>Matter</a:t>
            </a:r>
          </a:p>
          <a:p>
            <a:pPr marL="11430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Underlying message of verticalization: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  <a:sym typeface="Calibri"/>
              </a:rPr>
              <a:t>“We understand some of the challenges you face, and we are working to address them internally and provide you with tools to address these situations as well.”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AD983-4E2D-4E15-B109-F346C93AD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829" y="927042"/>
            <a:ext cx="483656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DBE0B0-8890-42CA-8A87-422FDD126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158" y="1507929"/>
            <a:ext cx="916044" cy="328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38766-7263-443A-9D29-9F20A2B0D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829" y="3842300"/>
            <a:ext cx="483656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86666E3-00EB-44B0-AF1F-B7AC175C6F0E}"/>
              </a:ext>
            </a:extLst>
          </p:cNvPr>
          <p:cNvGrpSpPr>
            <a:grpSpLocks noChangeAspect="1"/>
          </p:cNvGrpSpPr>
          <p:nvPr/>
        </p:nvGrpSpPr>
        <p:grpSpPr>
          <a:xfrm>
            <a:off x="573832" y="3808818"/>
            <a:ext cx="5206405" cy="2743200"/>
            <a:chOff x="-1054052" y="1680217"/>
            <a:chExt cx="9395345" cy="52970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FF54A4-BFF6-4685-9C60-32C0578F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54052" y="1680217"/>
              <a:ext cx="9339287" cy="52970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Shape&#10;&#10;Description automatically generated">
              <a:extLst>
                <a:ext uri="{FF2B5EF4-FFF2-40B4-BE49-F238E27FC236}">
                  <a16:creationId xmlns:a16="http://schemas.microsoft.com/office/drawing/2014/main" id="{248ADDC5-4443-4E7D-AF3D-C87257844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9715" y="1744869"/>
              <a:ext cx="3421578" cy="41059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2746199-B4CE-B243-A3D7-3F983DCD3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158" y="4418001"/>
            <a:ext cx="916044" cy="328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1FE367-AE1A-1A4E-85AA-D9B1F2DA5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371" y="4380422"/>
            <a:ext cx="916044" cy="3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EBF4A6-B223-3348-9BEE-7EA50E243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6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1EED2E-B4F2-F544-B2FE-A48C2BCAD9CD}"/>
              </a:ext>
            </a:extLst>
          </p:cNvPr>
          <p:cNvCxnSpPr/>
          <p:nvPr/>
        </p:nvCxnSpPr>
        <p:spPr>
          <a:xfrm>
            <a:off x="0" y="46592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ACB2615-9DE5-4EF6-9766-3DF160EF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99C9C-415A-4389-AC65-986866F0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960" y="4752301"/>
            <a:ext cx="10515600" cy="1500187"/>
          </a:xfrm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84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B9AB3-200E-4945-AF30-F1C8BFB1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</p:spPr>
        <p:txBody>
          <a:bodyPr/>
          <a:lstStyle/>
          <a:p>
            <a:r>
              <a:rPr lang="en-US" dirty="0">
                <a:sym typeface="Calibri"/>
              </a:rPr>
              <a:t>SUMMARY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02475-8221-4CF7-BD52-0E1BE5BEE1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>
                <a:solidFill>
                  <a:srgbClr val="0070C0"/>
                </a:solidFill>
                <a:sym typeface="Calibri"/>
              </a:rPr>
              <a:t>Key Concepts</a:t>
            </a:r>
          </a:p>
          <a:p>
            <a:pPr lvl="0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 that in most cases you are speaking to a less-than-willing audience therefore you have to do a ‘better job’.</a:t>
            </a:r>
          </a:p>
          <a:p>
            <a:pPr lvl="0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Focus on 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Behavior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, not 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Facts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sym typeface="Calibri"/>
            </a:endParaRPr>
          </a:p>
          <a:p>
            <a:pPr lvl="0"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Calibri"/>
              </a:rPr>
              <a:t>The Golden Rule is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 your learners the way you want learn!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82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-67377" y="0"/>
            <a:ext cx="12269002" cy="6897859"/>
          </a:xfrm>
          <a:prstGeom prst="rect">
            <a:avLst/>
          </a:prstGeom>
          <a:solidFill>
            <a:srgbClr val="216B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4062932" y="2074783"/>
            <a:ext cx="4008383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600"/>
              <a:buFont typeface="Calibri"/>
              <a:buNone/>
            </a:pPr>
            <a:r>
              <a:rPr lang="en-US" sz="17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/>
          <p:nvPr/>
        </p:nvSpPr>
        <p:spPr>
          <a:xfrm>
            <a:off x="-1" y="0"/>
            <a:ext cx="12192000" cy="6871250"/>
          </a:xfrm>
          <a:prstGeom prst="rect">
            <a:avLst/>
          </a:prstGeom>
          <a:solidFill>
            <a:srgbClr val="0EA3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404" y="0"/>
            <a:ext cx="10055191" cy="55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/>
          <p:nvPr/>
        </p:nvSpPr>
        <p:spPr>
          <a:xfrm>
            <a:off x="5804034" y="4673058"/>
            <a:ext cx="6387965" cy="729345"/>
          </a:xfrm>
          <a:prstGeom prst="rect">
            <a:avLst/>
          </a:prstGeom>
          <a:solidFill>
            <a:srgbClr val="0EA3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0" y="5274640"/>
            <a:ext cx="12192000" cy="981777"/>
          </a:xfrm>
          <a:prstGeom prst="rect">
            <a:avLst/>
          </a:prstGeom>
          <a:solidFill>
            <a:srgbClr val="216B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043" y="5402403"/>
            <a:ext cx="609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985" y="5476619"/>
            <a:ext cx="606698" cy="60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4341" y="4935711"/>
            <a:ext cx="1672049" cy="1672049"/>
          </a:xfrm>
          <a:prstGeom prst="rect">
            <a:avLst/>
          </a:prstGeom>
          <a:noFill/>
          <a:ln>
            <a:noFill/>
          </a:ln>
          <a:effectLst>
            <a:outerShdw blurRad="165100" dist="38100" dir="2700000" sx="97000" sy="97000" algn="tl" rotWithShape="0">
              <a:srgbClr val="000000">
                <a:alpha val="87843"/>
              </a:srgbClr>
            </a:outerShdw>
          </a:effectLst>
        </p:spPr>
      </p:pic>
      <p:sp>
        <p:nvSpPr>
          <p:cNvPr id="260" name="Google Shape;260;p16"/>
          <p:cNvSpPr txBox="1"/>
          <p:nvPr/>
        </p:nvSpPr>
        <p:spPr>
          <a:xfrm>
            <a:off x="1718626" y="5403818"/>
            <a:ext cx="22908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7,000</a:t>
            </a:r>
            <a:r>
              <a:rPr lang="en-US" sz="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Happy Customers</a:t>
            </a:r>
            <a:endParaRPr dirty="0"/>
          </a:p>
        </p:txBody>
      </p:sp>
      <p:sp>
        <p:nvSpPr>
          <p:cNvPr id="261" name="Google Shape;261;p16"/>
          <p:cNvSpPr/>
          <p:nvPr/>
        </p:nvSpPr>
        <p:spPr>
          <a:xfrm>
            <a:off x="9152186" y="5402403"/>
            <a:ext cx="211114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3,000,000</a:t>
            </a:r>
            <a:r>
              <a:rPr lang="en-US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Completions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635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8B5C9E-BB08-8748-873C-E1A30AE1E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6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DBB652-3044-1141-9B73-11C8B1E4090C}"/>
              </a:ext>
            </a:extLst>
          </p:cNvPr>
          <p:cNvCxnSpPr/>
          <p:nvPr/>
        </p:nvCxnSpPr>
        <p:spPr>
          <a:xfrm>
            <a:off x="0" y="46592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ACB2615-9DE5-4EF6-9766-3DF160EF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PEOPLE THINK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99C9C-415A-4389-AC65-986866F0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012" y="4739775"/>
            <a:ext cx="10515600" cy="1500187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Survey results from over three million completed courses</a:t>
            </a:r>
          </a:p>
        </p:txBody>
      </p:sp>
    </p:spTree>
    <p:extLst>
      <p:ext uri="{BB962C8B-B14F-4D97-AF65-F5344CB8AC3E}">
        <p14:creationId xmlns:p14="http://schemas.microsoft.com/office/powerpoint/2010/main" val="374652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BAE"/>
              </a:buClr>
              <a:buSzPts val="2100"/>
              <a:buFont typeface="Calibri"/>
              <a:buNone/>
            </a:pPr>
            <a:r>
              <a:rPr lang="en-US" dirty="0"/>
              <a:t>EFFECTIVENESS FEEDBACK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19C95-404C-E141-AA6A-5FCF3267D355}"/>
              </a:ext>
            </a:extLst>
          </p:cNvPr>
          <p:cNvSpPr txBox="1"/>
          <p:nvPr/>
        </p:nvSpPr>
        <p:spPr>
          <a:xfrm>
            <a:off x="729983" y="1262699"/>
            <a:ext cx="109190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not what you </a:t>
            </a:r>
            <a:r>
              <a:rPr lang="en-US" sz="2800" b="1" i="1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en-US" sz="2800" i="1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 what you </a:t>
            </a:r>
            <a:r>
              <a:rPr lang="en-US" sz="2800" b="1" i="1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800" i="1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i="1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effectiveness is measured by employees who say they will apply what they learned to their day-to-day work—not by the number of course completions. </a:t>
            </a:r>
            <a:endParaRPr lang="en-US" sz="2000" dirty="0">
              <a:solidFill>
                <a:srgbClr val="216BA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CE2A5-43C6-D743-B0DC-12264B44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2" y="2585680"/>
            <a:ext cx="11366367" cy="3324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BAE"/>
              </a:buClr>
              <a:buSzPts val="2100"/>
              <a:buFont typeface="Calibri"/>
              <a:buNone/>
            </a:pPr>
            <a:r>
              <a:rPr lang="en-US" dirty="0"/>
              <a:t>SURVEY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5F5626-0F00-4D8E-A18A-D2AD32536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2" y="0"/>
            <a:ext cx="9855636" cy="575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015E18-20BE-4E1D-996B-726FFC289D28}"/>
              </a:ext>
            </a:extLst>
          </p:cNvPr>
          <p:cNvSpPr txBox="1"/>
          <p:nvPr/>
        </p:nvSpPr>
        <p:spPr>
          <a:xfrm>
            <a:off x="371813" y="1158371"/>
            <a:ext cx="5220837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800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NPS or Net Promoter Score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Anything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50 is considered “best-in-class”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A0555-F93B-4529-84E5-322D22236B14}"/>
              </a:ext>
            </a:extLst>
          </p:cNvPr>
          <p:cNvSpPr txBox="1"/>
          <p:nvPr/>
        </p:nvSpPr>
        <p:spPr>
          <a:xfrm>
            <a:off x="8583066" y="2305210"/>
            <a:ext cx="2827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National Brands NPS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Apple – 47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Bose – 78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Best Buy – 31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Microsoft – 45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Zoom - 62</a:t>
            </a:r>
          </a:p>
        </p:txBody>
      </p:sp>
    </p:spTree>
    <p:extLst>
      <p:ext uri="{BB962C8B-B14F-4D97-AF65-F5344CB8AC3E}">
        <p14:creationId xmlns:p14="http://schemas.microsoft.com/office/powerpoint/2010/main" val="85169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573832" y="-216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6BAE"/>
              </a:buClr>
              <a:buSzPts val="2100"/>
              <a:buFont typeface="Calibri"/>
              <a:buNone/>
            </a:pPr>
            <a:r>
              <a:rPr lang="en-US" dirty="0"/>
              <a:t>SURVEY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7584C-395F-4ADE-BB70-7DDAD067A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34" y="1268723"/>
            <a:ext cx="8376080" cy="523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0528E8-00B1-4278-B820-0957C4F71691}"/>
              </a:ext>
            </a:extLst>
          </p:cNvPr>
          <p:cNvSpPr txBox="1"/>
          <p:nvPr/>
        </p:nvSpPr>
        <p:spPr>
          <a:xfrm>
            <a:off x="2091848" y="3429000"/>
            <a:ext cx="272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16B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70% rate a 4 or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B76CD-C147-49BA-A1F6-AC66B9520B13}"/>
              </a:ext>
            </a:extLst>
          </p:cNvPr>
          <p:cNvSpPr txBox="1"/>
          <p:nvPr/>
        </p:nvSpPr>
        <p:spPr>
          <a:xfrm>
            <a:off x="2091848" y="2145328"/>
            <a:ext cx="22909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At a .5% participation rate, this is just over 1.1 million course completions in past nine months.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F0153-2951-49F6-81F5-6576FAB3524E}"/>
              </a:ext>
            </a:extLst>
          </p:cNvPr>
          <p:cNvSpPr/>
          <p:nvPr/>
        </p:nvSpPr>
        <p:spPr>
          <a:xfrm>
            <a:off x="6147974" y="5754634"/>
            <a:ext cx="2311538" cy="696921"/>
          </a:xfrm>
          <a:prstGeom prst="ellipse">
            <a:avLst/>
          </a:prstGeom>
          <a:noFill/>
          <a:ln>
            <a:solidFill>
              <a:srgbClr val="FF8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8B5C9E-BB08-8748-873C-E1A30AE1E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6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DBB652-3044-1141-9B73-11C8B1E4090C}"/>
              </a:ext>
            </a:extLst>
          </p:cNvPr>
          <p:cNvCxnSpPr/>
          <p:nvPr/>
        </p:nvCxnSpPr>
        <p:spPr>
          <a:xfrm>
            <a:off x="0" y="46592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ACB2615-9DE5-4EF6-9766-3DF160EF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Concepts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99C9C-415A-4389-AC65-986866F0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012" y="4739775"/>
            <a:ext cx="10515600" cy="1500187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Foundational Principals of Successful Compliant Training</a:t>
            </a:r>
          </a:p>
        </p:txBody>
      </p:sp>
    </p:spTree>
    <p:extLst>
      <p:ext uri="{BB962C8B-B14F-4D97-AF65-F5344CB8AC3E}">
        <p14:creationId xmlns:p14="http://schemas.microsoft.com/office/powerpoint/2010/main" val="161317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5A3986-4BA2-40A8-807D-A8E6E0BE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1F6DD-E523-47E7-ADEC-872F5138A2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0515600" cy="4637643"/>
          </a:xfrm>
        </p:spPr>
        <p:txBody>
          <a:bodyPr/>
          <a:lstStyle/>
          <a:p>
            <a:pPr marL="0" indent="0">
              <a:lnSpc>
                <a:spcPct val="100000"/>
              </a:lnSpc>
              <a:buClr>
                <a:srgbClr val="A5A5A5"/>
              </a:buClr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People remember stories, not facts</a:t>
            </a:r>
          </a:p>
          <a:p>
            <a:pPr marL="800100" lvl="1">
              <a:lnSpc>
                <a:spcPct val="100000"/>
              </a:lnSpc>
              <a:spcBef>
                <a:spcPts val="1000"/>
              </a:spcBef>
              <a:buClr>
                <a:srgbClr val="A5A5A5"/>
              </a:buCl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Knowledge transfer does not correlate to behavior</a:t>
            </a:r>
          </a:p>
          <a:p>
            <a:pPr marL="800100" lvl="1">
              <a:lnSpc>
                <a:spcPct val="100000"/>
              </a:lnSpc>
              <a:spcBef>
                <a:spcPts val="1000"/>
              </a:spcBef>
              <a:buClr>
                <a:srgbClr val="A5A5A5"/>
              </a:buCl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 the dreaded,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“When I finished the training, I didn’t know what to do.”</a:t>
            </a:r>
          </a:p>
          <a:p>
            <a:pPr marL="800100" lvl="1">
              <a:lnSpc>
                <a:spcPct val="100000"/>
              </a:lnSpc>
              <a:spcBef>
                <a:spcPts val="1000"/>
              </a:spcBef>
              <a:buClr>
                <a:srgbClr val="A5A5A5"/>
              </a:buClr>
              <a:buBlip>
                <a:blip r:embed="rId3"/>
              </a:buBlip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Focus on what you need people to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DO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less than testing on what they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800100" lvl="1">
              <a:lnSpc>
                <a:spcPct val="100000"/>
              </a:lnSpc>
              <a:spcBef>
                <a:spcPts val="1000"/>
              </a:spcBef>
              <a:buClr>
                <a:srgbClr val="A5A5A5"/>
              </a:buCl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Good stories have tension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Drama) so 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Calibri"/>
              </a:rPr>
              <a:t>how the consequences of the right and wrong behavior</a:t>
            </a:r>
          </a:p>
        </p:txBody>
      </p:sp>
    </p:spTree>
    <p:extLst>
      <p:ext uri="{BB962C8B-B14F-4D97-AF65-F5344CB8AC3E}">
        <p14:creationId xmlns:p14="http://schemas.microsoft.com/office/powerpoint/2010/main" val="61669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5A3986-4BA2-40A8-807D-A8E6E0BE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21F6DD-E523-47E7-ADEC-872F5138A22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3832" y="1233069"/>
            <a:ext cx="11515728" cy="4637643"/>
          </a:xfrm>
        </p:spPr>
        <p:txBody>
          <a:bodyPr/>
          <a:lstStyle/>
          <a:p>
            <a:pPr lvl="1"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Prevention of Sexual Harassment &amp; Discrimination = What you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</a:t>
            </a:r>
          </a:p>
          <a:p>
            <a:pPr lvl="1"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Diversity, Equity and Inclusion = What you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</a:t>
            </a:r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4" name="Google Shape;114;p18">
            <a:extLst>
              <a:ext uri="{FF2B5EF4-FFF2-40B4-BE49-F238E27FC236}">
                <a16:creationId xmlns:a16="http://schemas.microsoft.com/office/drawing/2014/main" id="{38806D65-77C8-4D61-8EB6-5A914EC2D846}"/>
              </a:ext>
            </a:extLst>
          </p:cNvPr>
          <p:cNvCxnSpPr/>
          <p:nvPr/>
        </p:nvCxnSpPr>
        <p:spPr>
          <a:xfrm>
            <a:off x="1128200" y="5914457"/>
            <a:ext cx="8484889" cy="4177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15;p18">
            <a:extLst>
              <a:ext uri="{FF2B5EF4-FFF2-40B4-BE49-F238E27FC236}">
                <a16:creationId xmlns:a16="http://schemas.microsoft.com/office/drawing/2014/main" id="{4E57C75C-B3EA-46F4-82A9-A4A3366F10C2}"/>
              </a:ext>
            </a:extLst>
          </p:cNvPr>
          <p:cNvSpPr txBox="1"/>
          <p:nvPr/>
        </p:nvSpPr>
        <p:spPr>
          <a:xfrm>
            <a:off x="1019444" y="6088175"/>
            <a:ext cx="17832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have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(legally req., Best practice)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6;p18">
            <a:extLst>
              <a:ext uri="{FF2B5EF4-FFF2-40B4-BE49-F238E27FC236}">
                <a16:creationId xmlns:a16="http://schemas.microsoft.com/office/drawing/2014/main" id="{7B441AF9-27E1-4181-819F-A1953EDC3C1C}"/>
              </a:ext>
            </a:extLst>
          </p:cNvPr>
          <p:cNvSpPr txBox="1"/>
          <p:nvPr/>
        </p:nvSpPr>
        <p:spPr>
          <a:xfrm>
            <a:off x="4324206" y="6088175"/>
            <a:ext cx="178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have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7;p18">
            <a:extLst>
              <a:ext uri="{FF2B5EF4-FFF2-40B4-BE49-F238E27FC236}">
                <a16:creationId xmlns:a16="http://schemas.microsoft.com/office/drawing/2014/main" id="{F6AB7CD0-0155-476F-83F3-D6F0E4CA51D8}"/>
              </a:ext>
            </a:extLst>
          </p:cNvPr>
          <p:cNvSpPr txBox="1"/>
          <p:nvPr/>
        </p:nvSpPr>
        <p:spPr>
          <a:xfrm>
            <a:off x="7395325" y="6088175"/>
            <a:ext cx="178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Nice to have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18;p18">
            <a:extLst>
              <a:ext uri="{FF2B5EF4-FFF2-40B4-BE49-F238E27FC236}">
                <a16:creationId xmlns:a16="http://schemas.microsoft.com/office/drawing/2014/main" id="{80309826-E761-41FE-9966-B05862055100}"/>
              </a:ext>
            </a:extLst>
          </p:cNvPr>
          <p:cNvCxnSpPr/>
          <p:nvPr/>
        </p:nvCxnSpPr>
        <p:spPr>
          <a:xfrm rot="10800000">
            <a:off x="1129065" y="2471524"/>
            <a:ext cx="0" cy="344293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22;p18">
            <a:extLst>
              <a:ext uri="{FF2B5EF4-FFF2-40B4-BE49-F238E27FC236}">
                <a16:creationId xmlns:a16="http://schemas.microsoft.com/office/drawing/2014/main" id="{98A26BE6-D6A4-472B-8B11-B482E6A00A20}"/>
              </a:ext>
            </a:extLst>
          </p:cNvPr>
          <p:cNvSpPr/>
          <p:nvPr/>
        </p:nvSpPr>
        <p:spPr>
          <a:xfrm>
            <a:off x="1342240" y="2851785"/>
            <a:ext cx="2865856" cy="1700919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 of Discrimination and Harassment Suite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3;p18">
            <a:extLst>
              <a:ext uri="{FF2B5EF4-FFF2-40B4-BE49-F238E27FC236}">
                <a16:creationId xmlns:a16="http://schemas.microsoft.com/office/drawing/2014/main" id="{F8D6E603-84C0-4455-BAB3-F4DF1744AAB1}"/>
              </a:ext>
            </a:extLst>
          </p:cNvPr>
          <p:cNvSpPr/>
          <p:nvPr/>
        </p:nvSpPr>
        <p:spPr>
          <a:xfrm>
            <a:off x="5503747" y="4152954"/>
            <a:ext cx="3294057" cy="1753403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Enrichment Topics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9;p18">
            <a:extLst>
              <a:ext uri="{FF2B5EF4-FFF2-40B4-BE49-F238E27FC236}">
                <a16:creationId xmlns:a16="http://schemas.microsoft.com/office/drawing/2014/main" id="{20DE7F26-94DB-4AD1-B0BC-2CA7656222E4}"/>
              </a:ext>
            </a:extLst>
          </p:cNvPr>
          <p:cNvSpPr txBox="1"/>
          <p:nvPr/>
        </p:nvSpPr>
        <p:spPr>
          <a:xfrm rot="16200000">
            <a:off x="-1012930" y="4008344"/>
            <a:ext cx="354281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Management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18">
            <a:extLst>
              <a:ext uri="{FF2B5EF4-FFF2-40B4-BE49-F238E27FC236}">
                <a16:creationId xmlns:a16="http://schemas.microsoft.com/office/drawing/2014/main" id="{473C2422-31E9-4FB9-BAF0-38C2A6ED93B9}"/>
              </a:ext>
            </a:extLst>
          </p:cNvPr>
          <p:cNvSpPr/>
          <p:nvPr/>
        </p:nvSpPr>
        <p:spPr>
          <a:xfrm>
            <a:off x="2561067" y="3833756"/>
            <a:ext cx="3294057" cy="1605162"/>
          </a:xfrm>
          <a:prstGeom prst="ellipse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Diversity, Equity &amp; Inclusion Suite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9AA905-6DA6-4ECD-B30C-F1A1F0CBFE48}"/>
              </a:ext>
            </a:extLst>
          </p:cNvPr>
          <p:cNvGrpSpPr/>
          <p:nvPr/>
        </p:nvGrpSpPr>
        <p:grpSpPr>
          <a:xfrm>
            <a:off x="1565702" y="2550496"/>
            <a:ext cx="12711198" cy="3074435"/>
            <a:chOff x="1565702" y="2550496"/>
            <a:chExt cx="12711198" cy="30744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722B12-BC07-4322-8017-E361CA609437}"/>
                </a:ext>
              </a:extLst>
            </p:cNvPr>
            <p:cNvGrpSpPr/>
            <p:nvPr/>
          </p:nvGrpSpPr>
          <p:grpSpPr>
            <a:xfrm>
              <a:off x="1565702" y="3026276"/>
              <a:ext cx="6241388" cy="2598655"/>
              <a:chOff x="1565700" y="3033650"/>
              <a:chExt cx="6241388" cy="2598655"/>
            </a:xfrm>
          </p:grpSpPr>
          <p:sp>
            <p:nvSpPr>
              <p:cNvPr id="15" name="Google Shape;137;p18">
                <a:extLst>
                  <a:ext uri="{FF2B5EF4-FFF2-40B4-BE49-F238E27FC236}">
                    <a16:creationId xmlns:a16="http://schemas.microsoft.com/office/drawing/2014/main" id="{B332F554-DB02-4128-99CA-0C940EED1776}"/>
                  </a:ext>
                </a:extLst>
              </p:cNvPr>
              <p:cNvSpPr/>
              <p:nvPr/>
            </p:nvSpPr>
            <p:spPr>
              <a:xfrm rot="10800000">
                <a:off x="3550119" y="4906390"/>
                <a:ext cx="1140600" cy="3990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37;p18">
                <a:extLst>
                  <a:ext uri="{FF2B5EF4-FFF2-40B4-BE49-F238E27FC236}">
                    <a16:creationId xmlns:a16="http://schemas.microsoft.com/office/drawing/2014/main" id="{91483AC9-6DB5-48D9-8787-5F193C148981}"/>
                  </a:ext>
                </a:extLst>
              </p:cNvPr>
              <p:cNvSpPr/>
              <p:nvPr/>
            </p:nvSpPr>
            <p:spPr>
              <a:xfrm>
                <a:off x="2180110" y="3033650"/>
                <a:ext cx="1203539" cy="3128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137;p18">
                <a:extLst>
                  <a:ext uri="{FF2B5EF4-FFF2-40B4-BE49-F238E27FC236}">
                    <a16:creationId xmlns:a16="http://schemas.microsoft.com/office/drawing/2014/main" id="{3A6CDCB5-A9B5-4A74-8BB6-27AC34CE023B}"/>
                  </a:ext>
                </a:extLst>
              </p:cNvPr>
              <p:cNvSpPr/>
              <p:nvPr/>
            </p:nvSpPr>
            <p:spPr>
              <a:xfrm rot="16200000">
                <a:off x="1367755" y="3544486"/>
                <a:ext cx="708782" cy="3128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137;p18">
                <a:extLst>
                  <a:ext uri="{FF2B5EF4-FFF2-40B4-BE49-F238E27FC236}">
                    <a16:creationId xmlns:a16="http://schemas.microsoft.com/office/drawing/2014/main" id="{C8919873-0FAA-461C-B292-0B0C37FC3DAF}"/>
                  </a:ext>
                </a:extLst>
              </p:cNvPr>
              <p:cNvSpPr/>
              <p:nvPr/>
            </p:nvSpPr>
            <p:spPr>
              <a:xfrm rot="16200000">
                <a:off x="2752984" y="4462230"/>
                <a:ext cx="708782" cy="3128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37;p18">
                <a:extLst>
                  <a:ext uri="{FF2B5EF4-FFF2-40B4-BE49-F238E27FC236}">
                    <a16:creationId xmlns:a16="http://schemas.microsoft.com/office/drawing/2014/main" id="{C3E35EDB-B4D6-499B-A72B-03059A15E73E}"/>
                  </a:ext>
                </a:extLst>
              </p:cNvPr>
              <p:cNvSpPr/>
              <p:nvPr/>
            </p:nvSpPr>
            <p:spPr>
              <a:xfrm rot="16200000">
                <a:off x="5657179" y="4790065"/>
                <a:ext cx="708782" cy="31289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B87691A-2E63-4099-A0BA-BD82233C36E3}"/>
                  </a:ext>
                </a:extLst>
              </p:cNvPr>
              <p:cNvGrpSpPr/>
              <p:nvPr/>
            </p:nvGrpSpPr>
            <p:grpSpPr>
              <a:xfrm>
                <a:off x="6419306" y="5233305"/>
                <a:ext cx="1387782" cy="399000"/>
                <a:chOff x="6629627" y="1326238"/>
                <a:chExt cx="1387782" cy="399000"/>
              </a:xfrm>
            </p:grpSpPr>
            <p:sp>
              <p:nvSpPr>
                <p:cNvPr id="21" name="Google Shape;137;p18">
                  <a:extLst>
                    <a:ext uri="{FF2B5EF4-FFF2-40B4-BE49-F238E27FC236}">
                      <a16:creationId xmlns:a16="http://schemas.microsoft.com/office/drawing/2014/main" id="{AC96D671-0A80-4176-8DDB-740AE6C0E652}"/>
                    </a:ext>
                  </a:extLst>
                </p:cNvPr>
                <p:cNvSpPr/>
                <p:nvPr/>
              </p:nvSpPr>
              <p:spPr>
                <a:xfrm rot="10800000">
                  <a:off x="6629627" y="1326238"/>
                  <a:ext cx="1140600" cy="399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2" name="Google Shape;137;p18">
                  <a:extLst>
                    <a:ext uri="{FF2B5EF4-FFF2-40B4-BE49-F238E27FC236}">
                      <a16:creationId xmlns:a16="http://schemas.microsoft.com/office/drawing/2014/main" id="{0EE70C31-0472-41BE-9CE1-DF9020A94EEB}"/>
                    </a:ext>
                  </a:extLst>
                </p:cNvPr>
                <p:cNvSpPr/>
                <p:nvPr/>
              </p:nvSpPr>
              <p:spPr>
                <a:xfrm>
                  <a:off x="6876809" y="1326238"/>
                  <a:ext cx="1140600" cy="399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00B050"/>
                </a:solidFill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76BFC4-6EFA-450B-98A1-D6EEA3393F70}"/>
                </a:ext>
              </a:extLst>
            </p:cNvPr>
            <p:cNvSpPr txBox="1"/>
            <p:nvPr/>
          </p:nvSpPr>
          <p:spPr>
            <a:xfrm>
              <a:off x="8103467" y="2550496"/>
              <a:ext cx="6173433" cy="159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dirty="0"/>
                <a:t>The changing work environment is moving </a:t>
              </a:r>
              <a:br>
                <a:rPr lang="en-US" dirty="0"/>
              </a:br>
              <a:r>
                <a:rPr lang="en-US" dirty="0"/>
                <a:t>and expanding these circles:</a:t>
              </a:r>
            </a:p>
            <a:p>
              <a:pPr marL="285750" indent="-285750">
                <a:spcAft>
                  <a:spcPts val="400"/>
                </a:spcAft>
                <a:buClr>
                  <a:srgbClr val="51BA67"/>
                </a:buClr>
                <a:buFont typeface="Wingdings" panose="05000000000000000000" pitchFamily="2" charset="2"/>
                <a:buChar char="ü"/>
              </a:pPr>
              <a:r>
                <a:rPr lang="en-US" dirty="0"/>
                <a:t>Returning to work</a:t>
              </a:r>
            </a:p>
            <a:p>
              <a:pPr marL="285750" indent="-285750">
                <a:spcAft>
                  <a:spcPts val="400"/>
                </a:spcAft>
                <a:buClr>
                  <a:srgbClr val="51BA67"/>
                </a:buClr>
                <a:buFont typeface="Wingdings" panose="05000000000000000000" pitchFamily="2" charset="2"/>
                <a:buChar char="ü"/>
              </a:pPr>
              <a:r>
                <a:rPr lang="en-US" dirty="0"/>
                <a:t>Respectful remote workplace </a:t>
              </a:r>
            </a:p>
            <a:p>
              <a:pPr marL="285750" indent="-285750">
                <a:spcAft>
                  <a:spcPts val="400"/>
                </a:spcAft>
                <a:buClr>
                  <a:srgbClr val="51BA67"/>
                </a:buClr>
                <a:buFont typeface="Wingdings" panose="05000000000000000000" pitchFamily="2" charset="2"/>
                <a:buChar char="ü"/>
              </a:pPr>
              <a:r>
                <a:rPr lang="en-US" dirty="0"/>
                <a:t>Transitioning to a hybrid environment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6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11145</TotalTime>
  <Words>986</Words>
  <Application>Microsoft Office PowerPoint</Application>
  <PresentationFormat>Widescreen</PresentationFormat>
  <Paragraphs>186</Paragraphs>
  <Slides>29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Building a Diversity, Equity &amp; Inclusion Curriculum That Works</vt:lpstr>
      <vt:lpstr>ABOUT TODAY</vt:lpstr>
      <vt:lpstr>WHAT PEOPLE THINK</vt:lpstr>
      <vt:lpstr>EFFECTIVENESS FEEDBACK</vt:lpstr>
      <vt:lpstr>SURVEY DATA</vt:lpstr>
      <vt:lpstr>SURVEY DATA</vt:lpstr>
      <vt:lpstr>Key Concepts</vt:lpstr>
      <vt:lpstr>KEY CONCEPTS</vt:lpstr>
      <vt:lpstr>KEY CONCEPTS</vt:lpstr>
      <vt:lpstr>KEY CONCEPTS</vt:lpstr>
      <vt:lpstr>AN INTEGRATED APPROACH</vt:lpstr>
      <vt:lpstr>PowerPoint Presentation</vt:lpstr>
      <vt:lpstr>AN INTEGRATED APPROACH</vt:lpstr>
      <vt:lpstr>AN INTEGRATED APPROACH</vt:lpstr>
      <vt:lpstr>EXAMPLE OF EFFECTIVE TECHNIQUES</vt:lpstr>
      <vt:lpstr>KEY TOPICS IN THE KEY COURSES</vt:lpstr>
      <vt:lpstr>KEY TOPICS IN THE KEY COURSES</vt:lpstr>
      <vt:lpstr>KEY TOPICS IN THE KEY COURSES</vt:lpstr>
      <vt:lpstr>KEY TOPICS IN THE KEY COURSES</vt:lpstr>
      <vt:lpstr>KEY TOPICS IN THE KEY COURSES</vt:lpstr>
      <vt:lpstr>KEY TOPICS IN THE KEY COURSES</vt:lpstr>
      <vt:lpstr>VERTICALIZING THE MESSAGING</vt:lpstr>
      <vt:lpstr>HANDLING A CREEPY CUSTOMER | Hospitality</vt:lpstr>
      <vt:lpstr>HANDLING A CREEPY CUSTOMER | Financial Services</vt:lpstr>
      <vt:lpstr>INDUSTRY-SPECIFIC TRAINING | Hospitality, Industrial &amp; Healthcare</vt:lpstr>
      <vt:lpstr>SUMMARY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Holland</dc:creator>
  <cp:lastModifiedBy>Andrew Rawson</cp:lastModifiedBy>
  <cp:revision>80</cp:revision>
  <dcterms:created xsi:type="dcterms:W3CDTF">2020-04-06T22:10:27Z</dcterms:created>
  <dcterms:modified xsi:type="dcterms:W3CDTF">2021-09-24T17:40:05Z</dcterms:modified>
</cp:coreProperties>
</file>