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4" r:id="rId3"/>
    <p:sldId id="274" r:id="rId4"/>
    <p:sldId id="285" r:id="rId5"/>
    <p:sldId id="291" r:id="rId6"/>
    <p:sldId id="276" r:id="rId7"/>
    <p:sldId id="294" r:id="rId8"/>
    <p:sldId id="287" r:id="rId9"/>
    <p:sldId id="293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A387A"/>
    <a:srgbClr val="20282C"/>
    <a:srgbClr val="7B5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77273" autoAdjust="0"/>
  </p:normalViewPr>
  <p:slideViewPr>
    <p:cSldViewPr snapToGrid="0">
      <p:cViewPr varScale="1">
        <p:scale>
          <a:sx n="68" d="100"/>
          <a:sy n="68" d="100"/>
        </p:scale>
        <p:origin x="1272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A4C73-41D6-4238-B262-4C560D9996A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F1405-E632-4A78-B9C3-E27D94F46DE7}">
      <dgm:prSet phldrT="[Text]"/>
      <dgm:spPr/>
      <dgm:t>
        <a:bodyPr/>
        <a:lstStyle/>
        <a:p>
          <a:r>
            <a:rPr lang="en-US" dirty="0" smtClean="0"/>
            <a:t>SDG Online Awareness Week in March involving 6 U21 HSG universities</a:t>
          </a:r>
          <a:endParaRPr lang="en-US" dirty="0"/>
        </a:p>
      </dgm:t>
    </dgm:pt>
    <dgm:pt modelId="{F50ADA8A-2DC8-49EA-8E51-8A7939D94B0F}" type="parTrans" cxnId="{EFCB94B8-BDBC-4D8E-A0D8-454C3AC5C88D}">
      <dgm:prSet/>
      <dgm:spPr/>
      <dgm:t>
        <a:bodyPr/>
        <a:lstStyle/>
        <a:p>
          <a:endParaRPr lang="en-US"/>
        </a:p>
      </dgm:t>
    </dgm:pt>
    <dgm:pt modelId="{D8FAC5F7-0E46-4036-89F8-3571FC0E9879}" type="sibTrans" cxnId="{EFCB94B8-BDBC-4D8E-A0D8-454C3AC5C88D}">
      <dgm:prSet/>
      <dgm:spPr/>
      <dgm:t>
        <a:bodyPr/>
        <a:lstStyle/>
        <a:p>
          <a:endParaRPr lang="en-US"/>
        </a:p>
      </dgm:t>
    </dgm:pt>
    <dgm:pt modelId="{94C768C6-C31F-402F-8B38-E1205D8D5CFB}">
      <dgm:prSet phldrT="[Text]"/>
      <dgm:spPr/>
      <dgm:t>
        <a:bodyPr/>
        <a:lstStyle/>
        <a:p>
          <a:r>
            <a:rPr lang="en-US" dirty="0" smtClean="0"/>
            <a:t>Fifth Global Learning Partnership in March involving 18 U21 HSG Member students</a:t>
          </a:r>
          <a:endParaRPr lang="en-US" dirty="0"/>
        </a:p>
      </dgm:t>
    </dgm:pt>
    <dgm:pt modelId="{911C1413-3150-41F4-912D-446381D7AFD6}" type="parTrans" cxnId="{334B629D-B465-4728-B3BB-F192D6EEBE38}">
      <dgm:prSet/>
      <dgm:spPr/>
      <dgm:t>
        <a:bodyPr/>
        <a:lstStyle/>
        <a:p>
          <a:endParaRPr lang="en-US"/>
        </a:p>
      </dgm:t>
    </dgm:pt>
    <dgm:pt modelId="{4F4DF721-EF49-4980-B0CA-5191C202E4C0}" type="sibTrans" cxnId="{334B629D-B465-4728-B3BB-F192D6EEBE38}">
      <dgm:prSet/>
      <dgm:spPr/>
      <dgm:t>
        <a:bodyPr/>
        <a:lstStyle/>
        <a:p>
          <a:endParaRPr lang="en-US"/>
        </a:p>
      </dgm:t>
    </dgm:pt>
    <dgm:pt modelId="{FD805DF9-0F23-48E9-8917-CAB4CC3261EA}">
      <dgm:prSet phldrT="[Text]"/>
      <dgm:spPr/>
      <dgm:t>
        <a:bodyPr/>
        <a:lstStyle/>
        <a:p>
          <a:r>
            <a:rPr lang="en-US" dirty="0" smtClean="0"/>
            <a:t>Another successful Teaching Excellence Award nomination process with 8 applications</a:t>
          </a:r>
          <a:endParaRPr lang="en-US" dirty="0"/>
        </a:p>
      </dgm:t>
    </dgm:pt>
    <dgm:pt modelId="{6A41459F-E7F4-4A11-8F78-51B5C883825A}" type="parTrans" cxnId="{3EB4F982-BCDB-44BF-A687-D8171D06C7A4}">
      <dgm:prSet/>
      <dgm:spPr/>
      <dgm:t>
        <a:bodyPr/>
        <a:lstStyle/>
        <a:p>
          <a:endParaRPr lang="en-US"/>
        </a:p>
      </dgm:t>
    </dgm:pt>
    <dgm:pt modelId="{DB2FAC88-C743-4509-8A7B-EB840B4E591B}" type="sibTrans" cxnId="{3EB4F982-BCDB-44BF-A687-D8171D06C7A4}">
      <dgm:prSet/>
      <dgm:spPr/>
      <dgm:t>
        <a:bodyPr/>
        <a:lstStyle/>
        <a:p>
          <a:endParaRPr lang="en-US"/>
        </a:p>
      </dgm:t>
    </dgm:pt>
    <dgm:pt modelId="{C806F409-6AC9-4C02-99B4-754B1010DDAC}">
      <dgm:prSet phldrT="[Text]"/>
      <dgm:spPr/>
      <dgm:t>
        <a:bodyPr/>
        <a:lstStyle/>
        <a:p>
          <a:r>
            <a:rPr lang="en-US" dirty="0" smtClean="0"/>
            <a:t>Increased number and scale of online events for both students and staff</a:t>
          </a:r>
          <a:endParaRPr lang="en-US" dirty="0"/>
        </a:p>
      </dgm:t>
    </dgm:pt>
    <dgm:pt modelId="{850567FD-E15E-43B9-8EA9-C0B4FDC47ABA}" type="parTrans" cxnId="{4B839ED8-B777-471E-98A2-946A18981EA4}">
      <dgm:prSet/>
      <dgm:spPr/>
      <dgm:t>
        <a:bodyPr/>
        <a:lstStyle/>
        <a:p>
          <a:endParaRPr lang="en-US"/>
        </a:p>
      </dgm:t>
    </dgm:pt>
    <dgm:pt modelId="{329AAAE4-83C9-408B-9DF1-A9AB2A86E279}" type="sibTrans" cxnId="{4B839ED8-B777-471E-98A2-946A18981EA4}">
      <dgm:prSet/>
      <dgm:spPr/>
      <dgm:t>
        <a:bodyPr/>
        <a:lstStyle/>
        <a:p>
          <a:endParaRPr lang="en-US"/>
        </a:p>
      </dgm:t>
    </dgm:pt>
    <dgm:pt modelId="{D2AD6A66-0C83-40ED-8909-9ED81C491C01}">
      <dgm:prSet/>
      <dgm:spPr/>
      <dgm:t>
        <a:bodyPr/>
        <a:lstStyle/>
        <a:p>
          <a:r>
            <a:rPr lang="en-US" dirty="0" smtClean="0"/>
            <a:t>16 applications for this year’s U21 HSG project funding</a:t>
          </a:r>
          <a:endParaRPr lang="en-US" dirty="0"/>
        </a:p>
      </dgm:t>
    </dgm:pt>
    <dgm:pt modelId="{01CE0965-DB1C-4BC0-B72C-B40112035B95}" type="parTrans" cxnId="{F92A614A-25A2-4435-BB12-60B36B882556}">
      <dgm:prSet/>
      <dgm:spPr/>
      <dgm:t>
        <a:bodyPr/>
        <a:lstStyle/>
        <a:p>
          <a:endParaRPr lang="en-US"/>
        </a:p>
      </dgm:t>
    </dgm:pt>
    <dgm:pt modelId="{ADE4B9CC-2B5A-48DE-9043-4C2969866B80}" type="sibTrans" cxnId="{F92A614A-25A2-4435-BB12-60B36B882556}">
      <dgm:prSet/>
      <dgm:spPr/>
      <dgm:t>
        <a:bodyPr/>
        <a:lstStyle/>
        <a:p>
          <a:endParaRPr lang="en-US"/>
        </a:p>
      </dgm:t>
    </dgm:pt>
    <dgm:pt modelId="{17B81C6B-05F7-4771-B764-3C9ECBF43045}">
      <dgm:prSet/>
      <dgm:spPr/>
      <dgm:t>
        <a:bodyPr/>
        <a:lstStyle/>
        <a:p>
          <a:r>
            <a:rPr lang="en-US" dirty="0" smtClean="0"/>
            <a:t>Introduction of the new Early Career Researcher Fund</a:t>
          </a:r>
          <a:endParaRPr lang="en-US" dirty="0"/>
        </a:p>
      </dgm:t>
    </dgm:pt>
    <dgm:pt modelId="{AFED7757-B2F4-40F7-8312-AAFEB87BB4D3}" type="parTrans" cxnId="{D12CF8AC-8F01-4629-A528-B4335AD6FB0D}">
      <dgm:prSet/>
      <dgm:spPr/>
      <dgm:t>
        <a:bodyPr/>
        <a:lstStyle/>
        <a:p>
          <a:endParaRPr lang="en-US"/>
        </a:p>
      </dgm:t>
    </dgm:pt>
    <dgm:pt modelId="{4B014DCD-E275-4C8B-BD9B-A7BEEFA37D6E}" type="sibTrans" cxnId="{D12CF8AC-8F01-4629-A528-B4335AD6FB0D}">
      <dgm:prSet/>
      <dgm:spPr/>
      <dgm:t>
        <a:bodyPr/>
        <a:lstStyle/>
        <a:p>
          <a:endParaRPr lang="en-US"/>
        </a:p>
      </dgm:t>
    </dgm:pt>
    <dgm:pt modelId="{30332CDF-04FF-4CB2-89A3-34168386698C}">
      <dgm:prSet/>
      <dgm:spPr/>
      <dgm:t>
        <a:bodyPr/>
        <a:lstStyle/>
        <a:p>
          <a:r>
            <a:rPr lang="en-US" dirty="0" smtClean="0"/>
            <a:t>Over 50 applications for this year’s Doctoral Student Forum</a:t>
          </a:r>
          <a:endParaRPr lang="en-US" dirty="0"/>
        </a:p>
      </dgm:t>
    </dgm:pt>
    <dgm:pt modelId="{4EB49CD8-09FC-44D3-8077-E474EB7873D2}" type="parTrans" cxnId="{4709C866-DDDA-4C06-A6FF-17A51BA4613E}">
      <dgm:prSet/>
      <dgm:spPr/>
      <dgm:t>
        <a:bodyPr/>
        <a:lstStyle/>
        <a:p>
          <a:endParaRPr lang="en-US"/>
        </a:p>
      </dgm:t>
    </dgm:pt>
    <dgm:pt modelId="{A5E7A32D-2F36-48C6-ACC4-3A2C0C772D26}" type="sibTrans" cxnId="{4709C866-DDDA-4C06-A6FF-17A51BA4613E}">
      <dgm:prSet/>
      <dgm:spPr/>
      <dgm:t>
        <a:bodyPr/>
        <a:lstStyle/>
        <a:p>
          <a:endParaRPr lang="en-US"/>
        </a:p>
      </dgm:t>
    </dgm:pt>
    <dgm:pt modelId="{042DF298-500E-4907-A044-F79855BA79EF}">
      <dgm:prSet/>
      <dgm:spPr/>
      <dgm:t>
        <a:bodyPr/>
        <a:lstStyle/>
        <a:p>
          <a:r>
            <a:rPr lang="en-US" dirty="0" smtClean="0"/>
            <a:t>Successful U21 HSG Annual Meeting hosted by University </a:t>
          </a:r>
          <a:r>
            <a:rPr lang="en-US" smtClean="0"/>
            <a:t>College Dublin</a:t>
          </a:r>
          <a:endParaRPr lang="en-US" dirty="0"/>
        </a:p>
      </dgm:t>
    </dgm:pt>
    <dgm:pt modelId="{8A09339C-3838-4F8D-BC3A-46B340736DF0}" type="parTrans" cxnId="{87422562-FF0C-492B-B625-1B08593052CD}">
      <dgm:prSet/>
      <dgm:spPr/>
      <dgm:t>
        <a:bodyPr/>
        <a:lstStyle/>
        <a:p>
          <a:endParaRPr lang="en-US"/>
        </a:p>
      </dgm:t>
    </dgm:pt>
    <dgm:pt modelId="{D8727095-C377-4AFB-A92E-592C7D15356F}" type="sibTrans" cxnId="{87422562-FF0C-492B-B625-1B08593052CD}">
      <dgm:prSet/>
      <dgm:spPr/>
      <dgm:t>
        <a:bodyPr/>
        <a:lstStyle/>
        <a:p>
          <a:endParaRPr lang="en-US"/>
        </a:p>
      </dgm:t>
    </dgm:pt>
    <dgm:pt modelId="{2DB2E7F7-3670-4623-A62C-35E097BA16FB}" type="pres">
      <dgm:prSet presAssocID="{FA1A4C73-41D6-4238-B262-4C560D9996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1FD10-FF2D-466F-9A90-DF2F0E9E9A40}" type="pres">
      <dgm:prSet presAssocID="{042DF298-500E-4907-A044-F79855BA79EF}" presName="compNode" presStyleCnt="0"/>
      <dgm:spPr/>
    </dgm:pt>
    <dgm:pt modelId="{D4360AA7-C1D5-4934-928C-271D82532C2A}" type="pres">
      <dgm:prSet presAssocID="{042DF298-500E-4907-A044-F79855BA79EF}" presName="pictRect" presStyleLbl="node1" presStyleIdx="0" presStyleCnt="8" custLinFactNeighborX="210" custLinFactNeighborY="8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  <dgm:t>
        <a:bodyPr/>
        <a:lstStyle/>
        <a:p>
          <a:endParaRPr lang="en-US"/>
        </a:p>
      </dgm:t>
    </dgm:pt>
    <dgm:pt modelId="{DFE34D26-DB4F-431E-B96D-62BA6460DD68}" type="pres">
      <dgm:prSet presAssocID="{042DF298-500E-4907-A044-F79855BA79EF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BBA33-4FA3-4A23-B291-E03F98BB523E}" type="pres">
      <dgm:prSet presAssocID="{D8727095-C377-4AFB-A92E-592C7D1535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9F26BC-302E-4B97-B764-6A01E7C9DB28}" type="pres">
      <dgm:prSet presAssocID="{969F1405-E632-4A78-B9C3-E27D94F46DE7}" presName="compNode" presStyleCnt="0"/>
      <dgm:spPr/>
    </dgm:pt>
    <dgm:pt modelId="{F08C4424-E6A5-4DE0-B9A2-CA443A588486}" type="pres">
      <dgm:prSet presAssocID="{969F1405-E632-4A78-B9C3-E27D94F46DE7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08BD5C-4084-4595-8A3C-CB5790D55B1E}" type="pres">
      <dgm:prSet presAssocID="{969F1405-E632-4A78-B9C3-E27D94F46DE7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1D5F8-938C-407F-A0B7-A7C3B66AE663}" type="pres">
      <dgm:prSet presAssocID="{D8FAC5F7-0E46-4036-89F8-3571FC0E98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346CD4-2A1E-40DA-9A71-2D497DD701FC}" type="pres">
      <dgm:prSet presAssocID="{94C768C6-C31F-402F-8B38-E1205D8D5CFB}" presName="compNode" presStyleCnt="0"/>
      <dgm:spPr/>
    </dgm:pt>
    <dgm:pt modelId="{53849AA5-7CF6-4373-8764-A45FD33593CC}" type="pres">
      <dgm:prSet presAssocID="{94C768C6-C31F-402F-8B38-E1205D8D5CFB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7BF5C73-D1B5-412E-B81D-CAE792BEEE5C}" type="pres">
      <dgm:prSet presAssocID="{94C768C6-C31F-402F-8B38-E1205D8D5CFB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35C93-6539-4456-AF78-EE01C454F1B3}" type="pres">
      <dgm:prSet presAssocID="{4F4DF721-EF49-4980-B0CA-5191C202E4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F09472-EA9E-4132-89C8-12E520D09DCA}" type="pres">
      <dgm:prSet presAssocID="{FD805DF9-0F23-48E9-8917-CAB4CC3261EA}" presName="compNode" presStyleCnt="0"/>
      <dgm:spPr/>
    </dgm:pt>
    <dgm:pt modelId="{DC798BAB-8C18-41B4-9FA0-0B7B7C32DBB0}" type="pres">
      <dgm:prSet presAssocID="{FD805DF9-0F23-48E9-8917-CAB4CC3261EA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005FFE-FE3D-4B51-BFBA-F40C04FA026F}" type="pres">
      <dgm:prSet presAssocID="{FD805DF9-0F23-48E9-8917-CAB4CC3261EA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5B3AD-B130-40BB-8C56-C63AAD2E4120}" type="pres">
      <dgm:prSet presAssocID="{DB2FAC88-C743-4509-8A7B-EB840B4E59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08853B-B17A-42EC-8774-E6B39F3DDA72}" type="pres">
      <dgm:prSet presAssocID="{C806F409-6AC9-4C02-99B4-754B1010DDAC}" presName="compNode" presStyleCnt="0"/>
      <dgm:spPr/>
    </dgm:pt>
    <dgm:pt modelId="{FB690369-626F-47F4-9DDF-7EB22A312C25}" type="pres">
      <dgm:prSet presAssocID="{C806F409-6AC9-4C02-99B4-754B1010DDAC}" presName="pictRect" presStyleLbl="nod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331CC8-F921-4FF7-B65F-6062446053BE}" type="pres">
      <dgm:prSet presAssocID="{C806F409-6AC9-4C02-99B4-754B1010DDAC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BC3DF-C1F7-4CA0-8CFE-3784814209F9}" type="pres">
      <dgm:prSet presAssocID="{329AAAE4-83C9-408B-9DF1-A9AB2A86E2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D100F2-5A4A-4B40-8D7E-A3F239FEA0FC}" type="pres">
      <dgm:prSet presAssocID="{D2AD6A66-0C83-40ED-8909-9ED81C491C01}" presName="compNode" presStyleCnt="0"/>
      <dgm:spPr/>
    </dgm:pt>
    <dgm:pt modelId="{C99491C7-089D-4CFE-B394-9341F09A1A28}" type="pres">
      <dgm:prSet presAssocID="{D2AD6A66-0C83-40ED-8909-9ED81C491C01}" presName="pictRect" presStyleLbl="nod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9500109D-24CB-4C38-932A-00F373B4D827}" type="pres">
      <dgm:prSet presAssocID="{D2AD6A66-0C83-40ED-8909-9ED81C491C01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6199A-5DAF-4F61-B822-04BD3051AC4D}" type="pres">
      <dgm:prSet presAssocID="{ADE4B9CC-2B5A-48DE-9043-4C2969866B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0CF924-BC90-47CA-B43E-194254C816C6}" type="pres">
      <dgm:prSet presAssocID="{17B81C6B-05F7-4771-B764-3C9ECBF43045}" presName="compNode" presStyleCnt="0"/>
      <dgm:spPr/>
    </dgm:pt>
    <dgm:pt modelId="{F46A716E-00C0-4F61-BF7F-34DE36B08872}" type="pres">
      <dgm:prSet presAssocID="{17B81C6B-05F7-4771-B764-3C9ECBF43045}" presName="pictRect" presStyleLbl="nod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218B681-2359-4452-8301-6C8A084860BE}" type="pres">
      <dgm:prSet presAssocID="{17B81C6B-05F7-4771-B764-3C9ECBF43045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1FDAC-6FA7-4941-A47E-9610642D715A}" type="pres">
      <dgm:prSet presAssocID="{4B014DCD-E275-4C8B-BD9B-A7BEEFA37D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8E10A0-0F48-4AB3-A32B-4F86D24ADF39}" type="pres">
      <dgm:prSet presAssocID="{30332CDF-04FF-4CB2-89A3-34168386698C}" presName="compNode" presStyleCnt="0"/>
      <dgm:spPr/>
    </dgm:pt>
    <dgm:pt modelId="{692F54A4-A122-4B36-BD32-90481AEA19AD}" type="pres">
      <dgm:prSet presAssocID="{30332CDF-04FF-4CB2-89A3-34168386698C}" presName="pictRect" presStyleLbl="nod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E3F1B0-8872-4B58-B67D-14D127CA879B}" type="pres">
      <dgm:prSet presAssocID="{30332CDF-04FF-4CB2-89A3-34168386698C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2D234-86F7-4CFB-8D03-5CE42574AE8B}" type="presOf" srcId="{D8727095-C377-4AFB-A92E-592C7D15356F}" destId="{D78BBA33-4FA3-4A23-B291-E03F98BB523E}" srcOrd="0" destOrd="0" presId="urn:microsoft.com/office/officeart/2005/8/layout/pList1"/>
    <dgm:cxn modelId="{EFCB94B8-BDBC-4D8E-A0D8-454C3AC5C88D}" srcId="{FA1A4C73-41D6-4238-B262-4C560D9996AF}" destId="{969F1405-E632-4A78-B9C3-E27D94F46DE7}" srcOrd="1" destOrd="0" parTransId="{F50ADA8A-2DC8-49EA-8E51-8A7939D94B0F}" sibTransId="{D8FAC5F7-0E46-4036-89F8-3571FC0E9879}"/>
    <dgm:cxn modelId="{80622315-0B3D-4C12-8294-738D5E8BDEF2}" type="presOf" srcId="{969F1405-E632-4A78-B9C3-E27D94F46DE7}" destId="{CB08BD5C-4084-4595-8A3C-CB5790D55B1E}" srcOrd="0" destOrd="0" presId="urn:microsoft.com/office/officeart/2005/8/layout/pList1"/>
    <dgm:cxn modelId="{D12CF8AC-8F01-4629-A528-B4335AD6FB0D}" srcId="{FA1A4C73-41D6-4238-B262-4C560D9996AF}" destId="{17B81C6B-05F7-4771-B764-3C9ECBF43045}" srcOrd="6" destOrd="0" parTransId="{AFED7757-B2F4-40F7-8312-AAFEB87BB4D3}" sibTransId="{4B014DCD-E275-4C8B-BD9B-A7BEEFA37D6E}"/>
    <dgm:cxn modelId="{5C8537E2-2A9C-462C-8B77-C7569234757D}" type="presOf" srcId="{17B81C6B-05F7-4771-B764-3C9ECBF43045}" destId="{C218B681-2359-4452-8301-6C8A084860BE}" srcOrd="0" destOrd="0" presId="urn:microsoft.com/office/officeart/2005/8/layout/pList1"/>
    <dgm:cxn modelId="{8A72734E-F777-4F91-9E94-0762EE22A009}" type="presOf" srcId="{D2AD6A66-0C83-40ED-8909-9ED81C491C01}" destId="{9500109D-24CB-4C38-932A-00F373B4D827}" srcOrd="0" destOrd="0" presId="urn:microsoft.com/office/officeart/2005/8/layout/pList1"/>
    <dgm:cxn modelId="{E3EF8AE8-0FDC-4A2E-A8E4-8499492E45EC}" type="presOf" srcId="{C806F409-6AC9-4C02-99B4-754B1010DDAC}" destId="{44331CC8-F921-4FF7-B65F-6062446053BE}" srcOrd="0" destOrd="0" presId="urn:microsoft.com/office/officeart/2005/8/layout/pList1"/>
    <dgm:cxn modelId="{334B629D-B465-4728-B3BB-F192D6EEBE38}" srcId="{FA1A4C73-41D6-4238-B262-4C560D9996AF}" destId="{94C768C6-C31F-402F-8B38-E1205D8D5CFB}" srcOrd="2" destOrd="0" parTransId="{911C1413-3150-41F4-912D-446381D7AFD6}" sibTransId="{4F4DF721-EF49-4980-B0CA-5191C202E4C0}"/>
    <dgm:cxn modelId="{B5BB95B2-0A9A-4C04-82BA-1C89C4874B30}" type="presOf" srcId="{329AAAE4-83C9-408B-9DF1-A9AB2A86E279}" destId="{933BC3DF-C1F7-4CA0-8CFE-3784814209F9}" srcOrd="0" destOrd="0" presId="urn:microsoft.com/office/officeart/2005/8/layout/pList1"/>
    <dgm:cxn modelId="{2EE39BB0-8FAC-49F4-B28D-EEF515B67DC9}" type="presOf" srcId="{ADE4B9CC-2B5A-48DE-9043-4C2969866B80}" destId="{3206199A-5DAF-4F61-B822-04BD3051AC4D}" srcOrd="0" destOrd="0" presId="urn:microsoft.com/office/officeart/2005/8/layout/pList1"/>
    <dgm:cxn modelId="{4B839ED8-B777-471E-98A2-946A18981EA4}" srcId="{FA1A4C73-41D6-4238-B262-4C560D9996AF}" destId="{C806F409-6AC9-4C02-99B4-754B1010DDAC}" srcOrd="4" destOrd="0" parTransId="{850567FD-E15E-43B9-8EA9-C0B4FDC47ABA}" sibTransId="{329AAAE4-83C9-408B-9DF1-A9AB2A86E279}"/>
    <dgm:cxn modelId="{8AD2926D-2D2F-4B14-9AC9-F5278487FA4F}" type="presOf" srcId="{94C768C6-C31F-402F-8B38-E1205D8D5CFB}" destId="{E7BF5C73-D1B5-412E-B81D-CAE792BEEE5C}" srcOrd="0" destOrd="0" presId="urn:microsoft.com/office/officeart/2005/8/layout/pList1"/>
    <dgm:cxn modelId="{B8B7E3DC-7D83-4129-B274-3A705F733846}" type="presOf" srcId="{DB2FAC88-C743-4509-8A7B-EB840B4E591B}" destId="{7485B3AD-B130-40BB-8C56-C63AAD2E4120}" srcOrd="0" destOrd="0" presId="urn:microsoft.com/office/officeart/2005/8/layout/pList1"/>
    <dgm:cxn modelId="{09CC83AC-6BA4-46F3-BC0C-9B54E0C1E214}" type="presOf" srcId="{FD805DF9-0F23-48E9-8917-CAB4CC3261EA}" destId="{0A005FFE-FE3D-4B51-BFBA-F40C04FA026F}" srcOrd="0" destOrd="0" presId="urn:microsoft.com/office/officeart/2005/8/layout/pList1"/>
    <dgm:cxn modelId="{ACE03BDC-8D3F-45FF-BFD9-ACFA318F4FE9}" type="presOf" srcId="{30332CDF-04FF-4CB2-89A3-34168386698C}" destId="{ACE3F1B0-8872-4B58-B67D-14D127CA879B}" srcOrd="0" destOrd="0" presId="urn:microsoft.com/office/officeart/2005/8/layout/pList1"/>
    <dgm:cxn modelId="{87422562-FF0C-492B-B625-1B08593052CD}" srcId="{FA1A4C73-41D6-4238-B262-4C560D9996AF}" destId="{042DF298-500E-4907-A044-F79855BA79EF}" srcOrd="0" destOrd="0" parTransId="{8A09339C-3838-4F8D-BC3A-46B340736DF0}" sibTransId="{D8727095-C377-4AFB-A92E-592C7D15356F}"/>
    <dgm:cxn modelId="{DD5E3791-93A0-43C3-8199-78C5E905A4B7}" type="presOf" srcId="{4B014DCD-E275-4C8B-BD9B-A7BEEFA37D6E}" destId="{8CE1FDAC-6FA7-4941-A47E-9610642D715A}" srcOrd="0" destOrd="0" presId="urn:microsoft.com/office/officeart/2005/8/layout/pList1"/>
    <dgm:cxn modelId="{43A7F95B-3FE1-4B88-A8C2-3F9E3D7C681B}" type="presOf" srcId="{042DF298-500E-4907-A044-F79855BA79EF}" destId="{DFE34D26-DB4F-431E-B96D-62BA6460DD68}" srcOrd="0" destOrd="0" presId="urn:microsoft.com/office/officeart/2005/8/layout/pList1"/>
    <dgm:cxn modelId="{3EB4F982-BCDB-44BF-A687-D8171D06C7A4}" srcId="{FA1A4C73-41D6-4238-B262-4C560D9996AF}" destId="{FD805DF9-0F23-48E9-8917-CAB4CC3261EA}" srcOrd="3" destOrd="0" parTransId="{6A41459F-E7F4-4A11-8F78-51B5C883825A}" sibTransId="{DB2FAC88-C743-4509-8A7B-EB840B4E591B}"/>
    <dgm:cxn modelId="{B601A24E-06E5-4BA9-B0C3-2640845A4D04}" type="presOf" srcId="{D8FAC5F7-0E46-4036-89F8-3571FC0E9879}" destId="{2981D5F8-938C-407F-A0B7-A7C3B66AE663}" srcOrd="0" destOrd="0" presId="urn:microsoft.com/office/officeart/2005/8/layout/pList1"/>
    <dgm:cxn modelId="{4709C866-DDDA-4C06-A6FF-17A51BA4613E}" srcId="{FA1A4C73-41D6-4238-B262-4C560D9996AF}" destId="{30332CDF-04FF-4CB2-89A3-34168386698C}" srcOrd="7" destOrd="0" parTransId="{4EB49CD8-09FC-44D3-8077-E474EB7873D2}" sibTransId="{A5E7A32D-2F36-48C6-ACC4-3A2C0C772D26}"/>
    <dgm:cxn modelId="{743B8552-12CF-4336-8D7B-5A25CE6A757C}" type="presOf" srcId="{FA1A4C73-41D6-4238-B262-4C560D9996AF}" destId="{2DB2E7F7-3670-4623-A62C-35E097BA16FB}" srcOrd="0" destOrd="0" presId="urn:microsoft.com/office/officeart/2005/8/layout/pList1"/>
    <dgm:cxn modelId="{8B6DA6A2-687B-43EA-93B7-756E7BF499B0}" type="presOf" srcId="{4F4DF721-EF49-4980-B0CA-5191C202E4C0}" destId="{ACC35C93-6539-4456-AF78-EE01C454F1B3}" srcOrd="0" destOrd="0" presId="urn:microsoft.com/office/officeart/2005/8/layout/pList1"/>
    <dgm:cxn modelId="{F92A614A-25A2-4435-BB12-60B36B882556}" srcId="{FA1A4C73-41D6-4238-B262-4C560D9996AF}" destId="{D2AD6A66-0C83-40ED-8909-9ED81C491C01}" srcOrd="5" destOrd="0" parTransId="{01CE0965-DB1C-4BC0-B72C-B40112035B95}" sibTransId="{ADE4B9CC-2B5A-48DE-9043-4C2969866B80}"/>
    <dgm:cxn modelId="{39DCBF5E-3238-465E-8D2A-7CA63822EEAC}" type="presParOf" srcId="{2DB2E7F7-3670-4623-A62C-35E097BA16FB}" destId="{5381FD10-FF2D-466F-9A90-DF2F0E9E9A40}" srcOrd="0" destOrd="0" presId="urn:microsoft.com/office/officeart/2005/8/layout/pList1"/>
    <dgm:cxn modelId="{44C7D782-9A63-41EA-BE1F-D64091B7BDC8}" type="presParOf" srcId="{5381FD10-FF2D-466F-9A90-DF2F0E9E9A40}" destId="{D4360AA7-C1D5-4934-928C-271D82532C2A}" srcOrd="0" destOrd="0" presId="urn:microsoft.com/office/officeart/2005/8/layout/pList1"/>
    <dgm:cxn modelId="{57E3B8D3-2870-4B5B-A475-1B0475818A5C}" type="presParOf" srcId="{5381FD10-FF2D-466F-9A90-DF2F0E9E9A40}" destId="{DFE34D26-DB4F-431E-B96D-62BA6460DD68}" srcOrd="1" destOrd="0" presId="urn:microsoft.com/office/officeart/2005/8/layout/pList1"/>
    <dgm:cxn modelId="{4FB3C0F2-E885-4120-8E8A-6A49D97BF549}" type="presParOf" srcId="{2DB2E7F7-3670-4623-A62C-35E097BA16FB}" destId="{D78BBA33-4FA3-4A23-B291-E03F98BB523E}" srcOrd="1" destOrd="0" presId="urn:microsoft.com/office/officeart/2005/8/layout/pList1"/>
    <dgm:cxn modelId="{388D118D-F5AC-47FE-AE61-D35F525530C7}" type="presParOf" srcId="{2DB2E7F7-3670-4623-A62C-35E097BA16FB}" destId="{519F26BC-302E-4B97-B764-6A01E7C9DB28}" srcOrd="2" destOrd="0" presId="urn:microsoft.com/office/officeart/2005/8/layout/pList1"/>
    <dgm:cxn modelId="{FFACA5D3-739D-4C3F-87AA-B6007EC00565}" type="presParOf" srcId="{519F26BC-302E-4B97-B764-6A01E7C9DB28}" destId="{F08C4424-E6A5-4DE0-B9A2-CA443A588486}" srcOrd="0" destOrd="0" presId="urn:microsoft.com/office/officeart/2005/8/layout/pList1"/>
    <dgm:cxn modelId="{DB6CFE4B-6602-4AFD-BE8D-481A99BC4BA6}" type="presParOf" srcId="{519F26BC-302E-4B97-B764-6A01E7C9DB28}" destId="{CB08BD5C-4084-4595-8A3C-CB5790D55B1E}" srcOrd="1" destOrd="0" presId="urn:microsoft.com/office/officeart/2005/8/layout/pList1"/>
    <dgm:cxn modelId="{DC7C7620-929A-4232-807B-1E095F76B8A1}" type="presParOf" srcId="{2DB2E7F7-3670-4623-A62C-35E097BA16FB}" destId="{2981D5F8-938C-407F-A0B7-A7C3B66AE663}" srcOrd="3" destOrd="0" presId="urn:microsoft.com/office/officeart/2005/8/layout/pList1"/>
    <dgm:cxn modelId="{51DC281A-E64C-450A-9356-1FB09324FF8C}" type="presParOf" srcId="{2DB2E7F7-3670-4623-A62C-35E097BA16FB}" destId="{A5346CD4-2A1E-40DA-9A71-2D497DD701FC}" srcOrd="4" destOrd="0" presId="urn:microsoft.com/office/officeart/2005/8/layout/pList1"/>
    <dgm:cxn modelId="{D519FEBF-0A1D-4932-A278-6C6FC37117DD}" type="presParOf" srcId="{A5346CD4-2A1E-40DA-9A71-2D497DD701FC}" destId="{53849AA5-7CF6-4373-8764-A45FD33593CC}" srcOrd="0" destOrd="0" presId="urn:microsoft.com/office/officeart/2005/8/layout/pList1"/>
    <dgm:cxn modelId="{1B73F560-DBDC-461F-B954-489DCEE75A5A}" type="presParOf" srcId="{A5346CD4-2A1E-40DA-9A71-2D497DD701FC}" destId="{E7BF5C73-D1B5-412E-B81D-CAE792BEEE5C}" srcOrd="1" destOrd="0" presId="urn:microsoft.com/office/officeart/2005/8/layout/pList1"/>
    <dgm:cxn modelId="{B26A0A94-FDF9-4994-A064-0EF72533E34F}" type="presParOf" srcId="{2DB2E7F7-3670-4623-A62C-35E097BA16FB}" destId="{ACC35C93-6539-4456-AF78-EE01C454F1B3}" srcOrd="5" destOrd="0" presId="urn:microsoft.com/office/officeart/2005/8/layout/pList1"/>
    <dgm:cxn modelId="{DF761434-903D-4389-811D-6BAC3C3A5EB7}" type="presParOf" srcId="{2DB2E7F7-3670-4623-A62C-35E097BA16FB}" destId="{19F09472-EA9E-4132-89C8-12E520D09DCA}" srcOrd="6" destOrd="0" presId="urn:microsoft.com/office/officeart/2005/8/layout/pList1"/>
    <dgm:cxn modelId="{9ABC0250-0FD2-4C39-B4C1-73547CD2E9AA}" type="presParOf" srcId="{19F09472-EA9E-4132-89C8-12E520D09DCA}" destId="{DC798BAB-8C18-41B4-9FA0-0B7B7C32DBB0}" srcOrd="0" destOrd="0" presId="urn:microsoft.com/office/officeart/2005/8/layout/pList1"/>
    <dgm:cxn modelId="{0D664B40-DFF0-4B86-9154-DBBBBE498A4C}" type="presParOf" srcId="{19F09472-EA9E-4132-89C8-12E520D09DCA}" destId="{0A005FFE-FE3D-4B51-BFBA-F40C04FA026F}" srcOrd="1" destOrd="0" presId="urn:microsoft.com/office/officeart/2005/8/layout/pList1"/>
    <dgm:cxn modelId="{C8E2D93C-3704-4CD0-930A-95A5581DB6B0}" type="presParOf" srcId="{2DB2E7F7-3670-4623-A62C-35E097BA16FB}" destId="{7485B3AD-B130-40BB-8C56-C63AAD2E4120}" srcOrd="7" destOrd="0" presId="urn:microsoft.com/office/officeart/2005/8/layout/pList1"/>
    <dgm:cxn modelId="{3B7BB469-6B58-460F-85EF-97CD58000055}" type="presParOf" srcId="{2DB2E7F7-3670-4623-A62C-35E097BA16FB}" destId="{4B08853B-B17A-42EC-8774-E6B39F3DDA72}" srcOrd="8" destOrd="0" presId="urn:microsoft.com/office/officeart/2005/8/layout/pList1"/>
    <dgm:cxn modelId="{ED868AB7-62C8-4D0E-808E-6FCCC346F93D}" type="presParOf" srcId="{4B08853B-B17A-42EC-8774-E6B39F3DDA72}" destId="{FB690369-626F-47F4-9DDF-7EB22A312C25}" srcOrd="0" destOrd="0" presId="urn:microsoft.com/office/officeart/2005/8/layout/pList1"/>
    <dgm:cxn modelId="{83759325-0A06-431B-B57E-4F98B982742B}" type="presParOf" srcId="{4B08853B-B17A-42EC-8774-E6B39F3DDA72}" destId="{44331CC8-F921-4FF7-B65F-6062446053BE}" srcOrd="1" destOrd="0" presId="urn:microsoft.com/office/officeart/2005/8/layout/pList1"/>
    <dgm:cxn modelId="{C4F12CB2-EF84-4E02-BDDE-675D4D9E0FCD}" type="presParOf" srcId="{2DB2E7F7-3670-4623-A62C-35E097BA16FB}" destId="{933BC3DF-C1F7-4CA0-8CFE-3784814209F9}" srcOrd="9" destOrd="0" presId="urn:microsoft.com/office/officeart/2005/8/layout/pList1"/>
    <dgm:cxn modelId="{AB679570-E52C-4636-840C-029F47281435}" type="presParOf" srcId="{2DB2E7F7-3670-4623-A62C-35E097BA16FB}" destId="{5AD100F2-5A4A-4B40-8D7E-A3F239FEA0FC}" srcOrd="10" destOrd="0" presId="urn:microsoft.com/office/officeart/2005/8/layout/pList1"/>
    <dgm:cxn modelId="{B2D5C469-E4D9-4A28-80F9-3672E9AD5444}" type="presParOf" srcId="{5AD100F2-5A4A-4B40-8D7E-A3F239FEA0FC}" destId="{C99491C7-089D-4CFE-B394-9341F09A1A28}" srcOrd="0" destOrd="0" presId="urn:microsoft.com/office/officeart/2005/8/layout/pList1"/>
    <dgm:cxn modelId="{262DD575-DCB3-41D8-97FF-22F4B64C2CEF}" type="presParOf" srcId="{5AD100F2-5A4A-4B40-8D7E-A3F239FEA0FC}" destId="{9500109D-24CB-4C38-932A-00F373B4D827}" srcOrd="1" destOrd="0" presId="urn:microsoft.com/office/officeart/2005/8/layout/pList1"/>
    <dgm:cxn modelId="{63CBE6DC-C4AB-4A5D-A243-456CAA9876FE}" type="presParOf" srcId="{2DB2E7F7-3670-4623-A62C-35E097BA16FB}" destId="{3206199A-5DAF-4F61-B822-04BD3051AC4D}" srcOrd="11" destOrd="0" presId="urn:microsoft.com/office/officeart/2005/8/layout/pList1"/>
    <dgm:cxn modelId="{DDE7E4E1-5CA7-4CF7-A0F7-BFA819CF5499}" type="presParOf" srcId="{2DB2E7F7-3670-4623-A62C-35E097BA16FB}" destId="{D40CF924-BC90-47CA-B43E-194254C816C6}" srcOrd="12" destOrd="0" presId="urn:microsoft.com/office/officeart/2005/8/layout/pList1"/>
    <dgm:cxn modelId="{5163921E-0B47-4E34-B8E5-B500F85EBE5E}" type="presParOf" srcId="{D40CF924-BC90-47CA-B43E-194254C816C6}" destId="{F46A716E-00C0-4F61-BF7F-34DE36B08872}" srcOrd="0" destOrd="0" presId="urn:microsoft.com/office/officeart/2005/8/layout/pList1"/>
    <dgm:cxn modelId="{62E8BD51-DBAA-4B8E-8035-0D26941C0126}" type="presParOf" srcId="{D40CF924-BC90-47CA-B43E-194254C816C6}" destId="{C218B681-2359-4452-8301-6C8A084860BE}" srcOrd="1" destOrd="0" presId="urn:microsoft.com/office/officeart/2005/8/layout/pList1"/>
    <dgm:cxn modelId="{6DEB3BE3-9734-4615-BCA3-641DDDF895D4}" type="presParOf" srcId="{2DB2E7F7-3670-4623-A62C-35E097BA16FB}" destId="{8CE1FDAC-6FA7-4941-A47E-9610642D715A}" srcOrd="13" destOrd="0" presId="urn:microsoft.com/office/officeart/2005/8/layout/pList1"/>
    <dgm:cxn modelId="{BBFE89AB-E32A-46C5-A228-1F0B26E1FA30}" type="presParOf" srcId="{2DB2E7F7-3670-4623-A62C-35E097BA16FB}" destId="{E78E10A0-0F48-4AB3-A32B-4F86D24ADF39}" srcOrd="14" destOrd="0" presId="urn:microsoft.com/office/officeart/2005/8/layout/pList1"/>
    <dgm:cxn modelId="{7A660694-265E-4755-8F41-202B106F209B}" type="presParOf" srcId="{E78E10A0-0F48-4AB3-A32B-4F86D24ADF39}" destId="{692F54A4-A122-4B36-BD32-90481AEA19AD}" srcOrd="0" destOrd="0" presId="urn:microsoft.com/office/officeart/2005/8/layout/pList1"/>
    <dgm:cxn modelId="{48085703-4901-4F1A-B60B-D34CF8864313}" type="presParOf" srcId="{E78E10A0-0F48-4AB3-A32B-4F86D24ADF39}" destId="{ACE3F1B0-8872-4B58-B67D-14D127CA879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60AA7-C1D5-4934-928C-271D82532C2A}">
      <dsp:nvSpPr>
        <dsp:cNvPr id="0" name=""/>
        <dsp:cNvSpPr/>
      </dsp:nvSpPr>
      <dsp:spPr>
        <a:xfrm>
          <a:off x="7933" y="624578"/>
          <a:ext cx="1888331" cy="130106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4D26-DB4F-431E-B96D-62BA6460DD68}">
      <dsp:nvSpPr>
        <dsp:cNvPr id="0" name=""/>
        <dsp:cNvSpPr/>
      </dsp:nvSpPr>
      <dsp:spPr>
        <a:xfrm>
          <a:off x="3968" y="1914345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Successful U21 HSG Annual Meeting hosted by University </a:t>
          </a:r>
          <a:r>
            <a:rPr lang="en-US" sz="1100" kern="1200" smtClean="0"/>
            <a:t>College Dublin</a:t>
          </a:r>
          <a:endParaRPr lang="en-US" sz="1100" kern="1200" dirty="0"/>
        </a:p>
      </dsp:txBody>
      <dsp:txXfrm>
        <a:off x="3968" y="1914345"/>
        <a:ext cx="1888331" cy="700571"/>
      </dsp:txXfrm>
    </dsp:sp>
    <dsp:sp modelId="{F08C4424-E6A5-4DE0-B9A2-CA443A588486}">
      <dsp:nvSpPr>
        <dsp:cNvPr id="0" name=""/>
        <dsp:cNvSpPr/>
      </dsp:nvSpPr>
      <dsp:spPr>
        <a:xfrm>
          <a:off x="2081212" y="613285"/>
          <a:ext cx="1888331" cy="130106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8BD5C-4084-4595-8A3C-CB5790D55B1E}">
      <dsp:nvSpPr>
        <dsp:cNvPr id="0" name=""/>
        <dsp:cNvSpPr/>
      </dsp:nvSpPr>
      <dsp:spPr>
        <a:xfrm>
          <a:off x="2081212" y="1914345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SDG Online Awareness Week in March involving 6 U21 HSG universities</a:t>
          </a:r>
          <a:endParaRPr lang="en-US" sz="1100" kern="1200" dirty="0"/>
        </a:p>
      </dsp:txBody>
      <dsp:txXfrm>
        <a:off x="2081212" y="1914345"/>
        <a:ext cx="1888331" cy="700571"/>
      </dsp:txXfrm>
    </dsp:sp>
    <dsp:sp modelId="{53849AA5-7CF6-4373-8764-A45FD33593CC}">
      <dsp:nvSpPr>
        <dsp:cNvPr id="0" name=""/>
        <dsp:cNvSpPr/>
      </dsp:nvSpPr>
      <dsp:spPr>
        <a:xfrm>
          <a:off x="4158456" y="613285"/>
          <a:ext cx="1888331" cy="130106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F5C73-D1B5-412E-B81D-CAE792BEEE5C}">
      <dsp:nvSpPr>
        <dsp:cNvPr id="0" name=""/>
        <dsp:cNvSpPr/>
      </dsp:nvSpPr>
      <dsp:spPr>
        <a:xfrm>
          <a:off x="4158456" y="1914345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Fifth Global Learning Partnership in March involving 18 U21 HSG Member students</a:t>
          </a:r>
          <a:endParaRPr lang="en-US" sz="1100" kern="1200" dirty="0"/>
        </a:p>
      </dsp:txBody>
      <dsp:txXfrm>
        <a:off x="4158456" y="1914345"/>
        <a:ext cx="1888331" cy="700571"/>
      </dsp:txXfrm>
    </dsp:sp>
    <dsp:sp modelId="{DC798BAB-8C18-41B4-9FA0-0B7B7C32DBB0}">
      <dsp:nvSpPr>
        <dsp:cNvPr id="0" name=""/>
        <dsp:cNvSpPr/>
      </dsp:nvSpPr>
      <dsp:spPr>
        <a:xfrm>
          <a:off x="6235700" y="613285"/>
          <a:ext cx="1888331" cy="130106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05FFE-FE3D-4B51-BFBA-F40C04FA026F}">
      <dsp:nvSpPr>
        <dsp:cNvPr id="0" name=""/>
        <dsp:cNvSpPr/>
      </dsp:nvSpPr>
      <dsp:spPr>
        <a:xfrm>
          <a:off x="6235700" y="1914345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Another successful Teaching Excellence Award nomination process with 8 applications</a:t>
          </a:r>
          <a:endParaRPr lang="en-US" sz="1100" kern="1200" dirty="0"/>
        </a:p>
      </dsp:txBody>
      <dsp:txXfrm>
        <a:off x="6235700" y="1914345"/>
        <a:ext cx="1888331" cy="700571"/>
      </dsp:txXfrm>
    </dsp:sp>
    <dsp:sp modelId="{FB690369-626F-47F4-9DDF-7EB22A312C25}">
      <dsp:nvSpPr>
        <dsp:cNvPr id="0" name=""/>
        <dsp:cNvSpPr/>
      </dsp:nvSpPr>
      <dsp:spPr>
        <a:xfrm>
          <a:off x="3968" y="2803750"/>
          <a:ext cx="1888331" cy="130106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31CC8-F921-4FF7-B65F-6062446053BE}">
      <dsp:nvSpPr>
        <dsp:cNvPr id="0" name=""/>
        <dsp:cNvSpPr/>
      </dsp:nvSpPr>
      <dsp:spPr>
        <a:xfrm>
          <a:off x="3968" y="4104810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Increased number and scale of online events for both students and staff</a:t>
          </a:r>
          <a:endParaRPr lang="en-US" sz="1100" kern="1200" dirty="0"/>
        </a:p>
      </dsp:txBody>
      <dsp:txXfrm>
        <a:off x="3968" y="4104810"/>
        <a:ext cx="1888331" cy="700571"/>
      </dsp:txXfrm>
    </dsp:sp>
    <dsp:sp modelId="{C99491C7-089D-4CFE-B394-9341F09A1A28}">
      <dsp:nvSpPr>
        <dsp:cNvPr id="0" name=""/>
        <dsp:cNvSpPr/>
      </dsp:nvSpPr>
      <dsp:spPr>
        <a:xfrm>
          <a:off x="2081212" y="2803750"/>
          <a:ext cx="1888331" cy="1301060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0109D-24CB-4C38-932A-00F373B4D827}">
      <dsp:nvSpPr>
        <dsp:cNvPr id="0" name=""/>
        <dsp:cNvSpPr/>
      </dsp:nvSpPr>
      <dsp:spPr>
        <a:xfrm>
          <a:off x="2081212" y="4104810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16 applications for this year’s U21 HSG project funding</a:t>
          </a:r>
          <a:endParaRPr lang="en-US" sz="1100" kern="1200" dirty="0"/>
        </a:p>
      </dsp:txBody>
      <dsp:txXfrm>
        <a:off x="2081212" y="4104810"/>
        <a:ext cx="1888331" cy="700571"/>
      </dsp:txXfrm>
    </dsp:sp>
    <dsp:sp modelId="{F46A716E-00C0-4F61-BF7F-34DE36B08872}">
      <dsp:nvSpPr>
        <dsp:cNvPr id="0" name=""/>
        <dsp:cNvSpPr/>
      </dsp:nvSpPr>
      <dsp:spPr>
        <a:xfrm>
          <a:off x="4158456" y="2803750"/>
          <a:ext cx="1888331" cy="1301060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8B681-2359-4452-8301-6C8A084860BE}">
      <dsp:nvSpPr>
        <dsp:cNvPr id="0" name=""/>
        <dsp:cNvSpPr/>
      </dsp:nvSpPr>
      <dsp:spPr>
        <a:xfrm>
          <a:off x="4158456" y="4104810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Introduction of the new Early Career Researcher Fund</a:t>
          </a:r>
          <a:endParaRPr lang="en-US" sz="1100" kern="1200" dirty="0"/>
        </a:p>
      </dsp:txBody>
      <dsp:txXfrm>
        <a:off x="4158456" y="4104810"/>
        <a:ext cx="1888331" cy="700571"/>
      </dsp:txXfrm>
    </dsp:sp>
    <dsp:sp modelId="{692F54A4-A122-4B36-BD32-90481AEA19AD}">
      <dsp:nvSpPr>
        <dsp:cNvPr id="0" name=""/>
        <dsp:cNvSpPr/>
      </dsp:nvSpPr>
      <dsp:spPr>
        <a:xfrm>
          <a:off x="6235700" y="2803750"/>
          <a:ext cx="1888331" cy="1301060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3F1B0-8872-4B58-B67D-14D127CA879B}">
      <dsp:nvSpPr>
        <dsp:cNvPr id="0" name=""/>
        <dsp:cNvSpPr/>
      </dsp:nvSpPr>
      <dsp:spPr>
        <a:xfrm>
          <a:off x="6235700" y="4104810"/>
          <a:ext cx="1888331" cy="70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Over 50 applications for this year’s Doctoral Student Forum</a:t>
          </a:r>
          <a:endParaRPr lang="en-US" sz="1100" kern="1200" dirty="0"/>
        </a:p>
      </dsp:txBody>
      <dsp:txXfrm>
        <a:off x="6235700" y="4104810"/>
        <a:ext cx="1888331" cy="70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3AFB-9C88-DF4E-A966-8BB56D45B6B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CEF2-80FA-8747-A3EB-54A5C8C8D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73A9-A472-45A6-9F23-A233D0AB6A23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4C27D-1837-45B8-BE24-3A576C15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5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C27D-1837-45B8-BE24-3A576C153A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1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C27D-1837-45B8-BE24-3A576C153A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C27D-1837-45B8-BE24-3A576C153A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3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8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21 Health Sciences Logo 50%258White CS6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" y="246632"/>
            <a:ext cx="1800225" cy="406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393" y="1079318"/>
            <a:ext cx="3255819" cy="1737773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1" i="0">
                <a:solidFill>
                  <a:srgbClr val="7B578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733" y="3034833"/>
            <a:ext cx="5941392" cy="10968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6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5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B578B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1" y="930631"/>
            <a:ext cx="10058400" cy="54032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13439" y="4511387"/>
            <a:ext cx="1920224" cy="0"/>
          </a:xfrm>
          <a:prstGeom prst="line">
            <a:avLst/>
          </a:prstGeom>
          <a:ln w="95250" cap="flat" cmpd="sng">
            <a:solidFill>
              <a:srgbClr val="FFFFFF"/>
            </a:solidFill>
            <a:round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36142" y="3640976"/>
            <a:ext cx="3728840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GB" sz="5400" dirty="0">
                <a:solidFill>
                  <a:schemeClr val="bg1"/>
                </a:solidFill>
                <a:latin typeface="Sofia Pro Bold"/>
                <a:ea typeface="ＭＳ Ｐゴシック" pitchFamily="34" charset="-128"/>
                <a:cs typeface="Sofia Pro Bold"/>
              </a:rPr>
              <a:t>U21 HSG</a:t>
            </a:r>
            <a:br>
              <a:rPr lang="en-GB" sz="5400" dirty="0">
                <a:solidFill>
                  <a:schemeClr val="bg1"/>
                </a:solidFill>
                <a:latin typeface="Sofia Pro Bold"/>
                <a:ea typeface="ＭＳ Ｐゴシック" pitchFamily="34" charset="-128"/>
                <a:cs typeface="Sofia Pro Bold"/>
              </a:rPr>
            </a:br>
            <a:r>
              <a:rPr lang="en-GB" sz="5400" dirty="0">
                <a:solidFill>
                  <a:schemeClr val="bg1"/>
                </a:solidFill>
                <a:latin typeface="Sofia Pro Bold"/>
                <a:ea typeface="ＭＳ Ｐゴシック" pitchFamily="34" charset="-128"/>
                <a:cs typeface="Sofia Pro Bold"/>
              </a:rPr>
              <a:t>Executive Committee </a:t>
            </a:r>
            <a:br>
              <a:rPr lang="en-GB" sz="5400" dirty="0">
                <a:solidFill>
                  <a:schemeClr val="bg1"/>
                </a:solidFill>
                <a:latin typeface="Sofia Pro Bold"/>
                <a:ea typeface="ＭＳ Ｐゴシック" pitchFamily="34" charset="-128"/>
                <a:cs typeface="Sofia Pro Bold"/>
              </a:rPr>
            </a:br>
            <a:r>
              <a:rPr lang="en-GB" sz="5400" dirty="0">
                <a:solidFill>
                  <a:schemeClr val="bg1"/>
                </a:solidFill>
                <a:latin typeface="Sofia Pro Bold"/>
                <a:ea typeface="ＭＳ Ｐゴシック" pitchFamily="34" charset="-128"/>
                <a:cs typeface="Sofia Pro Bold"/>
              </a:rPr>
              <a:t>Report </a:t>
            </a:r>
            <a:r>
              <a:rPr lang="en-GB" sz="5400" dirty="0" smtClean="0">
                <a:solidFill>
                  <a:schemeClr val="bg1"/>
                </a:solidFill>
                <a:latin typeface="Sofia Pro Bold"/>
                <a:ea typeface="ＭＳ Ｐゴシック" pitchFamily="34" charset="-128"/>
                <a:cs typeface="Sofia Pro Bold"/>
              </a:rPr>
              <a:t>2021</a:t>
            </a:r>
            <a:endParaRPr lang="en-US" altLang="en-US" sz="5400" dirty="0">
              <a:solidFill>
                <a:schemeClr val="bg1"/>
              </a:solidFill>
              <a:latin typeface="Sofia Pro Bold"/>
              <a:ea typeface="ＭＳ Ｐゴシック" pitchFamily="34" charset="-128"/>
              <a:cs typeface="Sofia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7806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255" y="954604"/>
            <a:ext cx="7948863" cy="115863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Composition of the U21 HSG Executive Committee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80996"/>
              </p:ext>
            </p:extLst>
          </p:nvPr>
        </p:nvGraphicFramePr>
        <p:xfrm>
          <a:off x="2256069" y="2499165"/>
          <a:ext cx="7469822" cy="3598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379">
                  <a:extLst>
                    <a:ext uri="{9D8B030D-6E8A-4147-A177-3AD203B41FA5}">
                      <a16:colId xmlns:a16="http://schemas.microsoft.com/office/drawing/2014/main" val="683267022"/>
                    </a:ext>
                  </a:extLst>
                </a:gridCol>
                <a:gridCol w="2185509">
                  <a:extLst>
                    <a:ext uri="{9D8B030D-6E8A-4147-A177-3AD203B41FA5}">
                      <a16:colId xmlns:a16="http://schemas.microsoft.com/office/drawing/2014/main" val="2605012101"/>
                    </a:ext>
                  </a:extLst>
                </a:gridCol>
                <a:gridCol w="2643934">
                  <a:extLst>
                    <a:ext uri="{9D8B030D-6E8A-4147-A177-3AD203B41FA5}">
                      <a16:colId xmlns:a16="http://schemas.microsoft.com/office/drawing/2014/main" val="784900658"/>
                    </a:ext>
                  </a:extLst>
                </a:gridCol>
              </a:tblGrid>
              <a:tr h="26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52678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P</a:t>
                      </a: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CA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rez</a:t>
                      </a:r>
                      <a:r>
                        <a:rPr lang="en-CA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</a:t>
                      </a: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CA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(Chair)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n-CA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logico</a:t>
                      </a:r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Monterrey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Chair/Host </a:t>
                      </a: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79412"/>
                  </a:ext>
                </a:extLst>
              </a:tr>
              <a:tr h="3554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John Fraser</a:t>
                      </a: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University of Auckland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Elect/Deputy Chair/Host </a:t>
                      </a: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52942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Patrick Felle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CA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College Dublin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Past Chair/Host University 2020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38817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Tracy Roberts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Birmingham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of Secretariat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58964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Rodrigo</a:t>
                      </a:r>
                      <a:r>
                        <a:rPr lang="en-CA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Marino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University of Melbourne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Dentistry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29421"/>
                  </a:ext>
                </a:extLst>
              </a:tr>
              <a:tr h="293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Allison Mandrusiak 	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Queensland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&amp; Rehabilitation Sciences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5534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Manuel P</a:t>
                      </a: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CA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rez 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</a:t>
                      </a:r>
                      <a:r>
                        <a:rPr lang="en-GB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ó</a:t>
                      </a:r>
                      <a:r>
                        <a:rPr lang="en-CA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logico</a:t>
                      </a:r>
                      <a:r>
                        <a:rPr lang="en-CA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Monterrey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58998"/>
                  </a:ext>
                </a:extLst>
              </a:tr>
              <a:tr h="258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Julia</a:t>
                      </a:r>
                      <a:r>
                        <a:rPr lang="en-CA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11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Slark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University of Auckland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&amp; Midwifery	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756020"/>
                  </a:ext>
                </a:extLst>
              </a:tr>
              <a:tr h="28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Anthony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Cox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Birmingham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54469"/>
                  </a:ext>
                </a:extLst>
              </a:tr>
              <a:tr h="28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Martin</a:t>
                      </a:r>
                      <a:r>
                        <a:rPr lang="en-CA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Stafstrom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Lund</a:t>
                      </a:r>
                      <a:r>
                        <a:rPr lang="en-CA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University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Health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53470"/>
                  </a:ext>
                </a:extLst>
              </a:tr>
              <a:tr h="28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John Curnow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University of Birmingham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Biomedical</a:t>
                      </a:r>
                      <a:r>
                        <a:rPr lang="en-GB" sz="1100" baseline="0" dirty="0" smtClean="0"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Sciences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56800"/>
                  </a:ext>
                </a:extLst>
              </a:tr>
              <a:tr h="261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Corrina Greenwood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Birmingham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U21 HSG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 Manager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38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1255" y="1983035"/>
            <a:ext cx="839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 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Sept 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2022)  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485" y="1756954"/>
            <a:ext cx="775220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solidFill>
                  <a:srgbClr val="6A387A"/>
                </a:solidFill>
              </a:rPr>
              <a:t>U21 Health Sciences Group</a:t>
            </a:r>
            <a:endParaRPr lang="en-GB" sz="1400" dirty="0"/>
          </a:p>
          <a:p>
            <a:r>
              <a:rPr lang="en-GB" sz="1400" dirty="0" smtClean="0"/>
              <a:t>The U21 HSG network remains at 19 </a:t>
            </a:r>
            <a:r>
              <a:rPr lang="en-GB" sz="1400" dirty="0"/>
              <a:t>members </a:t>
            </a:r>
            <a:r>
              <a:rPr lang="en-GB" sz="1400"/>
              <a:t>in </a:t>
            </a:r>
            <a:r>
              <a:rPr lang="en-GB" sz="1400" smtClean="0"/>
              <a:t>2021</a:t>
            </a: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 smtClean="0">
                <a:solidFill>
                  <a:srgbClr val="6A387A"/>
                </a:solidFill>
              </a:rPr>
              <a:t>U21 Network</a:t>
            </a:r>
            <a:endParaRPr lang="en-GB" sz="1400" dirty="0"/>
          </a:p>
          <a:p>
            <a:r>
              <a:rPr lang="en-GB" sz="1400" dirty="0" smtClean="0"/>
              <a:t>The U21 network remains at 27 </a:t>
            </a:r>
            <a:r>
              <a:rPr lang="en-GB" sz="1400" dirty="0"/>
              <a:t>members </a:t>
            </a:r>
            <a:r>
              <a:rPr lang="en-GB" sz="1400" dirty="0" smtClean="0"/>
              <a:t>in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23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661" y="931760"/>
            <a:ext cx="6967562" cy="1695938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U21 </a:t>
            </a:r>
            <a:r>
              <a:rPr lang="en-GB" dirty="0"/>
              <a:t>and U21 HSG </a:t>
            </a:r>
            <a:r>
              <a:rPr lang="en-GB" dirty="0" smtClean="0"/>
              <a:t>Membership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27" y="1628502"/>
            <a:ext cx="7552796" cy="45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661" y="931760"/>
            <a:ext cx="6967562" cy="1695938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U21 </a:t>
            </a:r>
            <a:r>
              <a:rPr lang="en-GB" dirty="0"/>
              <a:t>and U21 HSG </a:t>
            </a:r>
            <a:r>
              <a:rPr lang="en-GB" dirty="0" smtClean="0"/>
              <a:t>Membership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9" y="1532709"/>
            <a:ext cx="8332674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84" y="1010138"/>
            <a:ext cx="5062433" cy="1695938"/>
          </a:xfrm>
        </p:spPr>
        <p:txBody>
          <a:bodyPr/>
          <a:lstStyle/>
          <a:p>
            <a:pPr algn="l"/>
            <a:r>
              <a:rPr lang="en-US" dirty="0" smtClean="0"/>
              <a:t>U21 HSG Membership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88275"/>
              </p:ext>
            </p:extLst>
          </p:nvPr>
        </p:nvGraphicFramePr>
        <p:xfrm>
          <a:off x="2452869" y="1746892"/>
          <a:ext cx="7013347" cy="3913686"/>
        </p:xfrm>
        <a:graphic>
          <a:graphicData uri="http://schemas.openxmlformats.org/drawingml/2006/table">
            <a:tbl>
              <a:tblPr firstRow="1" firstCol="1" bandRow="1"/>
              <a:tblGrid>
                <a:gridCol w="3637911">
                  <a:extLst>
                    <a:ext uri="{9D8B030D-6E8A-4147-A177-3AD203B41FA5}">
                      <a16:colId xmlns:a16="http://schemas.microsoft.com/office/drawing/2014/main" val="781653641"/>
                    </a:ext>
                  </a:extLst>
                </a:gridCol>
                <a:gridCol w="447511">
                  <a:extLst>
                    <a:ext uri="{9D8B030D-6E8A-4147-A177-3AD203B41FA5}">
                      <a16:colId xmlns:a16="http://schemas.microsoft.com/office/drawing/2014/main" val="2221958992"/>
                    </a:ext>
                  </a:extLst>
                </a:gridCol>
                <a:gridCol w="486227">
                  <a:extLst>
                    <a:ext uri="{9D8B030D-6E8A-4147-A177-3AD203B41FA5}">
                      <a16:colId xmlns:a16="http://schemas.microsoft.com/office/drawing/2014/main" val="1058114163"/>
                    </a:ext>
                  </a:extLst>
                </a:gridCol>
                <a:gridCol w="488239">
                  <a:extLst>
                    <a:ext uri="{9D8B030D-6E8A-4147-A177-3AD203B41FA5}">
                      <a16:colId xmlns:a16="http://schemas.microsoft.com/office/drawing/2014/main" val="2090954433"/>
                    </a:ext>
                  </a:extLst>
                </a:gridCol>
                <a:gridCol w="488239">
                  <a:extLst>
                    <a:ext uri="{9D8B030D-6E8A-4147-A177-3AD203B41FA5}">
                      <a16:colId xmlns:a16="http://schemas.microsoft.com/office/drawing/2014/main" val="1898087248"/>
                    </a:ext>
                  </a:extLst>
                </a:gridCol>
                <a:gridCol w="488742">
                  <a:extLst>
                    <a:ext uri="{9D8B030D-6E8A-4147-A177-3AD203B41FA5}">
                      <a16:colId xmlns:a16="http://schemas.microsoft.com/office/drawing/2014/main" val="3174112956"/>
                    </a:ext>
                  </a:extLst>
                </a:gridCol>
                <a:gridCol w="488239">
                  <a:extLst>
                    <a:ext uri="{9D8B030D-6E8A-4147-A177-3AD203B41FA5}">
                      <a16:colId xmlns:a16="http://schemas.microsoft.com/office/drawing/2014/main" val="1867704204"/>
                    </a:ext>
                  </a:extLst>
                </a:gridCol>
                <a:gridCol w="488239">
                  <a:extLst>
                    <a:ext uri="{9D8B030D-6E8A-4147-A177-3AD203B41FA5}">
                      <a16:colId xmlns:a16="http://schemas.microsoft.com/office/drawing/2014/main" val="3005408078"/>
                    </a:ext>
                  </a:extLst>
                </a:gridCol>
              </a:tblGrid>
              <a:tr h="205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U21 HSG Member Institution 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76613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Queensland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56943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Melbourne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04505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Fudan University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82014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University of Hong Kong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74138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College Dublin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26115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 University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00162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Technologico de Monterrey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96723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University of Auckland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809134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 University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29754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Nottingham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5606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Birmingham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43144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Glasgow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43284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Pontificia Universidad Catolica de Chile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03339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Johannesburg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10678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Edinburgh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589796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New South Wales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605318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McMaster University</a:t>
                      </a: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110794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Amsterdam University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793541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Connecticut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86557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British Columbia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5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2539"/>
                  </a:ext>
                </a:extLst>
              </a:tr>
              <a:tr h="1765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66" marR="40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08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484" y="1010138"/>
            <a:ext cx="7807067" cy="653199"/>
          </a:xfrm>
        </p:spPr>
        <p:txBody>
          <a:bodyPr/>
          <a:lstStyle/>
          <a:p>
            <a:pPr algn="l"/>
            <a:r>
              <a:rPr lang="en-US" dirty="0" smtClean="0"/>
              <a:t>Key highlights of last 12 months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1871543"/>
              </p:ext>
            </p:extLst>
          </p:nvPr>
        </p:nvGraphicFramePr>
        <p:xfrm>
          <a:off x="2003551" y="12672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6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531" y="984013"/>
            <a:ext cx="5916838" cy="772941"/>
          </a:xfrm>
        </p:spPr>
        <p:txBody>
          <a:bodyPr/>
          <a:lstStyle/>
          <a:p>
            <a:pPr algn="l"/>
            <a:r>
              <a:rPr lang="en-US" dirty="0" smtClean="0"/>
              <a:t>Key Projects for 2021/22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485" y="1756954"/>
            <a:ext cx="800893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24634" y="1756953"/>
            <a:ext cx="800893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sz="1400" dirty="0" smtClean="0"/>
          </a:p>
          <a:p>
            <a:r>
              <a:rPr lang="en-GB" b="1" dirty="0" smtClean="0"/>
              <a:t>Student Mobility Programme – restart or virtual</a:t>
            </a:r>
          </a:p>
          <a:p>
            <a:pPr lvl="1"/>
            <a:r>
              <a:rPr lang="en-GB" sz="1400" dirty="0" smtClean="0"/>
              <a:t>Summer School</a:t>
            </a:r>
          </a:p>
          <a:p>
            <a:pPr lvl="1"/>
            <a:r>
              <a:rPr lang="en-GB" sz="1400" dirty="0" smtClean="0"/>
              <a:t>Medical Clinical Placement Programme/other exchanges</a:t>
            </a:r>
          </a:p>
          <a:p>
            <a:pPr lvl="1"/>
            <a:r>
              <a:rPr lang="en-GB" sz="1400" dirty="0" smtClean="0"/>
              <a:t>Global Learning Partnership</a:t>
            </a:r>
          </a:p>
          <a:p>
            <a:pPr lvl="1"/>
            <a:endParaRPr lang="en-GB" sz="1400" dirty="0" smtClean="0"/>
          </a:p>
          <a:p>
            <a:r>
              <a:rPr lang="en-GB" b="1" dirty="0" smtClean="0"/>
              <a:t>U21 University Mental Health Project </a:t>
            </a:r>
            <a:endParaRPr lang="en-GB" dirty="0"/>
          </a:p>
          <a:p>
            <a:pPr lvl="1"/>
            <a:r>
              <a:rPr lang="en-GB" sz="1400" dirty="0" smtClean="0"/>
              <a:t>Embedding </a:t>
            </a:r>
            <a:r>
              <a:rPr lang="en-GB" sz="1400" dirty="0"/>
              <a:t>the principles including the rollout of the Student </a:t>
            </a:r>
            <a:r>
              <a:rPr lang="en-GB" sz="1400" dirty="0" smtClean="0"/>
              <a:t>Project</a:t>
            </a:r>
          </a:p>
          <a:p>
            <a:pPr lvl="1"/>
            <a:endParaRPr lang="en-GB" sz="1400" dirty="0" smtClean="0"/>
          </a:p>
          <a:p>
            <a:r>
              <a:rPr lang="en-GB" b="1" dirty="0"/>
              <a:t>Improved </a:t>
            </a:r>
            <a:r>
              <a:rPr lang="en-GB" b="1" dirty="0" smtClean="0"/>
              <a:t>communications for the network </a:t>
            </a:r>
          </a:p>
          <a:p>
            <a:pPr lvl="1"/>
            <a:r>
              <a:rPr lang="en-GB" sz="1400" dirty="0"/>
              <a:t>W</a:t>
            </a:r>
            <a:r>
              <a:rPr lang="en-GB" sz="1400" dirty="0" smtClean="0"/>
              <a:t>ebsite development</a:t>
            </a:r>
            <a:endParaRPr lang="en-GB" sz="1400" dirty="0"/>
          </a:p>
          <a:p>
            <a:endParaRPr lang="en-GB" sz="1400" dirty="0" smtClean="0"/>
          </a:p>
          <a:p>
            <a:endParaRPr lang="en-GB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03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880" y="1178616"/>
            <a:ext cx="7884138" cy="1695938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6A387A"/>
                </a:solidFill>
              </a:rPr>
              <a:t>Newly funded projects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485" y="1756954"/>
            <a:ext cx="800893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A multidisciplinary educational course to improve the integrated care of inherited retinal diseases </a:t>
            </a:r>
            <a:r>
              <a:rPr lang="en-GB" dirty="0" smtClean="0"/>
              <a:t>(Universities of Melbourne, Birmingham and Auckland) </a:t>
            </a:r>
          </a:p>
          <a:p>
            <a:r>
              <a:rPr lang="es-ES" dirty="0"/>
              <a:t>Clinical </a:t>
            </a:r>
            <a:r>
              <a:rPr lang="es-ES" dirty="0" err="1"/>
              <a:t>informatics</a:t>
            </a:r>
            <a:r>
              <a:rPr lang="es-ES" dirty="0"/>
              <a:t> training modules, a </a:t>
            </a:r>
            <a:r>
              <a:rPr lang="es-ES" dirty="0" err="1"/>
              <a:t>gateway</a:t>
            </a:r>
            <a:r>
              <a:rPr lang="es-ES" dirty="0"/>
              <a:t> to a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healthcare</a:t>
            </a:r>
            <a:r>
              <a:rPr lang="es-ES" dirty="0"/>
              <a:t> </a:t>
            </a:r>
            <a:r>
              <a:rPr lang="es-ES" dirty="0" err="1" smtClean="0"/>
              <a:t>system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/>
              <a:t>Pontificia Universidad Católica de </a:t>
            </a:r>
            <a:r>
              <a:rPr lang="es-ES" dirty="0" smtClean="0"/>
              <a:t>Chile</a:t>
            </a:r>
            <a:r>
              <a:rPr lang="en-GB" dirty="0" smtClean="0"/>
              <a:t>, Melbourne and Monterrey)</a:t>
            </a:r>
          </a:p>
          <a:p>
            <a:r>
              <a:rPr lang="en-GB" dirty="0"/>
              <a:t>Vivian: exploring the role of a graphic novel in nursing education on gender and palliative </a:t>
            </a:r>
            <a:r>
              <a:rPr lang="en-GB" dirty="0" smtClean="0"/>
              <a:t>care (Universities of Auckland, Birmingham and Lund)</a:t>
            </a:r>
            <a:endParaRPr lang="en-GB" dirty="0"/>
          </a:p>
          <a:p>
            <a:endParaRPr lang="en-GB" sz="1400" dirty="0"/>
          </a:p>
          <a:p>
            <a:endParaRPr lang="en-GB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4484" y="1895956"/>
            <a:ext cx="800893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/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24484" y="2026585"/>
            <a:ext cx="800893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  <a:defRPr sz="1800" kern="1200">
                <a:solidFill>
                  <a:srgbClr val="20282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3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</TotalTime>
  <Words>606</Words>
  <Application>Microsoft Office PowerPoint</Application>
  <PresentationFormat>Widescreen</PresentationFormat>
  <Paragraphs>259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PMingLiU</vt:lpstr>
      <vt:lpstr>Sofia Pro Bold</vt:lpstr>
      <vt:lpstr>Times New Roman</vt:lpstr>
      <vt:lpstr>Wingdings 3</vt:lpstr>
      <vt:lpstr>Facet</vt:lpstr>
      <vt:lpstr>PowerPoint Presentation</vt:lpstr>
      <vt:lpstr>Composition of the U21 HSG Executive Committee </vt:lpstr>
      <vt:lpstr>Membership</vt:lpstr>
      <vt:lpstr>U21 and U21 HSG Membership  </vt:lpstr>
      <vt:lpstr>U21 and U21 HSG Membership  </vt:lpstr>
      <vt:lpstr>U21 HSG Membership</vt:lpstr>
      <vt:lpstr>Key highlights of last 12 months</vt:lpstr>
      <vt:lpstr>Key Projects for 2021/22</vt:lpstr>
      <vt:lpstr>Newly funded projects 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Corrina Greenwood</dc:creator>
  <cp:lastModifiedBy>Corrina Greenwood</cp:lastModifiedBy>
  <cp:revision>208</cp:revision>
  <cp:lastPrinted>2018-04-25T09:00:09Z</cp:lastPrinted>
  <dcterms:created xsi:type="dcterms:W3CDTF">2018-04-19T13:06:20Z</dcterms:created>
  <dcterms:modified xsi:type="dcterms:W3CDTF">2021-09-15T13:54:26Z</dcterms:modified>
</cp:coreProperties>
</file>